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7" r:id="rId5"/>
    <p:sldId id="264" r:id="rId6"/>
    <p:sldId id="266" r:id="rId7"/>
    <p:sldId id="268" r:id="rId8"/>
    <p:sldId id="269" r:id="rId9"/>
    <p:sldId id="270" r:id="rId10"/>
    <p:sldId id="271" r:id="rId11"/>
    <p:sldId id="259" r:id="rId12"/>
    <p:sldId id="260" r:id="rId13"/>
    <p:sldId id="261" r:id="rId14"/>
    <p:sldId id="262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6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6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8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6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25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0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06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6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5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9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3A658F-6EB4-4F45-8B95-483E27D0ACC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C81429-0339-42E0-8B77-AF67937A291D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9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19702-3F57-4F7B-BCC1-318673F5C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609" y="516460"/>
            <a:ext cx="9144000" cy="2354469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CN" sz="6000">
                <a:solidFill>
                  <a:schemeClr val="bg1"/>
                </a:solidFill>
                <a:latin typeface="等线 Light"/>
                <a:ea typeface="等线 Light"/>
              </a:rPr>
              <a:t>Internet of things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E6E1D1-E602-42AD-A253-C20D7B7F9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609" y="3734561"/>
            <a:ext cx="9144000" cy="21416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5400">
                <a:ea typeface="等线"/>
              </a:rPr>
              <a:t>             Smart Lamp</a:t>
            </a:r>
            <a:endParaRPr lang="fr-FR" altLang="zh-CN"/>
          </a:p>
          <a:p>
            <a:r>
              <a:rPr lang="fr-FR" altLang="zh-CN">
                <a:ea typeface="宋体"/>
              </a:rPr>
              <a:t>                                                         -SUN YUDONG &amp; KAMAL MIRI &amp; </a:t>
            </a:r>
            <a:r>
              <a:rPr lang="fr-FR" altLang="zh-CN" err="1">
                <a:ea typeface="宋体"/>
              </a:rPr>
              <a:t>kang</a:t>
            </a:r>
            <a:r>
              <a:rPr lang="fr-FR" altLang="zh-CN">
                <a:ea typeface="宋体"/>
              </a:rPr>
              <a:t> </a:t>
            </a:r>
            <a:r>
              <a:rPr lang="fr-FR" altLang="zh-CN" err="1">
                <a:ea typeface="宋体"/>
              </a:rPr>
              <a:t>jIANYI</a:t>
            </a:r>
          </a:p>
          <a:p>
            <a:endParaRPr lang="zh-CN" altLang="en-US" sz="5400">
              <a:ea typeface="等线"/>
            </a:endParaRPr>
          </a:p>
          <a:p>
            <a:endParaRPr lang="zh-CN" altLang="en-US" sz="5400">
              <a:ea typeface="等线"/>
            </a:endParaRPr>
          </a:p>
          <a:p>
            <a:endParaRPr lang="zh-CN" altLang="en-US" sz="5400">
              <a:ea typeface="等线"/>
            </a:endParaRPr>
          </a:p>
          <a:p>
            <a:endParaRPr lang="zh-CN" altLang="en-US" sz="5400">
              <a:ea typeface="等线"/>
            </a:endParaRPr>
          </a:p>
          <a:p>
            <a:endParaRPr lang="zh-CN" altLang="en-US" sz="5400">
              <a:ea typeface="等线"/>
            </a:endParaRPr>
          </a:p>
          <a:p>
            <a:endParaRPr lang="zh-CN" altLang="en-US" sz="5400">
              <a:ea typeface="等线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E493963-FB72-4828-8E4E-5CA276D6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0" y="3978964"/>
            <a:ext cx="1981201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40286-8617-4418-97F3-DFEE5DDE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886"/>
            <a:ext cx="10515600" cy="580907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>
              <a:solidFill>
                <a:schemeClr val="bg1"/>
              </a:solidFill>
              <a:ea typeface="等线"/>
            </a:endParaRPr>
          </a:p>
          <a:p>
            <a:r>
              <a:rPr lang="fr-FR">
                <a:solidFill>
                  <a:schemeClr val="bg1"/>
                </a:solidFill>
                <a:ea typeface="等线"/>
              </a:rPr>
              <a:t>3) </a:t>
            </a:r>
            <a:r>
              <a:rPr lang="fr-FR" err="1">
                <a:solidFill>
                  <a:schemeClr val="bg1"/>
                </a:solidFill>
                <a:ea typeface="等线"/>
              </a:rPr>
              <a:t>Profit's</a:t>
            </a:r>
            <a:r>
              <a:rPr lang="fr-FR">
                <a:solidFill>
                  <a:schemeClr val="bg1"/>
                </a:solidFill>
                <a:ea typeface="等线"/>
              </a:rPr>
              <a:t> expectations :</a:t>
            </a:r>
            <a:endParaRPr lang="fr-FR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>
                <a:solidFill>
                  <a:schemeClr val="bg1"/>
                </a:solidFill>
                <a:ea typeface="等线"/>
              </a:rPr>
              <a:t>- The </a:t>
            </a:r>
            <a:r>
              <a:rPr lang="fr-FR" err="1">
                <a:solidFill>
                  <a:schemeClr val="bg1"/>
                </a:solidFill>
                <a:ea typeface="等线"/>
              </a:rPr>
              <a:t>price</a:t>
            </a:r>
            <a:r>
              <a:rPr lang="fr-FR">
                <a:solidFill>
                  <a:schemeClr val="bg1"/>
                </a:solidFill>
                <a:ea typeface="等线"/>
              </a:rPr>
              <a:t> of </a:t>
            </a:r>
            <a:r>
              <a:rPr lang="fr-FR" err="1">
                <a:solidFill>
                  <a:schemeClr val="bg1"/>
                </a:solidFill>
                <a:ea typeface="等线"/>
              </a:rPr>
              <a:t>our</a:t>
            </a:r>
            <a:r>
              <a:rPr lang="fr-FR">
                <a:solidFill>
                  <a:schemeClr val="bg1"/>
                </a:solidFill>
                <a:ea typeface="等线"/>
              </a:rPr>
              <a:t> </a:t>
            </a:r>
            <a:r>
              <a:rPr lang="fr-FR" err="1">
                <a:solidFill>
                  <a:schemeClr val="bg1"/>
                </a:solidFill>
                <a:ea typeface="等线"/>
              </a:rPr>
              <a:t>product</a:t>
            </a:r>
            <a:r>
              <a:rPr lang="fr-FR">
                <a:solidFill>
                  <a:schemeClr val="bg1"/>
                </a:solidFill>
                <a:ea typeface="等线"/>
              </a:rPr>
              <a:t> </a:t>
            </a:r>
            <a:r>
              <a:rPr lang="fr-FR" err="1">
                <a:solidFill>
                  <a:schemeClr val="bg1"/>
                </a:solidFill>
                <a:ea typeface="等线"/>
              </a:rPr>
              <a:t>will</a:t>
            </a:r>
            <a:r>
              <a:rPr lang="fr-FR">
                <a:solidFill>
                  <a:schemeClr val="bg1"/>
                </a:solidFill>
                <a:ea typeface="等线"/>
              </a:rPr>
              <a:t> </a:t>
            </a:r>
            <a:r>
              <a:rPr lang="fr-FR" err="1">
                <a:solidFill>
                  <a:schemeClr val="bg1"/>
                </a:solidFill>
                <a:ea typeface="等线"/>
              </a:rPr>
              <a:t>be</a:t>
            </a:r>
            <a:r>
              <a:rPr lang="fr-FR">
                <a:solidFill>
                  <a:schemeClr val="bg1"/>
                </a:solidFill>
                <a:ea typeface="等线"/>
              </a:rPr>
              <a:t> </a:t>
            </a:r>
            <a:r>
              <a:rPr lang="fr-FR" err="1">
                <a:solidFill>
                  <a:schemeClr val="bg1"/>
                </a:solidFill>
                <a:ea typeface="等线"/>
              </a:rPr>
              <a:t>around</a:t>
            </a:r>
            <a:r>
              <a:rPr lang="fr-FR">
                <a:solidFill>
                  <a:schemeClr val="bg1"/>
                </a:solidFill>
                <a:ea typeface="等线"/>
              </a:rPr>
              <a:t> 12 euros .</a:t>
            </a:r>
          </a:p>
          <a:p>
            <a:pPr marL="0" indent="0">
              <a:buNone/>
            </a:pPr>
            <a:endParaRPr lang="fr-FR">
              <a:solidFill>
                <a:schemeClr val="bg1"/>
              </a:solidFill>
              <a:ea typeface="等线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F7E5F26-3FA2-4B67-A348-E9FF22C5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52" y="1816948"/>
            <a:ext cx="9314068" cy="441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8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D05EB-3835-4395-A820-143BEF83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Technical, </a:t>
            </a:r>
            <a:r>
              <a:rPr lang="fr-FR" err="1"/>
              <a:t>Implement</a:t>
            </a:r>
            <a:r>
              <a:rPr lang="fr-FR"/>
              <a:t> &amp; Future </a:t>
            </a:r>
            <a:r>
              <a:rPr lang="fr-FR" err="1"/>
              <a:t>Develop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1C4D1-1C84-4B20-A1C3-D19D534A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 design for HC-SR04</a:t>
            </a:r>
          </a:p>
          <a:p>
            <a:r>
              <a:rPr lang="en-US"/>
              <a:t>Loop:</a:t>
            </a:r>
          </a:p>
          <a:p>
            <a:r>
              <a:rPr lang="en-US"/>
              <a:t>Always detect 2 times.</a:t>
            </a:r>
          </a:p>
          <a:p>
            <a:r>
              <a:rPr lang="en-US"/>
              <a:t>Make a minus value of length</a:t>
            </a:r>
          </a:p>
          <a:p>
            <a:r>
              <a:rPr lang="en-US"/>
              <a:t>If the value is no more than 0</a:t>
            </a:r>
          </a:p>
          <a:p>
            <a:r>
              <a:rPr lang="en-US"/>
              <a:t>We infer that the person is coming in</a:t>
            </a:r>
            <a:endParaRPr lang="fr-FR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04FBDD2-595B-4027-B7AA-B975895CACFC}"/>
              </a:ext>
            </a:extLst>
          </p:cNvPr>
          <p:cNvSpPr/>
          <p:nvPr/>
        </p:nvSpPr>
        <p:spPr>
          <a:xfrm>
            <a:off x="7141464" y="3008376"/>
            <a:ext cx="557784" cy="420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8C6A68D-DC05-4166-94A8-FC95241FC685}"/>
              </a:ext>
            </a:extLst>
          </p:cNvPr>
          <p:cNvCxnSpPr>
            <a:stCxn id="4" idx="4"/>
          </p:cNvCxnSpPr>
          <p:nvPr/>
        </p:nvCxnSpPr>
        <p:spPr>
          <a:xfrm>
            <a:off x="7420356" y="3429000"/>
            <a:ext cx="22860" cy="274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EC4210-9420-443F-87CE-9D59E4F30099}"/>
              </a:ext>
            </a:extLst>
          </p:cNvPr>
          <p:cNvCxnSpPr>
            <a:stCxn id="4" idx="6"/>
          </p:cNvCxnSpPr>
          <p:nvPr/>
        </p:nvCxnSpPr>
        <p:spPr>
          <a:xfrm>
            <a:off x="7699248" y="3218688"/>
            <a:ext cx="2386584" cy="295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形 9" descr="箭头: 直">
            <a:extLst>
              <a:ext uri="{FF2B5EF4-FFF2-40B4-BE49-F238E27FC236}">
                <a16:creationId xmlns:a16="http://schemas.microsoft.com/office/drawing/2014/main" id="{8591B57E-BE89-45D2-8F1F-A2DC01B6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1456" y="4802981"/>
            <a:ext cx="914400" cy="91440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32B40660-B81D-4945-B79D-B7C5AF3D00EB}"/>
              </a:ext>
            </a:extLst>
          </p:cNvPr>
          <p:cNvSpPr/>
          <p:nvPr/>
        </p:nvSpPr>
        <p:spPr>
          <a:xfrm>
            <a:off x="9939528" y="4482941"/>
            <a:ext cx="429768" cy="429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2B2C91C-D453-4C20-A99B-3D95396CFB35}"/>
              </a:ext>
            </a:extLst>
          </p:cNvPr>
          <p:cNvCxnSpPr>
            <a:stCxn id="11" idx="4"/>
          </p:cNvCxnSpPr>
          <p:nvPr/>
        </p:nvCxnSpPr>
        <p:spPr>
          <a:xfrm>
            <a:off x="10154412" y="4912709"/>
            <a:ext cx="1524" cy="655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8EE2BC-5D75-4A2A-B2D3-45CA5699CC8C}"/>
              </a:ext>
            </a:extLst>
          </p:cNvPr>
          <p:cNvCxnSpPr/>
          <p:nvPr/>
        </p:nvCxnSpPr>
        <p:spPr>
          <a:xfrm>
            <a:off x="9939528" y="5129784"/>
            <a:ext cx="42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218C49-D17B-45A7-A413-54F64309E048}"/>
              </a:ext>
            </a:extLst>
          </p:cNvPr>
          <p:cNvCxnSpPr/>
          <p:nvPr/>
        </p:nvCxnSpPr>
        <p:spPr>
          <a:xfrm flipH="1">
            <a:off x="9857232" y="5568696"/>
            <a:ext cx="297180" cy="42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51222EB-AFD1-40DD-BCB9-26C736985D77}"/>
              </a:ext>
            </a:extLst>
          </p:cNvPr>
          <p:cNvCxnSpPr/>
          <p:nvPr/>
        </p:nvCxnSpPr>
        <p:spPr>
          <a:xfrm>
            <a:off x="10155936" y="5577839"/>
            <a:ext cx="304134" cy="304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AB8D32C-6457-42DA-A4CF-8530EFE5BB07}"/>
              </a:ext>
            </a:extLst>
          </p:cNvPr>
          <p:cNvSpPr/>
          <p:nvPr/>
        </p:nvSpPr>
        <p:spPr>
          <a:xfrm>
            <a:off x="8508504" y="4128623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3D8D2D-CA50-4314-B95C-17CF6562AC26}"/>
              </a:ext>
            </a:extLst>
          </p:cNvPr>
          <p:cNvSpPr/>
          <p:nvPr/>
        </p:nvSpPr>
        <p:spPr>
          <a:xfrm>
            <a:off x="7172724" y="4360398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61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8849F-2E6A-4AE0-B0D4-707AC340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Code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CA9A3-D5DC-420B-80E1-64B68151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void loop() {</a:t>
            </a:r>
          </a:p>
          <a:p>
            <a:pPr marL="0" indent="0">
              <a:buNone/>
            </a:pPr>
            <a:r>
              <a:rPr lang="en-US" altLang="zh-CN"/>
              <a:t>  long cm1 = ping();</a:t>
            </a:r>
          </a:p>
          <a:p>
            <a:pPr marL="0" indent="0">
              <a:buNone/>
            </a:pPr>
            <a:r>
              <a:rPr lang="en-US" altLang="zh-CN"/>
              <a:t>  if( cm1 &lt; 100){</a:t>
            </a:r>
          </a:p>
          <a:p>
            <a:pPr marL="0" indent="0">
              <a:buNone/>
            </a:pPr>
            <a:r>
              <a:rPr lang="en-US" altLang="zh-CN"/>
              <a:t>    delay(100);</a:t>
            </a:r>
          </a:p>
          <a:p>
            <a:pPr marL="0" indent="0">
              <a:buNone/>
            </a:pPr>
            <a:r>
              <a:rPr lang="en-US" altLang="zh-CN"/>
              <a:t>    long cm2 = ping();</a:t>
            </a:r>
          </a:p>
          <a:p>
            <a:pPr marL="0" indent="0">
              <a:buNone/>
            </a:pPr>
            <a:r>
              <a:rPr lang="en-US" altLang="zh-CN"/>
              <a:t>    long cm = cm2 - cm1;</a:t>
            </a:r>
          </a:p>
          <a:p>
            <a:pPr marL="0" indent="0">
              <a:buNone/>
            </a:pPr>
            <a:r>
              <a:rPr lang="en-US" altLang="zh-CN"/>
              <a:t>    if (cm &lt; 0) { // person come in}</a:t>
            </a:r>
          </a:p>
          <a:p>
            <a:pPr marL="0" indent="0">
              <a:buNone/>
            </a:pPr>
            <a:r>
              <a:rPr lang="en-US" altLang="zh-CN"/>
              <a:t>  else{ //person come out}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2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258EE-6534-446B-8C99-70D5FA0F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Day &amp; Night Changing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8009F-6653-40FB-966E-1293B96B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solution instead of light sensor.</a:t>
            </a:r>
          </a:p>
          <a:p>
            <a:r>
              <a:rPr lang="en-US" altLang="zh-CN"/>
              <a:t>Detect daytime</a:t>
            </a:r>
          </a:p>
          <a:p>
            <a:r>
              <a:rPr lang="en-US" altLang="zh-CN"/>
              <a:t>Change the brightness according to the daytime</a:t>
            </a:r>
          </a:p>
          <a:p>
            <a:r>
              <a:rPr lang="en-US" altLang="zh-CN"/>
              <a:t>Problems: It can be hard to detect the daytime by Arduino itself.</a:t>
            </a:r>
          </a:p>
        </p:txBody>
      </p:sp>
    </p:spTree>
    <p:extLst>
      <p:ext uri="{BB962C8B-B14F-4D97-AF65-F5344CB8AC3E}">
        <p14:creationId xmlns:p14="http://schemas.microsoft.com/office/powerpoint/2010/main" val="360382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72BCF-7D13-420A-B5B1-5F5EB8D1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 for the weather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C6B96-E1C3-44FA-94BF-CA5D4DDF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1881"/>
            <a:ext cx="10515600" cy="698119"/>
          </a:xfrm>
        </p:spPr>
        <p:txBody>
          <a:bodyPr/>
          <a:lstStyle/>
          <a:p>
            <a:r>
              <a:rPr lang="en-US" altLang="zh-CN"/>
              <a:t>Not yet</a:t>
            </a:r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92B6DC4-7CC0-4F3A-9776-DEFED2C1876E}"/>
              </a:ext>
            </a:extLst>
          </p:cNvPr>
          <p:cNvSpPr txBox="1">
            <a:spLocks/>
          </p:cNvSpPr>
          <p:nvPr/>
        </p:nvSpPr>
        <p:spPr>
          <a:xfrm>
            <a:off x="838200" y="30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Solution for the Curtain</a:t>
            </a:r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FDD6329-ABFD-465F-8300-319230EE632C}"/>
              </a:ext>
            </a:extLst>
          </p:cNvPr>
          <p:cNvSpPr txBox="1">
            <a:spLocks/>
          </p:cNvSpPr>
          <p:nvPr/>
        </p:nvSpPr>
        <p:spPr>
          <a:xfrm>
            <a:off x="838200" y="4385563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Add a switch to detect it.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2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F1AD3-E55F-4487-B1EA-CE5C58DB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Demonstration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47BE3-F985-4832-A778-B61C26E1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2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7113C-F7E9-4534-ABD7-F1374747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ea typeface="等线 Light"/>
              </a:rPr>
              <a:t>Background</a:t>
            </a:r>
            <a:r>
              <a:rPr lang="fr-FR">
                <a:solidFill>
                  <a:srgbClr val="000000"/>
                </a:solidFill>
                <a:ea typeface="等线 Light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479AF-5CCC-436F-9E96-7D0A87E6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>
                <a:solidFill>
                  <a:srgbClr val="000000"/>
                </a:solidFill>
                <a:ea typeface="等线"/>
              </a:rPr>
              <a:t>Light </a:t>
            </a:r>
            <a:r>
              <a:rPr lang="fr-FR" sz="2000" err="1">
                <a:solidFill>
                  <a:srgbClr val="000000"/>
                </a:solidFill>
                <a:ea typeface="等线"/>
              </a:rPr>
              <a:t>waste</a:t>
            </a:r>
          </a:p>
          <a:p>
            <a:r>
              <a:rPr lang="fr-FR" sz="2000" err="1">
                <a:solidFill>
                  <a:srgbClr val="000000"/>
                </a:solidFill>
                <a:ea typeface="等线"/>
              </a:rPr>
              <a:t>Inappropriate</a:t>
            </a:r>
            <a:r>
              <a:rPr lang="fr-FR" sz="2000">
                <a:solidFill>
                  <a:srgbClr val="000000"/>
                </a:solidFill>
                <a:ea typeface="等线"/>
              </a:rPr>
              <a:t> light </a:t>
            </a:r>
            <a:r>
              <a:rPr lang="fr-FR" sz="2000" err="1">
                <a:solidFill>
                  <a:srgbClr val="000000"/>
                </a:solidFill>
                <a:ea typeface="等线"/>
              </a:rPr>
              <a:t>intensity</a:t>
            </a:r>
          </a:p>
          <a:p>
            <a:endParaRPr lang="fr-FR" sz="2000">
              <a:solidFill>
                <a:srgbClr val="000000"/>
              </a:solidFill>
              <a:ea typeface="等线"/>
            </a:endParaRPr>
          </a:p>
        </p:txBody>
      </p:sp>
      <p:pic>
        <p:nvPicPr>
          <p:cNvPr id="4" name="Image 4" descr="Une image contenant extérieur, neige&#10;&#10;Description générée avec un niveau de confiance élevé">
            <a:extLst>
              <a:ext uri="{FF2B5EF4-FFF2-40B4-BE49-F238E27FC236}">
                <a16:creationId xmlns:a16="http://schemas.microsoft.com/office/drawing/2014/main" id="{4BA77FBF-A5B2-41E6-B824-BDFF075A8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2905" r="13516" b="1"/>
          <a:stretch/>
        </p:blipFill>
        <p:spPr>
          <a:xfrm>
            <a:off x="673672" y="1525666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0101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2772-EC9B-4C00-9DC9-2A4711C8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ea typeface="等线 Light"/>
              </a:rPr>
              <a:t>Ideas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17EBC-D603-4B11-B9DA-6BC37E4F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等线"/>
              </a:rPr>
              <a:t>Easy to Use</a:t>
            </a:r>
          </a:p>
          <a:p>
            <a:pPr marL="0" indent="0">
              <a:buNone/>
            </a:pPr>
            <a:r>
              <a:rPr lang="en-US">
                <a:ea typeface="等线"/>
              </a:rPr>
              <a:t>       1.detect the people while coming in and coming out</a:t>
            </a:r>
            <a:endParaRPr lang="en-US"/>
          </a:p>
          <a:p>
            <a:pPr marL="0" indent="0">
              <a:buNone/>
            </a:pPr>
            <a:r>
              <a:rPr lang="en-US">
                <a:ea typeface="等线"/>
              </a:rPr>
              <a:t>       2.adjust the brightness based on the current light </a:t>
            </a:r>
          </a:p>
          <a:p>
            <a:pPr marL="0" indent="0">
              <a:buNone/>
            </a:pPr>
            <a:endParaRPr lang="en-US">
              <a:ea typeface="等线"/>
            </a:endParaRPr>
          </a:p>
          <a:p>
            <a:r>
              <a:rPr lang="en-US">
                <a:ea typeface="等线"/>
              </a:rPr>
              <a:t>Save Energy</a:t>
            </a:r>
          </a:p>
          <a:p>
            <a:pPr marL="0" indent="0">
              <a:buNone/>
            </a:pPr>
            <a:r>
              <a:rPr lang="en-US">
                <a:ea typeface="等线"/>
              </a:rPr>
              <a:t>       avoid many energies waste conditions(careless,unrealized..</a:t>
            </a:r>
            <a:r>
              <a:rPr lang="en-US" err="1">
                <a:ea typeface="等线"/>
              </a:rPr>
              <a:t>etc</a:t>
            </a:r>
            <a:r>
              <a:rPr lang="en-US">
                <a:ea typeface="等线"/>
              </a:rPr>
              <a:t>)</a:t>
            </a:r>
            <a:endParaRPr lang="en-US"/>
          </a:p>
          <a:p>
            <a:pPr marL="0" indent="0">
              <a:buNone/>
            </a:pPr>
            <a:r>
              <a:rPr lang="en-US">
                <a:ea typeface="等线"/>
              </a:rPr>
              <a:t>           </a:t>
            </a:r>
          </a:p>
          <a:p>
            <a:endParaRPr lang="en-US">
              <a:ea typeface="等线"/>
            </a:endParaRPr>
          </a:p>
          <a:p>
            <a:endParaRPr lang="en-US">
              <a:ea typeface="等线"/>
            </a:endParaRPr>
          </a:p>
          <a:p>
            <a:endParaRPr lang="en-US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6486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B776D-05CC-48E5-9C8D-9F45B332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等线 Light"/>
              </a:rPr>
              <a:t>Our Product design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6336782-0A3A-4F6C-85F8-43F7204DD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302" y="2603500"/>
            <a:ext cx="431570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5ECD0-4204-4006-9C67-A5710B1E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State of the art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5DF55-D80D-48C7-9062-EE4920E1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Sensor- TSL2561</a:t>
            </a:r>
            <a:endParaRPr lang="zh-CN" altLang="zh-CN"/>
          </a:p>
          <a:p>
            <a:r>
              <a:rPr lang="en-US" altLang="zh-CN"/>
              <a:t>when the brightness change</a:t>
            </a:r>
          </a:p>
          <a:p>
            <a:pPr marL="0" indent="0">
              <a:buNone/>
            </a:pPr>
            <a:r>
              <a:rPr lang="en-US" altLang="zh-CN"/>
              <a:t>this sensor may change the voltage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D73071-1CE0-4828-B33A-E7CAC268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60" y="2811462"/>
            <a:ext cx="421903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65F76-8E96-4D4F-8D58-9D0864DC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Sensor: HC-SR04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FE6F6-7372-49FE-A7EB-B6608DF5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Detect person come in or come out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39F3EF-2F5A-44C1-B734-176CBE62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18" y="2556932"/>
            <a:ext cx="2600706" cy="34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2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0043-4F23-4B64-9746-27A06A23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Arduino</a:t>
            </a:r>
            <a:endParaRPr lang="zh-CN" altLang="en-US"/>
          </a:p>
        </p:txBody>
      </p:sp>
      <p:sp>
        <p:nvSpPr>
          <p:cNvPr id="4" name="AutoShape 2" descr="Carte de dÃ©veloppement DIP Arduino Uno, A000066">
            <a:extLst>
              <a:ext uri="{FF2B5EF4-FFF2-40B4-BE49-F238E27FC236}">
                <a16:creationId xmlns:a16="http://schemas.microsoft.com/office/drawing/2014/main" id="{6BD9A2DF-83AA-4D5A-BC7A-2FD2C1B455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Main Product">
            <a:extLst>
              <a:ext uri="{FF2B5EF4-FFF2-40B4-BE49-F238E27FC236}">
                <a16:creationId xmlns:a16="http://schemas.microsoft.com/office/drawing/2014/main" id="{635D0EB2-FBDF-43E0-AAF8-732758297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758630"/>
            <a:ext cx="42291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0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031D7-7304-4FE7-9644-BDAACB62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90"/>
            <a:ext cx="10515600" cy="916955"/>
          </a:xfrm>
        </p:spPr>
        <p:txBody>
          <a:bodyPr/>
          <a:lstStyle/>
          <a:p>
            <a:r>
              <a:rPr lang="fr-FR">
                <a:ea typeface="等线 Light"/>
              </a:rPr>
              <a:t>Business Plan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E03A2-C333-4673-A72B-89A2DC1C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060"/>
            <a:ext cx="10515600" cy="534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ea typeface="等线"/>
              </a:rPr>
              <a:t>1) Activity &amp; Domain :</a:t>
            </a:r>
            <a:endParaRPr lang="fr-FR"/>
          </a:p>
          <a:p>
            <a:pPr marL="0" indent="0" algn="just">
              <a:buNone/>
            </a:pPr>
            <a:endParaRPr lang="fr-FR">
              <a:ea typeface="等线"/>
            </a:endParaRPr>
          </a:p>
          <a:p>
            <a:pPr marL="0" indent="0" algn="just">
              <a:buNone/>
            </a:pPr>
            <a:endParaRPr lang="fr-FR">
              <a:ea typeface="等线"/>
            </a:endParaRPr>
          </a:p>
          <a:p>
            <a:pPr marL="0" indent="0" algn="just">
              <a:buNone/>
            </a:pPr>
            <a:r>
              <a:rPr lang="fr-FR">
                <a:ea typeface="等线"/>
              </a:rPr>
              <a:t> - </a:t>
            </a:r>
            <a:r>
              <a:rPr lang="fr-FR" err="1">
                <a:ea typeface="等线"/>
              </a:rPr>
              <a:t>there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is</a:t>
            </a:r>
            <a:r>
              <a:rPr lang="fr-FR">
                <a:ea typeface="等线"/>
              </a:rPr>
              <a:t> a </a:t>
            </a:r>
            <a:r>
              <a:rPr lang="fr-FR" err="1">
                <a:ea typeface="等线"/>
              </a:rPr>
              <a:t>strong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need</a:t>
            </a:r>
            <a:r>
              <a:rPr lang="fr-FR">
                <a:ea typeface="等线"/>
              </a:rPr>
              <a:t> of </a:t>
            </a:r>
            <a:r>
              <a:rPr lang="fr-FR" err="1">
                <a:ea typeface="等线"/>
              </a:rPr>
              <a:t>this</a:t>
            </a:r>
            <a:r>
              <a:rPr lang="fr-FR">
                <a:ea typeface="等线"/>
              </a:rPr>
              <a:t> type of </a:t>
            </a:r>
            <a:r>
              <a:rPr lang="fr-FR" err="1">
                <a:ea typeface="等线"/>
              </a:rPr>
              <a:t>products</a:t>
            </a:r>
            <a:r>
              <a:rPr lang="fr-FR">
                <a:ea typeface="等线"/>
              </a:rPr>
              <a:t> . </a:t>
            </a:r>
            <a:endParaRPr lang="fr-FR"/>
          </a:p>
          <a:p>
            <a:pPr marL="0" indent="0" algn="just">
              <a:buNone/>
            </a:pPr>
            <a:endParaRPr lang="fr-FR">
              <a:ea typeface="等线"/>
            </a:endParaRPr>
          </a:p>
          <a:p>
            <a:pPr marL="0" indent="0" algn="just">
              <a:buNone/>
            </a:pPr>
            <a:r>
              <a:rPr lang="fr-FR">
                <a:ea typeface="等线"/>
              </a:rPr>
              <a:t>-Our </a:t>
            </a:r>
            <a:r>
              <a:rPr lang="fr-FR" err="1">
                <a:ea typeface="等线"/>
              </a:rPr>
              <a:t>product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is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sufficiently</a:t>
            </a:r>
            <a:r>
              <a:rPr lang="fr-FR">
                <a:ea typeface="等线"/>
              </a:rPr>
              <a:t> attractive to trigger an </a:t>
            </a:r>
            <a:r>
              <a:rPr lang="fr-FR" err="1">
                <a:ea typeface="等线"/>
              </a:rPr>
              <a:t>act</a:t>
            </a:r>
            <a:r>
              <a:rPr lang="fr-FR">
                <a:ea typeface="等线"/>
              </a:rPr>
              <a:t> of </a:t>
            </a:r>
            <a:r>
              <a:rPr lang="fr-FR" err="1">
                <a:ea typeface="等线"/>
              </a:rPr>
              <a:t>purchase</a:t>
            </a:r>
            <a:r>
              <a:rPr lang="fr-FR">
                <a:ea typeface="等线"/>
              </a:rPr>
              <a:t>.</a:t>
            </a:r>
          </a:p>
          <a:p>
            <a:pPr marL="0" indent="0">
              <a:buNone/>
            </a:pPr>
            <a:endParaRPr lang="fr-FR">
              <a:ea typeface="等线"/>
            </a:endParaRPr>
          </a:p>
          <a:p>
            <a:pPr marL="0" indent="0">
              <a:buNone/>
            </a:pPr>
            <a:r>
              <a:rPr lang="fr-FR">
                <a:ea typeface="等线"/>
              </a:rPr>
              <a:t>- Our </a:t>
            </a:r>
            <a:r>
              <a:rPr lang="fr-FR" err="1">
                <a:ea typeface="等线"/>
              </a:rPr>
              <a:t>product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concerns</a:t>
            </a:r>
            <a:r>
              <a:rPr lang="fr-FR">
                <a:ea typeface="等线"/>
              </a:rPr>
              <a:t> a large </a:t>
            </a:r>
            <a:r>
              <a:rPr lang="fr-FR" err="1">
                <a:ea typeface="等线"/>
              </a:rPr>
              <a:t>number</a:t>
            </a:r>
            <a:r>
              <a:rPr lang="fr-FR">
                <a:ea typeface="等线"/>
              </a:rPr>
              <a:t> of </a:t>
            </a:r>
            <a:r>
              <a:rPr lang="fr-FR" err="1">
                <a:ea typeface="等线"/>
              </a:rPr>
              <a:t>potential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customers</a:t>
            </a:r>
            <a:r>
              <a:rPr lang="fr-FR">
                <a:ea typeface="等线"/>
              </a:rPr>
              <a:t> .</a:t>
            </a:r>
          </a:p>
          <a:p>
            <a:pPr marL="0" indent="0">
              <a:buNone/>
            </a:pPr>
            <a:endParaRPr lang="fr-FR">
              <a:ea typeface="等线"/>
            </a:endParaRPr>
          </a:p>
          <a:p>
            <a:pPr marL="0" indent="0">
              <a:buNone/>
            </a:pPr>
            <a:r>
              <a:rPr lang="fr-FR">
                <a:ea typeface="等线"/>
              </a:rPr>
              <a:t>-</a:t>
            </a:r>
            <a:r>
              <a:rPr lang="fr-FR" err="1">
                <a:ea typeface="等线"/>
              </a:rPr>
              <a:t>this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activity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will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generate</a:t>
            </a:r>
            <a:r>
              <a:rPr lang="fr-FR">
                <a:ea typeface="等线"/>
              </a:rPr>
              <a:t> a </a:t>
            </a:r>
            <a:r>
              <a:rPr lang="fr-FR" err="1">
                <a:ea typeface="等线"/>
              </a:rPr>
              <a:t>significant</a:t>
            </a:r>
            <a:r>
              <a:rPr lang="fr-FR">
                <a:ea typeface="等线"/>
              </a:rPr>
              <a:t> turnover and </a:t>
            </a:r>
            <a:r>
              <a:rPr lang="fr-FR" err="1">
                <a:ea typeface="等线"/>
              </a:rPr>
              <a:t>will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be</a:t>
            </a:r>
            <a:r>
              <a:rPr lang="fr-FR">
                <a:ea typeface="等线"/>
              </a:rPr>
              <a:t> profitable.</a:t>
            </a:r>
          </a:p>
          <a:p>
            <a:endParaRPr lang="fr-FR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1597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E624E-3D62-4339-9597-038871EEB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670"/>
            <a:ext cx="10515600" cy="58642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endParaRPr lang="fr-FR">
              <a:ea typeface="等线"/>
            </a:endParaRPr>
          </a:p>
          <a:p>
            <a:pPr algn="just"/>
            <a:endParaRPr lang="fr-FR">
              <a:ea typeface="等线"/>
            </a:endParaRPr>
          </a:p>
          <a:p>
            <a:pPr algn="just"/>
            <a:endParaRPr lang="fr-FR">
              <a:ea typeface="等线"/>
            </a:endParaRPr>
          </a:p>
          <a:p>
            <a:pPr algn="just"/>
            <a:endParaRPr lang="fr-FR">
              <a:ea typeface="等线"/>
            </a:endParaRPr>
          </a:p>
          <a:p>
            <a:pPr algn="just"/>
            <a:endParaRPr lang="fr-FR">
              <a:ea typeface="等线"/>
            </a:endParaRPr>
          </a:p>
          <a:p>
            <a:pPr algn="just"/>
            <a:r>
              <a:rPr lang="fr-FR">
                <a:ea typeface="等线"/>
              </a:rPr>
              <a:t>2)  </a:t>
            </a:r>
            <a:r>
              <a:rPr lang="fr-FR" err="1">
                <a:ea typeface="等线"/>
              </a:rPr>
              <a:t>Competition</a:t>
            </a:r>
            <a:r>
              <a:rPr lang="fr-FR">
                <a:ea typeface="等线"/>
              </a:rPr>
              <a:t> : </a:t>
            </a:r>
            <a:endParaRPr lang="fr-FR"/>
          </a:p>
          <a:p>
            <a:pPr marL="0" indent="0" algn="just">
              <a:buNone/>
            </a:pPr>
            <a:r>
              <a:rPr lang="fr-FR">
                <a:ea typeface="等线"/>
              </a:rPr>
              <a:t>-   </a:t>
            </a:r>
            <a:r>
              <a:rPr lang="fr-FR" err="1">
                <a:ea typeface="等线"/>
              </a:rPr>
              <a:t>proven</a:t>
            </a:r>
            <a:r>
              <a:rPr lang="fr-FR">
                <a:ea typeface="等线"/>
              </a:rPr>
              <a:t> or </a:t>
            </a:r>
            <a:r>
              <a:rPr lang="fr-FR" err="1">
                <a:ea typeface="等线"/>
              </a:rPr>
              <a:t>potential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competitors</a:t>
            </a:r>
            <a:r>
              <a:rPr lang="fr-FR">
                <a:ea typeface="等线"/>
              </a:rPr>
              <a:t> are </a:t>
            </a:r>
            <a:r>
              <a:rPr lang="fr-FR" err="1">
                <a:ea typeface="等线"/>
              </a:rPr>
              <a:t>identified</a:t>
            </a:r>
            <a:r>
              <a:rPr lang="fr-FR">
                <a:ea typeface="等线"/>
              </a:rPr>
              <a:t> , </a:t>
            </a:r>
            <a:r>
              <a:rPr lang="fr-FR" err="1">
                <a:ea typeface="等线"/>
              </a:rPr>
              <a:t>such</a:t>
            </a:r>
            <a:r>
              <a:rPr lang="fr-FR">
                <a:ea typeface="等线"/>
              </a:rPr>
              <a:t> as : </a:t>
            </a:r>
          </a:p>
          <a:p>
            <a:pPr marL="0" indent="0" algn="just">
              <a:buNone/>
            </a:pPr>
            <a:r>
              <a:rPr lang="fr-FR">
                <a:ea typeface="等线"/>
              </a:rPr>
              <a:t>-  </a:t>
            </a:r>
            <a:r>
              <a:rPr lang="fr-FR" err="1">
                <a:ea typeface="等线" panose="020F0502020204030204"/>
              </a:rPr>
              <a:t>AwoX</a:t>
            </a:r>
            <a:r>
              <a:rPr lang="fr-FR">
                <a:ea typeface="等线" panose="020F0502020204030204"/>
              </a:rPr>
              <a:t> ,  </a:t>
            </a:r>
            <a:r>
              <a:rPr lang="fr-FR" err="1">
                <a:ea typeface="等线"/>
              </a:rPr>
              <a:t>european</a:t>
            </a:r>
            <a:r>
              <a:rPr lang="fr-FR">
                <a:ea typeface="等线"/>
              </a:rPr>
              <a:t> leader in </a:t>
            </a:r>
            <a:r>
              <a:rPr lang="fr-FR" err="1">
                <a:ea typeface="等线"/>
              </a:rPr>
              <a:t>connected</a:t>
            </a:r>
            <a:r>
              <a:rPr lang="fr-FR">
                <a:ea typeface="等线"/>
              </a:rPr>
              <a:t> </a:t>
            </a:r>
            <a:r>
              <a:rPr lang="fr-FR" err="1">
                <a:ea typeface="等线"/>
              </a:rPr>
              <a:t>lighting</a:t>
            </a:r>
            <a:r>
              <a:rPr lang="fr-FR">
                <a:ea typeface="等线"/>
              </a:rPr>
              <a:t> . </a:t>
            </a:r>
          </a:p>
          <a:p>
            <a:pPr marL="0" indent="0" algn="just">
              <a:buNone/>
            </a:pPr>
            <a:r>
              <a:rPr lang="fr-FR">
                <a:ea typeface="等线"/>
              </a:rPr>
              <a:t>-  PHILIPS. </a:t>
            </a:r>
          </a:p>
          <a:p>
            <a:pPr marL="0" indent="0" algn="just">
              <a:buNone/>
            </a:pPr>
            <a:r>
              <a:rPr lang="fr-FR">
                <a:ea typeface="等线"/>
              </a:rPr>
              <a:t>- Xiaomi. </a:t>
            </a:r>
          </a:p>
          <a:p>
            <a:pPr algn="just"/>
            <a:endParaRPr lang="fr-FR">
              <a:ea typeface="等线"/>
            </a:endParaRPr>
          </a:p>
          <a:p>
            <a:pPr algn="just"/>
            <a:r>
              <a:rPr lang="fr-FR">
                <a:ea typeface="等线"/>
              </a:rPr>
              <a:t> </a:t>
            </a:r>
            <a:r>
              <a:rPr lang="fr-FR" err="1">
                <a:ea typeface="等线" panose="020F0502020204030204"/>
              </a:rPr>
              <a:t>Prices</a:t>
            </a:r>
            <a:r>
              <a:rPr lang="fr-FR">
                <a:ea typeface="等线"/>
              </a:rPr>
              <a:t> : </a:t>
            </a:r>
          </a:p>
          <a:p>
            <a:pPr marL="0" indent="0" algn="just">
              <a:buNone/>
            </a:pPr>
            <a:r>
              <a:rPr lang="fr-FR">
                <a:ea typeface="等线"/>
              </a:rPr>
              <a:t>- Philips Hue : 20 Euros. </a:t>
            </a:r>
          </a:p>
          <a:p>
            <a:pPr marL="0" indent="0" algn="just">
              <a:buNone/>
            </a:pPr>
            <a:r>
              <a:rPr lang="fr-FR">
                <a:ea typeface="等线"/>
              </a:rPr>
              <a:t>- Xiaomi </a:t>
            </a:r>
            <a:r>
              <a:rPr lang="fr-FR" err="1">
                <a:ea typeface="等线"/>
              </a:rPr>
              <a:t>Yeelight</a:t>
            </a:r>
            <a:r>
              <a:rPr lang="fr-FR">
                <a:ea typeface="等线" panose="020F0502020204030204"/>
              </a:rPr>
              <a:t> : 25 Euros. </a:t>
            </a:r>
          </a:p>
          <a:p>
            <a:pPr marL="0" indent="0" algn="just">
              <a:buNone/>
            </a:pPr>
            <a:r>
              <a:rPr lang="fr-FR">
                <a:ea typeface="等线" panose="020F0502020204030204"/>
              </a:rPr>
              <a:t>- TP-Link LB130 : 45 euros.</a:t>
            </a:r>
          </a:p>
        </p:txBody>
      </p:sp>
    </p:spTree>
    <p:extLst>
      <p:ext uri="{BB962C8B-B14F-4D97-AF65-F5344CB8AC3E}">
        <p14:creationId xmlns:p14="http://schemas.microsoft.com/office/powerpoint/2010/main" val="3739999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Grand écran</PresentationFormat>
  <Slides>15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Salle d’ions</vt:lpstr>
      <vt:lpstr>Internet of things</vt:lpstr>
      <vt:lpstr>Background </vt:lpstr>
      <vt:lpstr>Ideas</vt:lpstr>
      <vt:lpstr>Our Product design</vt:lpstr>
      <vt:lpstr>State of the art</vt:lpstr>
      <vt:lpstr>Sensor: HC-SR04</vt:lpstr>
      <vt:lpstr>Arduino</vt:lpstr>
      <vt:lpstr>Business Plan</vt:lpstr>
      <vt:lpstr>Présentation PowerPoint</vt:lpstr>
      <vt:lpstr>Présentation PowerPoint</vt:lpstr>
      <vt:lpstr>Technical, Implement &amp; Future Develop</vt:lpstr>
      <vt:lpstr>Main Code</vt:lpstr>
      <vt:lpstr>Day &amp; Night Changing</vt:lpstr>
      <vt:lpstr>Solution for the weather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Jianyi KANG</dc:creator>
  <cp:revision>2</cp:revision>
  <dcterms:created xsi:type="dcterms:W3CDTF">2019-04-17T12:43:10Z</dcterms:created>
  <dcterms:modified xsi:type="dcterms:W3CDTF">2019-04-23T09:43:44Z</dcterms:modified>
</cp:coreProperties>
</file>