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76" r:id="rId6"/>
    <p:sldId id="277" r:id="rId7"/>
    <p:sldId id="279" r:id="rId8"/>
    <p:sldId id="262" r:id="rId9"/>
    <p:sldId id="264" r:id="rId10"/>
    <p:sldId id="272" r:id="rId11"/>
    <p:sldId id="265" r:id="rId12"/>
    <p:sldId id="266" r:id="rId13"/>
    <p:sldId id="273" r:id="rId14"/>
    <p:sldId id="269" r:id="rId15"/>
    <p:sldId id="271" r:id="rId16"/>
    <p:sldId id="267" r:id="rId17"/>
    <p:sldId id="268" r:id="rId18"/>
    <p:sldId id="270" r:id="rId19"/>
    <p:sldId id="280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ack.com/efreneau/Ambiguity-Function/master/Plots.html" TargetMode="External"/><Relationship Id="rId2" Type="http://schemas.openxmlformats.org/officeDocument/2006/relationships/hyperlink" Target="https://github.com/efreneau/Ambiguity-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ppler_effect#/media/File:Dopplereffectsourcemovingrightatmach0.7.gif" TargetMode="External"/><Relationship Id="rId2" Type="http://schemas.openxmlformats.org/officeDocument/2006/relationships/hyperlink" Target="https://upload.wikimedia.org/wikipedia/commons/3/37/Radar_animation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.stack.imgur.com/UOQnn.png" TargetMode="External"/><Relationship Id="rId4" Type="http://schemas.openxmlformats.org/officeDocument/2006/relationships/hyperlink" Target="https://en.wikipedia.org/wiki/Maximum_length_sequence#/media/File:MLS_shiftregisters_L4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ambiguity function with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Ellory Freneau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F0FF-2C54-4CB9-A582-6CA2EF81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Pulse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771-5244-44A6-9B70-80DAA94D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Ambiguity function of a square pulse (40 samples).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79BFDE-F3EF-4D4E-BAB5-2F011F9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20" y="1418883"/>
            <a:ext cx="4111196" cy="29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A37FFE4-85D2-4827-8EC8-59897CE7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67" y="1785349"/>
            <a:ext cx="5102313" cy="51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3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EE2C-1D05-47AE-979E-4D9A2E0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Barker-13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86A7-63B5-4D92-A22F-97231EA4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correlation sidelobes (-22.3 dB)</a:t>
            </a:r>
          </a:p>
          <a:p>
            <a:r>
              <a:rPr lang="en-US" dirty="0"/>
              <a:t>Longest Barker sequence.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45AB2A-585F-4147-883C-06BB4FD7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432" y="792198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616386A-C6E2-4646-9559-4CA24839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89" y="1883720"/>
            <a:ext cx="4974280" cy="49742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7D926F-E964-42CA-9419-CCECFC10C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07" y="352707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39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1780-F89B-4AD1-A368-74983782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Length Sequence (MLS)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12E92-7D7E-4655-B52A-180240F41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Longest non-repeated sequence for a finite shift register.</a:t>
                </a:r>
              </a:p>
              <a:p>
                <a:r>
                  <a:rPr lang="en-US" dirty="0"/>
                  <a:t>Cyclically repeating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samples.</a:t>
                </a:r>
              </a:p>
              <a:p>
                <a:r>
                  <a:rPr lang="en-US" dirty="0"/>
                  <a:t>4-Bit Galois Field: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12E92-7D7E-4655-B52A-180240F4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D591407-349A-4F80-B40F-556F0B27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95" y="2040309"/>
            <a:ext cx="4704945" cy="94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6E8BAFC-25EE-43E9-A467-9718C5B9A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54" y="3033112"/>
            <a:ext cx="3745149" cy="374514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0520C8-EF38-43F1-88AB-FC650AD1A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103" y="3033112"/>
            <a:ext cx="3745150" cy="37451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E3C5C4C-13E6-4832-845B-071626352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575" y="3033113"/>
            <a:ext cx="3745149" cy="37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9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AADA-B77D-4AAA-8C7A-AEB99A4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Zadoff</a:t>
            </a:r>
            <a:r>
              <a:rPr lang="en-US" dirty="0"/>
              <a:t>-Chu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5564-91BF-49EC-A9A9-FAEC6403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a fading channel (multipath).</a:t>
            </a:r>
          </a:p>
          <a:p>
            <a:r>
              <a:rPr lang="en-US" dirty="0"/>
              <a:t>Used in LTE cellular for synch and coherent combining.</a:t>
            </a:r>
          </a:p>
          <a:p>
            <a:r>
              <a:rPr lang="en-US" dirty="0"/>
              <a:t>Circular shift produces an orthogonal signal.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6CA45A-0FA5-4CB9-8BB4-C901D5DB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01" y="1168208"/>
            <a:ext cx="2422595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723056-A311-427D-A359-E189E69D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99" y="3259924"/>
            <a:ext cx="2473866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69373D-A1E6-4FE7-B074-4B9FC79A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76" y="3259925"/>
            <a:ext cx="2473866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D72EB8E-66D7-4233-938D-0131EC7A1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341" y="2411341"/>
            <a:ext cx="4446659" cy="44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5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685A-C9A5-43C2-899F-31EE39ED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Damped Sinusoid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EFDA-E043-4CFA-BC9C-CCBC760E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Short-time single tone (simple wavelet)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94B5D1-BDEB-45F6-BEED-CF04145D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71" y="1044804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145CE27-A501-4E8F-8550-F194F8B2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37" y="1354754"/>
            <a:ext cx="5656306" cy="56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1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C65D-A2CC-402B-9D8C-27FFFDB7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White Gaussian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73192-4188-4FB0-BFF3-31C377ADB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By definition…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i="1" dirty="0"/>
                  <a:t> is the variance of the process.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73192-4188-4FB0-BFF3-31C377ADB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08AE891-23B2-4F28-8983-C0B3D1A60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19" y="507458"/>
            <a:ext cx="6224081" cy="62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B573-0E66-45F0-A4FC-076723A0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19DB-ED92-4D3E-B1EF-F3720783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https://github.com/efreneau/Ambiguity-Function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plots: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https://raw.githack.com/efreneau/Ambiguity-Function/master/Plots.html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8F6D47-A10F-4043-A9BD-FFFFE3D50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41" y="2928045"/>
            <a:ext cx="2199774" cy="21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7DC2CAA-ED27-40B0-9098-D113C1ECD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178" y="905256"/>
            <a:ext cx="4786184" cy="4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EB5-47AC-4F6D-A855-A6899AA2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4915-82F7-4597-BDE5-03257472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https://upload.wikimedia.org/wikipedia/commons/3/37/Radar_animation.gif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https://en.wikipedia.org/wiki/Doppler_effect#/media/File:Dopplereffectsourcemovingrightatmach0.7.gif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https://en.wikipedia.org/wiki/Maximum_length_sequence#/media/File:MLS_shiftregisters_L4.png</a:t>
            </a:r>
            <a:endParaRPr lang="en-US" dirty="0"/>
          </a:p>
          <a:p>
            <a:r>
              <a:rPr lang="en-US" dirty="0">
                <a:hlinkClick r:id="rId5"/>
              </a:rPr>
              <a:t>https://i.stack.imgur.com/UOQnn.png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A3AF-D4AF-4C1C-8B2C-881CE9F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4404"/>
            <a:ext cx="10058400" cy="1622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u="sng" dirty="0"/>
              <a:t>Question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i="1" dirty="0"/>
              <a:t>How distinguishable are </a:t>
            </a:r>
            <a:r>
              <a:rPr lang="en-US" sz="2800" b="1" i="1" dirty="0"/>
              <a:t>doppler shifted</a:t>
            </a:r>
            <a:r>
              <a:rPr lang="en-US" sz="2800" i="1" dirty="0"/>
              <a:t> and </a:t>
            </a:r>
            <a:r>
              <a:rPr lang="en-US" sz="2800" b="1" i="1" dirty="0"/>
              <a:t>delayed</a:t>
            </a:r>
            <a:r>
              <a:rPr lang="en-US" sz="2800" i="1" dirty="0"/>
              <a:t> versions of a signal from the original signal?</a:t>
            </a:r>
          </a:p>
        </p:txBody>
      </p:sp>
    </p:spTree>
    <p:extLst>
      <p:ext uri="{BB962C8B-B14F-4D97-AF65-F5344CB8AC3E}">
        <p14:creationId xmlns:p14="http://schemas.microsoft.com/office/powerpoint/2010/main" val="83329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279C-E4B8-41EE-9150-2A8D969A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Radar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2B0E7-81CD-4247-BC98-79F03CB8E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adversary is at location X.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meters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0.5∗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endParaRPr lang="en-US" sz="1800" b="1" dirty="0"/>
              </a:p>
              <a:p>
                <a:r>
                  <a:rPr lang="en-US" dirty="0"/>
                  <a:t>The adversary is moving with signed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6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𝑠h𝑖𝑓𝑡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2B0E7-81CD-4247-BC98-79F03CB8E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game&#10;&#10;Description automatically generated">
            <a:extLst>
              <a:ext uri="{FF2B5EF4-FFF2-40B4-BE49-F238E27FC236}">
                <a16:creationId xmlns:a16="http://schemas.microsoft.com/office/drawing/2014/main" id="{3900B335-963A-4947-9129-3FDCDA42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194" y="2261654"/>
            <a:ext cx="3067050" cy="1219200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388AEDF-FB60-43BF-975C-4896AA03D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137" y="3875147"/>
            <a:ext cx="2360656" cy="2344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C5946-0829-4D9D-8143-112A55E3388D}"/>
                  </a:ext>
                </a:extLst>
              </p:cNvPr>
              <p:cNvSpPr txBox="1"/>
              <p:nvPr/>
            </p:nvSpPr>
            <p:spPr>
              <a:xfrm>
                <a:off x="3106475" y="2767546"/>
                <a:ext cx="4447771" cy="892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meters</m:t>
                        </m:r>
                      </m:sub>
                    </m:sSub>
                    <m:r>
                      <a:rPr lang="en-US" sz="1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Distance (m)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/>
                  <a:t> - Speed of light (m/s)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1100" dirty="0"/>
                  <a:t> - Two-way time delay (s)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C5946-0829-4D9D-8143-112A55E3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75" y="2767546"/>
                <a:ext cx="4447771" cy="892296"/>
              </a:xfrm>
              <a:prstGeom prst="rect">
                <a:avLst/>
              </a:prstGeom>
              <a:blipFill>
                <a:blip r:embed="rId5"/>
                <a:stretch>
                  <a:fillRect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7AAB68-0648-4FA3-A5BC-E41017556D93}"/>
                  </a:ext>
                </a:extLst>
              </p:cNvPr>
              <p:cNvSpPr txBox="1"/>
              <p:nvPr/>
            </p:nvSpPr>
            <p:spPr>
              <a:xfrm>
                <a:off x="3106475" y="4431990"/>
                <a:ext cx="4447771" cy="107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𝑠h𝑖𝑓𝑡</m:t>
                        </m:r>
                      </m:sub>
                    </m:sSub>
                  </m:oMath>
                </a14:m>
                <a:r>
                  <a:rPr lang="en-US" sz="1100" dirty="0"/>
                  <a:t> - Doppler shift (Hz)</a:t>
                </a:r>
              </a:p>
              <a:p>
                <a:pPr marL="1097280"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/>
                  <a:t> - Source frequency (Hz)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Velocity of source (m/s)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Velocity of receiver (m/s)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7AAB68-0648-4FA3-A5BC-E41017556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75" y="4431990"/>
                <a:ext cx="4447771" cy="1073499"/>
              </a:xfrm>
              <a:prstGeom prst="rect">
                <a:avLst/>
              </a:prstGeom>
              <a:blipFill>
                <a:blip r:embed="rId6"/>
                <a:stretch>
                  <a:fillRect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1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ED23-AF2F-4D10-9B6A-6D2261F7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Received Pulse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0E617-45AF-4A9C-8675-38304F422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type of pulse effects resolution and different detection properties.</a:t>
                </a:r>
              </a:p>
              <a:p>
                <a:endParaRPr lang="en-US" dirty="0"/>
              </a:p>
              <a:p>
                <a:r>
                  <a:rPr lang="en-US" dirty="0"/>
                  <a:t>Received waveform is effected by </a:t>
                </a:r>
                <a:r>
                  <a:rPr lang="en-US" b="1" dirty="0"/>
                  <a:t>Doppler shift </a:t>
                </a:r>
                <a:r>
                  <a:rPr lang="en-US" dirty="0"/>
                  <a:t>and </a:t>
                </a:r>
                <a:r>
                  <a:rPr lang="en-US" b="1" dirty="0"/>
                  <a:t>time delay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𝑓𝑡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Pulses are detected using a matched filter (equivalent to correlation).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(1)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𝑚𝑎𝑡𝑐h𝑒𝑑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(2)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𝑚𝑎𝑡𝑐h𝑒𝑑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(3)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0E617-45AF-4A9C-8675-38304F422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t="-316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20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EBAE-13A5-4E89-9E84-3C2A8694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Ambiguity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27393-6524-4BF0-A9BB-DA20462A40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Ambiguity function is a measure similarity between a pulse and delayed and/or frequency shifted versions of itself.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        or</a:t>
                </a:r>
              </a:p>
              <a:p>
                <a:pPr marL="0" indent="0">
                  <a:buNone/>
                </a:pPr>
                <a:r>
                  <a:rPr lang="en-US" dirty="0"/>
                  <a:t>   			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Ambiguity function is equivalent to autocorrelation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slice.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27393-6524-4BF0-A9BB-DA20462A4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ECE5-3B58-4EB7-ABC9-6FDBD95A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computation of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44EB-72C5-412F-9816-0364F351D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Integral turns to summation over the N elements of the input sequence.</a:t>
                </a:r>
              </a:p>
              <a:p>
                <a:r>
                  <a:rPr lang="en-US" dirty="0"/>
                  <a:t>Frequency shift kernel is a sequence of equal size.</a:t>
                </a:r>
              </a:p>
              <a:p>
                <a:r>
                  <a:rPr lang="en-US" dirty="0"/>
                  <a:t>Time shift is done N-times and is circular.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]∙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𝐿𝑛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44EB-72C5-412F-9816-0364F351D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0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7355-D3B9-493C-84C2-A85147DC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the IFFT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C337D-1F31-4CB8-9E7D-3EBF9419D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948" y="2079398"/>
            <a:ext cx="11172104" cy="344359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1C352C-0B22-4384-B2B0-7AE7F6194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957" y="5868977"/>
                <a:ext cx="10058400" cy="3849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/>
                  <a:t>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1C352C-0B22-4384-B2B0-7AE7F6194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57" y="5868977"/>
                <a:ext cx="10058400" cy="3849624"/>
              </a:xfrm>
              <a:prstGeom prst="rect">
                <a:avLst/>
              </a:prstGeom>
              <a:blipFill>
                <a:blip r:embed="rId4"/>
                <a:stretch>
                  <a:fillRect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06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646-9515-453A-BCD0-DBB2A73B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Applications to relevant sequences</a:t>
            </a:r>
          </a:p>
        </p:txBody>
      </p:sp>
    </p:spTree>
    <p:extLst>
      <p:ext uri="{BB962C8B-B14F-4D97-AF65-F5344CB8AC3E}">
        <p14:creationId xmlns:p14="http://schemas.microsoft.com/office/powerpoint/2010/main" val="38567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F0FF-2C54-4CB9-A582-6CA2EF81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Pulse (MATLAB)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771-5244-44A6-9B70-80DAA94D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Ambiguity function of a square pulse (40 samples) from MATLAB.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6F55F-D412-4C4D-B6AD-4F02D834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40" y="2607393"/>
            <a:ext cx="4568160" cy="343427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79BFDE-F3EF-4D4E-BAB5-2F011F9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856" y="1406908"/>
            <a:ext cx="4111196" cy="29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97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{DEFCE4ED-3BAE-476E-A46B-C179823AF89B}tf78438558</Template>
  <TotalTime>0</TotalTime>
  <Words>605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Cambria Math</vt:lpstr>
      <vt:lpstr>Century Gothic</vt:lpstr>
      <vt:lpstr>Garamond</vt:lpstr>
      <vt:lpstr>SavonVTI</vt:lpstr>
      <vt:lpstr>The ambiguity function with applications</vt:lpstr>
      <vt:lpstr>PowerPoint Presentation</vt:lpstr>
      <vt:lpstr>High-level Radar System</vt:lpstr>
      <vt:lpstr>The Received Pulse </vt:lpstr>
      <vt:lpstr>The Ambiguity Function</vt:lpstr>
      <vt:lpstr>Discrete computation of Ambiguity</vt:lpstr>
      <vt:lpstr>Implementation Using the IFFT</vt:lpstr>
      <vt:lpstr>Applications to relevant sequences</vt:lpstr>
      <vt:lpstr>Square Pulse (MATLAB)</vt:lpstr>
      <vt:lpstr>Square Pulse</vt:lpstr>
      <vt:lpstr>Barker-13 Sequence</vt:lpstr>
      <vt:lpstr>Maximum Length Sequence (MLS)</vt:lpstr>
      <vt:lpstr>Zadoff-Chu Sequence</vt:lpstr>
      <vt:lpstr>Damped Sinusoid</vt:lpstr>
      <vt:lpstr>Additive White Gaussian Noise</vt:lpstr>
      <vt:lpstr>Project Code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2020-03-11T21:30:29Z</dcterms:created>
  <dcterms:modified xsi:type="dcterms:W3CDTF">2020-03-12T06:46:46Z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