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77" r:id="rId6"/>
    <p:sldId id="276" r:id="rId7"/>
    <p:sldId id="279" r:id="rId8"/>
    <p:sldId id="262" r:id="rId9"/>
    <p:sldId id="264" r:id="rId10"/>
    <p:sldId id="272" r:id="rId11"/>
    <p:sldId id="265" r:id="rId12"/>
    <p:sldId id="266" r:id="rId13"/>
    <p:sldId id="273" r:id="rId14"/>
    <p:sldId id="284" r:id="rId15"/>
    <p:sldId id="283" r:id="rId16"/>
    <p:sldId id="269" r:id="rId17"/>
    <p:sldId id="271" r:id="rId18"/>
    <p:sldId id="281" r:id="rId19"/>
    <p:sldId id="267" r:id="rId20"/>
    <p:sldId id="268" r:id="rId21"/>
    <p:sldId id="270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efreneau/Ambiguity-Function/master/Plots.html" TargetMode="External"/><Relationship Id="rId2" Type="http://schemas.openxmlformats.org/officeDocument/2006/relationships/hyperlink" Target="https://github.com/efreneau/Ambiguity-Fun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ppler_effect#/media/File:Dopplereffectsourcemovingrightatmach0.7.gif" TargetMode="External"/><Relationship Id="rId2" Type="http://schemas.openxmlformats.org/officeDocument/2006/relationships/hyperlink" Target="https://upload.wikimedia.org/wikipedia/commons/3/37/Radar_animation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stack.imgur.com/UOQnn.png" TargetMode="External"/><Relationship Id="rId5" Type="http://schemas.openxmlformats.org/officeDocument/2006/relationships/hyperlink" Target="https://en.wikipedia.org/wiki/Maximum_length_sequence#/media/File:MLS_shiftregisters_L4.png" TargetMode="External"/><Relationship Id="rId4" Type="http://schemas.openxmlformats.org/officeDocument/2006/relationships/hyperlink" Target="https://en.wikipedia.org/wiki/Chirp#/media/File:Linear-chirp.sv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The ambiguity function with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Ellory Freneau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320" y="1418883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6A37FFE4-85D2-4827-8EC8-59897CE7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67" y="1785349"/>
            <a:ext cx="5102313" cy="510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5535-CA98-4ECA-BAC3-2E5CFEF6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Colormap and Contour</a:t>
            </a:r>
          </a:p>
        </p:txBody>
      </p:sp>
      <p:pic>
        <p:nvPicPr>
          <p:cNvPr id="11" name="Content Placeholder 10" descr="A flat screen television&#10;&#10;Description automatically generated">
            <a:extLst>
              <a:ext uri="{FF2B5EF4-FFF2-40B4-BE49-F238E27FC236}">
                <a16:creationId xmlns:a16="http://schemas.microsoft.com/office/drawing/2014/main" id="{5FE2DECF-E742-4514-B1F7-3475DDD26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551" y="2282479"/>
            <a:ext cx="5988402" cy="3849687"/>
          </a:xfrm>
        </p:spPr>
      </p:pic>
      <p:pic>
        <p:nvPicPr>
          <p:cNvPr id="15" name="Picture 14" descr="A screen shot of a computer monitor&#10;&#10;Description automatically generated">
            <a:extLst>
              <a:ext uri="{FF2B5EF4-FFF2-40B4-BE49-F238E27FC236}">
                <a16:creationId xmlns:a16="http://schemas.microsoft.com/office/drawing/2014/main" id="{B5B50F68-EA89-4B9B-B58C-DB40FA1E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02" y="2833409"/>
            <a:ext cx="6297511" cy="4048400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8458034F-2514-4426-BF92-6A124E890D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905" t="25133" r="21808" b="13294"/>
          <a:stretch/>
        </p:blipFill>
        <p:spPr>
          <a:xfrm>
            <a:off x="7324458" y="460623"/>
            <a:ext cx="3322108" cy="32840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D8B1CC-BE59-4116-8AA6-ADE48C95900A}"/>
              </a:ext>
            </a:extLst>
          </p:cNvPr>
          <p:cNvSpPr txBox="1"/>
          <p:nvPr/>
        </p:nvSpPr>
        <p:spPr>
          <a:xfrm>
            <a:off x="1445827" y="1841026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Quadratic chirp ambiguity represented 3 ways.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832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204C-09EE-4A1A-BD17-797EF04D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Slicing in time or frequency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D5D783D-F90C-4B29-8B24-57AB2380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7275" y="2452688"/>
            <a:ext cx="4946650" cy="3151188"/>
          </a:xfrm>
        </p:spPr>
      </p:pic>
      <p:pic>
        <p:nvPicPr>
          <p:cNvPr id="13" name="Picture 1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8DEFCEB-B195-4AB1-984B-1AF173691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2452688"/>
            <a:ext cx="4946650" cy="3151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686E91-531A-4D21-9A34-EC0D63EEB10A}"/>
              </a:ext>
            </a:extLst>
          </p:cNvPr>
          <p:cNvSpPr txBox="1"/>
          <p:nvPr/>
        </p:nvSpPr>
        <p:spPr>
          <a:xfrm>
            <a:off x="1445827" y="1841026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Doppler and delay slice plots for a quadratic chirp.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808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EE2C-1D05-47AE-979E-4D9A2E0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Barker-13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86A7-63B5-4D92-A22F-97231EA4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correlation sidelobes (-22.3 dB)</a:t>
            </a:r>
          </a:p>
          <a:p>
            <a:r>
              <a:rPr lang="en-US" dirty="0"/>
              <a:t>Longest Barker sequence.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45AB2A-585F-4147-883C-06BB4FD7A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432" y="792198"/>
            <a:ext cx="36766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0616386A-C6E2-4646-9559-4CA248397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89" y="1883720"/>
            <a:ext cx="4974280" cy="49742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7D926F-E964-42CA-9419-CCECFC10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207" y="3527070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393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1780-F89B-4AD1-A368-74983782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Sequence (MLS)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Longest non-repeated sequence for a finite shift register.</a:t>
                </a:r>
              </a:p>
              <a:p>
                <a:r>
                  <a:rPr lang="en-US" dirty="0"/>
                  <a:t>Cyclically repeating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samples.</a:t>
                </a:r>
              </a:p>
              <a:p>
                <a:r>
                  <a:rPr lang="en-US" dirty="0"/>
                  <a:t>4-Bit Galois Field: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12E92-7D7E-4655-B52A-180240F4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5D591407-349A-4F80-B40F-556F0B27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595" y="2040309"/>
            <a:ext cx="4704945" cy="94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6E8BAFC-25EE-43E9-A467-9718C5B9A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54" y="3033112"/>
            <a:ext cx="3745149" cy="3745149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0520C8-EF38-43F1-88AB-FC650AD1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103" y="3033112"/>
            <a:ext cx="3745150" cy="374515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E3C5C4C-13E6-4832-845B-071626352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575" y="3033113"/>
            <a:ext cx="3745149" cy="374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6015-E794-46E0-840E-1D6B67C1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Chirp (Linear)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38CA368D-6E14-416A-9E93-043952946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99" y="2846688"/>
            <a:ext cx="3910520" cy="391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1A2A12-08B6-4C9D-B74A-DEF489B1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46688"/>
            <a:ext cx="3910520" cy="3910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</m:oMath>
                </a14:m>
                <a:r>
                  <a:rPr lang="en-US" dirty="0"/>
                  <a:t> : frequency range over duration.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B334B13-D5EE-4F81-B977-32938FCD9F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3849624"/>
              </a:xfrm>
              <a:blipFill>
                <a:blip r:embed="rId4"/>
                <a:stretch>
                  <a:fillRect l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25D29AF-A2DA-4708-B81B-DE13F4A2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748" y="809513"/>
            <a:ext cx="2912452" cy="194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05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ADA-B77D-4AAA-8C7A-AEB99A47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Zadoff</a:t>
            </a:r>
            <a:r>
              <a:rPr lang="en-US" dirty="0"/>
              <a:t>-Chu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5564-91BF-49EC-A9A9-FAEC6403B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fading channel (multipath).</a:t>
            </a:r>
          </a:p>
          <a:p>
            <a:r>
              <a:rPr lang="en-US" dirty="0"/>
              <a:t>Used in LTE cellular for synch and coherent combining.</a:t>
            </a:r>
          </a:p>
          <a:p>
            <a:r>
              <a:rPr lang="en-US" dirty="0"/>
              <a:t>Circular shift produces an orthogonal signal.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6CA45A-0FA5-4CB9-8BB4-C901D5DB0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801" y="1168208"/>
            <a:ext cx="2422595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E723056-A311-427D-A359-E189E69DF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099" y="3259924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169373D-A1E6-4FE7-B074-4B9FC79A1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76" y="3259925"/>
            <a:ext cx="2473866" cy="169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D72EB8E-66D7-4233-938D-0131EC7A12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1" y="2411341"/>
            <a:ext cx="4446659" cy="44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56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685A-C9A5-43C2-899F-31EE39ED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Damped Sinusoid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EFDA-E043-4CFA-BC9C-CCBC760EF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Short-time single tone (simple wavelet)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294B5D1-BDEB-45F6-BEED-CF04145D1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1" y="1044804"/>
            <a:ext cx="36195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A145CE27-A501-4E8F-8550-F194F8B2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37" y="1354754"/>
            <a:ext cx="5656306" cy="565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19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C65D-A2CC-402B-9D8C-27FFFDB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White Gaussian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By definition…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i="1" dirty="0"/>
                  <a:t> is the variance of the process.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73192-4188-4FB0-BFF3-31C377ADB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08AE891-23B2-4F28-8983-C0B3D1A60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19" y="507458"/>
            <a:ext cx="6224081" cy="62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B573-0E66-45F0-A4FC-076723A0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19DB-ED92-4D3E-B1EF-F3720783B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https://github.com/efreneau/Ambiguity-Function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plots: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https://raw.githack.com/efreneau/Ambiguity-Function/master/Plots.html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8F6D47-A10F-4043-A9BD-FFFFE3D5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941" y="2928045"/>
            <a:ext cx="2199774" cy="21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97DC2CAA-ED27-40B0-9098-D113C1ECD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178" y="905256"/>
            <a:ext cx="4786184" cy="478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54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279C-E4B8-41EE-9150-2A8D969A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Radar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An adversary is at location X.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0.5∗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endParaRPr lang="en-US" sz="1800" b="1" dirty="0"/>
              </a:p>
              <a:p>
                <a:r>
                  <a:rPr lang="en-US" dirty="0"/>
                  <a:t>The adversary is moving with signed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16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type of pulse effects resolution and different detection properties.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2B0E7-81CD-4247-BC98-79F03CB8E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 b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game&#10;&#10;Description automatically generated">
            <a:extLst>
              <a:ext uri="{FF2B5EF4-FFF2-40B4-BE49-F238E27FC236}">
                <a16:creationId xmlns:a16="http://schemas.microsoft.com/office/drawing/2014/main" id="{3900B335-963A-4947-9129-3FDCDA42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340" y="2265214"/>
            <a:ext cx="3067050" cy="1219200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388AEDF-FB60-43BF-975C-4896AA03D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874" y="3870488"/>
            <a:ext cx="2360656" cy="2344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/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meters</m:t>
                        </m:r>
                      </m:sub>
                    </m:sSub>
                    <m:r>
                      <a:rPr lang="en-US" sz="1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Distance (m)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100" dirty="0"/>
                  <a:t> - Speed of light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1100" dirty="0"/>
                  <a:t> - Two-way time delay 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8C5946-0829-4D9D-8143-112A55E33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2767546"/>
                <a:ext cx="4447771" cy="892296"/>
              </a:xfrm>
              <a:prstGeom prst="rect">
                <a:avLst/>
              </a:prstGeom>
              <a:blipFill>
                <a:blip r:embed="rId5"/>
                <a:stretch>
                  <a:fillRect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/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𝑠h𝑖𝑓𝑡</m:t>
                        </m:r>
                      </m:sub>
                    </m:sSub>
                  </m:oMath>
                </a14:m>
                <a:r>
                  <a:rPr lang="en-US" sz="1100" dirty="0"/>
                  <a:t> - Doppler shift (Hz)</a:t>
                </a:r>
              </a:p>
              <a:p>
                <a:pPr marL="1097280" lvl="4"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100" dirty="0"/>
                  <a:t> - Source frequency (Hz)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source (m/s)</a:t>
                </a:r>
              </a:p>
              <a:p>
                <a:pPr marL="109728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- Velocity of receiver (m/s)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7AAB68-0648-4FA3-A5BC-E41017556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6475" y="4431990"/>
                <a:ext cx="4447771" cy="1073499"/>
              </a:xfrm>
              <a:prstGeom prst="rect">
                <a:avLst/>
              </a:prstGeom>
              <a:blipFill>
                <a:blip r:embed="rId6"/>
                <a:stretch>
                  <a:fillRect t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12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7EB5-47AC-4F6D-A855-A6899AA2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4915-82F7-4597-BDE5-03257472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https://upload.wikimedia.org/wikipedia/commons/3/37/Radar_animation.gif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https://en.wikipedia.org/wiki/Doppler_effect#/media/File:Dopplereffectsourcemovingrightatmach0.7.gif</a:t>
            </a:r>
            <a:endParaRPr lang="en-US" dirty="0"/>
          </a:p>
          <a:p>
            <a:r>
              <a:rPr lang="en-US" dirty="0">
                <a:hlinkClick r:id="rId4"/>
              </a:rPr>
              <a:t>https://en.wikipedia.org/wiki/Chirp#/media/File:Linear-chirp.svg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https://en.wikipedia.org/wiki/Maximum_length_sequence#/media/File:MLS_shiftregisters_L4.png</a:t>
            </a:r>
            <a:endParaRPr lang="en-US" dirty="0"/>
          </a:p>
          <a:p>
            <a:r>
              <a:rPr lang="en-US" dirty="0">
                <a:hlinkClick r:id="rId6"/>
              </a:rPr>
              <a:t>https://i.stack.imgur.com/UOQnn.png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86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9A3AF-D4AF-4C1C-8B2C-881CE9F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4404"/>
            <a:ext cx="10058400" cy="162285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u="sng" dirty="0"/>
              <a:t>Question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i="1" dirty="0"/>
              <a:t>How distinguishable are </a:t>
            </a:r>
            <a:r>
              <a:rPr lang="en-US" sz="2800" b="1" i="1" dirty="0"/>
              <a:t>doppler shifted</a:t>
            </a:r>
            <a:r>
              <a:rPr lang="en-US" sz="2800" i="1" dirty="0"/>
              <a:t> and </a:t>
            </a:r>
            <a:r>
              <a:rPr lang="en-US" sz="2800" b="1" i="1" dirty="0"/>
              <a:t>delayed</a:t>
            </a:r>
            <a:r>
              <a:rPr lang="en-US" sz="2800" i="1" dirty="0"/>
              <a:t> versions of a signal from each other?</a:t>
            </a:r>
          </a:p>
        </p:txBody>
      </p:sp>
    </p:spTree>
    <p:extLst>
      <p:ext uri="{BB962C8B-B14F-4D97-AF65-F5344CB8AC3E}">
        <p14:creationId xmlns:p14="http://schemas.microsoft.com/office/powerpoint/2010/main" val="833296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ED23-AF2F-4D10-9B6A-6D2261F7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Received Pulse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Received waveform is effected by </a:t>
                </a:r>
                <a:r>
                  <a:rPr lang="en-US" b="1" dirty="0"/>
                  <a:t>Doppler shift </a:t>
                </a:r>
                <a:r>
                  <a:rPr lang="en-US" dirty="0"/>
                  <a:t>and </a:t>
                </a:r>
                <a:r>
                  <a:rPr lang="en-US" b="1" dirty="0"/>
                  <a:t>time delay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Pulses are detected using a matched filter (equivalent to correlation).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(1)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𝑚𝑎𝑡𝑐h𝑒𝑑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(2)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𝑚𝑎𝑡𝑐h𝑒𝑑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(3)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0E617-45AF-4A9C-8675-38304F422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0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EBAE-13A5-4E89-9E84-3C2A8694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Ambiguity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The Ambiguity function is a measure similarity between a pulse and delayed and/or frequency shifted versions of itself.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Ambiguity function is equivalent to autocorrelation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slice.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Ideal ambiguity is an impulse at X(0,0) and 0 elsewhere.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327393-6524-4BF0-A9BB-DA20462A40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ECE5-3B58-4EB7-ABC9-6FDBD95A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computation of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Integral turns to summation over the N elements of the input sequence.</a:t>
                </a:r>
              </a:p>
              <a:p>
                <a:r>
                  <a:rPr lang="en-US" dirty="0"/>
                  <a:t>Frequency shift kernel is a sequence of equal size.</a:t>
                </a:r>
              </a:p>
              <a:p>
                <a:r>
                  <a:rPr lang="en-US" dirty="0"/>
                  <a:t>Time shift is done N-times and is circular.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]∙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/>
                      <m:t>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𝐿𝑛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A44EB-72C5-412F-9816-0364F351D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0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355-D3B9-493C-84C2-A85147DC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3480" y="5436417"/>
                <a:ext cx="10058400" cy="3849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110000"/>
                  </a:lnSpc>
                  <a:spcBef>
                    <a:spcPts val="900"/>
                  </a:spcBef>
                  <a:spcAft>
                    <a:spcPts val="0"/>
                  </a:spcAft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>
                      <a:lumMod val="85000"/>
                      <a:lumOff val="15000"/>
                    </a:schemeClr>
                  </a:buClr>
                  <a:buFont typeface="Garamond" pitchFamily="18" charset="0"/>
                  <a:buChar char="◦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i="1" dirty="0"/>
                  <a:t>The above is done N more times, therefore…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𝒍𝒐𝒈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1C352C-0B22-4384-B2B0-7AE7F619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80" y="5436417"/>
                <a:ext cx="10058400" cy="3849624"/>
              </a:xfrm>
              <a:prstGeom prst="rect">
                <a:avLst/>
              </a:prstGeom>
              <a:blipFill>
                <a:blip r:embed="rId2"/>
                <a:stretch>
                  <a:fillRect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809994-F456-468A-8FFC-CCA68C7E33AA}"/>
              </a:ext>
            </a:extLst>
          </p:cNvPr>
          <p:cNvSpPr txBox="1"/>
          <p:nvPr/>
        </p:nvSpPr>
        <p:spPr>
          <a:xfrm>
            <a:off x="1605500" y="1841785"/>
            <a:ext cx="80154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Steps: [1] complex conjugate. [2] circular shift by K. [3] element-wise multiply. [4] N-point IFFT. [5] Repeat for each K.</a:t>
            </a:r>
            <a:endParaRPr lang="en-US" sz="11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00B85A2-B7BE-4BD9-9A6E-83CC48C3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078714"/>
            <a:ext cx="10058400" cy="3203981"/>
          </a:xfrm>
        </p:spPr>
      </p:pic>
    </p:spTree>
    <p:extLst>
      <p:ext uri="{BB962C8B-B14F-4D97-AF65-F5344CB8AC3E}">
        <p14:creationId xmlns:p14="http://schemas.microsoft.com/office/powerpoint/2010/main" val="56006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2646-9515-453A-BCD0-DBB2A73B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Applications to relevant sequences</a:t>
            </a:r>
          </a:p>
        </p:txBody>
      </p:sp>
    </p:spTree>
    <p:extLst>
      <p:ext uri="{BB962C8B-B14F-4D97-AF65-F5344CB8AC3E}">
        <p14:creationId xmlns:p14="http://schemas.microsoft.com/office/powerpoint/2010/main" val="38567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F0FF-2C54-4CB9-A582-6CA2EF81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Pulse (MATLAB)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C9771-5244-44A6-9B70-80DAA94D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Ambiguity function of a square pulse (40 samples) from MATLAB.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6F55F-D412-4C4D-B6AD-4F02D834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0" y="2607393"/>
            <a:ext cx="4568160" cy="343427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279BFDE-F3EF-4D4E-BAB5-2F011F976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56" y="1406908"/>
            <a:ext cx="4111196" cy="291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97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Cambria Math</vt:lpstr>
      <vt:lpstr>Century Gothic</vt:lpstr>
      <vt:lpstr>Garamond</vt:lpstr>
      <vt:lpstr>SavonVTI</vt:lpstr>
      <vt:lpstr>The ambiguity function with applications</vt:lpstr>
      <vt:lpstr>High-level Radar System</vt:lpstr>
      <vt:lpstr>PowerPoint Presentation</vt:lpstr>
      <vt:lpstr>The Received Pulse </vt:lpstr>
      <vt:lpstr>The Ambiguity Function</vt:lpstr>
      <vt:lpstr>Discrete computation of Ambiguity</vt:lpstr>
      <vt:lpstr>Fast Implementation</vt:lpstr>
      <vt:lpstr>Applications to relevant sequences</vt:lpstr>
      <vt:lpstr>Square Pulse (MATLAB)</vt:lpstr>
      <vt:lpstr>Square Pulse</vt:lpstr>
      <vt:lpstr>Colormap and Contour</vt:lpstr>
      <vt:lpstr>Slicing in time or frequency</vt:lpstr>
      <vt:lpstr>Barker-13 Sequence</vt:lpstr>
      <vt:lpstr>Maximum Length Sequence (MLS)</vt:lpstr>
      <vt:lpstr>Chirp (Linear)</vt:lpstr>
      <vt:lpstr>Zadoff-Chu Sequence</vt:lpstr>
      <vt:lpstr>Damped Sinusoid</vt:lpstr>
      <vt:lpstr>Additive White Gaussian Noise</vt:lpstr>
      <vt:lpstr>Project Code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2020-03-15T08:42:28Z</dcterms:created>
  <dcterms:modified xsi:type="dcterms:W3CDTF">2020-03-18T16:58:00Z</dcterms:modified>
</cp:coreProperties>
</file>