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7" r:id="rId6"/>
    <p:sldId id="276" r:id="rId7"/>
    <p:sldId id="279" r:id="rId8"/>
    <p:sldId id="262" r:id="rId9"/>
    <p:sldId id="264" r:id="rId10"/>
    <p:sldId id="272" r:id="rId11"/>
    <p:sldId id="265" r:id="rId12"/>
    <p:sldId id="266" r:id="rId13"/>
    <p:sldId id="273" r:id="rId14"/>
    <p:sldId id="284" r:id="rId15"/>
    <p:sldId id="283" r:id="rId16"/>
    <p:sldId id="269" r:id="rId17"/>
    <p:sldId id="271" r:id="rId18"/>
    <p:sldId id="281" r:id="rId19"/>
    <p:sldId id="267" r:id="rId20"/>
    <p:sldId id="268" r:id="rId21"/>
    <p:sldId id="270" r:id="rId22"/>
    <p:sldId id="282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efreneau/Ambiguity-Function/master/Plots.html" TargetMode="External"/><Relationship Id="rId2" Type="http://schemas.openxmlformats.org/officeDocument/2006/relationships/hyperlink" Target="https://github.com/efreneau/Ambiguity-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ppler_effect#/media/File:Dopplereffectsourcemovingrightatmach0.7.gif" TargetMode="External"/><Relationship Id="rId2" Type="http://schemas.openxmlformats.org/officeDocument/2006/relationships/hyperlink" Target="https://upload.wikimedia.org/wikipedia/commons/3/37/Radar_animation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stack.imgur.com/UOQnn.png" TargetMode="External"/><Relationship Id="rId5" Type="http://schemas.openxmlformats.org/officeDocument/2006/relationships/hyperlink" Target="https://en.wikipedia.org/wiki/Maximum_length_sequence#/media/File:MLS_shiftregisters_L4.png" TargetMode="External"/><Relationship Id="rId4" Type="http://schemas.openxmlformats.org/officeDocument/2006/relationships/hyperlink" Target="https://en.wikipedia.org/wiki/Chirp#/media/File:Linear-chirp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ambiguity function with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Ellory Freneau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0" y="1418883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A37FFE4-85D2-4827-8EC8-59897CE7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67" y="1785349"/>
            <a:ext cx="5102313" cy="51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5535-CA98-4ECA-BAC3-2E5CFEF6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Colormap and Contour</a:t>
            </a:r>
          </a:p>
        </p:txBody>
      </p:sp>
      <p:pic>
        <p:nvPicPr>
          <p:cNvPr id="11" name="Content Placeholder 10" descr="A flat screen television&#10;&#10;Description automatically generated">
            <a:extLst>
              <a:ext uri="{FF2B5EF4-FFF2-40B4-BE49-F238E27FC236}">
                <a16:creationId xmlns:a16="http://schemas.microsoft.com/office/drawing/2014/main" id="{5FE2DECF-E742-4514-B1F7-3475DDD26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551" y="2282479"/>
            <a:ext cx="5988402" cy="3849687"/>
          </a:xfrm>
        </p:spPr>
      </p:pic>
      <p:pic>
        <p:nvPicPr>
          <p:cNvPr id="15" name="Picture 14" descr="A screen shot of a computer monitor&#10;&#10;Description automatically generated">
            <a:extLst>
              <a:ext uri="{FF2B5EF4-FFF2-40B4-BE49-F238E27FC236}">
                <a16:creationId xmlns:a16="http://schemas.microsoft.com/office/drawing/2014/main" id="{B5B50F68-EA89-4B9B-B58C-DB40FA1E2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02" y="2833409"/>
            <a:ext cx="6297511" cy="40484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458034F-2514-4426-BF92-6A124E890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05" t="25133" r="21808" b="13294"/>
          <a:stretch/>
        </p:blipFill>
        <p:spPr>
          <a:xfrm>
            <a:off x="7324458" y="460623"/>
            <a:ext cx="3322108" cy="32840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D8B1CC-BE59-4116-8AA6-ADE48C95900A}"/>
              </a:ext>
            </a:extLst>
          </p:cNvPr>
          <p:cNvSpPr txBox="1"/>
          <p:nvPr/>
        </p:nvSpPr>
        <p:spPr>
          <a:xfrm>
            <a:off x="1445827" y="1841026"/>
            <a:ext cx="801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Quadratic chirp ambiguity represented 3 ways.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583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204C-09EE-4A1A-BD17-797EF04D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Slicing in time or frequency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5D783D-F90C-4B29-8B24-57AB2380E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275" y="2452688"/>
            <a:ext cx="4946650" cy="3151188"/>
          </a:xfr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DEFCEB-B195-4AB1-984B-1AF17369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2452688"/>
            <a:ext cx="4946650" cy="3151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686E91-531A-4D21-9A34-EC0D63EEB10A}"/>
              </a:ext>
            </a:extLst>
          </p:cNvPr>
          <p:cNvSpPr txBox="1"/>
          <p:nvPr/>
        </p:nvSpPr>
        <p:spPr>
          <a:xfrm>
            <a:off x="1445827" y="1841026"/>
            <a:ext cx="801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Doppler and delay slice plots for a quadratic chirp.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808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E2C-1D05-47AE-979E-4D9A2E0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Barker-13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86A7-63B5-4D92-A22F-97231EA4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correlation sidelobes (-22.3 dB)</a:t>
            </a:r>
          </a:p>
          <a:p>
            <a:r>
              <a:rPr lang="en-US" dirty="0"/>
              <a:t>Longest Barker sequence.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5AB2A-585F-4147-883C-06BB4FD7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32" y="79219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616386A-C6E2-4646-9559-4CA24839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89" y="1883720"/>
            <a:ext cx="4974280" cy="49742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7D926F-E964-42CA-9419-CCECFC10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07" y="352707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9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1780-F89B-4AD1-A368-74983782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Length Sequence (MLS)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Longest non-repeated sequence for a finite shift register.</a:t>
                </a:r>
              </a:p>
              <a:p>
                <a:r>
                  <a:rPr lang="en-US" dirty="0"/>
                  <a:t>Cyclically repeating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r>
                  <a:rPr lang="en-US" dirty="0"/>
                  <a:t>4-Bit Galois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D591407-349A-4F80-B40F-556F0B27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95" y="2040309"/>
            <a:ext cx="4704945" cy="9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E8BAFC-25EE-43E9-A467-9718C5B9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54" y="3033112"/>
            <a:ext cx="3745149" cy="37451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520C8-EF38-43F1-88AB-FC650AD1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103" y="3033112"/>
            <a:ext cx="3745150" cy="37451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E3C5C4C-13E6-4832-845B-071626352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575" y="3033113"/>
            <a:ext cx="3745149" cy="3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6015-E794-46E0-840E-1D6B67C1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Chirp (Linear)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CA368D-6E14-416A-9E93-04395294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99" y="2846688"/>
            <a:ext cx="3910520" cy="391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A2A12-08B6-4C9D-B74A-DEF489B1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46688"/>
            <a:ext cx="3910520" cy="3910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334B13-D5EE-4F81-B977-32938FCD9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US" dirty="0"/>
                  <a:t> : frequency range over duration.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334B13-D5EE-4F81-B977-32938FCD9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  <a:blipFill>
                <a:blip r:embed="rId4"/>
                <a:stretch>
                  <a:fillRect l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25D29AF-A2DA-4708-B81B-DE13F4A2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48" y="809513"/>
            <a:ext cx="2912452" cy="194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5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AADA-B77D-4AAA-8C7A-AEB99A4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Zadoff</a:t>
            </a:r>
            <a:r>
              <a:rPr lang="en-US" dirty="0"/>
              <a:t>-Chu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5564-91BF-49EC-A9A9-FAEC6403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 fading channel (multipath).</a:t>
            </a:r>
          </a:p>
          <a:p>
            <a:r>
              <a:rPr lang="en-US" dirty="0"/>
              <a:t>Used in LTE cellular for synch and coherent combining.</a:t>
            </a:r>
          </a:p>
          <a:p>
            <a:r>
              <a:rPr lang="en-US" dirty="0"/>
              <a:t>Circular shift produces an orthogonal signal.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6CA45A-0FA5-4CB9-8BB4-C901D5DB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01" y="1168208"/>
            <a:ext cx="2422595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723056-A311-427D-A359-E189E69D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99" y="3259924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69373D-A1E6-4FE7-B074-4B9FC79A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6" y="3259925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D72EB8E-66D7-4233-938D-0131EC7A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41" y="2411341"/>
            <a:ext cx="4446659" cy="44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685A-C9A5-43C2-899F-31EE39E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Sinusoid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FDA-E043-4CFA-BC9C-CCBC760E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Short-time single tone (simple wavelet)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94B5D1-BDEB-45F6-BEED-CF04145D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1" y="1044804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45CE27-A501-4E8F-8550-F194F8B2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37" y="1354754"/>
            <a:ext cx="5656306" cy="56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1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C65D-A2CC-402B-9D8C-27FFFDB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White 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By definition…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i="1" dirty="0"/>
                  <a:t> is the variance of the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08AE891-23B2-4F28-8983-C0B3D1A6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19" y="507458"/>
            <a:ext cx="6224081" cy="62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5FCE-E61E-4270-B88F-0DA4C300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PRN Code in GPS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2B19-C639-46A3-A64A-6B51F1A3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C/A Code in GPS is 1023-bit sequence (37 unique codes).</a:t>
            </a:r>
          </a:p>
          <a:p>
            <a:r>
              <a:rPr lang="en-US" dirty="0"/>
              <a:t>Each GPS satellite has its own </a:t>
            </a:r>
            <a:r>
              <a:rPr lang="en-US"/>
              <a:t>orthogonal code (31 in use as of 2020).</a:t>
            </a:r>
            <a:endParaRPr 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7551EAC-737A-4B1D-8D27-B4539AE9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26" y="2945619"/>
            <a:ext cx="4678093" cy="3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279C-E4B8-41EE-9150-2A8D969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Radar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adversary is at location X.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endParaRPr lang="en-US" sz="1800" b="1" dirty="0"/>
              </a:p>
              <a:p>
                <a:r>
                  <a:rPr lang="en-US" dirty="0"/>
                  <a:t>The adversary is moving with signed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6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type of pulse effects resolution and different detection properties.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 b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3900B335-963A-4947-9129-3FDCDA42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40" y="2265214"/>
            <a:ext cx="3067050" cy="1219200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88AEDF-FB60-43BF-975C-4896AA03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74" y="3870488"/>
            <a:ext cx="2360656" cy="2344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/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Distance (m)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/>
                  <a:t> - Speed of light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100" dirty="0"/>
                  <a:t> - Two-way time delay (s)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blipFill>
                <a:blip r:embed="rId5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/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</m:oMath>
                </a14:m>
                <a:r>
                  <a:rPr lang="en-US" sz="1100" dirty="0"/>
                  <a:t> - Doppler shift (Hz)</a:t>
                </a:r>
              </a:p>
              <a:p>
                <a:pPr marL="1097280"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/>
                  <a:t> - Source frequency (Hz)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source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receiver (m/s)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blipFill>
                <a:blip r:embed="rId6"/>
                <a:stretch>
                  <a:fillRect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1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B573-0E66-45F0-A4FC-076723A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19DB-ED92-4D3E-B1EF-F3720783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https://github.com/efreneau/Ambiguity-Function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plots: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https://raw.githack.com/efreneau/Ambiguity-Function/master/Plots.html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8F6D47-A10F-4043-A9BD-FFFFE3D5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41" y="2928045"/>
            <a:ext cx="2199774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DC2CAA-ED27-40B0-9098-D113C1ECD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78" y="905256"/>
            <a:ext cx="4786184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EB5-47AC-4F6D-A855-A6899AA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4915-82F7-4597-BDE5-03257472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https://upload.wikimedia.org/wikipedia/commons/3/37/Radar_animation.gif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https://en.wikipedia.org/wiki/Doppler_effect#/media/File:Dopplereffectsourcemovingrightatmach0.7.gif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https://en.wikipedia.org/wiki/Chirp#/media/File:Linear-chirp.svg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https://en.wikipedia.org/wiki/Maximum_length_sequence#/media/File:MLS_shiftregisters_L4.png</a:t>
            </a:r>
            <a:endParaRPr lang="en-US" dirty="0"/>
          </a:p>
          <a:p>
            <a:r>
              <a:rPr lang="en-US" dirty="0">
                <a:hlinkClick r:id="rId6"/>
              </a:rPr>
              <a:t>https://i.stack.imgur.com/UOQnn.png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3AF-D4AF-4C1C-8B2C-881CE9F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4404"/>
            <a:ext cx="10058400" cy="1622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u="sng" dirty="0"/>
              <a:t>Question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dirty="0"/>
              <a:t>How distinguishable are </a:t>
            </a:r>
            <a:r>
              <a:rPr lang="en-US" sz="2800" b="1" i="1" dirty="0"/>
              <a:t>doppler shifted</a:t>
            </a:r>
            <a:r>
              <a:rPr lang="en-US" sz="2800" i="1" dirty="0"/>
              <a:t> and </a:t>
            </a:r>
            <a:r>
              <a:rPr lang="en-US" sz="2800" b="1" i="1" dirty="0"/>
              <a:t>delayed</a:t>
            </a:r>
            <a:r>
              <a:rPr lang="en-US" sz="2800" i="1" dirty="0"/>
              <a:t> versions of a signal from each other?</a:t>
            </a:r>
          </a:p>
        </p:txBody>
      </p:sp>
    </p:spTree>
    <p:extLst>
      <p:ext uri="{BB962C8B-B14F-4D97-AF65-F5344CB8AC3E}">
        <p14:creationId xmlns:p14="http://schemas.microsoft.com/office/powerpoint/2010/main" val="83329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D23-AF2F-4D10-9B6A-6D2261F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Received Pulse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Received waveform is effected by </a:t>
                </a:r>
                <a:r>
                  <a:rPr lang="en-US" b="1" dirty="0"/>
                  <a:t>Doppler shift </a:t>
                </a:r>
                <a:r>
                  <a:rPr lang="en-US" dirty="0"/>
                  <a:t>and </a:t>
                </a:r>
                <a:r>
                  <a:rPr lang="en-US" b="1" dirty="0"/>
                  <a:t>time delay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Pulses are detected using a matched filter (equivalent to correlation).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(1)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(2)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𝑚𝑎𝑡𝑐h𝑒𝑑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(3)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BAE-13A5-4E89-9E84-3C2A869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Ambiguity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The Ambiguity function is a measure similarity between a pulse and delayed and/or frequency shifted versions of itself.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Ambiguity function is equivalent to autocorrelation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slice.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Ideal ambiguity is an impulse at X(0,0) and 0 elsewhere.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CE5-3B58-4EB7-ABC9-6FDBD95A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computation of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Integral turns to summation over the N elements of the input sequence.</a:t>
                </a:r>
              </a:p>
              <a:p>
                <a:r>
                  <a:rPr lang="en-US" dirty="0"/>
                  <a:t>Frequency shift kernel is a sequence of equal size.</a:t>
                </a:r>
              </a:p>
              <a:p>
                <a:r>
                  <a:rPr lang="en-US" dirty="0"/>
                  <a:t>Time shift is done N-times and is circular.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]∙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𝐿𝑛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355-D3B9-493C-84C2-A85147DC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480" y="5436417"/>
                <a:ext cx="1005840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/>
                  <a:t>The above is done N more times, therefore…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80" y="5436417"/>
                <a:ext cx="10058400" cy="3849624"/>
              </a:xfrm>
              <a:prstGeom prst="rect">
                <a:avLst/>
              </a:prstGeom>
              <a:blipFill>
                <a:blip r:embed="rId2"/>
                <a:stretch>
                  <a:fillRect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809994-F456-468A-8FFC-CCA68C7E33AA}"/>
              </a:ext>
            </a:extLst>
          </p:cNvPr>
          <p:cNvSpPr txBox="1"/>
          <p:nvPr/>
        </p:nvSpPr>
        <p:spPr>
          <a:xfrm>
            <a:off x="1605500" y="1841785"/>
            <a:ext cx="801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Steps: [1] complex conjugate. [2] circular shift by K. [3] element-wise multiply. [4] N-point IFFT. [5] Repeat for each K.</a:t>
            </a:r>
            <a:endParaRPr lang="en-US" sz="11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0B85A2-B7BE-4BD9-9A6E-83CC48C3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78714"/>
            <a:ext cx="10058400" cy="3203981"/>
          </a:xfrm>
        </p:spPr>
      </p:pic>
    </p:spTree>
    <p:extLst>
      <p:ext uri="{BB962C8B-B14F-4D97-AF65-F5344CB8AC3E}">
        <p14:creationId xmlns:p14="http://schemas.microsoft.com/office/powerpoint/2010/main" val="5600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646-9515-453A-BCD0-DBB2A73B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Applications to relevant sequences</a:t>
            </a:r>
          </a:p>
        </p:txBody>
      </p:sp>
    </p:spTree>
    <p:extLst>
      <p:ext uri="{BB962C8B-B14F-4D97-AF65-F5344CB8AC3E}">
        <p14:creationId xmlns:p14="http://schemas.microsoft.com/office/powerpoint/2010/main" val="38567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 from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6F55F-D412-4C4D-B6AD-4F02D83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40" y="2607393"/>
            <a:ext cx="4568160" cy="34342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56" y="1406908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7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Century Gothic</vt:lpstr>
      <vt:lpstr>Garamond</vt:lpstr>
      <vt:lpstr>SavonVTI</vt:lpstr>
      <vt:lpstr>The ambiguity function with applications</vt:lpstr>
      <vt:lpstr>High-level Radar System</vt:lpstr>
      <vt:lpstr>PowerPoint Presentation</vt:lpstr>
      <vt:lpstr>The Received Pulse </vt:lpstr>
      <vt:lpstr>The Ambiguity Function</vt:lpstr>
      <vt:lpstr>Discrete computation of Ambiguity</vt:lpstr>
      <vt:lpstr>Fast Implementation</vt:lpstr>
      <vt:lpstr>Applications to relevant sequences</vt:lpstr>
      <vt:lpstr>Square Pulse (MATLAB)</vt:lpstr>
      <vt:lpstr>Square Pulse</vt:lpstr>
      <vt:lpstr>Colormap and Contour</vt:lpstr>
      <vt:lpstr>Slicing in time or frequency</vt:lpstr>
      <vt:lpstr>Barker-13 Sequence</vt:lpstr>
      <vt:lpstr>Maximum Length Sequence (MLS)</vt:lpstr>
      <vt:lpstr>Chirp (Linear)</vt:lpstr>
      <vt:lpstr>Zadoff-Chu Sequence</vt:lpstr>
      <vt:lpstr>Damped Sinusoid</vt:lpstr>
      <vt:lpstr>Additive White Gaussian Noise</vt:lpstr>
      <vt:lpstr>PRN Code in GPS</vt:lpstr>
      <vt:lpstr>Project Code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2020-03-15T08:42:28Z</dcterms:created>
  <dcterms:modified xsi:type="dcterms:W3CDTF">2020-03-15T08:58:30Z</dcterms:modified>
</cp:coreProperties>
</file>