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58" r:id="rId5"/>
    <p:sldId id="259" r:id="rId6"/>
    <p:sldId id="260" r:id="rId7"/>
    <p:sldId id="261" r:id="rId8"/>
    <p:sldId id="268" r:id="rId9"/>
    <p:sldId id="267" r:id="rId10"/>
    <p:sldId id="262" r:id="rId11"/>
  </p:sldIdLst>
  <p:sldSz cx="12192000" cy="6858000"/>
  <p:notesSz cx="12192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7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rgbClr val="0579EB"/>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5100" b="0" i="0">
                <a:solidFill>
                  <a:srgbClr val="0579EB"/>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rgbClr val="0579EB"/>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rgbClr val="0579EB"/>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975592" y="0"/>
            <a:ext cx="216407" cy="6856476"/>
          </a:xfrm>
          <a:prstGeom prst="rect">
            <a:avLst/>
          </a:prstGeom>
        </p:spPr>
      </p:pic>
      <p:pic>
        <p:nvPicPr>
          <p:cNvPr id="17" name="bg object 17"/>
          <p:cNvPicPr/>
          <p:nvPr/>
        </p:nvPicPr>
        <p:blipFill>
          <a:blip r:embed="rId8" cstate="print"/>
          <a:stretch>
            <a:fillRect/>
          </a:stretch>
        </p:blipFill>
        <p:spPr>
          <a:xfrm>
            <a:off x="994619" y="6637642"/>
            <a:ext cx="346826" cy="74871"/>
          </a:xfrm>
          <a:prstGeom prst="rect">
            <a:avLst/>
          </a:prstGeom>
        </p:spPr>
      </p:pic>
      <p:pic>
        <p:nvPicPr>
          <p:cNvPr id="18" name="bg object 18"/>
          <p:cNvPicPr/>
          <p:nvPr/>
        </p:nvPicPr>
        <p:blipFill>
          <a:blip r:embed="rId9" cstate="print"/>
          <a:stretch>
            <a:fillRect/>
          </a:stretch>
        </p:blipFill>
        <p:spPr>
          <a:xfrm>
            <a:off x="592761" y="6457068"/>
            <a:ext cx="300847" cy="134249"/>
          </a:xfrm>
          <a:prstGeom prst="rect">
            <a:avLst/>
          </a:prstGeom>
        </p:spPr>
      </p:pic>
      <p:pic>
        <p:nvPicPr>
          <p:cNvPr id="19" name="bg object 19"/>
          <p:cNvPicPr/>
          <p:nvPr/>
        </p:nvPicPr>
        <p:blipFill>
          <a:blip r:embed="rId10" cstate="print"/>
          <a:stretch>
            <a:fillRect/>
          </a:stretch>
        </p:blipFill>
        <p:spPr>
          <a:xfrm>
            <a:off x="915429" y="6487069"/>
            <a:ext cx="92388" cy="102359"/>
          </a:xfrm>
          <a:prstGeom prst="rect">
            <a:avLst/>
          </a:prstGeom>
        </p:spPr>
      </p:pic>
      <p:pic>
        <p:nvPicPr>
          <p:cNvPr id="20" name="bg object 20"/>
          <p:cNvPicPr/>
          <p:nvPr/>
        </p:nvPicPr>
        <p:blipFill>
          <a:blip r:embed="rId11" cstate="print"/>
          <a:stretch>
            <a:fillRect/>
          </a:stretch>
        </p:blipFill>
        <p:spPr>
          <a:xfrm>
            <a:off x="1030914" y="6451474"/>
            <a:ext cx="307109" cy="139843"/>
          </a:xfrm>
          <a:prstGeom prst="rect">
            <a:avLst/>
          </a:prstGeom>
        </p:spPr>
      </p:pic>
      <p:sp>
        <p:nvSpPr>
          <p:cNvPr id="21" name="bg object 21"/>
          <p:cNvSpPr/>
          <p:nvPr/>
        </p:nvSpPr>
        <p:spPr>
          <a:xfrm>
            <a:off x="271256" y="6510548"/>
            <a:ext cx="100965" cy="100965"/>
          </a:xfrm>
          <a:custGeom>
            <a:avLst/>
            <a:gdLst/>
            <a:ahLst/>
            <a:cxnLst/>
            <a:rect l="l" t="t" r="r" b="b"/>
            <a:pathLst>
              <a:path w="100964" h="100965">
                <a:moveTo>
                  <a:pt x="100495" y="0"/>
                </a:moveTo>
                <a:lnTo>
                  <a:pt x="0" y="0"/>
                </a:lnTo>
                <a:lnTo>
                  <a:pt x="0" y="100666"/>
                </a:lnTo>
                <a:lnTo>
                  <a:pt x="100495" y="100666"/>
                </a:lnTo>
                <a:lnTo>
                  <a:pt x="100495" y="0"/>
                </a:lnTo>
                <a:close/>
              </a:path>
            </a:pathLst>
          </a:custGeom>
          <a:solidFill>
            <a:srgbClr val="288FCD"/>
          </a:solidFill>
        </p:spPr>
        <p:txBody>
          <a:bodyPr wrap="square" lIns="0" tIns="0" rIns="0" bIns="0" rtlCol="0"/>
          <a:lstStyle/>
          <a:p>
            <a:endParaRPr/>
          </a:p>
        </p:txBody>
      </p:sp>
      <p:sp>
        <p:nvSpPr>
          <p:cNvPr id="22" name="bg object 22"/>
          <p:cNvSpPr/>
          <p:nvPr/>
        </p:nvSpPr>
        <p:spPr>
          <a:xfrm>
            <a:off x="145797" y="6636698"/>
            <a:ext cx="100965" cy="100965"/>
          </a:xfrm>
          <a:custGeom>
            <a:avLst/>
            <a:gdLst/>
            <a:ahLst/>
            <a:cxnLst/>
            <a:rect l="l" t="t" r="r" b="b"/>
            <a:pathLst>
              <a:path w="100964" h="100965">
                <a:moveTo>
                  <a:pt x="100495" y="0"/>
                </a:moveTo>
                <a:lnTo>
                  <a:pt x="0" y="0"/>
                </a:lnTo>
                <a:lnTo>
                  <a:pt x="0" y="100708"/>
                </a:lnTo>
                <a:lnTo>
                  <a:pt x="100495" y="100708"/>
                </a:lnTo>
                <a:lnTo>
                  <a:pt x="100495" y="0"/>
                </a:lnTo>
                <a:close/>
              </a:path>
            </a:pathLst>
          </a:custGeom>
          <a:solidFill>
            <a:srgbClr val="C7C7C7"/>
          </a:solidFill>
        </p:spPr>
        <p:txBody>
          <a:bodyPr wrap="square" lIns="0" tIns="0" rIns="0" bIns="0" rtlCol="0"/>
          <a:lstStyle/>
          <a:p>
            <a:endParaRPr/>
          </a:p>
        </p:txBody>
      </p:sp>
      <p:sp>
        <p:nvSpPr>
          <p:cNvPr id="23" name="bg object 23"/>
          <p:cNvSpPr/>
          <p:nvPr/>
        </p:nvSpPr>
        <p:spPr>
          <a:xfrm>
            <a:off x="271256" y="6636698"/>
            <a:ext cx="226060" cy="100965"/>
          </a:xfrm>
          <a:custGeom>
            <a:avLst/>
            <a:gdLst/>
            <a:ahLst/>
            <a:cxnLst/>
            <a:rect l="l" t="t" r="r" b="b"/>
            <a:pathLst>
              <a:path w="226059" h="100965">
                <a:moveTo>
                  <a:pt x="225950" y="0"/>
                </a:moveTo>
                <a:lnTo>
                  <a:pt x="0" y="0"/>
                </a:lnTo>
                <a:lnTo>
                  <a:pt x="0" y="100708"/>
                </a:lnTo>
                <a:lnTo>
                  <a:pt x="225950" y="100708"/>
                </a:lnTo>
                <a:lnTo>
                  <a:pt x="225950" y="0"/>
                </a:lnTo>
                <a:close/>
              </a:path>
            </a:pathLst>
          </a:custGeom>
          <a:solidFill>
            <a:srgbClr val="DCDCDC"/>
          </a:solidFill>
        </p:spPr>
        <p:txBody>
          <a:bodyPr wrap="square" lIns="0" tIns="0" rIns="0" bIns="0" rtlCol="0"/>
          <a:lstStyle/>
          <a:p>
            <a:endParaRPr/>
          </a:p>
        </p:txBody>
      </p:sp>
      <p:sp>
        <p:nvSpPr>
          <p:cNvPr id="24" name="bg object 24"/>
          <p:cNvSpPr/>
          <p:nvPr/>
        </p:nvSpPr>
        <p:spPr>
          <a:xfrm>
            <a:off x="145797" y="6384994"/>
            <a:ext cx="100965" cy="227329"/>
          </a:xfrm>
          <a:custGeom>
            <a:avLst/>
            <a:gdLst/>
            <a:ahLst/>
            <a:cxnLst/>
            <a:rect l="l" t="t" r="r" b="b"/>
            <a:pathLst>
              <a:path w="100964" h="227329">
                <a:moveTo>
                  <a:pt x="100495" y="0"/>
                </a:moveTo>
                <a:lnTo>
                  <a:pt x="0" y="0"/>
                </a:lnTo>
                <a:lnTo>
                  <a:pt x="0" y="226852"/>
                </a:lnTo>
                <a:lnTo>
                  <a:pt x="100495" y="226852"/>
                </a:lnTo>
                <a:lnTo>
                  <a:pt x="100495" y="0"/>
                </a:lnTo>
                <a:close/>
              </a:path>
            </a:pathLst>
          </a:custGeom>
          <a:solidFill>
            <a:srgbClr val="AAAAAA"/>
          </a:solidFill>
        </p:spPr>
        <p:txBody>
          <a:bodyPr wrap="square" lIns="0" tIns="0" rIns="0" bIns="0" rtlCol="0"/>
          <a:lstStyle/>
          <a:p>
            <a:endParaRPr/>
          </a:p>
        </p:txBody>
      </p:sp>
      <p:sp>
        <p:nvSpPr>
          <p:cNvPr id="25" name="bg object 25"/>
          <p:cNvSpPr/>
          <p:nvPr/>
        </p:nvSpPr>
        <p:spPr>
          <a:xfrm>
            <a:off x="271246" y="6384886"/>
            <a:ext cx="225425" cy="227329"/>
          </a:xfrm>
          <a:custGeom>
            <a:avLst/>
            <a:gdLst/>
            <a:ahLst/>
            <a:cxnLst/>
            <a:rect l="l" t="t" r="r" b="b"/>
            <a:pathLst>
              <a:path w="225425" h="227329">
                <a:moveTo>
                  <a:pt x="225323" y="0"/>
                </a:moveTo>
                <a:lnTo>
                  <a:pt x="0" y="0"/>
                </a:lnTo>
                <a:lnTo>
                  <a:pt x="0" y="100850"/>
                </a:lnTo>
                <a:lnTo>
                  <a:pt x="124828" y="100850"/>
                </a:lnTo>
                <a:lnTo>
                  <a:pt x="124828" y="226923"/>
                </a:lnTo>
                <a:lnTo>
                  <a:pt x="225323" y="226923"/>
                </a:lnTo>
                <a:lnTo>
                  <a:pt x="225323" y="100850"/>
                </a:lnTo>
                <a:lnTo>
                  <a:pt x="225323" y="0"/>
                </a:lnTo>
                <a:close/>
              </a:path>
            </a:pathLst>
          </a:custGeom>
          <a:solidFill>
            <a:srgbClr val="636363"/>
          </a:solidFill>
        </p:spPr>
        <p:txBody>
          <a:bodyPr wrap="square" lIns="0" tIns="0" rIns="0" bIns="0" rtlCol="0"/>
          <a:lstStyle/>
          <a:p>
            <a:endParaRPr/>
          </a:p>
        </p:txBody>
      </p:sp>
      <p:sp>
        <p:nvSpPr>
          <p:cNvPr id="2" name="Holder 2"/>
          <p:cNvSpPr>
            <a:spLocks noGrp="1"/>
          </p:cNvSpPr>
          <p:nvPr>
            <p:ph type="title"/>
          </p:nvPr>
        </p:nvSpPr>
        <p:spPr>
          <a:xfrm>
            <a:off x="1477644" y="1632661"/>
            <a:ext cx="9236710" cy="1503045"/>
          </a:xfrm>
          <a:prstGeom prst="rect">
            <a:avLst/>
          </a:prstGeom>
        </p:spPr>
        <p:txBody>
          <a:bodyPr wrap="square" lIns="0" tIns="0" rIns="0" bIns="0">
            <a:spAutoFit/>
          </a:bodyPr>
          <a:lstStyle>
            <a:lvl1pPr>
              <a:defRPr sz="5100" b="0" i="0">
                <a:solidFill>
                  <a:srgbClr val="0579EB"/>
                </a:solidFill>
                <a:latin typeface="Arial MT"/>
                <a:cs typeface="Arial MT"/>
              </a:defRPr>
            </a:lvl1pPr>
          </a:lstStyle>
          <a:p>
            <a:endParaRPr/>
          </a:p>
        </p:txBody>
      </p:sp>
      <p:sp>
        <p:nvSpPr>
          <p:cNvPr id="3" name="Holder 3"/>
          <p:cNvSpPr>
            <a:spLocks noGrp="1"/>
          </p:cNvSpPr>
          <p:nvPr>
            <p:ph type="body" idx="1"/>
          </p:nvPr>
        </p:nvSpPr>
        <p:spPr>
          <a:xfrm>
            <a:off x="1477644" y="1632661"/>
            <a:ext cx="9236710" cy="1503045"/>
          </a:xfrm>
          <a:prstGeom prst="rect">
            <a:avLst/>
          </a:prstGeom>
        </p:spPr>
        <p:txBody>
          <a:bodyPr wrap="square" lIns="0" tIns="0" rIns="0" bIns="0">
            <a:spAutoFit/>
          </a:bodyPr>
          <a:lstStyle>
            <a:lvl1pPr>
              <a:defRPr sz="5100" b="0" i="0">
                <a:solidFill>
                  <a:srgbClr val="0579EB"/>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7"/>
            </a:xfrm>
            <a:prstGeom prst="rect">
              <a:avLst/>
            </a:prstGeom>
          </p:spPr>
        </p:pic>
        <p:pic>
          <p:nvPicPr>
            <p:cNvPr id="4" name="object 4"/>
            <p:cNvPicPr/>
            <p:nvPr/>
          </p:nvPicPr>
          <p:blipFill>
            <a:blip r:embed="rId3" cstate="print"/>
            <a:stretch>
              <a:fillRect/>
            </a:stretch>
          </p:blipFill>
          <p:spPr>
            <a:xfrm>
              <a:off x="11549843" y="6637642"/>
              <a:ext cx="346826" cy="74871"/>
            </a:xfrm>
            <a:prstGeom prst="rect">
              <a:avLst/>
            </a:prstGeom>
          </p:spPr>
        </p:pic>
        <p:pic>
          <p:nvPicPr>
            <p:cNvPr id="5" name="object 5"/>
            <p:cNvPicPr/>
            <p:nvPr/>
          </p:nvPicPr>
          <p:blipFill>
            <a:blip r:embed="rId4" cstate="print"/>
            <a:stretch>
              <a:fillRect/>
            </a:stretch>
          </p:blipFill>
          <p:spPr>
            <a:xfrm>
              <a:off x="11147986" y="6457069"/>
              <a:ext cx="300847" cy="134249"/>
            </a:xfrm>
            <a:prstGeom prst="rect">
              <a:avLst/>
            </a:prstGeom>
          </p:spPr>
        </p:pic>
        <p:pic>
          <p:nvPicPr>
            <p:cNvPr id="6" name="object 6"/>
            <p:cNvPicPr/>
            <p:nvPr/>
          </p:nvPicPr>
          <p:blipFill>
            <a:blip r:embed="rId5" cstate="print"/>
            <a:stretch>
              <a:fillRect/>
            </a:stretch>
          </p:blipFill>
          <p:spPr>
            <a:xfrm>
              <a:off x="11470653" y="6487069"/>
              <a:ext cx="92388" cy="102359"/>
            </a:xfrm>
            <a:prstGeom prst="rect">
              <a:avLst/>
            </a:prstGeom>
          </p:spPr>
        </p:pic>
        <p:pic>
          <p:nvPicPr>
            <p:cNvPr id="7" name="object 7"/>
            <p:cNvPicPr/>
            <p:nvPr/>
          </p:nvPicPr>
          <p:blipFill>
            <a:blip r:embed="rId6" cstate="print"/>
            <a:stretch>
              <a:fillRect/>
            </a:stretch>
          </p:blipFill>
          <p:spPr>
            <a:xfrm>
              <a:off x="11586138" y="6451474"/>
              <a:ext cx="307109" cy="139843"/>
            </a:xfrm>
            <a:prstGeom prst="rect">
              <a:avLst/>
            </a:prstGeom>
          </p:spPr>
        </p:pic>
        <p:sp>
          <p:nvSpPr>
            <p:cNvPr id="8" name="object 8"/>
            <p:cNvSpPr/>
            <p:nvPr/>
          </p:nvSpPr>
          <p:spPr>
            <a:xfrm>
              <a:off x="10701020" y="6384887"/>
              <a:ext cx="351790" cy="353060"/>
            </a:xfrm>
            <a:custGeom>
              <a:avLst/>
              <a:gdLst/>
              <a:ahLst/>
              <a:cxnLst/>
              <a:rect l="l" t="t" r="r" b="b"/>
              <a:pathLst>
                <a:path w="351790" h="353059">
                  <a:moveTo>
                    <a:pt x="100495" y="251815"/>
                  </a:moveTo>
                  <a:lnTo>
                    <a:pt x="0" y="251815"/>
                  </a:lnTo>
                  <a:lnTo>
                    <a:pt x="0" y="352526"/>
                  </a:lnTo>
                  <a:lnTo>
                    <a:pt x="100495" y="352526"/>
                  </a:lnTo>
                  <a:lnTo>
                    <a:pt x="100495" y="251815"/>
                  </a:lnTo>
                  <a:close/>
                </a:path>
                <a:path w="351790" h="353059">
                  <a:moveTo>
                    <a:pt x="100495" y="114"/>
                  </a:moveTo>
                  <a:lnTo>
                    <a:pt x="0" y="114"/>
                  </a:lnTo>
                  <a:lnTo>
                    <a:pt x="0" y="226961"/>
                  </a:lnTo>
                  <a:lnTo>
                    <a:pt x="100495" y="226961"/>
                  </a:lnTo>
                  <a:lnTo>
                    <a:pt x="100495" y="114"/>
                  </a:lnTo>
                  <a:close/>
                </a:path>
                <a:path w="351790" h="353059">
                  <a:moveTo>
                    <a:pt x="225945" y="125666"/>
                  </a:moveTo>
                  <a:lnTo>
                    <a:pt x="125450" y="125666"/>
                  </a:lnTo>
                  <a:lnTo>
                    <a:pt x="125450" y="226339"/>
                  </a:lnTo>
                  <a:lnTo>
                    <a:pt x="225945" y="226339"/>
                  </a:lnTo>
                  <a:lnTo>
                    <a:pt x="225945" y="125666"/>
                  </a:lnTo>
                  <a:close/>
                </a:path>
                <a:path w="351790" h="353059">
                  <a:moveTo>
                    <a:pt x="350774" y="0"/>
                  </a:moveTo>
                  <a:lnTo>
                    <a:pt x="125450" y="0"/>
                  </a:lnTo>
                  <a:lnTo>
                    <a:pt x="125450" y="100850"/>
                  </a:lnTo>
                  <a:lnTo>
                    <a:pt x="250278" y="100850"/>
                  </a:lnTo>
                  <a:lnTo>
                    <a:pt x="250278" y="226923"/>
                  </a:lnTo>
                  <a:lnTo>
                    <a:pt x="350774" y="226923"/>
                  </a:lnTo>
                  <a:lnTo>
                    <a:pt x="350774" y="100850"/>
                  </a:lnTo>
                  <a:lnTo>
                    <a:pt x="350774" y="0"/>
                  </a:lnTo>
                  <a:close/>
                </a:path>
                <a:path w="351790" h="353059">
                  <a:moveTo>
                    <a:pt x="351409" y="251815"/>
                  </a:moveTo>
                  <a:lnTo>
                    <a:pt x="125450" y="251815"/>
                  </a:lnTo>
                  <a:lnTo>
                    <a:pt x="125450" y="352526"/>
                  </a:lnTo>
                  <a:lnTo>
                    <a:pt x="351409" y="352526"/>
                  </a:lnTo>
                  <a:lnTo>
                    <a:pt x="351409" y="251815"/>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3276601" y="2704033"/>
            <a:ext cx="6934200" cy="936154"/>
          </a:xfrm>
          <a:prstGeom prst="rect">
            <a:avLst/>
          </a:prstGeom>
        </p:spPr>
        <p:txBody>
          <a:bodyPr vert="horz" wrap="square" lIns="0" tIns="12700" rIns="0" bIns="0" rtlCol="0">
            <a:spAutoFit/>
          </a:bodyPr>
          <a:lstStyle/>
          <a:p>
            <a:pPr marL="927100" marR="5080" indent="-915035">
              <a:lnSpc>
                <a:spcPct val="100000"/>
              </a:lnSpc>
              <a:spcBef>
                <a:spcPts val="100"/>
              </a:spcBef>
            </a:pPr>
            <a:r>
              <a:rPr lang="es-ES" sz="6000" b="1" dirty="0">
                <a:solidFill>
                  <a:srgbClr val="FFFFFF"/>
                </a:solidFill>
              </a:rPr>
              <a:t>EL NARRRADOR</a:t>
            </a:r>
            <a:endParaRPr sz="6000" b="1" dirty="0"/>
          </a:p>
        </p:txBody>
      </p:sp>
      <p:sp>
        <p:nvSpPr>
          <p:cNvPr id="10" name="object 10"/>
          <p:cNvSpPr txBox="1"/>
          <p:nvPr/>
        </p:nvSpPr>
        <p:spPr>
          <a:xfrm>
            <a:off x="9372600" y="5001310"/>
            <a:ext cx="2745995" cy="1067985"/>
          </a:xfrm>
          <a:prstGeom prst="rect">
            <a:avLst/>
          </a:prstGeom>
        </p:spPr>
        <p:txBody>
          <a:bodyPr vert="horz" wrap="square" lIns="0" tIns="12700" rIns="0" bIns="0" rtlCol="0">
            <a:spAutoFit/>
          </a:bodyPr>
          <a:lstStyle/>
          <a:p>
            <a:pPr marL="12700" marR="5080" indent="243840" algn="r">
              <a:lnSpc>
                <a:spcPct val="120100"/>
              </a:lnSpc>
              <a:spcBef>
                <a:spcPts val="100"/>
              </a:spcBef>
            </a:pPr>
            <a:r>
              <a:rPr lang="es-ES" sz="1400" spc="-10" dirty="0">
                <a:solidFill>
                  <a:srgbClr val="FFFFFF"/>
                </a:solidFill>
                <a:latin typeface="Arial MT"/>
                <a:cs typeface="Arial MT"/>
              </a:rPr>
              <a:t>Irving Alberto Navarro Flores</a:t>
            </a:r>
          </a:p>
          <a:p>
            <a:pPr marL="12700" marR="5080" indent="243840" algn="r">
              <a:lnSpc>
                <a:spcPct val="120100"/>
              </a:lnSpc>
              <a:spcBef>
                <a:spcPts val="100"/>
              </a:spcBef>
            </a:pPr>
            <a:r>
              <a:rPr lang="es-ES" sz="1400" spc="-10" dirty="0">
                <a:solidFill>
                  <a:srgbClr val="FFFFFF"/>
                </a:solidFill>
                <a:latin typeface="Arial MT"/>
                <a:cs typeface="Arial MT"/>
              </a:rPr>
              <a:t>Efrén González Mora</a:t>
            </a:r>
          </a:p>
          <a:p>
            <a:pPr marL="12700" marR="5080" indent="243840" algn="r">
              <a:lnSpc>
                <a:spcPct val="120100"/>
              </a:lnSpc>
              <a:spcBef>
                <a:spcPts val="100"/>
              </a:spcBef>
            </a:pPr>
            <a:r>
              <a:rPr sz="1400" spc="-5" dirty="0">
                <a:solidFill>
                  <a:srgbClr val="FFFFFF"/>
                </a:solidFill>
                <a:latin typeface="Arial MT"/>
                <a:cs typeface="Arial MT"/>
              </a:rPr>
              <a:t>Olivia</a:t>
            </a:r>
            <a:r>
              <a:rPr sz="1400" spc="-15" dirty="0">
                <a:solidFill>
                  <a:srgbClr val="FFFFFF"/>
                </a:solidFill>
                <a:latin typeface="Arial MT"/>
                <a:cs typeface="Arial MT"/>
              </a:rPr>
              <a:t> </a:t>
            </a:r>
            <a:r>
              <a:rPr sz="1400" spc="-10" dirty="0">
                <a:solidFill>
                  <a:srgbClr val="FFFFFF"/>
                </a:solidFill>
                <a:latin typeface="Arial MT"/>
                <a:cs typeface="Arial MT"/>
              </a:rPr>
              <a:t>Limón</a:t>
            </a:r>
            <a:r>
              <a:rPr sz="1400" spc="-30" dirty="0">
                <a:solidFill>
                  <a:srgbClr val="FFFFFF"/>
                </a:solidFill>
                <a:latin typeface="Arial MT"/>
                <a:cs typeface="Arial MT"/>
              </a:rPr>
              <a:t> </a:t>
            </a:r>
            <a:r>
              <a:rPr sz="1400" spc="-15" dirty="0">
                <a:solidFill>
                  <a:srgbClr val="FFFFFF"/>
                </a:solidFill>
                <a:latin typeface="Arial MT"/>
                <a:cs typeface="Arial MT"/>
              </a:rPr>
              <a:t>Flores</a:t>
            </a:r>
            <a:endParaRPr sz="1400" dirty="0">
              <a:latin typeface="Arial MT"/>
              <a:cs typeface="Arial MT"/>
            </a:endParaRPr>
          </a:p>
          <a:p>
            <a:pPr marR="5080" algn="r">
              <a:lnSpc>
                <a:spcPct val="100000"/>
              </a:lnSpc>
              <a:spcBef>
                <a:spcPts val="335"/>
              </a:spcBef>
            </a:pPr>
            <a:r>
              <a:rPr sz="1400" spc="-10" dirty="0">
                <a:solidFill>
                  <a:srgbClr val="FFFFFF"/>
                </a:solidFill>
                <a:latin typeface="Arial MT"/>
                <a:cs typeface="Arial MT"/>
              </a:rPr>
              <a:t>Junio</a:t>
            </a:r>
            <a:r>
              <a:rPr sz="1400" spc="-70" dirty="0">
                <a:solidFill>
                  <a:srgbClr val="FFFFFF"/>
                </a:solidFill>
                <a:latin typeface="Arial MT"/>
                <a:cs typeface="Arial MT"/>
              </a:rPr>
              <a:t> </a:t>
            </a:r>
            <a:r>
              <a:rPr sz="1400" spc="-15" dirty="0">
                <a:solidFill>
                  <a:srgbClr val="FFFFFF"/>
                </a:solidFill>
                <a:latin typeface="Arial MT"/>
                <a:cs typeface="Arial MT"/>
              </a:rPr>
              <a:t>2023</a:t>
            </a:r>
            <a:endParaRPr sz="14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651292E5-D3CD-4A56-0A36-9B6F0F5A6B95}"/>
              </a:ext>
            </a:extLst>
          </p:cNvPr>
          <p:cNvPicPr>
            <a:picLocks noChangeAspect="1"/>
          </p:cNvPicPr>
          <p:nvPr/>
        </p:nvPicPr>
        <p:blipFill>
          <a:blip r:embed="rId2"/>
          <a:stretch>
            <a:fillRect/>
          </a:stretch>
        </p:blipFill>
        <p:spPr>
          <a:xfrm>
            <a:off x="755441" y="1597229"/>
            <a:ext cx="10681118" cy="3413911"/>
          </a:xfrm>
          <a:prstGeom prst="rect">
            <a:avLst/>
          </a:prstGeom>
        </p:spPr>
      </p:pic>
      <p:sp>
        <p:nvSpPr>
          <p:cNvPr id="2" name="Title 1">
            <a:extLst>
              <a:ext uri="{FF2B5EF4-FFF2-40B4-BE49-F238E27FC236}">
                <a16:creationId xmlns:a16="http://schemas.microsoft.com/office/drawing/2014/main" id="{DCB1CB0F-3D64-7844-282B-8E503FB201EE}"/>
              </a:ext>
            </a:extLst>
          </p:cNvPr>
          <p:cNvSpPr txBox="1">
            <a:spLocks/>
          </p:cNvSpPr>
          <p:nvPr/>
        </p:nvSpPr>
        <p:spPr>
          <a:xfrm>
            <a:off x="3505200" y="304800"/>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pic>
        <p:nvPicPr>
          <p:cNvPr id="3" name="Picture 8" descr="Descriptor, expositor, icono de narrador">
            <a:extLst>
              <a:ext uri="{FF2B5EF4-FFF2-40B4-BE49-F238E27FC236}">
                <a16:creationId xmlns:a16="http://schemas.microsoft.com/office/drawing/2014/main" id="{D1A193E4-6BD6-E07D-1EFB-46B7B5866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4040" y="59709"/>
            <a:ext cx="1537520" cy="15375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EA18D3B-5537-DBC6-E701-A04D028A8446}"/>
              </a:ext>
            </a:extLst>
          </p:cNvPr>
          <p:cNvSpPr txBox="1">
            <a:spLocks/>
          </p:cNvSpPr>
          <p:nvPr/>
        </p:nvSpPr>
        <p:spPr>
          <a:xfrm>
            <a:off x="3655726" y="4818493"/>
            <a:ext cx="4880547" cy="742538"/>
          </a:xfrm>
          <a:prstGeom prst="rect">
            <a:avLst/>
          </a:prstGeom>
        </p:spPr>
        <p:txBody>
          <a:bodyPr wrap="square" lIns="0" tIns="0" rIns="0" bIns="0" anchor="b">
            <a:normAutofit fontScale="92500"/>
          </a:bodyPr>
          <a:lstStyle>
            <a:lvl1pPr>
              <a:defRPr sz="5100" b="0" i="0">
                <a:solidFill>
                  <a:srgbClr val="0579EB"/>
                </a:solidFill>
                <a:latin typeface="Arial MT"/>
                <a:ea typeface="+mj-ea"/>
                <a:cs typeface="Arial MT"/>
              </a:defRPr>
            </a:lvl1pPr>
          </a:lstStyle>
          <a:p>
            <a:r>
              <a:rPr lang="en-US" dirty="0"/>
              <a:t>¡¡¡</a:t>
            </a:r>
            <a:r>
              <a:rPr lang="en-US" kern="0" dirty="0"/>
              <a:t>SI SE PUEDE!!!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7823EA-F245-BD6E-A34E-31663CBD9FCB}"/>
              </a:ext>
            </a:extLst>
          </p:cNvPr>
          <p:cNvSpPr txBox="1">
            <a:spLocks/>
          </p:cNvSpPr>
          <p:nvPr/>
        </p:nvSpPr>
        <p:spPr>
          <a:xfrm>
            <a:off x="685800" y="450440"/>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sp>
        <p:nvSpPr>
          <p:cNvPr id="7" name="Subtitle 2">
            <a:extLst>
              <a:ext uri="{FF2B5EF4-FFF2-40B4-BE49-F238E27FC236}">
                <a16:creationId xmlns:a16="http://schemas.microsoft.com/office/drawing/2014/main" id="{5847DEB3-8C0E-5493-91B6-525ADCF0BECF}"/>
              </a:ext>
            </a:extLst>
          </p:cNvPr>
          <p:cNvSpPr txBox="1">
            <a:spLocks/>
          </p:cNvSpPr>
          <p:nvPr/>
        </p:nvSpPr>
        <p:spPr>
          <a:xfrm>
            <a:off x="821787" y="2057400"/>
            <a:ext cx="10074811" cy="4116668"/>
          </a:xfrm>
          <a:prstGeom prst="rect">
            <a:avLst/>
          </a:prstGeom>
        </p:spPr>
        <p:txBody>
          <a:bodyPr wrap="square" lIns="0" tIns="0" rIns="0" bIns="0">
            <a:normAutofit fontScale="25000" lnSpcReduction="20000"/>
          </a:bodyPr>
          <a:lstStyle>
            <a:lvl1pPr marL="0">
              <a:defRPr sz="5100" b="0" i="0">
                <a:solidFill>
                  <a:srgbClr val="0579EB"/>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600" b="1" kern="0" dirty="0"/>
              <a:t>OBJETIVO</a:t>
            </a:r>
          </a:p>
          <a:p>
            <a:endParaRPr lang="en-US" sz="11600" b="1" kern="0" dirty="0"/>
          </a:p>
          <a:p>
            <a:r>
              <a:rPr lang="es-ES" sz="9600" kern="0" dirty="0">
                <a:solidFill>
                  <a:srgbClr val="3F506F"/>
                </a:solidFill>
                <a:latin typeface="Rubik"/>
              </a:rPr>
              <a:t>La automatización de los procesos mediante Inteligencia Artificial consiste asignar funciones que normalmente requieren la intervención humana a herramientas inteligentes. De esta forma, tareas que antes se ejercían de forma manual y rutinaria, pueden programarse utilizando menos recursos y en menos tiempo.</a:t>
            </a:r>
            <a:br>
              <a:rPr lang="es-ES" sz="9600" kern="0" dirty="0">
                <a:solidFill>
                  <a:srgbClr val="3F506F"/>
                </a:solidFill>
                <a:latin typeface="Rubik"/>
              </a:rPr>
            </a:br>
            <a:endParaRPr lang="es-ES" sz="9600" kern="0" dirty="0">
              <a:solidFill>
                <a:srgbClr val="3F506F"/>
              </a:solidFill>
              <a:latin typeface="Rubik"/>
            </a:endParaRPr>
          </a:p>
          <a:p>
            <a:r>
              <a:rPr lang="es-ES" sz="9600" kern="0" dirty="0">
                <a:solidFill>
                  <a:srgbClr val="3F506F"/>
                </a:solidFill>
                <a:latin typeface="Rubik"/>
              </a:rPr>
              <a:t>Esta iniciativa tiene claro beneficio para la empresa, liberar de tareas repetitivas y mecanizadas, por lo que los esfuerzos pueden centrarse en actividades que requieran creatividad e innovación.</a:t>
            </a:r>
          </a:p>
          <a:p>
            <a:endParaRPr lang="en-US" sz="2800" b="1" kern="0" dirty="0"/>
          </a:p>
        </p:txBody>
      </p:sp>
      <p:pic>
        <p:nvPicPr>
          <p:cNvPr id="9" name="Picture 8" descr="Descriptor, expositor, icono de narrador">
            <a:extLst>
              <a:ext uri="{FF2B5EF4-FFF2-40B4-BE49-F238E27FC236}">
                <a16:creationId xmlns:a16="http://schemas.microsoft.com/office/drawing/2014/main" id="{8DAB841A-E17F-2543-52E7-3C576C8E9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838" y="821709"/>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6CA168-9A5E-5787-F79C-64062E55976B}"/>
              </a:ext>
            </a:extLst>
          </p:cNvPr>
          <p:cNvSpPr txBox="1">
            <a:spLocks/>
          </p:cNvSpPr>
          <p:nvPr/>
        </p:nvSpPr>
        <p:spPr>
          <a:xfrm>
            <a:off x="1066801" y="360792"/>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sp>
        <p:nvSpPr>
          <p:cNvPr id="7" name="Subtitle 2">
            <a:extLst>
              <a:ext uri="{FF2B5EF4-FFF2-40B4-BE49-F238E27FC236}">
                <a16:creationId xmlns:a16="http://schemas.microsoft.com/office/drawing/2014/main" id="{4D67EE27-3216-0C43-A913-7D5DF44973D3}"/>
              </a:ext>
            </a:extLst>
          </p:cNvPr>
          <p:cNvSpPr txBox="1">
            <a:spLocks/>
          </p:cNvSpPr>
          <p:nvPr/>
        </p:nvSpPr>
        <p:spPr>
          <a:xfrm>
            <a:off x="989351" y="1295400"/>
            <a:ext cx="10222600" cy="5149599"/>
          </a:xfrm>
          <a:prstGeom prst="rect">
            <a:avLst/>
          </a:prstGeom>
        </p:spPr>
        <p:txBody>
          <a:bodyPr wrap="square" lIns="0" tIns="0" rIns="0" bIns="0">
            <a:normAutofit fontScale="77500" lnSpcReduction="20000"/>
          </a:bodyPr>
          <a:lstStyle>
            <a:lvl1pPr marL="0">
              <a:defRPr sz="5100" b="0" i="0">
                <a:solidFill>
                  <a:srgbClr val="0579EB"/>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800" b="1" kern="0" dirty="0"/>
              <a:t>JUSTIFICACIÓN</a:t>
            </a:r>
          </a:p>
          <a:p>
            <a:endParaRPr lang="en-US" sz="3800" b="1" kern="0" dirty="0"/>
          </a:p>
          <a:p>
            <a:pPr algn="just"/>
            <a:r>
              <a:rPr lang="es-ES" sz="3800" kern="0" dirty="0">
                <a:solidFill>
                  <a:srgbClr val="3F506F"/>
                </a:solidFill>
                <a:latin typeface="Rubik"/>
              </a:rPr>
              <a:t>En la actualidad las organizaciones a nivel mundial se mueven mediante procesos y nace la necesidad de controlar cada proceso para que este se desarrolle de una manera eficiente por lo que es importante el control interno aplicado  procedimientos, los que son guías operativas para el proceso que se asigna a una o varias personas o actividades dentro de una empresa.</a:t>
            </a:r>
          </a:p>
          <a:p>
            <a:pPr algn="just"/>
            <a:endParaRPr lang="es-ES" sz="3800" kern="0" dirty="0">
              <a:solidFill>
                <a:srgbClr val="3F506F"/>
              </a:solidFill>
              <a:latin typeface="Rubik"/>
            </a:endParaRPr>
          </a:p>
          <a:p>
            <a:pPr algn="just"/>
            <a:r>
              <a:rPr lang="es-ES" sz="3800" kern="0" dirty="0">
                <a:solidFill>
                  <a:srgbClr val="3F506F"/>
                </a:solidFill>
                <a:latin typeface="Rubik"/>
              </a:rPr>
              <a:t>No contar con procedimientos puede ocasionar altos costos, producto de los errores de gestión. Gracias a este documento se puede llevar una descripción detallada de las actividades y operaciones ejecutadas por la empresa.</a:t>
            </a:r>
            <a:endParaRPr lang="en-US" sz="3800" kern="0" dirty="0">
              <a:solidFill>
                <a:srgbClr val="3F506F"/>
              </a:solidFill>
              <a:latin typeface="Rubik"/>
            </a:endParaRPr>
          </a:p>
        </p:txBody>
      </p:sp>
      <p:pic>
        <p:nvPicPr>
          <p:cNvPr id="9" name="Picture 8" descr="Descriptor, expositor, icono de narrador">
            <a:extLst>
              <a:ext uri="{FF2B5EF4-FFF2-40B4-BE49-F238E27FC236}">
                <a16:creationId xmlns:a16="http://schemas.microsoft.com/office/drawing/2014/main" id="{5DC36BF7-63BF-5B5F-6FDD-0980F041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1" y="413001"/>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8">
            <a:extLst>
              <a:ext uri="{FF2B5EF4-FFF2-40B4-BE49-F238E27FC236}">
                <a16:creationId xmlns:a16="http://schemas.microsoft.com/office/drawing/2014/main" id="{CEF9E14E-6AF0-20AB-BF40-54B88A5623F1}"/>
              </a:ext>
            </a:extLst>
          </p:cNvPr>
          <p:cNvSpPr txBox="1">
            <a:spLocks/>
          </p:cNvSpPr>
          <p:nvPr/>
        </p:nvSpPr>
        <p:spPr>
          <a:xfrm>
            <a:off x="11353800" y="6318446"/>
            <a:ext cx="615696" cy="365125"/>
          </a:xfrm>
          <a:prstGeom prst="rect">
            <a:avLst/>
          </a:prstGeom>
        </p:spPr>
        <p:txBody>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5E84AC6A-A0EF-437B-BCEE-4772B0214A58}" type="slidenum">
              <a:rPr lang="en-US" smtClean="0"/>
              <a:pPr>
                <a:spcAft>
                  <a:spcPts val="600"/>
                </a:spcAft>
              </a:pPr>
              <a:t>4</a:t>
            </a:fld>
            <a:endParaRPr lang="en-US"/>
          </a:p>
        </p:txBody>
      </p:sp>
      <p:pic>
        <p:nvPicPr>
          <p:cNvPr id="22" name="Picture 8" descr="Descriptor, expositor, icono de narrador">
            <a:extLst>
              <a:ext uri="{FF2B5EF4-FFF2-40B4-BE49-F238E27FC236}">
                <a16:creationId xmlns:a16="http://schemas.microsoft.com/office/drawing/2014/main" id="{20276EB9-4467-1638-EA9E-268612FBB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613" y="174429"/>
            <a:ext cx="1537520" cy="1537520"/>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2">
            <a:extLst>
              <a:ext uri="{FF2B5EF4-FFF2-40B4-BE49-F238E27FC236}">
                <a16:creationId xmlns:a16="http://schemas.microsoft.com/office/drawing/2014/main" id="{F35A40A4-B1F1-AC38-FE81-C0BB0281BEF3}"/>
              </a:ext>
            </a:extLst>
          </p:cNvPr>
          <p:cNvSpPr txBox="1">
            <a:spLocks/>
          </p:cNvSpPr>
          <p:nvPr/>
        </p:nvSpPr>
        <p:spPr>
          <a:xfrm>
            <a:off x="1066801" y="1218975"/>
            <a:ext cx="10145150" cy="53365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3100" b="1" kern="0" dirty="0">
                <a:solidFill>
                  <a:srgbClr val="0579EB"/>
                </a:solidFill>
                <a:latin typeface="Arial MT"/>
              </a:rPr>
              <a:t>DESCRIPCIÓN Y ALCANCE</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s-ES" sz="2600" b="0" i="0" u="none" strike="noStrike" kern="1200" cap="none" spc="0" normalizeH="0" baseline="0" noProof="0" dirty="0">
                <a:ln>
                  <a:noFill/>
                </a:ln>
                <a:solidFill>
                  <a:srgbClr val="3F506F"/>
                </a:solidFill>
                <a:effectLst/>
                <a:uLnTx/>
                <a:uFillTx/>
                <a:latin typeface="Rubik"/>
                <a:ea typeface="+mn-ea"/>
                <a:cs typeface="+mn-cs"/>
              </a:rPr>
              <a:t>EL NARRADOR es una herramienta de Inteligencia Artificial que nos permite desarrollar a partir de voz, un procedimiento con todos los elementos de un aplicable a todos y cada uno de los procesos tato internos como los pertenecientes a la documentación inherente a la entrega de un proyecto a un cliente.</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s-ES" sz="2600" b="0" i="0" u="none" strike="noStrike" kern="1200" cap="none" spc="0" normalizeH="0" baseline="0" noProof="0" dirty="0">
                <a:ln>
                  <a:noFill/>
                </a:ln>
                <a:solidFill>
                  <a:srgbClr val="3F506F"/>
                </a:solidFill>
                <a:effectLst/>
                <a:uLnTx/>
                <a:uFillTx/>
                <a:latin typeface="Rubik"/>
                <a:ea typeface="+mn-ea"/>
                <a:cs typeface="+mn-cs"/>
              </a:rPr>
              <a:t>Dentro del alcance enumeramos lo siguiente:</a:t>
            </a:r>
          </a:p>
          <a:p>
            <a:pPr marL="457200" marR="0" lvl="0" indent="-457200" algn="just" defTabSz="914400" rtl="0" eaLnBrk="1" fontAlgn="auto" latinLnBrk="0" hangingPunct="1">
              <a:lnSpc>
                <a:spcPct val="120000"/>
              </a:lnSpc>
              <a:spcBef>
                <a:spcPts val="1000"/>
              </a:spcBef>
              <a:spcAft>
                <a:spcPts val="0"/>
              </a:spcAft>
              <a:buClrTx/>
              <a:buSzTx/>
              <a:buFont typeface="Arial" panose="020B0604020202020204" pitchFamily="34" charset="0"/>
              <a:buAutoNum type="arabicPeriod"/>
              <a:tabLst/>
              <a:defRPr/>
            </a:pPr>
            <a:r>
              <a:rPr kumimoji="0" lang="es-ES" sz="2600" b="0" i="0" u="none" strike="noStrike" kern="1200" cap="none" spc="0" normalizeH="0" baseline="0" noProof="0" dirty="0">
                <a:ln>
                  <a:noFill/>
                </a:ln>
                <a:solidFill>
                  <a:srgbClr val="3F506F"/>
                </a:solidFill>
                <a:effectLst/>
                <a:uLnTx/>
                <a:uFillTx/>
                <a:latin typeface="Rubik"/>
                <a:ea typeface="+mn-ea"/>
                <a:cs typeface="+mn-cs"/>
              </a:rPr>
              <a:t>Recepción de voz para elaboración de formato de procedimiento preestablecido</a:t>
            </a:r>
          </a:p>
          <a:p>
            <a:pPr marL="457200" marR="0" lvl="0" indent="-457200" algn="just" defTabSz="914400" rtl="0" eaLnBrk="1" fontAlgn="auto" latinLnBrk="0" hangingPunct="1">
              <a:lnSpc>
                <a:spcPct val="120000"/>
              </a:lnSpc>
              <a:spcBef>
                <a:spcPts val="1000"/>
              </a:spcBef>
              <a:spcAft>
                <a:spcPts val="0"/>
              </a:spcAft>
              <a:buClrTx/>
              <a:buSzTx/>
              <a:buFont typeface="Arial" panose="020B0604020202020204" pitchFamily="34" charset="0"/>
              <a:buAutoNum type="arabicPeriod"/>
              <a:tabLst/>
              <a:defRPr/>
            </a:pPr>
            <a:r>
              <a:rPr kumimoji="0" lang="es-ES" sz="2600" b="0" i="0" u="none" strike="noStrike" kern="1200" cap="none" spc="0" normalizeH="0" baseline="0" noProof="0" dirty="0">
                <a:ln>
                  <a:noFill/>
                </a:ln>
                <a:solidFill>
                  <a:srgbClr val="3F506F"/>
                </a:solidFill>
                <a:effectLst/>
                <a:uLnTx/>
                <a:uFillTx/>
                <a:latin typeface="Rubik"/>
                <a:ea typeface="+mn-ea"/>
                <a:cs typeface="+mn-cs"/>
              </a:rPr>
              <a:t>Utilización de palabras clave con instrucciones para armado del documento</a:t>
            </a:r>
          </a:p>
          <a:p>
            <a:pPr marL="457200" marR="0" lvl="0" indent="-457200" algn="just" defTabSz="914400" rtl="0" eaLnBrk="1" fontAlgn="auto" latinLnBrk="0" hangingPunct="1">
              <a:lnSpc>
                <a:spcPct val="120000"/>
              </a:lnSpc>
              <a:spcBef>
                <a:spcPts val="1000"/>
              </a:spcBef>
              <a:spcAft>
                <a:spcPts val="0"/>
              </a:spcAft>
              <a:buClrTx/>
              <a:buSzTx/>
              <a:buFont typeface="Arial" panose="020B0604020202020204" pitchFamily="34" charset="0"/>
              <a:buAutoNum type="arabicPeriod"/>
              <a:tabLst/>
              <a:defRPr/>
            </a:pPr>
            <a:r>
              <a:rPr kumimoji="0" lang="es-ES" sz="2600" b="0" i="0" u="none" strike="noStrike" kern="1200" cap="none" spc="0" normalizeH="0" baseline="0" noProof="0" dirty="0">
                <a:ln>
                  <a:noFill/>
                </a:ln>
                <a:solidFill>
                  <a:srgbClr val="3F506F"/>
                </a:solidFill>
                <a:effectLst/>
                <a:uLnTx/>
                <a:uFillTx/>
                <a:latin typeface="Rubik"/>
                <a:ea typeface="+mn-ea"/>
                <a:cs typeface="+mn-cs"/>
              </a:rPr>
              <a:t>Guardado de borradores para revisiones y ajuste</a:t>
            </a:r>
          </a:p>
          <a:p>
            <a:pPr marL="457200" marR="0" lvl="0" indent="-457200" algn="just" defTabSz="914400" rtl="0" eaLnBrk="1" fontAlgn="auto" latinLnBrk="0" hangingPunct="1">
              <a:lnSpc>
                <a:spcPct val="120000"/>
              </a:lnSpc>
              <a:spcBef>
                <a:spcPts val="1000"/>
              </a:spcBef>
              <a:spcAft>
                <a:spcPts val="0"/>
              </a:spcAft>
              <a:buClrTx/>
              <a:buSzTx/>
              <a:buFont typeface="Arial" panose="020B0604020202020204" pitchFamily="34" charset="0"/>
              <a:buAutoNum type="arabicPeriod"/>
              <a:tabLst/>
              <a:defRPr/>
            </a:pPr>
            <a:endParaRPr kumimoji="0" lang="es-ES" sz="2400" b="0" i="0" u="none" strike="noStrike" kern="1200" cap="none" spc="0" normalizeH="0" baseline="0" noProof="0" dirty="0">
              <a:ln>
                <a:noFill/>
              </a:ln>
              <a:solidFill>
                <a:srgbClr val="3F506F"/>
              </a:solidFill>
              <a:effectLst/>
              <a:uLnTx/>
              <a:uFillTx/>
              <a:latin typeface="Rubik"/>
              <a:ea typeface="+mn-ea"/>
              <a:cs typeface="+mn-cs"/>
            </a:endParaRPr>
          </a:p>
          <a:p>
            <a:pPr marL="457200" marR="0" lvl="0" indent="-457200" algn="just" defTabSz="914400" rtl="0" eaLnBrk="1" fontAlgn="auto" latinLnBrk="0" hangingPunct="1">
              <a:lnSpc>
                <a:spcPct val="120000"/>
              </a:lnSpc>
              <a:spcBef>
                <a:spcPts val="1000"/>
              </a:spcBef>
              <a:spcAft>
                <a:spcPts val="0"/>
              </a:spcAft>
              <a:buClrTx/>
              <a:buSzTx/>
              <a:buFont typeface="Arial" panose="020B0604020202020204" pitchFamily="34" charset="0"/>
              <a:buAutoNum type="arabicPeriod"/>
              <a:tabLst/>
              <a:defRPr/>
            </a:pPr>
            <a:endParaRPr kumimoji="0" lang="es-ES" sz="2400" b="0" i="0" u="none" strike="noStrike" kern="1200" cap="none" spc="0" normalizeH="0" baseline="0" noProof="0" dirty="0">
              <a:ln>
                <a:noFill/>
              </a:ln>
              <a:solidFill>
                <a:srgbClr val="3F506F"/>
              </a:solidFill>
              <a:effectLst/>
              <a:uLnTx/>
              <a:uFillTx/>
              <a:latin typeface="Rubik"/>
              <a:ea typeface="+mn-ea"/>
              <a:cs typeface="+mn-cs"/>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000000"/>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ACC5258-CD31-D6B9-9D54-FB92AB83A2AD}"/>
              </a:ext>
            </a:extLst>
          </p:cNvPr>
          <p:cNvSpPr txBox="1">
            <a:spLocks/>
          </p:cNvSpPr>
          <p:nvPr/>
        </p:nvSpPr>
        <p:spPr>
          <a:xfrm>
            <a:off x="1066801" y="360792"/>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8" descr="Descriptor, expositor, icono de narrador">
            <a:extLst>
              <a:ext uri="{FF2B5EF4-FFF2-40B4-BE49-F238E27FC236}">
                <a16:creationId xmlns:a16="http://schemas.microsoft.com/office/drawing/2014/main" id="{889ECB8C-FF6E-74E3-593B-D7F4F166A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9176" y="174429"/>
            <a:ext cx="1537520" cy="153752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01776957-3795-45B3-4441-4D62474A9728}"/>
              </a:ext>
            </a:extLst>
          </p:cNvPr>
          <p:cNvSpPr txBox="1">
            <a:spLocks/>
          </p:cNvSpPr>
          <p:nvPr/>
        </p:nvSpPr>
        <p:spPr>
          <a:xfrm>
            <a:off x="685800" y="1570615"/>
            <a:ext cx="10145150" cy="453315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900" b="1" kern="0" dirty="0">
                <a:solidFill>
                  <a:sysClr val="windowText" lastClr="000000"/>
                </a:solidFill>
                <a:latin typeface="Arial MT"/>
              </a:rPr>
              <a:t>ELEMENTOS TÉCNICOS UTILIZADOS</a:t>
            </a:r>
          </a:p>
          <a:p>
            <a:pPr marL="457200" indent="-457200" algn="just">
              <a:buFontTx/>
              <a:buAutoNum type="arabicPeriod"/>
            </a:pPr>
            <a:endParaRPr lang="es-ES" sz="2900" kern="0" dirty="0">
              <a:solidFill>
                <a:srgbClr val="3F506F"/>
              </a:solidFill>
              <a:latin typeface="Arial MT"/>
            </a:endParaRPr>
          </a:p>
          <a:p>
            <a:pPr marL="457200" indent="-457200" algn="just">
              <a:buFontTx/>
              <a:buAutoNum type="arabicPeriod"/>
            </a:pPr>
            <a:r>
              <a:rPr lang="es-ES" sz="2900" kern="0" dirty="0">
                <a:solidFill>
                  <a:srgbClr val="3F506F"/>
                </a:solidFill>
                <a:latin typeface="Arial MT"/>
              </a:rPr>
              <a:t>Desarrollo web en Angular</a:t>
            </a:r>
          </a:p>
          <a:p>
            <a:pPr marL="457200" indent="-457200" algn="just">
              <a:buFontTx/>
              <a:buAutoNum type="arabicPeriod"/>
            </a:pPr>
            <a:r>
              <a:rPr lang="es-ES" sz="2900" kern="0" dirty="0">
                <a:solidFill>
                  <a:srgbClr val="3F506F"/>
                </a:solidFill>
                <a:latin typeface="Arial MT"/>
              </a:rPr>
              <a:t>Micrófono</a:t>
            </a:r>
          </a:p>
          <a:p>
            <a:pPr marL="457200" indent="-457200" algn="just">
              <a:buFontTx/>
              <a:buAutoNum type="arabicPeriod"/>
            </a:pPr>
            <a:r>
              <a:rPr lang="es-ES" sz="2900" kern="0" dirty="0">
                <a:solidFill>
                  <a:srgbClr val="3F506F"/>
                </a:solidFill>
                <a:latin typeface="Arial MT"/>
              </a:rPr>
              <a:t>Librería de </a:t>
            </a:r>
            <a:r>
              <a:rPr lang="en-US" sz="2900" kern="0" dirty="0">
                <a:solidFill>
                  <a:sysClr val="windowText" lastClr="000000"/>
                </a:solidFill>
                <a:latin typeface="Arial MT"/>
              </a:rPr>
              <a:t>OpenAI</a:t>
            </a:r>
            <a:endParaRPr lang="es-ES" sz="2900" kern="0" dirty="0">
              <a:solidFill>
                <a:srgbClr val="3F506F"/>
              </a:solidFill>
              <a:latin typeface="Arial MT"/>
            </a:endParaRPr>
          </a:p>
          <a:p>
            <a:pPr algn="just"/>
            <a:endParaRPr lang="en-US" sz="2400" b="1" kern="0" dirty="0">
              <a:solidFill>
                <a:sysClr val="windowText" lastClr="000000"/>
              </a:solidFill>
            </a:endParaRPr>
          </a:p>
        </p:txBody>
      </p:sp>
      <p:sp>
        <p:nvSpPr>
          <p:cNvPr id="3" name="Title 1">
            <a:extLst>
              <a:ext uri="{FF2B5EF4-FFF2-40B4-BE49-F238E27FC236}">
                <a16:creationId xmlns:a16="http://schemas.microsoft.com/office/drawing/2014/main" id="{28B3BA4E-09FD-0A4B-1665-52083E7D5A30}"/>
              </a:ext>
            </a:extLst>
          </p:cNvPr>
          <p:cNvSpPr txBox="1">
            <a:spLocks/>
          </p:cNvSpPr>
          <p:nvPr/>
        </p:nvSpPr>
        <p:spPr>
          <a:xfrm>
            <a:off x="685800" y="200651"/>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8" descr="Descriptor, expositor, icono de narrador">
            <a:extLst>
              <a:ext uri="{FF2B5EF4-FFF2-40B4-BE49-F238E27FC236}">
                <a16:creationId xmlns:a16="http://schemas.microsoft.com/office/drawing/2014/main" id="{11074463-E080-BBBD-26A2-8CA7190A2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7176" y="211775"/>
            <a:ext cx="1537520" cy="15375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15E01BE-4B85-6690-420B-C4B559C861D6}"/>
              </a:ext>
            </a:extLst>
          </p:cNvPr>
          <p:cNvSpPr txBox="1">
            <a:spLocks/>
          </p:cNvSpPr>
          <p:nvPr/>
        </p:nvSpPr>
        <p:spPr>
          <a:xfrm>
            <a:off x="457200" y="987569"/>
            <a:ext cx="11277600" cy="4006623"/>
          </a:xfrm>
          <a:prstGeom prst="rect">
            <a:avLst/>
          </a:prstGeom>
        </p:spPr>
        <p:txBody>
          <a:bodyPr anchor="b">
            <a:normAutofit fontScale="97500"/>
          </a:bodyPr>
          <a:lstStyle>
            <a:lvl1pPr>
              <a:defRPr>
                <a:latin typeface="+mj-lt"/>
                <a:ea typeface="+mj-ea"/>
                <a:cs typeface="+mj-cs"/>
              </a:defRPr>
            </a:lvl1pPr>
          </a:lstStyle>
          <a:p>
            <a:r>
              <a:rPr lang="es-MX" sz="6000" b="1" kern="0" dirty="0">
                <a:solidFill>
                  <a:srgbClr val="0579EB"/>
                </a:solidFill>
              </a:rPr>
              <a:t>DEMO</a:t>
            </a:r>
          </a:p>
          <a:p>
            <a:pPr algn="just"/>
            <a:endParaRPr lang="en-US" sz="6000" b="1" dirty="0"/>
          </a:p>
          <a:p>
            <a:pPr algn="just"/>
            <a:r>
              <a:rPr lang="en-US" sz="4100" b="1" dirty="0"/>
              <a:t>https://lnk-el-narrador.vercel.app/proceso/nuevo</a:t>
            </a:r>
          </a:p>
          <a:p>
            <a:pPr marL="457200" indent="-457200" algn="just">
              <a:buAutoNum type="arabicPeriod"/>
            </a:pPr>
            <a:endParaRPr lang="es-ES" sz="6000" dirty="0">
              <a:solidFill>
                <a:srgbClr val="3F506F"/>
              </a:solidFill>
              <a:latin typeface="Rubik"/>
            </a:endParaRPr>
          </a:p>
        </p:txBody>
      </p:sp>
      <p:sp>
        <p:nvSpPr>
          <p:cNvPr id="3" name="Title 1">
            <a:extLst>
              <a:ext uri="{FF2B5EF4-FFF2-40B4-BE49-F238E27FC236}">
                <a16:creationId xmlns:a16="http://schemas.microsoft.com/office/drawing/2014/main" id="{A74C45B2-8535-85D0-63DF-A0D94F0889C2}"/>
              </a:ext>
            </a:extLst>
          </p:cNvPr>
          <p:cNvSpPr txBox="1">
            <a:spLocks/>
          </p:cNvSpPr>
          <p:nvPr/>
        </p:nvSpPr>
        <p:spPr>
          <a:xfrm>
            <a:off x="609600" y="266133"/>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B08A009-A7CD-7552-2D2B-818A2AAA3BCC}"/>
              </a:ext>
            </a:extLst>
          </p:cNvPr>
          <p:cNvSpPr txBox="1"/>
          <p:nvPr/>
        </p:nvSpPr>
        <p:spPr>
          <a:xfrm>
            <a:off x="1278988" y="1371600"/>
            <a:ext cx="9220200" cy="3785652"/>
          </a:xfrm>
          <a:prstGeom prst="rect">
            <a:avLst/>
          </a:prstGeom>
          <a:noFill/>
        </p:spPr>
        <p:txBody>
          <a:bodyPr wrap="square">
            <a:spAutoFit/>
          </a:bodyPr>
          <a:lstStyle/>
          <a:p>
            <a:r>
              <a:rPr lang="en-US" sz="4000" b="1" dirty="0"/>
              <a:t>REQUERMIENTOS PARA USO</a:t>
            </a:r>
            <a:endParaRPr lang="es-ES" sz="4000" dirty="0">
              <a:solidFill>
                <a:srgbClr val="3F506F"/>
              </a:solidFill>
              <a:latin typeface="Rubik"/>
            </a:endParaRPr>
          </a:p>
          <a:p>
            <a:pPr marL="457200" indent="-457200" algn="just">
              <a:buAutoNum type="arabicPeriod"/>
            </a:pPr>
            <a:r>
              <a:rPr lang="es-ES" sz="4000" dirty="0">
                <a:solidFill>
                  <a:srgbClr val="3F506F"/>
                </a:solidFill>
                <a:latin typeface="Rubik"/>
              </a:rPr>
              <a:t>Micrófono e internet</a:t>
            </a:r>
          </a:p>
          <a:p>
            <a:pPr marL="457200" indent="-457200" algn="just">
              <a:buFont typeface="Arial" panose="020B0604020202020204" pitchFamily="34" charset="0"/>
              <a:buAutoNum type="arabicPeriod"/>
            </a:pPr>
            <a:r>
              <a:rPr lang="es-ES" sz="4000" dirty="0">
                <a:solidFill>
                  <a:srgbClr val="3F506F"/>
                </a:solidFill>
                <a:latin typeface="Rubik"/>
              </a:rPr>
              <a:t>Conocer los comandos del narrador</a:t>
            </a:r>
          </a:p>
          <a:p>
            <a:pPr algn="just"/>
            <a:r>
              <a:rPr lang="es-ES" sz="4000" dirty="0">
                <a:solidFill>
                  <a:srgbClr val="3F506F"/>
                </a:solidFill>
                <a:latin typeface="Rubik"/>
              </a:rPr>
              <a:t> </a:t>
            </a:r>
          </a:p>
          <a:p>
            <a:pPr algn="just"/>
            <a:r>
              <a:rPr lang="en-US" sz="4000" b="1" dirty="0"/>
              <a:t>REQUERMIENTOS MINIMOS</a:t>
            </a:r>
          </a:p>
          <a:p>
            <a:pPr algn="just"/>
            <a:r>
              <a:rPr lang="es-ES" sz="4000" dirty="0">
                <a:solidFill>
                  <a:srgbClr val="3F506F"/>
                </a:solidFill>
                <a:latin typeface="Rubik"/>
              </a:rPr>
              <a:t>1.Conocer los comandos del narrador</a:t>
            </a:r>
          </a:p>
        </p:txBody>
      </p:sp>
      <p:pic>
        <p:nvPicPr>
          <p:cNvPr id="5" name="Picture 8" descr="Descriptor, expositor, icono de narrador">
            <a:extLst>
              <a:ext uri="{FF2B5EF4-FFF2-40B4-BE49-F238E27FC236}">
                <a16:creationId xmlns:a16="http://schemas.microsoft.com/office/drawing/2014/main" id="{52B977D8-4949-FE47-E4E6-026BCD41D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4040" y="59709"/>
            <a:ext cx="1537520" cy="153752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E4BDF53-2511-0486-BA51-009CFF4064D9}"/>
              </a:ext>
            </a:extLst>
          </p:cNvPr>
          <p:cNvSpPr txBox="1">
            <a:spLocks/>
          </p:cNvSpPr>
          <p:nvPr/>
        </p:nvSpPr>
        <p:spPr>
          <a:xfrm>
            <a:off x="1295400" y="304800"/>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5C2EDFA-8A2E-54A0-C424-0704C510D732}"/>
              </a:ext>
            </a:extLst>
          </p:cNvPr>
          <p:cNvSpPr txBox="1"/>
          <p:nvPr/>
        </p:nvSpPr>
        <p:spPr>
          <a:xfrm>
            <a:off x="762000" y="1371600"/>
            <a:ext cx="9737188" cy="3447098"/>
          </a:xfrm>
          <a:prstGeom prst="rect">
            <a:avLst/>
          </a:prstGeom>
          <a:noFill/>
        </p:spPr>
        <p:txBody>
          <a:bodyPr wrap="square">
            <a:spAutoFit/>
          </a:bodyPr>
          <a:lstStyle/>
          <a:p>
            <a:r>
              <a:rPr lang="es-ES" sz="4400" b="1" dirty="0">
                <a:solidFill>
                  <a:srgbClr val="3F506F"/>
                </a:solidFill>
                <a:latin typeface="Arial MT"/>
              </a:rPr>
              <a:t>Mejoras</a:t>
            </a:r>
            <a:r>
              <a:rPr lang="es-ES" sz="2900" dirty="0">
                <a:solidFill>
                  <a:srgbClr val="3F506F"/>
                </a:solidFill>
                <a:latin typeface="Arial MT"/>
              </a:rPr>
              <a:t>:</a:t>
            </a:r>
          </a:p>
          <a:p>
            <a:br>
              <a:rPr lang="es-ES" sz="2900" dirty="0">
                <a:solidFill>
                  <a:srgbClr val="3F506F"/>
                </a:solidFill>
                <a:latin typeface="Arial MT"/>
              </a:rPr>
            </a:br>
            <a:r>
              <a:rPr lang="es-ES" sz="2900" dirty="0">
                <a:solidFill>
                  <a:srgbClr val="3F506F"/>
                </a:solidFill>
                <a:latin typeface="Arial MT"/>
              </a:rPr>
              <a:t> 	Edición en la tabla</a:t>
            </a:r>
          </a:p>
          <a:p>
            <a:r>
              <a:rPr lang="es-ES" sz="2900" dirty="0">
                <a:solidFill>
                  <a:srgbClr val="3F506F"/>
                </a:solidFill>
                <a:latin typeface="Arial MT"/>
              </a:rPr>
              <a:t>	Diseño</a:t>
            </a:r>
          </a:p>
          <a:p>
            <a:r>
              <a:rPr lang="es-ES" sz="2900" dirty="0">
                <a:solidFill>
                  <a:srgbClr val="3F506F"/>
                </a:solidFill>
                <a:latin typeface="Arial MT"/>
              </a:rPr>
              <a:t> 	Implementar más comandos de texto.</a:t>
            </a:r>
            <a:br>
              <a:rPr lang="es-ES" sz="2900" dirty="0">
                <a:solidFill>
                  <a:srgbClr val="3F506F"/>
                </a:solidFill>
                <a:latin typeface="Arial MT"/>
              </a:rPr>
            </a:br>
            <a:endParaRPr lang="es-ES" sz="2900" dirty="0">
              <a:solidFill>
                <a:srgbClr val="3F506F"/>
              </a:solidFill>
              <a:latin typeface="Arial MT"/>
            </a:endParaRPr>
          </a:p>
          <a:p>
            <a:r>
              <a:rPr lang="es-ES" sz="2900" b="1" dirty="0">
                <a:solidFill>
                  <a:srgbClr val="3F506F"/>
                </a:solidFill>
                <a:latin typeface="Arial MT"/>
              </a:rPr>
              <a:t>Tiempo de desarrollo</a:t>
            </a:r>
            <a:r>
              <a:rPr lang="es-ES" sz="2900" dirty="0">
                <a:solidFill>
                  <a:srgbClr val="3F506F"/>
                </a:solidFill>
                <a:latin typeface="Arial MT"/>
              </a:rPr>
              <a:t>: 45 días estimadas </a:t>
            </a:r>
          </a:p>
        </p:txBody>
      </p:sp>
      <p:sp>
        <p:nvSpPr>
          <p:cNvPr id="3" name="Title 1">
            <a:extLst>
              <a:ext uri="{FF2B5EF4-FFF2-40B4-BE49-F238E27FC236}">
                <a16:creationId xmlns:a16="http://schemas.microsoft.com/office/drawing/2014/main" id="{B150646E-AD24-1C5F-A742-773A8A53A185}"/>
              </a:ext>
            </a:extLst>
          </p:cNvPr>
          <p:cNvSpPr txBox="1">
            <a:spLocks/>
          </p:cNvSpPr>
          <p:nvPr/>
        </p:nvSpPr>
        <p:spPr>
          <a:xfrm>
            <a:off x="914400" y="228600"/>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pic>
        <p:nvPicPr>
          <p:cNvPr id="4" name="Picture 8" descr="Descriptor, expositor, icono de narrador">
            <a:extLst>
              <a:ext uri="{FF2B5EF4-FFF2-40B4-BE49-F238E27FC236}">
                <a16:creationId xmlns:a16="http://schemas.microsoft.com/office/drawing/2014/main" id="{25B9E508-CBA4-E60A-BC6F-9AD55F60D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4040" y="59709"/>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0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85EAC62-C55B-0A26-241A-55D60E703693}"/>
              </a:ext>
            </a:extLst>
          </p:cNvPr>
          <p:cNvSpPr txBox="1"/>
          <p:nvPr/>
        </p:nvSpPr>
        <p:spPr>
          <a:xfrm>
            <a:off x="607254" y="1295400"/>
            <a:ext cx="11127545" cy="5232202"/>
          </a:xfrm>
          <a:prstGeom prst="rect">
            <a:avLst/>
          </a:prstGeom>
          <a:noFill/>
        </p:spPr>
        <p:txBody>
          <a:bodyPr wrap="square">
            <a:spAutoFit/>
          </a:bodyPr>
          <a:lstStyle/>
          <a:p>
            <a:r>
              <a:rPr lang="en-US" sz="4000" b="1" dirty="0" err="1"/>
              <a:t>Ejemplo</a:t>
            </a:r>
            <a:r>
              <a:rPr lang="en-US" sz="4000" b="1" dirty="0"/>
              <a:t>:</a:t>
            </a:r>
          </a:p>
          <a:p>
            <a:endParaRPr lang="en-US" sz="4000" b="1" dirty="0"/>
          </a:p>
          <a:p>
            <a:r>
              <a:rPr lang="es-ES" sz="2900" dirty="0">
                <a:latin typeface="Arial MT"/>
              </a:rPr>
              <a:t>narrador agregar procedimiento narrador actividad Venta narrador rol  Vendedor narrador descripción Contacta al cliente y ofrece productos específicos  narrador subtema </a:t>
            </a:r>
            <a:r>
              <a:rPr lang="es-ES" sz="2900" dirty="0" err="1">
                <a:latin typeface="Arial MT"/>
              </a:rPr>
              <a:t>Producto,cliente</a:t>
            </a:r>
            <a:r>
              <a:rPr lang="es-ES" sz="2900" dirty="0">
                <a:latin typeface="Arial MT"/>
              </a:rPr>
              <a:t> narrador agregar procedimiento narrador actividad Seguimiento narrador rol  Supervisor de ventas narrador descripción Realiza seguimiento diario de venta por vendedor narrador subtema Cliente/Ventas</a:t>
            </a:r>
          </a:p>
          <a:p>
            <a:r>
              <a:rPr lang="en-US" sz="4000" b="1" dirty="0"/>
              <a:t> </a:t>
            </a:r>
          </a:p>
          <a:p>
            <a:endParaRPr lang="es-ES" sz="4000" dirty="0">
              <a:solidFill>
                <a:srgbClr val="3F506F"/>
              </a:solidFill>
              <a:latin typeface="Rubik"/>
            </a:endParaRPr>
          </a:p>
        </p:txBody>
      </p:sp>
      <p:sp>
        <p:nvSpPr>
          <p:cNvPr id="3" name="Title 1">
            <a:extLst>
              <a:ext uri="{FF2B5EF4-FFF2-40B4-BE49-F238E27FC236}">
                <a16:creationId xmlns:a16="http://schemas.microsoft.com/office/drawing/2014/main" id="{15EA27C0-331B-2A5B-96C3-E5A45F162FFD}"/>
              </a:ext>
            </a:extLst>
          </p:cNvPr>
          <p:cNvSpPr txBox="1">
            <a:spLocks/>
          </p:cNvSpPr>
          <p:nvPr/>
        </p:nvSpPr>
        <p:spPr>
          <a:xfrm>
            <a:off x="607255" y="152400"/>
            <a:ext cx="6255894" cy="742538"/>
          </a:xfrm>
          <a:prstGeom prst="rect">
            <a:avLst/>
          </a:prstGeom>
        </p:spPr>
        <p:txBody>
          <a:bodyPr wrap="square" lIns="0" tIns="0" rIns="0" bIns="0" anchor="b">
            <a:normAutofit lnSpcReduction="10000"/>
          </a:bodyPr>
          <a:lstStyle>
            <a:lvl1pPr>
              <a:defRPr sz="5100" b="0" i="0">
                <a:solidFill>
                  <a:srgbClr val="0579EB"/>
                </a:solidFill>
                <a:latin typeface="Arial MT"/>
                <a:ea typeface="+mj-ea"/>
                <a:cs typeface="Arial MT"/>
              </a:defRPr>
            </a:lvl1pPr>
          </a:lstStyle>
          <a:p>
            <a:r>
              <a:rPr lang="en-US" kern="0" dirty="0"/>
              <a:t>EL NARRADOR</a:t>
            </a:r>
          </a:p>
        </p:txBody>
      </p:sp>
      <p:pic>
        <p:nvPicPr>
          <p:cNvPr id="4" name="Picture 8" descr="Descriptor, expositor, icono de narrador">
            <a:extLst>
              <a:ext uri="{FF2B5EF4-FFF2-40B4-BE49-F238E27FC236}">
                <a16:creationId xmlns:a16="http://schemas.microsoft.com/office/drawing/2014/main" id="{B1664BAB-488F-7EDC-4053-B2C620AAE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4040" y="59709"/>
            <a:ext cx="1537520" cy="153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02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E3E3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429</Words>
  <Application>Microsoft Office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MT</vt:lpstr>
      <vt:lpstr>Calibri</vt:lpstr>
      <vt:lpstr>Neue Haas Grotesk Text Pro</vt:lpstr>
      <vt:lpstr>Rubik</vt:lpstr>
      <vt:lpstr>Office Theme</vt:lpstr>
      <vt:lpstr>EL NARRRADOR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Platilla operación Lennken 2019</dc:title>
  <dc:creator>Roberto Acevedo Sainos</dc:creator>
  <cp:keywords>plantilla;DO;Lennken</cp:keywords>
  <cp:lastModifiedBy>Irving Alberto Navarro Flores</cp:lastModifiedBy>
  <cp:revision>19</cp:revision>
  <dcterms:created xsi:type="dcterms:W3CDTF">2023-06-21T23:52:53Z</dcterms:created>
  <dcterms:modified xsi:type="dcterms:W3CDTF">2023-06-24T18:41:07Z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2023-06-12T00:00:00Z</vt:filetime>
  </property>
  <property fmtid="{D5CDD505-2E9C-101B-9397-08002B2CF9AE}" pid="3" name="Creator">
    <vt:lpwstr>Microsoft® PowerPoint® para Microsoft 365</vt:lpwstr>
  </property>
  <property fmtid="{D5CDD505-2E9C-101B-9397-08002B2CF9AE}" pid="4" name="LastSaved">
    <vt:filetime>2023-06-21T00:00:00Z</vt:filetime>
  </property>
</Properties>
</file>