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78" r:id="rId5"/>
    <p:sldId id="401" r:id="rId6"/>
    <p:sldId id="403" r:id="rId7"/>
    <p:sldId id="404" r:id="rId8"/>
    <p:sldId id="405" r:id="rId9"/>
    <p:sldId id="402" r:id="rId10"/>
    <p:sldId id="396" r:id="rId11"/>
    <p:sldId id="395" r:id="rId12"/>
    <p:sldId id="394" r:id="rId13"/>
    <p:sldId id="397" r:id="rId14"/>
    <p:sldId id="398" r:id="rId15"/>
    <p:sldId id="399" r:id="rId16"/>
    <p:sldId id="400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1" autoAdjust="0"/>
    <p:restoredTop sz="77509" autoAdjust="0"/>
  </p:normalViewPr>
  <p:slideViewPr>
    <p:cSldViewPr>
      <p:cViewPr varScale="1">
        <p:scale>
          <a:sx n="101" d="100"/>
          <a:sy n="101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6574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2098" cy="46574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ACF41C01-4DA7-4F1C-AAA7-28DBDEAE1957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72098" cy="465742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8830658"/>
            <a:ext cx="2972098" cy="465742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8306C80-0B5C-4C37-BA11-ECEE99D4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DE583A3D-0990-47B4-872E-BCFAFB6CB7D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DEDF1D5D-3B07-4321-96D8-52FF9F03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Have students spend some time analyzing the code for themselves. Ask people to experiment commenting out the code and/or making other changes – what happens?</a:t>
            </a:r>
          </a:p>
          <a:p>
            <a:r>
              <a:rPr lang="en-US" sz="1100" dirty="0"/>
              <a:t>Ask students to search for "processing </a:t>
            </a:r>
            <a:r>
              <a:rPr lang="en-US" sz="1100" dirty="0" err="1"/>
              <a:t>strokeCap</a:t>
            </a:r>
            <a:r>
              <a:rPr lang="en-US" sz="1100" dirty="0"/>
              <a:t>" online. What does it do? They should try changing SQUARE to ROUND and report what happens.</a:t>
            </a:r>
          </a:p>
          <a:p>
            <a:r>
              <a:rPr lang="en-US" sz="1100" dirty="0"/>
              <a:t>Ask students to change the </a:t>
            </a:r>
            <a:r>
              <a:rPr lang="en-US" sz="1100" dirty="0" err="1"/>
              <a:t>rect</a:t>
            </a:r>
            <a:r>
              <a:rPr lang="en-US" sz="1100" dirty="0"/>
              <a:t> to ellipse as indicated, and try other changes.</a:t>
            </a:r>
          </a:p>
          <a:p>
            <a:r>
              <a:rPr lang="en-US" sz="1100" dirty="0"/>
              <a:t>Note: The </a:t>
            </a:r>
            <a:r>
              <a:rPr lang="en-US" sz="1100" dirty="0" err="1"/>
              <a:t>mouseX</a:t>
            </a:r>
            <a:r>
              <a:rPr lang="en-US" sz="1100" dirty="0"/>
              <a:t> and </a:t>
            </a:r>
            <a:r>
              <a:rPr lang="en-US" sz="1100" dirty="0" err="1"/>
              <a:t>mouseY</a:t>
            </a:r>
            <a:r>
              <a:rPr lang="en-US" sz="1100" dirty="0"/>
              <a:t> control size of the central square, and hue of the background and foreground. </a:t>
            </a:r>
          </a:p>
          <a:p>
            <a:r>
              <a:rPr lang="en-US" sz="1100" dirty="0"/>
              <a:t>Pressing ‘s’ saves the current view to a PNG file (in same directory as the processing file).</a:t>
            </a:r>
          </a:p>
          <a:p>
            <a:r>
              <a:rPr lang="en-US" sz="1100" dirty="0"/>
              <a:t>Note: online docs for begin/</a:t>
            </a:r>
            <a:r>
              <a:rPr lang="en-US" sz="1100" dirty="0" err="1"/>
              <a:t>endShape</a:t>
            </a:r>
            <a:r>
              <a:rPr lang="en-US" sz="1100" dirty="0"/>
              <a:t> say that only vertex() is allowed, but here line() is used and seems to work fine.</a:t>
            </a:r>
          </a:p>
          <a:p>
            <a:r>
              <a:rPr lang="en-US" sz="1100" dirty="0"/>
              <a:t>(begin/</a:t>
            </a:r>
            <a:r>
              <a:rPr lang="en-US" sz="1100" dirty="0" err="1"/>
              <a:t>endShape</a:t>
            </a:r>
            <a:r>
              <a:rPr lang="en-US" sz="1100" dirty="0"/>
              <a:t> defines an integral shape to be drawn – I suppose it is only rendered once completely defined.)</a:t>
            </a:r>
          </a:p>
          <a:p>
            <a:r>
              <a:rPr lang="en-US" sz="1100" dirty="0"/>
              <a:t>Explain the geometry (basic trig, that all students should know but some will </a:t>
            </a:r>
            <a:r>
              <a:rPr lang="en-US" sz="1100"/>
              <a:t>have forgotten) </a:t>
            </a:r>
            <a:r>
              <a:rPr lang="en-US" sz="1100" dirty="0"/>
              <a:t>using the whiteboard.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decide on location for Processing on</a:t>
            </a:r>
            <a:r>
              <a:rPr lang="en-US" baseline="0" dirty="0"/>
              <a:t> each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decide on location for Processing on</a:t>
            </a:r>
            <a:r>
              <a:rPr lang="en-US" baseline="0" dirty="0"/>
              <a:t> each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decide on location for Processing on</a:t>
            </a:r>
            <a:r>
              <a:rPr lang="en-US" baseline="0" dirty="0"/>
              <a:t> each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4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to enter the code</a:t>
            </a:r>
            <a:r>
              <a:rPr lang="en-US" baseline="0" dirty="0"/>
              <a:t> above and click on the play icon to run the program. </a:t>
            </a:r>
          </a:p>
          <a:p>
            <a:r>
              <a:rPr lang="en-US" baseline="0" dirty="0"/>
              <a:t>Any syntax errors will be reported in the black window below.</a:t>
            </a:r>
          </a:p>
          <a:p>
            <a:r>
              <a:rPr lang="en-US" baseline="0" dirty="0"/>
              <a:t>Note that console output is also reported to the bottom window.</a:t>
            </a:r>
          </a:p>
          <a:p>
            <a:r>
              <a:rPr lang="en-US" baseline="0" dirty="0"/>
              <a:t>Running the program should cause a 2</a:t>
            </a:r>
            <a:r>
              <a:rPr lang="en-US" baseline="30000" dirty="0"/>
              <a:t>nd</a:t>
            </a:r>
            <a:r>
              <a:rPr lang="en-US" baseline="0" dirty="0"/>
              <a:t> window to popup – and moving the mouse around should cause drawing such as in the attached screenshot.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decide on location for Processing on</a:t>
            </a:r>
            <a:r>
              <a:rPr lang="en-US" baseline="0" dirty="0"/>
              <a:t> each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 has the complete code…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Have students spend some time analyzing this code for themselves. Ask people to experiment commenting out the code and/or making other changes – what happens?</a:t>
            </a:r>
          </a:p>
          <a:p>
            <a:r>
              <a:rPr lang="en-US" sz="1100" dirty="0"/>
              <a:t>Ask students to search for "processing </a:t>
            </a:r>
            <a:r>
              <a:rPr lang="en-US" sz="1100" dirty="0" err="1"/>
              <a:t>noCursor</a:t>
            </a:r>
            <a:r>
              <a:rPr lang="en-US" sz="1100" dirty="0"/>
              <a:t>" online. What does it do? They should try uncommenting it and seeing what happens.</a:t>
            </a:r>
          </a:p>
          <a:p>
            <a:r>
              <a:rPr lang="en-US" sz="1100" dirty="0"/>
              <a:t>Ask students to change the </a:t>
            </a:r>
            <a:r>
              <a:rPr lang="en-US" sz="1100" dirty="0" err="1"/>
              <a:t>rect</a:t>
            </a:r>
            <a:r>
              <a:rPr lang="en-US" sz="1100" dirty="0"/>
              <a:t> to ellipse as indicated, and try other changes.</a:t>
            </a:r>
          </a:p>
          <a:p>
            <a:r>
              <a:rPr lang="en-US" sz="1100" dirty="0"/>
              <a:t>Ask students to explain what timestamp does (at a high level)? How is it used?</a:t>
            </a:r>
          </a:p>
          <a:p>
            <a:r>
              <a:rPr lang="en-US" sz="1100" dirty="0"/>
              <a:t>Note: The </a:t>
            </a:r>
            <a:r>
              <a:rPr lang="en-US" sz="1100" dirty="0" err="1"/>
              <a:t>mouseX</a:t>
            </a:r>
            <a:r>
              <a:rPr lang="en-US" sz="1100" dirty="0"/>
              <a:t> and </a:t>
            </a:r>
            <a:r>
              <a:rPr lang="en-US" sz="1100" dirty="0" err="1"/>
              <a:t>mouseY</a:t>
            </a:r>
            <a:r>
              <a:rPr lang="en-US" sz="1100" dirty="0"/>
              <a:t> control size of the central square, and hue of the background and foreground. </a:t>
            </a:r>
          </a:p>
          <a:p>
            <a:r>
              <a:rPr lang="en-US" sz="1100" dirty="0"/>
              <a:t>Pressing ‘s’ saves the current view to a PNG file (in same directory as the processing file).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 has the complete code…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F1D5D-3B07-4321-96D8-52FF9F03AC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5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5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D815-6708-45A7-8A1A-FB9D9DDA7A2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B8C4-A7C7-4BE9-A00D-A6582743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ketchpad.c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/>
              <a:t>Interactive Art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 1: Play with Processing</a:t>
            </a:r>
          </a:p>
          <a:p>
            <a:pPr lvl="1"/>
            <a:r>
              <a:rPr lang="en-US" dirty="0"/>
              <a:t>Generate patterns, play sounds, manipulate images</a:t>
            </a:r>
          </a:p>
          <a:p>
            <a:r>
              <a:rPr lang="en-US" dirty="0"/>
              <a:t>Week 2: More fun with Processing</a:t>
            </a:r>
          </a:p>
          <a:p>
            <a:pPr lvl="1"/>
            <a:r>
              <a:rPr lang="en-US" dirty="0"/>
              <a:t>Animation, video input</a:t>
            </a:r>
          </a:p>
          <a:p>
            <a:pPr lvl="1"/>
            <a:r>
              <a:rPr lang="en-US" dirty="0"/>
              <a:t>Create a proposal (document) for your art project</a:t>
            </a:r>
          </a:p>
          <a:p>
            <a:r>
              <a:rPr lang="en-US" dirty="0"/>
              <a:t>Week 3: Work on your art project</a:t>
            </a:r>
          </a:p>
          <a:p>
            <a:pPr lvl="1"/>
            <a:r>
              <a:rPr lang="en-US" dirty="0"/>
              <a:t>Get your project working end-to-end</a:t>
            </a:r>
          </a:p>
          <a:p>
            <a:pPr lvl="1"/>
            <a:r>
              <a:rPr lang="en-US" dirty="0"/>
              <a:t>Revise your project specification document</a:t>
            </a:r>
          </a:p>
          <a:p>
            <a:r>
              <a:rPr lang="en-US" dirty="0"/>
              <a:t>Week 4: Polish your project</a:t>
            </a:r>
          </a:p>
          <a:p>
            <a:pPr lvl="1"/>
            <a:r>
              <a:rPr lang="en-US" dirty="0"/>
              <a:t>Here's your chance to take risks and be really creative!</a:t>
            </a:r>
          </a:p>
          <a:p>
            <a:r>
              <a:rPr lang="en-US" dirty="0"/>
              <a:t>Art Demo Days! (June 6</a:t>
            </a:r>
            <a:r>
              <a:rPr lang="en-US" baseline="30000" dirty="0"/>
              <a:t>th</a:t>
            </a:r>
            <a:r>
              <a:rPr lang="en-US" dirty="0"/>
              <a:t> &amp; 9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the play icon in Processing.</a:t>
            </a:r>
          </a:p>
          <a:p>
            <a:r>
              <a:rPr lang="en-US" dirty="0"/>
              <a:t>Move the mouse around – you should see the following changing:</a:t>
            </a:r>
          </a:p>
          <a:p>
            <a:pPr lvl="1"/>
            <a:r>
              <a:rPr lang="en-US" dirty="0"/>
              <a:t>Background color</a:t>
            </a:r>
          </a:p>
          <a:p>
            <a:pPr lvl="1"/>
            <a:r>
              <a:rPr lang="en-US" dirty="0"/>
              <a:t>Foreground color</a:t>
            </a:r>
          </a:p>
          <a:p>
            <a:pPr lvl="1"/>
            <a:r>
              <a:rPr lang="en-US" dirty="0"/>
              <a:t>Size of the center square</a:t>
            </a:r>
          </a:p>
        </p:txBody>
      </p:sp>
      <p:pic>
        <p:nvPicPr>
          <p:cNvPr id="1027" name="Picture 2" descr="150509_064713_140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648200"/>
            <a:ext cx="65563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" descr="150509_064718_167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0419" y="4648201"/>
            <a:ext cx="655638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 descr="150509_073259_64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6675438" y="4644231"/>
            <a:ext cx="65563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76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0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3475"/>
            <a:ext cx="8763000" cy="5715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Adapted from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Generative Design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java.util.Calendar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size(720, 720);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noCursor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// try this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(HSB, 360, 100, 100);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rectMode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(CENTER);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noStroke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background(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/2, 100, 100);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fill(360-mouseY/2, 100, 100);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(360, 360, mouseX+1, mouseX+1);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//try ellipse(360, 360, 1.5*mouseX+1,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          mouseX+1);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keyPressed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(key=='s' || key=='S')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saveFrame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(timestamp()+"_##.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timestamp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Calendar now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Calendar.getInstance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"%1$ty%1$tm%1$td_%1$tH%1$tM%1$tS", now);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Picture 2" descr="150509_064713_140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648200"/>
            <a:ext cx="65563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150509_064718_167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0419" y="4648201"/>
            <a:ext cx="655638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150509_073259_64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6675438" y="4644231"/>
            <a:ext cx="65563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22975" y="5425856"/>
            <a:ext cx="4192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up Processing methods online.</a:t>
            </a:r>
          </a:p>
          <a:p>
            <a:r>
              <a:rPr lang="en-US" dirty="0" err="1"/>
              <a:t>Eg</a:t>
            </a:r>
            <a:r>
              <a:rPr lang="en-US" dirty="0"/>
              <a:t>.: search for "processing </a:t>
            </a:r>
            <a:r>
              <a:rPr lang="en-US" dirty="0" err="1"/>
              <a:t>noCursor</a:t>
            </a:r>
            <a:r>
              <a:rPr lang="en-US" dirty="0"/>
              <a:t>".</a:t>
            </a:r>
          </a:p>
          <a:p>
            <a:r>
              <a:rPr lang="en-US" b="1" dirty="0"/>
              <a:t>TODO: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Press 's' and capture PNG images of</a:t>
            </a:r>
            <a:br>
              <a:rPr lang="en-US" dirty="0"/>
            </a:br>
            <a:r>
              <a:rPr lang="en-US" dirty="0"/>
              <a:t>some patterns (same </a:t>
            </a:r>
            <a:r>
              <a:rPr lang="en-US" dirty="0" err="1"/>
              <a:t>dir</a:t>
            </a:r>
            <a:r>
              <a:rPr lang="en-US" dirty="0"/>
              <a:t> as the Processing</a:t>
            </a:r>
            <a:br>
              <a:rPr lang="en-US" dirty="0"/>
            </a:br>
            <a:r>
              <a:rPr lang="en-US" dirty="0"/>
              <a:t>code file.)</a:t>
            </a:r>
          </a:p>
        </p:txBody>
      </p:sp>
    </p:spTree>
    <p:extLst>
      <p:ext uri="{BB962C8B-B14F-4D97-AF65-F5344CB8AC3E}">
        <p14:creationId xmlns:p14="http://schemas.microsoft.com/office/powerpoint/2010/main" val="166241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the play icon in Processing.</a:t>
            </a:r>
          </a:p>
          <a:p>
            <a:r>
              <a:rPr lang="en-US" dirty="0"/>
              <a:t>Move the mouse around – you should see the following changing:</a:t>
            </a:r>
          </a:p>
          <a:p>
            <a:pPr lvl="1"/>
            <a:r>
              <a:rPr lang="en-US" dirty="0"/>
              <a:t>Number of spokes</a:t>
            </a:r>
          </a:p>
          <a:p>
            <a:pPr lvl="1"/>
            <a:r>
              <a:rPr lang="en-US" dirty="0"/>
              <a:t>Size of disk</a:t>
            </a:r>
          </a:p>
          <a:p>
            <a:pPr lvl="1"/>
            <a:r>
              <a:rPr lang="en-US" dirty="0"/>
              <a:t>Thickness of spokes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768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63" y="4727575"/>
            <a:ext cx="3819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2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3475"/>
            <a:ext cx="8763000" cy="5715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/>
              <a:t>draw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strokeCap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(SQUARE); // try ROUND, PROJECT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smooth();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noFill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background(255);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translate(width/2,height/2);</a:t>
            </a:r>
          </a:p>
          <a:p>
            <a:pPr marL="0" indent="0"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circleResolution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map(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0,height, 2,80);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float radius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-width/2 + 0.5;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float angle = TWO_PI/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circleResolution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strokeWeight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/20);</a:t>
            </a: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beginShape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circleResolution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float x = cos(angle*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* radius;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float y = sin(angle*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* radius;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line(0, 0, x, y);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vertex(x, y);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endShape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995" y="3373948"/>
            <a:ext cx="4192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up Processing methods online.</a:t>
            </a:r>
          </a:p>
          <a:p>
            <a:r>
              <a:rPr lang="en-US" dirty="0" err="1"/>
              <a:t>Eg</a:t>
            </a:r>
            <a:r>
              <a:rPr lang="en-US" dirty="0"/>
              <a:t>.: search for "processing </a:t>
            </a:r>
            <a:r>
              <a:rPr lang="en-US" dirty="0" err="1"/>
              <a:t>strokeCap</a:t>
            </a:r>
            <a:r>
              <a:rPr lang="en-US" dirty="0"/>
              <a:t>".</a:t>
            </a:r>
          </a:p>
          <a:p>
            <a:r>
              <a:rPr lang="en-US" b="1" dirty="0"/>
              <a:t>TODO: </a:t>
            </a:r>
            <a:r>
              <a:rPr lang="en-US" dirty="0"/>
              <a:t>Press 's' and capture PNG images of</a:t>
            </a:r>
            <a:br>
              <a:rPr lang="en-US" dirty="0"/>
            </a:br>
            <a:r>
              <a:rPr lang="en-US" dirty="0"/>
              <a:t>some patterns (same </a:t>
            </a:r>
            <a:r>
              <a:rPr lang="en-US" dirty="0" err="1"/>
              <a:t>dir</a:t>
            </a:r>
            <a:r>
              <a:rPr lang="en-US" dirty="0"/>
              <a:t> as the Processing</a:t>
            </a:r>
            <a:br>
              <a:rPr lang="en-US" dirty="0"/>
            </a:br>
            <a:r>
              <a:rPr lang="en-US" dirty="0"/>
              <a:t>code file.)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61331"/>
            <a:ext cx="3819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76400"/>
            <a:ext cx="6244676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473557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&amp; 3d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&amp; Generative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Processing.org</a:t>
            </a:r>
          </a:p>
        </p:txBody>
      </p:sp>
      <p:pic>
        <p:nvPicPr>
          <p:cNvPr id="6" name="Picture 2" descr="Processing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31764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2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http://sketchpad.cc</a:t>
            </a:r>
            <a:r>
              <a:rPr lang="en-US" dirty="0"/>
              <a:t>, create a new sketch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175" t="4787" r="9476" b="11068"/>
          <a:stretch/>
        </p:blipFill>
        <p:spPr>
          <a:xfrm>
            <a:off x="914400" y="2221727"/>
            <a:ext cx="7696200" cy="44838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00800" y="2057400"/>
            <a:ext cx="2057400" cy="762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sample Processing example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38400"/>
            <a:ext cx="8763953" cy="37528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8600" y="2699736"/>
            <a:ext cx="1524001" cy="5006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29401" y="2819399"/>
            <a:ext cx="2286000" cy="292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00"/>
            <a:ext cx="4676775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the code window and type in the following Java code, then click on the play icon and move the mouse on the right window 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257299" y="4267200"/>
            <a:ext cx="3771901" cy="2133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73" y="3140680"/>
            <a:ext cx="3036849" cy="36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(Option 1) Install Processing from school server</a:t>
            </a:r>
          </a:p>
          <a:p>
            <a:pPr fontAlgn="base"/>
            <a:r>
              <a:rPr lang="en-US" dirty="0"/>
              <a:t>(Option 2) Download processing from OneNote​</a:t>
            </a:r>
          </a:p>
          <a:p>
            <a:pPr lvl="1" fontAlgn="base"/>
            <a:r>
              <a:rPr lang="en-US" dirty="0"/>
              <a:t>processing-3.0.2-windows64.zip</a:t>
            </a:r>
          </a:p>
          <a:p>
            <a:pPr lvl="1" fontAlgn="base"/>
            <a:r>
              <a:rPr lang="en-US" dirty="0" err="1"/>
              <a:t>Uncompress</a:t>
            </a:r>
            <a:r>
              <a:rPr lang="en-US" dirty="0"/>
              <a:t> and place under ​</a:t>
            </a:r>
            <a:br>
              <a:rPr lang="en-US" dirty="0"/>
            </a:br>
            <a:r>
              <a:rPr lang="en-US" dirty="0"/>
              <a:t>Documents\Processing​</a:t>
            </a:r>
          </a:p>
          <a:p>
            <a:pPr lvl="1" fontAlgn="base"/>
            <a:r>
              <a:rPr lang="en-US" dirty="0"/>
              <a:t>Add a shortcut to the Start menu​</a:t>
            </a:r>
            <a:br>
              <a:rPr lang="en-US" dirty="0"/>
            </a:br>
            <a:r>
              <a:rPr lang="en-US" dirty="0"/>
              <a:t>Documents\Processing-3.0.2\processing.exe​</a:t>
            </a:r>
          </a:p>
          <a:p>
            <a:pPr lvl="1" fontAlgn="base"/>
            <a:r>
              <a:rPr lang="en-US" dirty="0"/>
              <a:t>Run Processing</a:t>
            </a:r>
          </a:p>
        </p:txBody>
      </p:sp>
    </p:spTree>
    <p:extLst>
      <p:ext uri="{BB962C8B-B14F-4D97-AF65-F5344CB8AC3E}">
        <p14:creationId xmlns:p14="http://schemas.microsoft.com/office/powerpoint/2010/main" val="92140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566737"/>
            <a:ext cx="4733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46138"/>
            <a:ext cx="4752975" cy="58197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820" y="1417638"/>
            <a:ext cx="3992880" cy="41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Lab00.Intro from OneNote (your choice)</a:t>
            </a:r>
          </a:p>
          <a:p>
            <a:pPr lvl="1"/>
            <a:r>
              <a:rPr lang="en-US" dirty="0" err="1"/>
              <a:t>BlueJ</a:t>
            </a:r>
            <a:r>
              <a:rPr lang="en-US" dirty="0"/>
              <a:t>: Processing.Lab00.Intro.BlueJ.zip</a:t>
            </a:r>
          </a:p>
          <a:p>
            <a:pPr lvl="1"/>
            <a:r>
              <a:rPr lang="en-US" dirty="0"/>
              <a:t>Eclipse: Processing.Lab00.Intro.Eclipse.zip</a:t>
            </a:r>
          </a:p>
          <a:p>
            <a:pPr lvl="1"/>
            <a:r>
              <a:rPr lang="en-US" dirty="0"/>
              <a:t>Processing: Processing.Lab00.Intro.Processing.zip</a:t>
            </a:r>
          </a:p>
          <a:p>
            <a:r>
              <a:rPr lang="en-US" dirty="0"/>
              <a:t>Download </a:t>
            </a:r>
            <a:r>
              <a:rPr lang="en-US" dirty="0" err="1"/>
              <a:t>HowTo</a:t>
            </a:r>
            <a:r>
              <a:rPr lang="en-US" dirty="0"/>
              <a:t> from OneNote</a:t>
            </a:r>
          </a:p>
          <a:p>
            <a:pPr lvl="1"/>
            <a:r>
              <a:rPr lang="en-US" dirty="0"/>
              <a:t>Follow the steps to get Lab00.Intro running</a:t>
            </a:r>
          </a:p>
        </p:txBody>
      </p:sp>
    </p:spTree>
    <p:extLst>
      <p:ext uri="{BB962C8B-B14F-4D97-AF65-F5344CB8AC3E}">
        <p14:creationId xmlns:p14="http://schemas.microsoft.com/office/powerpoint/2010/main" val="47833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91B6CB16D848B5E4BDF47F4D6168" ma:contentTypeVersion="5" ma:contentTypeDescription="Create a new document." ma:contentTypeScope="" ma:versionID="34c6b04838cc9115ca53b6095ef0acbb">
  <xsd:schema xmlns:xsd="http://www.w3.org/2001/XMLSchema" xmlns:xs="http://www.w3.org/2001/XMLSchema" xmlns:p="http://schemas.microsoft.com/office/2006/metadata/properties" xmlns:ns2="8f8e4ff3-3b3d-4ff0-a687-7493cb4ed716" targetNamespace="http://schemas.microsoft.com/office/2006/metadata/properties" ma:root="true" ma:fieldsID="04725b0d2c55a28d9e5d8721fc3b420c" ns2:_="">
    <xsd:import namespace="8f8e4ff3-3b3d-4ff0-a687-7493cb4ed7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e4ff3-3b3d-4ff0-a687-7493cb4ed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670493-7B77-4B4F-84A7-DE558437B9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C5D1EE-F17E-4C2B-A390-07F872863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e4ff3-3b3d-4ff0-a687-7493cb4ed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8ECDBE-FF0D-497D-9157-14FAC1347A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811</Words>
  <Application>Microsoft Office PowerPoint</Application>
  <PresentationFormat>On-screen Show (4:3)</PresentationFormat>
  <Paragraphs>150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Office Theme</vt:lpstr>
      <vt:lpstr>Interactive Art Roadmap</vt:lpstr>
      <vt:lpstr>Processing</vt:lpstr>
      <vt:lpstr>Introduction to Processing</vt:lpstr>
      <vt:lpstr>Introduction to Processing</vt:lpstr>
      <vt:lpstr>Introduction to Processing</vt:lpstr>
      <vt:lpstr>Installing Processing</vt:lpstr>
      <vt:lpstr>PowerPoint Presentation</vt:lpstr>
      <vt:lpstr>PowerPoint Presentation</vt:lpstr>
      <vt:lpstr>Introduction to Processing</vt:lpstr>
      <vt:lpstr>Lab: Colors</vt:lpstr>
      <vt:lpstr>Lab: Colors</vt:lpstr>
      <vt:lpstr>Lab: Shapes</vt:lpstr>
      <vt:lpstr>Lab: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You Arrive…</dc:title>
  <dc:creator>Jeff Ford</dc:creator>
  <cp:lastModifiedBy>Erik Frimodig</cp:lastModifiedBy>
  <cp:revision>305</cp:revision>
  <cp:lastPrinted>2015-05-11T14:40:20Z</cp:lastPrinted>
  <dcterms:created xsi:type="dcterms:W3CDTF">2015-02-08T23:40:35Z</dcterms:created>
  <dcterms:modified xsi:type="dcterms:W3CDTF">2016-05-16T05:50:54Z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0x0101004D0391B6CB16D848B5E4BDF47F4D6168</vt:lpwstr>
  </property>
</Properties>
</file>