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8" r:id="rId5"/>
    <p:sldId id="297" r:id="rId6"/>
    <p:sldId id="292" r:id="rId7"/>
    <p:sldId id="290" r:id="rId8"/>
    <p:sldId id="293" r:id="rId9"/>
    <p:sldId id="296" r:id="rId10"/>
    <p:sldId id="294"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8292" autoAdjust="0"/>
  </p:normalViewPr>
  <p:slideViewPr>
    <p:cSldViewPr>
      <p:cViewPr varScale="1">
        <p:scale>
          <a:sx n="79" d="100"/>
          <a:sy n="79" d="100"/>
        </p:scale>
        <p:origin x="108" y="594"/>
      </p:cViewPr>
      <p:guideLst>
        <p:guide orient="horz" pos="2160"/>
        <p:guide pos="2880"/>
      </p:guideLst>
    </p:cSldViewPr>
  </p:slideViewPr>
  <p:outlineViewPr>
    <p:cViewPr>
      <p:scale>
        <a:sx n="33" d="100"/>
        <a:sy n="33" d="100"/>
      </p:scale>
      <p:origin x="0" y="107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0A6B19F-4953-490E-B502-BFD0CB846EA3}" type="datetimeFigureOut">
              <a:rPr lang="en-US" smtClean="0"/>
              <a:t>5/15/2016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60272E2-AD73-4DEB-A7A8-66C260EC8405}" type="slidenum">
              <a:rPr lang="en-US" smtClean="0"/>
              <a:t>‹#›</a:t>
            </a:fld>
            <a:endParaRPr lang="en-US"/>
          </a:p>
        </p:txBody>
      </p:sp>
    </p:spTree>
    <p:extLst>
      <p:ext uri="{BB962C8B-B14F-4D97-AF65-F5344CB8AC3E}">
        <p14:creationId xmlns:p14="http://schemas.microsoft.com/office/powerpoint/2010/main" val="1627645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B5B2B68-38B5-4AE2-B61E-F70DB81CFF93}" type="datetimeFigureOut">
              <a:rPr lang="en-US" smtClean="0"/>
              <a:t>5/15/2016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FAF6E6A-D0D0-4BC1-885A-E2F4F532D7F8}" type="slidenum">
              <a:rPr lang="en-US" smtClean="0"/>
              <a:t>‹#›</a:t>
            </a:fld>
            <a:endParaRPr lang="en-US"/>
          </a:p>
        </p:txBody>
      </p:sp>
    </p:spTree>
    <p:extLst>
      <p:ext uri="{BB962C8B-B14F-4D97-AF65-F5344CB8AC3E}">
        <p14:creationId xmlns:p14="http://schemas.microsoft.com/office/powerpoint/2010/main" val="90627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data. An image is nothing but a 2D array of integers. Each integer</a:t>
            </a:r>
            <a:r>
              <a:rPr lang="en-US" baseline="0" dirty="0"/>
              <a:t> encodes the color of one pixel.</a:t>
            </a:r>
            <a:endParaRPr lang="en-US" dirty="0"/>
          </a:p>
        </p:txBody>
      </p:sp>
      <p:sp>
        <p:nvSpPr>
          <p:cNvPr id="4" name="Slide Number Placeholder 3"/>
          <p:cNvSpPr>
            <a:spLocks noGrp="1"/>
          </p:cNvSpPr>
          <p:nvPr>
            <p:ph type="sldNum" sz="quarter" idx="10"/>
          </p:nvPr>
        </p:nvSpPr>
        <p:spPr/>
        <p:txBody>
          <a:bodyPr/>
          <a:lstStyle/>
          <a:p>
            <a:fld id="{1FAF6E6A-D0D0-4BC1-885A-E2F4F532D7F8}" type="slidenum">
              <a:rPr lang="en-US" smtClean="0"/>
              <a:t>1</a:t>
            </a:fld>
            <a:endParaRPr lang="en-US"/>
          </a:p>
        </p:txBody>
      </p:sp>
    </p:spTree>
    <p:extLst>
      <p:ext uri="{BB962C8B-B14F-4D97-AF65-F5344CB8AC3E}">
        <p14:creationId xmlns:p14="http://schemas.microsoft.com/office/powerpoint/2010/main" val="292647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a:t>
            </a:r>
            <a:r>
              <a:rPr lang="en-US" baseline="0" dirty="0"/>
              <a:t> is processing code that declares a 2D array of integers, loads an image, and extracts each pixel in the image into the 2D array. Note that </a:t>
            </a:r>
            <a:r>
              <a:rPr lang="en-US" baseline="0" dirty="0" err="1"/>
              <a:t>img.pixels</a:t>
            </a:r>
            <a:r>
              <a:rPr lang="en-US" baseline="0" dirty="0"/>
              <a:t> is a 1D array – rows are laid out one after the other in single file. (Draw a picture on the white board illustrating the </a:t>
            </a:r>
            <a:r>
              <a:rPr lang="en-US" sz="1200" b="1" dirty="0" err="1">
                <a:latin typeface="Consolas" panose="020B0609020204030204" pitchFamily="49" charset="0"/>
                <a:cs typeface="Consolas" panose="020B0609020204030204" pitchFamily="49" charset="0"/>
              </a:rPr>
              <a:t>pixelArray</a:t>
            </a:r>
            <a:r>
              <a:rPr lang="en-US" sz="1200" b="1" dirty="0">
                <a:latin typeface="Consolas" panose="020B0609020204030204" pitchFamily="49" charset="0"/>
                <a:cs typeface="Consolas" panose="020B0609020204030204" pitchFamily="49" charset="0"/>
              </a:rPr>
              <a:t>[</a:t>
            </a:r>
            <a:r>
              <a:rPr lang="en-US" sz="1200" b="1" dirty="0" err="1">
                <a:latin typeface="Consolas" panose="020B0609020204030204" pitchFamily="49" charset="0"/>
                <a:cs typeface="Consolas" panose="020B0609020204030204" pitchFamily="49" charset="0"/>
              </a:rPr>
              <a:t>i</a:t>
            </a:r>
            <a:r>
              <a:rPr lang="en-US" sz="1200" b="1" dirty="0">
                <a:latin typeface="Consolas" panose="020B0609020204030204" pitchFamily="49" charset="0"/>
                <a:cs typeface="Consolas" panose="020B0609020204030204" pitchFamily="49" charset="0"/>
              </a:rPr>
              <a:t>][j] = </a:t>
            </a:r>
            <a:r>
              <a:rPr lang="en-US" sz="1200" b="1" dirty="0" err="1">
                <a:latin typeface="Consolas" panose="020B0609020204030204" pitchFamily="49" charset="0"/>
                <a:cs typeface="Consolas" panose="020B0609020204030204" pitchFamily="49" charset="0"/>
              </a:rPr>
              <a:t>img.pixels</a:t>
            </a:r>
            <a:r>
              <a:rPr lang="en-US" sz="1200" b="1" dirty="0">
                <a:latin typeface="Consolas" panose="020B0609020204030204" pitchFamily="49" charset="0"/>
                <a:cs typeface="Consolas" panose="020B0609020204030204" pitchFamily="49" charset="0"/>
              </a:rPr>
              <a:t>[j * </a:t>
            </a:r>
            <a:r>
              <a:rPr lang="en-US" sz="1200" b="1" dirty="0" err="1">
                <a:latin typeface="Consolas" panose="020B0609020204030204" pitchFamily="49" charset="0"/>
                <a:cs typeface="Consolas" panose="020B0609020204030204" pitchFamily="49" charset="0"/>
              </a:rPr>
              <a:t>img.width</a:t>
            </a:r>
            <a:r>
              <a:rPr lang="en-US" sz="1200" b="1" dirty="0">
                <a:latin typeface="Consolas" panose="020B0609020204030204" pitchFamily="49" charset="0"/>
                <a:cs typeface="Consolas" panose="020B0609020204030204" pitchFamily="49" charset="0"/>
              </a:rPr>
              <a:t> + </a:t>
            </a:r>
            <a:r>
              <a:rPr lang="en-US" sz="1200" b="1" dirty="0" err="1">
                <a:latin typeface="Consolas" panose="020B0609020204030204" pitchFamily="49" charset="0"/>
                <a:cs typeface="Consolas" panose="020B0609020204030204" pitchFamily="49" charset="0"/>
              </a:rPr>
              <a:t>i</a:t>
            </a:r>
            <a:r>
              <a:rPr lang="en-US" sz="1200" b="1" dirty="0">
                <a:latin typeface="Consolas" panose="020B0609020204030204" pitchFamily="49" charset="0"/>
                <a:cs typeface="Consolas" panose="020B0609020204030204" pitchFamily="49" charset="0"/>
              </a:rPr>
              <a:t>]</a:t>
            </a:r>
            <a:r>
              <a:rPr lang="en-US" sz="1200" b="1" baseline="0" dirty="0">
                <a:latin typeface="Consolas" panose="020B0609020204030204" pitchFamily="49" charset="0"/>
                <a:cs typeface="Consolas" panose="020B0609020204030204" pitchFamily="49" charset="0"/>
              </a:rPr>
              <a:t> </a:t>
            </a:r>
            <a:r>
              <a:rPr lang="en-US" sz="1200" b="0" baseline="0" dirty="0">
                <a:latin typeface="Consolas" panose="020B0609020204030204" pitchFamily="49" charset="0"/>
                <a:cs typeface="Consolas" panose="020B0609020204030204" pitchFamily="49" charset="0"/>
              </a:rPr>
              <a:t>statement.) </a:t>
            </a:r>
            <a:endParaRPr lang="en-US" sz="1200" b="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0"/>
          </p:nvPr>
        </p:nvSpPr>
        <p:spPr/>
        <p:txBody>
          <a:bodyPr/>
          <a:lstStyle/>
          <a:p>
            <a:fld id="{1FAF6E6A-D0D0-4BC1-885A-E2F4F532D7F8}" type="slidenum">
              <a:rPr lang="en-US" smtClean="0"/>
              <a:t>3</a:t>
            </a:fld>
            <a:endParaRPr lang="en-US"/>
          </a:p>
        </p:txBody>
      </p:sp>
    </p:spTree>
    <p:extLst>
      <p:ext uri="{BB962C8B-B14F-4D97-AF65-F5344CB8AC3E}">
        <p14:creationId xmlns:p14="http://schemas.microsoft.com/office/powerpoint/2010/main" val="367480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a:t>
            </a:r>
            <a:r>
              <a:rPr lang="en-US" baseline="0" dirty="0"/>
              <a:t> have read the image into an array of integers, we can do anything we want with this array. Here the array is used to generate completely new images. The one on the left is composed of black disks whose size depends on the brightness of each pixel. The one on the right is a more involved computation – lines whose color is set by the pixel color, but whose position is more subtly influenced by the pixel value.</a:t>
            </a:r>
          </a:p>
          <a:p>
            <a:r>
              <a:rPr lang="en-US" baseline="0" dirty="0"/>
              <a:t>Let's look at we can create the left hand side output in some detail…</a:t>
            </a:r>
            <a:endParaRPr lang="en-US" dirty="0"/>
          </a:p>
        </p:txBody>
      </p:sp>
      <p:sp>
        <p:nvSpPr>
          <p:cNvPr id="4" name="Slide Number Placeholder 3"/>
          <p:cNvSpPr>
            <a:spLocks noGrp="1"/>
          </p:cNvSpPr>
          <p:nvPr>
            <p:ph type="sldNum" sz="quarter" idx="10"/>
          </p:nvPr>
        </p:nvSpPr>
        <p:spPr/>
        <p:txBody>
          <a:bodyPr/>
          <a:lstStyle/>
          <a:p>
            <a:fld id="{1FAF6E6A-D0D0-4BC1-885A-E2F4F532D7F8}" type="slidenum">
              <a:rPr lang="en-US" smtClean="0"/>
              <a:t>4</a:t>
            </a:fld>
            <a:endParaRPr lang="en-US"/>
          </a:p>
        </p:txBody>
      </p:sp>
    </p:spTree>
    <p:extLst>
      <p:ext uri="{BB962C8B-B14F-4D97-AF65-F5344CB8AC3E}">
        <p14:creationId xmlns:p14="http://schemas.microsoft.com/office/powerpoint/2010/main" val="326484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use of float – 32-bit version of double. Many</a:t>
            </a:r>
            <a:r>
              <a:rPr lang="en-US" baseline="0" dirty="0"/>
              <a:t> processing functions take floats, not doubles, so you have to watch out. To declare a float constant add an "f" to the end. Or use (float) to cast a double value to a float value.</a:t>
            </a:r>
          </a:p>
          <a:p>
            <a:endParaRPr lang="en-US" baseline="0" dirty="0"/>
          </a:p>
          <a:p>
            <a:r>
              <a:rPr lang="en-US" baseline="0" dirty="0"/>
              <a:t>Overview of code – ellipses are drawn in a grid pattern – the grid at location (</a:t>
            </a:r>
            <a:r>
              <a:rPr lang="en-US" baseline="0" dirty="0" err="1"/>
              <a:t>gridX</a:t>
            </a:r>
            <a:r>
              <a:rPr lang="en-US" baseline="0" dirty="0"/>
              <a:t>, </a:t>
            </a:r>
            <a:r>
              <a:rPr lang="en-US" baseline="0" dirty="0" err="1"/>
              <a:t>gridY</a:t>
            </a:r>
            <a:r>
              <a:rPr lang="en-US" baseline="0" dirty="0"/>
              <a:t>) is </a:t>
            </a:r>
            <a:r>
              <a:rPr lang="en-US" baseline="0" dirty="0" err="1"/>
              <a:t>tileWidth</a:t>
            </a:r>
            <a:r>
              <a:rPr lang="en-US" baseline="0" dirty="0"/>
              <a:t>*</a:t>
            </a:r>
            <a:r>
              <a:rPr lang="en-US" baseline="0" dirty="0" err="1"/>
              <a:t>tileHeight</a:t>
            </a:r>
            <a:r>
              <a:rPr lang="en-US" baseline="0" dirty="0"/>
              <a:t> pixels wide, and the size of the ellipse is determined by the grayscale value of the corresponding pixel in </a:t>
            </a:r>
            <a:r>
              <a:rPr lang="en-US" baseline="0" dirty="0" err="1"/>
              <a:t>pixelArray</a:t>
            </a:r>
            <a:r>
              <a:rPr lang="en-US" baseline="0" dirty="0"/>
              <a:t>. </a:t>
            </a:r>
          </a:p>
          <a:p>
            <a:endParaRPr lang="en-US" baseline="0" dirty="0"/>
          </a:p>
          <a:p>
            <a:r>
              <a:rPr lang="en-US" baseline="0" dirty="0"/>
              <a:t>The final size of each disk is a function of the </a:t>
            </a:r>
            <a:r>
              <a:rPr lang="en-US" baseline="0" dirty="0" err="1"/>
              <a:t>mouseX</a:t>
            </a:r>
            <a:r>
              <a:rPr lang="en-US" baseline="0" dirty="0"/>
              <a:t> value and the grayscale value. The actual formula seems to be computing the area of the disk to be equal to relative brightness of the pixel – pi/2 r^2 is the disk area.</a:t>
            </a:r>
          </a:p>
          <a:p>
            <a:endParaRPr lang="en-US" baseline="0" dirty="0"/>
          </a:p>
          <a:p>
            <a:r>
              <a:rPr lang="en-US" baseline="0" dirty="0"/>
              <a:t>NOTE: the integer representation of color is 0xrrggbb </a:t>
            </a:r>
            <a:r>
              <a:rPr lang="en-US" baseline="0" dirty="0" err="1"/>
              <a:t>rr</a:t>
            </a:r>
            <a:r>
              <a:rPr lang="en-US" baseline="0" dirty="0"/>
              <a:t>==red, </a:t>
            </a:r>
            <a:r>
              <a:rPr lang="en-US" baseline="0" dirty="0" err="1"/>
              <a:t>gg</a:t>
            </a:r>
            <a:r>
              <a:rPr lang="en-US" baseline="0" dirty="0"/>
              <a:t>==green, bb is blue (hex). There are various helper methods such as red(c), green(c) and blue(c).  It is often useful to compute the grayscale value of a color pixel because it can be meaningfully used to set design parameters of the generated design that produces intuitive results.</a:t>
            </a:r>
            <a:endParaRPr lang="en-US" dirty="0"/>
          </a:p>
        </p:txBody>
      </p:sp>
      <p:sp>
        <p:nvSpPr>
          <p:cNvPr id="4" name="Slide Number Placeholder 3"/>
          <p:cNvSpPr>
            <a:spLocks noGrp="1"/>
          </p:cNvSpPr>
          <p:nvPr>
            <p:ph type="sldNum" sz="quarter" idx="10"/>
          </p:nvPr>
        </p:nvSpPr>
        <p:spPr/>
        <p:txBody>
          <a:bodyPr/>
          <a:lstStyle/>
          <a:p>
            <a:fld id="{1FAF6E6A-D0D0-4BC1-885A-E2F4F532D7F8}" type="slidenum">
              <a:rPr lang="en-US" smtClean="0"/>
              <a:t>5</a:t>
            </a:fld>
            <a:endParaRPr lang="en-US"/>
          </a:p>
        </p:txBody>
      </p:sp>
    </p:spTree>
    <p:extLst>
      <p:ext uri="{BB962C8B-B14F-4D97-AF65-F5344CB8AC3E}">
        <p14:creationId xmlns:p14="http://schemas.microsoft.com/office/powerpoint/2010/main" val="37779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students get to try 1</a:t>
            </a:r>
            <a:r>
              <a:rPr lang="en-US" baseline="0" dirty="0"/>
              <a:t> through 5 before moving to the next slide.</a:t>
            </a:r>
            <a:endParaRPr lang="en-US" dirty="0"/>
          </a:p>
        </p:txBody>
      </p:sp>
      <p:sp>
        <p:nvSpPr>
          <p:cNvPr id="4" name="Slide Number Placeholder 3"/>
          <p:cNvSpPr>
            <a:spLocks noGrp="1"/>
          </p:cNvSpPr>
          <p:nvPr>
            <p:ph type="sldNum" sz="quarter" idx="10"/>
          </p:nvPr>
        </p:nvSpPr>
        <p:spPr/>
        <p:txBody>
          <a:bodyPr/>
          <a:lstStyle/>
          <a:p>
            <a:fld id="{1FAF6E6A-D0D0-4BC1-885A-E2F4F532D7F8}" type="slidenum">
              <a:rPr lang="en-US" smtClean="0"/>
              <a:t>6</a:t>
            </a:fld>
            <a:endParaRPr lang="en-US"/>
          </a:p>
        </p:txBody>
      </p:sp>
    </p:spTree>
    <p:extLst>
      <p:ext uri="{BB962C8B-B14F-4D97-AF65-F5344CB8AC3E}">
        <p14:creationId xmlns:p14="http://schemas.microsoft.com/office/powerpoint/2010/main" val="3498925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dirty="0" err="1"/>
              <a:t>lerpColor</a:t>
            </a:r>
            <a:r>
              <a:rPr lang="en-US" dirty="0"/>
              <a:t> is a color interpolator – the</a:t>
            </a:r>
            <a:r>
              <a:rPr lang="en-US" baseline="0" dirty="0"/>
              <a:t> example above returns a color "between" c and 0xff0000 (red) – it is 0.1, i.e., 1/10</a:t>
            </a:r>
            <a:r>
              <a:rPr lang="en-US" baseline="30000" dirty="0"/>
              <a:t>th</a:t>
            </a:r>
            <a:r>
              <a:rPr lang="en-US" baseline="0" dirty="0"/>
              <a:t> of "the way" to becoming fully red, i.e., it is much closer to c than red.</a:t>
            </a:r>
          </a:p>
          <a:p>
            <a:r>
              <a:rPr lang="en-US" baseline="0" dirty="0"/>
              <a:t>Since this code is called on every render cycle, what we see is that the entire array eventually becomes reddish pixels.</a:t>
            </a:r>
            <a:endParaRPr lang="en-US" dirty="0"/>
          </a:p>
        </p:txBody>
      </p:sp>
      <p:sp>
        <p:nvSpPr>
          <p:cNvPr id="4" name="Slide Number Placeholder 3"/>
          <p:cNvSpPr>
            <a:spLocks noGrp="1"/>
          </p:cNvSpPr>
          <p:nvPr>
            <p:ph type="sldNum" sz="quarter" idx="10"/>
          </p:nvPr>
        </p:nvSpPr>
        <p:spPr/>
        <p:txBody>
          <a:bodyPr/>
          <a:lstStyle/>
          <a:p>
            <a:fld id="{1FAF6E6A-D0D0-4BC1-885A-E2F4F532D7F8}" type="slidenum">
              <a:rPr lang="en-US" smtClean="0"/>
              <a:t>7</a:t>
            </a:fld>
            <a:endParaRPr lang="en-US"/>
          </a:p>
        </p:txBody>
      </p:sp>
    </p:spTree>
    <p:extLst>
      <p:ext uri="{BB962C8B-B14F-4D97-AF65-F5344CB8AC3E}">
        <p14:creationId xmlns:p14="http://schemas.microsoft.com/office/powerpoint/2010/main" val="602691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4DB0BF-5CB9-48D9-96AD-104B06F2487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391878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DB0BF-5CB9-48D9-96AD-104B06F2487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422081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DB0BF-5CB9-48D9-96AD-104B06F2487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148693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DB0BF-5CB9-48D9-96AD-104B06F2487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257596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4DB0BF-5CB9-48D9-96AD-104B06F2487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240935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4DB0BF-5CB9-48D9-96AD-104B06F2487C}"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166406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4DB0BF-5CB9-48D9-96AD-104B06F2487C}" type="datetimeFigureOut">
              <a:rPr lang="en-US" smtClean="0"/>
              <a:t>5/15/2016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387894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4DB0BF-5CB9-48D9-96AD-104B06F2487C}" type="datetimeFigureOut">
              <a:rPr lang="en-US" smtClean="0"/>
              <a:t>5/15/2016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325894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DB0BF-5CB9-48D9-96AD-104B06F2487C}" type="datetimeFigureOut">
              <a:rPr lang="en-US" smtClean="0"/>
              <a:t>5/15/2016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169872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4DB0BF-5CB9-48D9-96AD-104B06F2487C}"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180961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4DB0BF-5CB9-48D9-96AD-104B06F2487C}"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3D14B-9D37-4C80-9410-050AE874E7AD}" type="slidenum">
              <a:rPr lang="en-US" smtClean="0"/>
              <a:t>‹#›</a:t>
            </a:fld>
            <a:endParaRPr lang="en-US"/>
          </a:p>
        </p:txBody>
      </p:sp>
    </p:spTree>
    <p:extLst>
      <p:ext uri="{BB962C8B-B14F-4D97-AF65-F5344CB8AC3E}">
        <p14:creationId xmlns:p14="http://schemas.microsoft.com/office/powerpoint/2010/main" val="192445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DB0BF-5CB9-48D9-96AD-104B06F2487C}" type="datetimeFigureOut">
              <a:rPr lang="en-US" smtClean="0"/>
              <a:t>5/15/2016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3D14B-9D37-4C80-9410-050AE874E7AD}" type="slidenum">
              <a:rPr lang="en-US" smtClean="0"/>
              <a:t>‹#›</a:t>
            </a:fld>
            <a:endParaRPr lang="en-US"/>
          </a:p>
        </p:txBody>
      </p:sp>
    </p:spTree>
    <p:extLst>
      <p:ext uri="{BB962C8B-B14F-4D97-AF65-F5344CB8AC3E}">
        <p14:creationId xmlns:p14="http://schemas.microsoft.com/office/powerpoint/2010/main" val="378078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Lab 04: Images are Data</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95750" y="3505994"/>
            <a:ext cx="952500" cy="714375"/>
          </a:xfrm>
        </p:spPr>
      </p:pic>
      <p:pic>
        <p:nvPicPr>
          <p:cNvPr id="5" name="Picture 4"/>
          <p:cNvPicPr>
            <a:picLocks noChangeAspect="1"/>
          </p:cNvPicPr>
          <p:nvPr/>
        </p:nvPicPr>
        <p:blipFill>
          <a:blip r:embed="rId4"/>
          <a:stretch>
            <a:fillRect/>
          </a:stretch>
        </p:blipFill>
        <p:spPr>
          <a:xfrm>
            <a:off x="1143000" y="1295400"/>
            <a:ext cx="6827660" cy="5129039"/>
          </a:xfrm>
          <a:prstGeom prst="rect">
            <a:avLst/>
          </a:prstGeom>
        </p:spPr>
      </p:pic>
    </p:spTree>
    <p:extLst>
      <p:ext uri="{BB962C8B-B14F-4D97-AF65-F5344CB8AC3E}">
        <p14:creationId xmlns:p14="http://schemas.microsoft.com/office/powerpoint/2010/main" val="19744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Lab 04: </a:t>
            </a:r>
            <a:r>
              <a:rPr lang="en-US" dirty="0" err="1"/>
              <a:t>ImagesAsData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a:t>Download Lab04.ImagesAsData from OneNote (your choice)</a:t>
            </a:r>
          </a:p>
          <a:p>
            <a:pPr lvl="1"/>
            <a:r>
              <a:rPr lang="en-US" dirty="0" err="1"/>
              <a:t>BlueJ</a:t>
            </a:r>
            <a:r>
              <a:rPr lang="en-US" dirty="0"/>
              <a:t>: Processing.Lab04.ImagesAsData.BlueJ.zip</a:t>
            </a:r>
          </a:p>
          <a:p>
            <a:pPr lvl="1"/>
            <a:r>
              <a:rPr lang="en-US" dirty="0"/>
              <a:t>Eclipse: Processing.Lab04.ImagesAsData.Eclipse.zip</a:t>
            </a:r>
          </a:p>
          <a:p>
            <a:r>
              <a:rPr lang="en-US" dirty="0"/>
              <a:t>Download </a:t>
            </a:r>
            <a:r>
              <a:rPr lang="en-US" dirty="0" err="1"/>
              <a:t>HowTo</a:t>
            </a:r>
            <a:r>
              <a:rPr lang="en-US" dirty="0"/>
              <a:t> from OneNote</a:t>
            </a:r>
          </a:p>
          <a:p>
            <a:pPr lvl="1"/>
            <a:r>
              <a:rPr lang="en-US" dirty="0"/>
              <a:t>Follow the steps to get Lab04.ImagesAsData running</a:t>
            </a:r>
          </a:p>
          <a:p>
            <a:pPr marL="0" indent="0">
              <a:buNone/>
            </a:pPr>
            <a:br>
              <a:rPr lang="en-US" dirty="0"/>
            </a:br>
            <a:r>
              <a:rPr lang="en-US" dirty="0"/>
              <a:t>Learning objectives:</a:t>
            </a:r>
          </a:p>
          <a:p>
            <a:r>
              <a:rPr lang="en-US" dirty="0"/>
              <a:t>Detect when mouse clicks on an object</a:t>
            </a:r>
          </a:p>
          <a:p>
            <a:endParaRPr lang="en-US" dirty="0"/>
          </a:p>
        </p:txBody>
      </p:sp>
    </p:spTree>
    <p:extLst>
      <p:ext uri="{BB962C8B-B14F-4D97-AF65-F5344CB8AC3E}">
        <p14:creationId xmlns:p14="http://schemas.microsoft.com/office/powerpoint/2010/main" val="39161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are Data</a:t>
            </a:r>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600" dirty="0">
                <a:latin typeface="Consolas" panose="020B0609020204030204" pitchFamily="49" charset="0"/>
                <a:cs typeface="Consolas" panose="020B0609020204030204" pitchFamily="49" charset="0"/>
              </a:rPr>
              <a:t>// Define field </a:t>
            </a:r>
            <a:r>
              <a:rPr lang="en-US" sz="1600" dirty="0" err="1">
                <a:latin typeface="Consolas" panose="020B0609020204030204" pitchFamily="49" charset="0"/>
                <a:cs typeface="Consolas" panose="020B0609020204030204" pitchFamily="49" charset="0"/>
              </a:rPr>
              <a:t>pixelArray</a:t>
            </a:r>
            <a:r>
              <a:rPr lang="en-US" sz="1600" dirty="0">
                <a:latin typeface="Consolas" panose="020B0609020204030204" pitchFamily="49" charset="0"/>
                <a:cs typeface="Consolas" panose="020B0609020204030204" pitchFamily="49" charset="0"/>
              </a:rPr>
              <a:t> to be a </a:t>
            </a:r>
            <a:r>
              <a:rPr lang="en-US" sz="1600" dirty="0" err="1">
                <a:latin typeface="Consolas" panose="020B0609020204030204" pitchFamily="49" charset="0"/>
                <a:cs typeface="Consolas" panose="020B0609020204030204" pitchFamily="49" charset="0"/>
              </a:rPr>
              <a:t>a</a:t>
            </a:r>
            <a:r>
              <a:rPr lang="en-US" sz="1600" dirty="0">
                <a:latin typeface="Consolas" panose="020B0609020204030204" pitchFamily="49" charset="0"/>
                <a:cs typeface="Consolas" panose="020B0609020204030204" pitchFamily="49" charset="0"/>
              </a:rPr>
              <a:t> 2D array to hold pixel values</a:t>
            </a:r>
          </a:p>
          <a:p>
            <a:pPr marL="0" indent="0">
              <a:buNone/>
            </a:pP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 </a:t>
            </a:r>
            <a:r>
              <a:rPr lang="en-US" sz="1600" b="1" dirty="0" err="1">
                <a:latin typeface="Consolas" panose="020B0609020204030204" pitchFamily="49" charset="0"/>
                <a:cs typeface="Consolas" panose="020B0609020204030204" pitchFamily="49" charset="0"/>
              </a:rPr>
              <a:t>pixelArray</a:t>
            </a:r>
            <a:r>
              <a:rPr lang="en-US" sz="1600" dirty="0">
                <a:latin typeface="Consolas" panose="020B0609020204030204" pitchFamily="49" charset="0"/>
                <a:cs typeface="Consolas" panose="020B0609020204030204" pitchFamily="49" charset="0"/>
              </a:rPr>
              <a:t> = null; </a:t>
            </a:r>
          </a:p>
          <a:p>
            <a:pPr marL="0" indent="0">
              <a:buNone/>
            </a:pPr>
            <a:r>
              <a:rPr lang="en-US" sz="1600" dirty="0" err="1">
                <a:latin typeface="Consolas" panose="020B0609020204030204" pitchFamily="49" charset="0"/>
                <a:cs typeface="Consolas" panose="020B0609020204030204" pitchFamily="49" charset="0"/>
              </a:rPr>
              <a:t>PImage</a:t>
            </a:r>
            <a:r>
              <a:rPr lang="en-US" sz="1600"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img</a:t>
            </a:r>
            <a:r>
              <a:rPr lang="en-US" sz="1600" dirty="0">
                <a:latin typeface="Consolas" panose="020B0609020204030204" pitchFamily="49" charset="0"/>
                <a:cs typeface="Consolas" panose="020B0609020204030204" pitchFamily="49" charset="0"/>
              </a:rPr>
              <a:t>; // Image object</a:t>
            </a:r>
          </a:p>
          <a:p>
            <a:pPr marL="0" indent="0">
              <a:buNone/>
            </a:pP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public void </a:t>
            </a:r>
            <a:r>
              <a:rPr lang="en-US" sz="2000" b="1" dirty="0">
                <a:latin typeface="Consolas" panose="020B0609020204030204" pitchFamily="49" charset="0"/>
                <a:cs typeface="Consolas" panose="020B0609020204030204" pitchFamily="49" charset="0"/>
              </a:rPr>
              <a:t>setup</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img</a:t>
            </a:r>
            <a:r>
              <a:rPr lang="en-US" sz="1600" b="1" dirty="0">
                <a:latin typeface="Consolas" panose="020B0609020204030204" pitchFamily="49" charset="0"/>
                <a:cs typeface="Consolas" panose="020B0609020204030204" pitchFamily="49" charset="0"/>
              </a:rPr>
              <a:t> = </a:t>
            </a:r>
            <a:r>
              <a:rPr lang="en-US" sz="1600" b="1" dirty="0" err="1">
                <a:latin typeface="Consolas" panose="020B0609020204030204" pitchFamily="49" charset="0"/>
                <a:cs typeface="Consolas" panose="020B0609020204030204" pitchFamily="49" charset="0"/>
              </a:rPr>
              <a:t>loadImage</a:t>
            </a:r>
            <a:r>
              <a:rPr lang="en-US" sz="1600" b="1" dirty="0">
                <a:latin typeface="Consolas" panose="020B0609020204030204" pitchFamily="49" charset="0"/>
                <a:cs typeface="Consolas" panose="020B0609020204030204" pitchFamily="49" charset="0"/>
              </a:rPr>
              <a:t>("../images/frog.jpg");</a:t>
            </a:r>
          </a:p>
          <a:p>
            <a:pPr marL="0" indent="0">
              <a:buNone/>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pixelArray</a:t>
            </a:r>
            <a:r>
              <a:rPr lang="en-US" sz="1600" b="1" dirty="0">
                <a:latin typeface="Consolas" panose="020B0609020204030204" pitchFamily="49" charset="0"/>
                <a:cs typeface="Consolas" panose="020B0609020204030204" pitchFamily="49" charset="0"/>
              </a:rPr>
              <a:t> = new </a:t>
            </a:r>
            <a:r>
              <a:rPr lang="en-US" sz="1600" b="1" dirty="0" err="1">
                <a:latin typeface="Consolas" panose="020B0609020204030204" pitchFamily="49" charset="0"/>
                <a:cs typeface="Consolas" panose="020B0609020204030204" pitchFamily="49" charset="0"/>
              </a:rPr>
              <a:t>int</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img.width</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img.height</a:t>
            </a:r>
            <a:r>
              <a:rPr lang="en-US" sz="1600" b="1"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for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 0;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 &lt; </a:t>
            </a:r>
            <a:r>
              <a:rPr lang="en-US" sz="1600" dirty="0" err="1">
                <a:latin typeface="Consolas" panose="020B0609020204030204" pitchFamily="49" charset="0"/>
                <a:cs typeface="Consolas" panose="020B0609020204030204" pitchFamily="49" charset="0"/>
              </a:rPr>
              <a:t>img.width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for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j = 0; j &lt; </a:t>
            </a:r>
            <a:r>
              <a:rPr lang="en-US" sz="1600" dirty="0" err="1">
                <a:latin typeface="Consolas" panose="020B0609020204030204" pitchFamily="49" charset="0"/>
                <a:cs typeface="Consolas" panose="020B0609020204030204" pitchFamily="49" charset="0"/>
              </a:rPr>
              <a:t>img.height</a:t>
            </a:r>
            <a:r>
              <a:rPr lang="en-US" sz="1600" dirty="0">
                <a:latin typeface="Consolas" panose="020B0609020204030204" pitchFamily="49" charset="0"/>
                <a:cs typeface="Consolas" panose="020B0609020204030204" pitchFamily="49" charset="0"/>
              </a:rPr>
              <a:t>; j++)</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pixelArray</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i</a:t>
            </a:r>
            <a:r>
              <a:rPr lang="en-US" sz="1600" b="1" dirty="0">
                <a:latin typeface="Consolas" panose="020B0609020204030204" pitchFamily="49" charset="0"/>
                <a:cs typeface="Consolas" panose="020B0609020204030204" pitchFamily="49" charset="0"/>
              </a:rPr>
              <a:t>][j] = </a:t>
            </a:r>
            <a:r>
              <a:rPr lang="en-US" sz="1600" b="1" dirty="0" err="1">
                <a:latin typeface="Consolas" panose="020B0609020204030204" pitchFamily="49" charset="0"/>
                <a:cs typeface="Consolas" panose="020B0609020204030204" pitchFamily="49" charset="0"/>
              </a:rPr>
              <a:t>img.pixels</a:t>
            </a:r>
            <a:r>
              <a:rPr lang="en-US" sz="1600" b="1" dirty="0">
                <a:latin typeface="Consolas" panose="020B0609020204030204" pitchFamily="49" charset="0"/>
                <a:cs typeface="Consolas" panose="020B0609020204030204" pitchFamily="49" charset="0"/>
              </a:rPr>
              <a:t>[j * </a:t>
            </a:r>
            <a:r>
              <a:rPr lang="en-US" sz="1600" b="1" dirty="0" err="1">
                <a:latin typeface="Consolas" panose="020B0609020204030204" pitchFamily="49" charset="0"/>
                <a:cs typeface="Consolas" panose="020B0609020204030204" pitchFamily="49" charset="0"/>
              </a:rPr>
              <a:t>img.width</a:t>
            </a:r>
            <a:r>
              <a:rPr lang="en-US" sz="1600" b="1" dirty="0">
                <a:latin typeface="Consolas" panose="020B0609020204030204" pitchFamily="49" charset="0"/>
                <a:cs typeface="Consolas" panose="020B0609020204030204" pitchFamily="49" charset="0"/>
              </a:rPr>
              <a:t> + </a:t>
            </a:r>
            <a:r>
              <a:rPr lang="en-US" sz="1600" b="1" dirty="0" err="1">
                <a:latin typeface="Consolas" panose="020B0609020204030204" pitchFamily="49" charset="0"/>
                <a:cs typeface="Consolas" panose="020B0609020204030204" pitchFamily="49" charset="0"/>
              </a:rPr>
              <a:t>i</a:t>
            </a:r>
            <a:r>
              <a:rPr lang="en-US" sz="1600" b="1"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7966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are Data</a:t>
            </a:r>
          </a:p>
        </p:txBody>
      </p:sp>
      <p:pic>
        <p:nvPicPr>
          <p:cNvPr id="7" name="Picture 6"/>
          <p:cNvPicPr>
            <a:picLocks noChangeAspect="1"/>
          </p:cNvPicPr>
          <p:nvPr/>
        </p:nvPicPr>
        <p:blipFill>
          <a:blip r:embed="rId3"/>
          <a:stretch>
            <a:fillRect/>
          </a:stretch>
        </p:blipFill>
        <p:spPr>
          <a:xfrm>
            <a:off x="4589713" y="1828800"/>
            <a:ext cx="5108643" cy="3916363"/>
          </a:xfrm>
          <a:prstGeom prst="rect">
            <a:avLst/>
          </a:prstGeom>
        </p:spPr>
      </p:pic>
      <p:pic>
        <p:nvPicPr>
          <p:cNvPr id="8" name="Picture 7"/>
          <p:cNvPicPr>
            <a:picLocks noChangeAspect="1"/>
          </p:cNvPicPr>
          <p:nvPr/>
        </p:nvPicPr>
        <p:blipFill>
          <a:blip r:embed="rId4"/>
          <a:stretch>
            <a:fillRect/>
          </a:stretch>
        </p:blipFill>
        <p:spPr>
          <a:xfrm>
            <a:off x="-106112" y="1817914"/>
            <a:ext cx="4695825" cy="3911840"/>
          </a:xfrm>
          <a:prstGeom prst="rect">
            <a:avLst/>
          </a:prstGeom>
        </p:spPr>
      </p:pic>
    </p:spTree>
    <p:extLst>
      <p:ext uri="{BB962C8B-B14F-4D97-AF65-F5344CB8AC3E}">
        <p14:creationId xmlns:p14="http://schemas.microsoft.com/office/powerpoint/2010/main" val="169145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marL="0" indent="0">
              <a:buNone/>
            </a:pPr>
            <a:r>
              <a:rPr lang="en-US" sz="1400" dirty="0">
                <a:latin typeface="Consolas" panose="020B0609020204030204" pitchFamily="49" charset="0"/>
                <a:cs typeface="Consolas" panose="020B0609020204030204" pitchFamily="49" charset="0"/>
              </a:rPr>
              <a:t> public void </a:t>
            </a:r>
            <a:r>
              <a:rPr lang="en-US" sz="1400" b="1" dirty="0">
                <a:latin typeface="Consolas" panose="020B0609020204030204" pitchFamily="49" charset="0"/>
                <a:cs typeface="Consolas" panose="020B0609020204030204" pitchFamily="49" charset="0"/>
              </a:rPr>
              <a:t>draw</a:t>
            </a:r>
            <a:r>
              <a:rPr lang="en-US" sz="14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background(255);</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    float </a:t>
            </a:r>
            <a:r>
              <a:rPr lang="en-US" sz="1400" b="1" dirty="0" err="1">
                <a:latin typeface="Consolas" panose="020B0609020204030204" pitchFamily="49" charset="0"/>
                <a:cs typeface="Consolas" panose="020B0609020204030204" pitchFamily="49" charset="0"/>
              </a:rPr>
              <a:t>mouseXFactor</a:t>
            </a:r>
            <a:r>
              <a:rPr lang="en-US" sz="1400" b="1" dirty="0">
                <a:latin typeface="Consolas" panose="020B0609020204030204" pitchFamily="49" charset="0"/>
                <a:cs typeface="Consolas" panose="020B0609020204030204" pitchFamily="49" charset="0"/>
              </a:rPr>
              <a:t> = map(</a:t>
            </a:r>
            <a:r>
              <a:rPr lang="en-US" sz="1400" b="1" dirty="0" err="1">
                <a:latin typeface="Consolas" panose="020B0609020204030204" pitchFamily="49" charset="0"/>
                <a:cs typeface="Consolas" panose="020B0609020204030204" pitchFamily="49" charset="0"/>
              </a:rPr>
              <a:t>mouseX</a:t>
            </a:r>
            <a:r>
              <a:rPr lang="en-US" sz="1400" b="1" dirty="0">
                <a:latin typeface="Consolas" panose="020B0609020204030204" pitchFamily="49" charset="0"/>
                <a:cs typeface="Consolas" panose="020B0609020204030204" pitchFamily="49" charset="0"/>
              </a:rPr>
              <a:t>, 0, width, 0.05f, 1);</a:t>
            </a:r>
          </a:p>
          <a:p>
            <a:pPr marL="0" indent="0">
              <a:buNone/>
            </a:pPr>
            <a:r>
              <a:rPr lang="en-US" sz="1200" dirty="0">
                <a:latin typeface="Consolas" panose="020B0609020204030204" pitchFamily="49" charset="0"/>
                <a:cs typeface="Consolas" panose="020B0609020204030204" pitchFamily="49" charset="0"/>
              </a:rPr>
              <a:t>    float </a:t>
            </a:r>
            <a:r>
              <a:rPr lang="en-US" sz="1200" dirty="0" err="1">
                <a:latin typeface="Consolas" panose="020B0609020204030204" pitchFamily="49" charset="0"/>
                <a:cs typeface="Consolas" panose="020B0609020204030204" pitchFamily="49" charset="0"/>
              </a:rPr>
              <a:t>mouseYFactor</a:t>
            </a:r>
            <a:r>
              <a:rPr lang="en-US" sz="1200" dirty="0">
                <a:latin typeface="Consolas" panose="020B0609020204030204" pitchFamily="49" charset="0"/>
                <a:cs typeface="Consolas" panose="020B0609020204030204" pitchFamily="49" charset="0"/>
              </a:rPr>
              <a:t> = map(</a:t>
            </a:r>
            <a:r>
              <a:rPr lang="en-US" sz="1200" dirty="0" err="1">
                <a:latin typeface="Consolas" panose="020B0609020204030204" pitchFamily="49" charset="0"/>
                <a:cs typeface="Consolas" panose="020B0609020204030204" pitchFamily="49" charset="0"/>
              </a:rPr>
              <a:t>mouseY</a:t>
            </a:r>
            <a:r>
              <a:rPr lang="en-US" sz="1200" dirty="0">
                <a:latin typeface="Consolas" panose="020B0609020204030204" pitchFamily="49" charset="0"/>
                <a:cs typeface="Consolas" panose="020B0609020204030204" pitchFamily="49" charset="0"/>
              </a:rPr>
              <a:t>, 0, height, 0.05f, 1);</a:t>
            </a:r>
          </a:p>
          <a:p>
            <a:pPr marL="0" indent="0">
              <a:buNone/>
            </a:pPr>
            <a:endParaRPr lang="en-US" sz="1050"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    for (</a:t>
            </a:r>
            <a:r>
              <a:rPr lang="en-US" sz="1400" b="1" dirty="0" err="1">
                <a:latin typeface="Consolas" panose="020B0609020204030204" pitchFamily="49" charset="0"/>
                <a:cs typeface="Consolas" panose="020B0609020204030204" pitchFamily="49" charset="0"/>
              </a:rPr>
              <a:t>int</a:t>
            </a: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gridX</a:t>
            </a:r>
            <a:r>
              <a:rPr lang="en-US" sz="1400" b="1" dirty="0">
                <a:latin typeface="Consolas" panose="020B0609020204030204" pitchFamily="49" charset="0"/>
                <a:cs typeface="Consolas" panose="020B0609020204030204" pitchFamily="49" charset="0"/>
              </a:rPr>
              <a:t> = 0; </a:t>
            </a:r>
            <a:r>
              <a:rPr lang="en-US" sz="1400" b="1" dirty="0" err="1">
                <a:latin typeface="Consolas" panose="020B0609020204030204" pitchFamily="49" charset="0"/>
                <a:cs typeface="Consolas" panose="020B0609020204030204" pitchFamily="49" charset="0"/>
              </a:rPr>
              <a:t>gridX</a:t>
            </a:r>
            <a:r>
              <a:rPr lang="en-US" sz="1400" b="1" dirty="0">
                <a:latin typeface="Consolas" panose="020B0609020204030204" pitchFamily="49" charset="0"/>
                <a:cs typeface="Consolas" panose="020B0609020204030204" pitchFamily="49" charset="0"/>
              </a:rPr>
              <a:t> &lt; </a:t>
            </a:r>
            <a:r>
              <a:rPr lang="en-US" sz="1400" b="1" dirty="0" err="1">
                <a:latin typeface="Consolas" panose="020B0609020204030204" pitchFamily="49" charset="0"/>
                <a:cs typeface="Consolas" panose="020B0609020204030204" pitchFamily="49" charset="0"/>
              </a:rPr>
              <a:t>img.width</a:t>
            </a: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gridX</a:t>
            </a:r>
            <a:r>
              <a:rPr lang="en-US" sz="1400" b="1" dirty="0">
                <a:latin typeface="Consolas" panose="020B0609020204030204" pitchFamily="49" charset="0"/>
                <a:cs typeface="Consolas" panose="020B0609020204030204" pitchFamily="49" charset="0"/>
              </a:rPr>
              <a:t>++) {</a:t>
            </a:r>
          </a:p>
          <a:p>
            <a:pPr marL="0" indent="0">
              <a:buNone/>
            </a:pPr>
            <a:r>
              <a:rPr lang="en-US" sz="1400" b="1" dirty="0">
                <a:latin typeface="Consolas" panose="020B0609020204030204" pitchFamily="49" charset="0"/>
                <a:cs typeface="Consolas" panose="020B0609020204030204" pitchFamily="49" charset="0"/>
              </a:rPr>
              <a:t>      for (</a:t>
            </a:r>
            <a:r>
              <a:rPr lang="en-US" sz="1400" b="1" dirty="0" err="1">
                <a:latin typeface="Consolas" panose="020B0609020204030204" pitchFamily="49" charset="0"/>
                <a:cs typeface="Consolas" panose="020B0609020204030204" pitchFamily="49" charset="0"/>
              </a:rPr>
              <a:t>int</a:t>
            </a: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gridY</a:t>
            </a:r>
            <a:r>
              <a:rPr lang="en-US" sz="1400" b="1" dirty="0">
                <a:latin typeface="Consolas" panose="020B0609020204030204" pitchFamily="49" charset="0"/>
                <a:cs typeface="Consolas" panose="020B0609020204030204" pitchFamily="49" charset="0"/>
              </a:rPr>
              <a:t> = 0; </a:t>
            </a:r>
            <a:r>
              <a:rPr lang="en-US" sz="1400" b="1" dirty="0" err="1">
                <a:latin typeface="Consolas" panose="020B0609020204030204" pitchFamily="49" charset="0"/>
                <a:cs typeface="Consolas" panose="020B0609020204030204" pitchFamily="49" charset="0"/>
              </a:rPr>
              <a:t>gridY</a:t>
            </a:r>
            <a:r>
              <a:rPr lang="en-US" sz="1400" b="1" dirty="0">
                <a:latin typeface="Consolas" panose="020B0609020204030204" pitchFamily="49" charset="0"/>
                <a:cs typeface="Consolas" panose="020B0609020204030204" pitchFamily="49" charset="0"/>
              </a:rPr>
              <a:t> &lt; </a:t>
            </a:r>
            <a:r>
              <a:rPr lang="en-US" sz="1400" b="1" dirty="0" err="1">
                <a:latin typeface="Consolas" panose="020B0609020204030204" pitchFamily="49" charset="0"/>
                <a:cs typeface="Consolas" panose="020B0609020204030204" pitchFamily="49" charset="0"/>
              </a:rPr>
              <a:t>img.height</a:t>
            </a: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gridY</a:t>
            </a:r>
            <a:r>
              <a:rPr lang="en-US" sz="1400" b="1"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 grid position + tile size</a:t>
            </a:r>
          </a:p>
          <a:p>
            <a:pPr marL="0" indent="0">
              <a:buNone/>
            </a:pPr>
            <a:r>
              <a:rPr lang="en-US" sz="1200" dirty="0">
                <a:latin typeface="Consolas" panose="020B0609020204030204" pitchFamily="49" charset="0"/>
                <a:cs typeface="Consolas" panose="020B0609020204030204" pitchFamily="49" charset="0"/>
              </a:rPr>
              <a:t>        float </a:t>
            </a:r>
            <a:r>
              <a:rPr lang="en-US" sz="1200" dirty="0" err="1">
                <a:latin typeface="Consolas" panose="020B0609020204030204" pitchFamily="49" charset="0"/>
                <a:cs typeface="Consolas" panose="020B0609020204030204" pitchFamily="49" charset="0"/>
              </a:rPr>
              <a:t>tileWidth</a:t>
            </a:r>
            <a:r>
              <a:rPr lang="en-US" sz="1200" dirty="0">
                <a:latin typeface="Consolas" panose="020B0609020204030204" pitchFamily="49" charset="0"/>
                <a:cs typeface="Consolas" panose="020B0609020204030204" pitchFamily="49" charset="0"/>
              </a:rPr>
              <a:t> = width / (float)</a:t>
            </a:r>
            <a:r>
              <a:rPr lang="en-US" sz="1200" dirty="0" err="1">
                <a:latin typeface="Consolas" panose="020B0609020204030204" pitchFamily="49" charset="0"/>
                <a:cs typeface="Consolas" panose="020B0609020204030204" pitchFamily="49" charset="0"/>
              </a:rPr>
              <a:t>img.width</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float </a:t>
            </a:r>
            <a:r>
              <a:rPr lang="en-US" sz="1200" dirty="0" err="1">
                <a:latin typeface="Consolas" panose="020B0609020204030204" pitchFamily="49" charset="0"/>
                <a:cs typeface="Consolas" panose="020B0609020204030204" pitchFamily="49" charset="0"/>
              </a:rPr>
              <a:t>tileHeight</a:t>
            </a:r>
            <a:r>
              <a:rPr lang="en-US" sz="1200" dirty="0">
                <a:latin typeface="Consolas" panose="020B0609020204030204" pitchFamily="49" charset="0"/>
                <a:cs typeface="Consolas" panose="020B0609020204030204" pitchFamily="49" charset="0"/>
              </a:rPr>
              <a:t> = height / (float)</a:t>
            </a:r>
            <a:r>
              <a:rPr lang="en-US" sz="1200" dirty="0" err="1">
                <a:latin typeface="Consolas" panose="020B0609020204030204" pitchFamily="49" charset="0"/>
                <a:cs typeface="Consolas" panose="020B0609020204030204" pitchFamily="49" charset="0"/>
              </a:rPr>
              <a:t>img.height</a:t>
            </a:r>
            <a:r>
              <a:rPr lang="en-US" sz="1200" dirty="0">
                <a:latin typeface="Consolas" panose="020B0609020204030204" pitchFamily="49" charset="0"/>
                <a:cs typeface="Consolas" panose="020B0609020204030204" pitchFamily="49" charset="0"/>
              </a:rPr>
              <a:t>;</a:t>
            </a:r>
          </a:p>
          <a:p>
            <a:pPr marL="0" indent="0">
              <a:buNone/>
            </a:pPr>
            <a:r>
              <a:rPr lang="en-US" sz="1400" b="1" dirty="0">
                <a:latin typeface="Consolas" panose="020B0609020204030204" pitchFamily="49" charset="0"/>
                <a:cs typeface="Consolas" panose="020B0609020204030204" pitchFamily="49" charset="0"/>
              </a:rPr>
              <a:t>        float </a:t>
            </a:r>
            <a:r>
              <a:rPr lang="en-US" sz="1400" b="1" dirty="0" err="1">
                <a:latin typeface="Consolas" panose="020B0609020204030204" pitchFamily="49" charset="0"/>
                <a:cs typeface="Consolas" panose="020B0609020204030204" pitchFamily="49" charset="0"/>
              </a:rPr>
              <a:t>posX</a:t>
            </a:r>
            <a:r>
              <a:rPr lang="en-US" sz="1400" b="1" dirty="0">
                <a:latin typeface="Consolas" panose="020B0609020204030204" pitchFamily="49" charset="0"/>
                <a:cs typeface="Consolas" panose="020B0609020204030204" pitchFamily="49" charset="0"/>
              </a:rPr>
              <a:t> = </a:t>
            </a:r>
            <a:r>
              <a:rPr lang="en-US" sz="1400" b="1" dirty="0" err="1">
                <a:latin typeface="Consolas" panose="020B0609020204030204" pitchFamily="49" charset="0"/>
                <a:cs typeface="Consolas" panose="020B0609020204030204" pitchFamily="49" charset="0"/>
              </a:rPr>
              <a:t>tileWidth</a:t>
            </a:r>
            <a:r>
              <a:rPr lang="en-US" sz="1400" b="1" dirty="0">
                <a:latin typeface="Consolas" panose="020B0609020204030204" pitchFamily="49" charset="0"/>
                <a:cs typeface="Consolas" panose="020B0609020204030204" pitchFamily="49" charset="0"/>
              </a:rPr>
              <a:t>*</a:t>
            </a:r>
            <a:r>
              <a:rPr lang="en-US" sz="1400" b="1" dirty="0" err="1">
                <a:latin typeface="Consolas" panose="020B0609020204030204" pitchFamily="49" charset="0"/>
                <a:cs typeface="Consolas" panose="020B0609020204030204" pitchFamily="49" charset="0"/>
              </a:rPr>
              <a:t>gridX</a:t>
            </a:r>
            <a:r>
              <a:rPr lang="en-US" sz="1400" b="1" dirty="0">
                <a:latin typeface="Consolas" panose="020B0609020204030204" pitchFamily="49" charset="0"/>
                <a:cs typeface="Consolas" panose="020B0609020204030204" pitchFamily="49" charset="0"/>
              </a:rPr>
              <a:t>;</a:t>
            </a:r>
          </a:p>
          <a:p>
            <a:pPr marL="0" indent="0">
              <a:buNone/>
            </a:pPr>
            <a:r>
              <a:rPr lang="en-US" sz="1400" b="1" dirty="0">
                <a:latin typeface="Consolas" panose="020B0609020204030204" pitchFamily="49" charset="0"/>
                <a:cs typeface="Consolas" panose="020B0609020204030204" pitchFamily="49" charset="0"/>
              </a:rPr>
              <a:t>        float </a:t>
            </a:r>
            <a:r>
              <a:rPr lang="en-US" sz="1400" b="1" dirty="0" err="1">
                <a:latin typeface="Consolas" panose="020B0609020204030204" pitchFamily="49" charset="0"/>
                <a:cs typeface="Consolas" panose="020B0609020204030204" pitchFamily="49" charset="0"/>
              </a:rPr>
              <a:t>posY</a:t>
            </a:r>
            <a:r>
              <a:rPr lang="en-US" sz="1400" b="1" dirty="0">
                <a:latin typeface="Consolas" panose="020B0609020204030204" pitchFamily="49" charset="0"/>
                <a:cs typeface="Consolas" panose="020B0609020204030204" pitchFamily="49" charset="0"/>
              </a:rPr>
              <a:t> = </a:t>
            </a:r>
            <a:r>
              <a:rPr lang="en-US" sz="1400" b="1" dirty="0" err="1">
                <a:latin typeface="Consolas" panose="020B0609020204030204" pitchFamily="49" charset="0"/>
                <a:cs typeface="Consolas" panose="020B0609020204030204" pitchFamily="49" charset="0"/>
              </a:rPr>
              <a:t>tileHeight</a:t>
            </a:r>
            <a:r>
              <a:rPr lang="en-US" sz="1400" b="1" dirty="0">
                <a:latin typeface="Consolas" panose="020B0609020204030204" pitchFamily="49" charset="0"/>
                <a:cs typeface="Consolas" panose="020B0609020204030204" pitchFamily="49" charset="0"/>
              </a:rPr>
              <a:t>*</a:t>
            </a:r>
            <a:r>
              <a:rPr lang="en-US" sz="1400" b="1" dirty="0" err="1">
                <a:latin typeface="Consolas" panose="020B0609020204030204" pitchFamily="49" charset="0"/>
                <a:cs typeface="Consolas" panose="020B0609020204030204" pitchFamily="49" charset="0"/>
              </a:rPr>
              <a:t>gridY</a:t>
            </a:r>
            <a:r>
              <a:rPr lang="en-US" sz="1400" b="1"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 get current color</a:t>
            </a:r>
          </a:p>
          <a:p>
            <a:pPr marL="0" indent="0">
              <a:buNone/>
            </a:pP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int</a:t>
            </a:r>
            <a:r>
              <a:rPr lang="en-US" sz="1400" b="1" dirty="0">
                <a:latin typeface="Consolas" panose="020B0609020204030204" pitchFamily="49" charset="0"/>
                <a:cs typeface="Consolas" panose="020B0609020204030204" pitchFamily="49" charset="0"/>
              </a:rPr>
              <a:t> c = </a:t>
            </a:r>
            <a:r>
              <a:rPr lang="en-US" sz="1400" b="1" dirty="0" err="1">
                <a:latin typeface="Consolas" panose="020B0609020204030204" pitchFamily="49" charset="0"/>
                <a:cs typeface="Consolas" panose="020B0609020204030204" pitchFamily="49" charset="0"/>
              </a:rPr>
              <a:t>pixelArray</a:t>
            </a:r>
            <a:r>
              <a:rPr lang="en-US" sz="1400" b="1" dirty="0">
                <a:latin typeface="Consolas" panose="020B0609020204030204" pitchFamily="49" charset="0"/>
                <a:cs typeface="Consolas" panose="020B0609020204030204" pitchFamily="49" charset="0"/>
              </a:rPr>
              <a:t>[</a:t>
            </a:r>
            <a:r>
              <a:rPr lang="en-US" sz="1400" b="1" dirty="0" err="1">
                <a:latin typeface="Consolas" panose="020B0609020204030204" pitchFamily="49" charset="0"/>
                <a:cs typeface="Consolas" panose="020B0609020204030204" pitchFamily="49" charset="0"/>
              </a:rPr>
              <a:t>gridX</a:t>
            </a:r>
            <a:r>
              <a:rPr lang="en-US" sz="1400" b="1" dirty="0">
                <a:latin typeface="Consolas" panose="020B0609020204030204" pitchFamily="49" charset="0"/>
                <a:cs typeface="Consolas" panose="020B0609020204030204" pitchFamily="49" charset="0"/>
              </a:rPr>
              <a:t>][</a:t>
            </a:r>
            <a:r>
              <a:rPr lang="en-US" sz="1400" b="1" dirty="0" err="1">
                <a:latin typeface="Consolas" panose="020B0609020204030204" pitchFamily="49" charset="0"/>
                <a:cs typeface="Consolas" panose="020B0609020204030204" pitchFamily="49" charset="0"/>
              </a:rPr>
              <a:t>gridY</a:t>
            </a:r>
            <a:r>
              <a:rPr lang="en-US" sz="1400" b="1"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 greyscale conversion</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greyscale =round(red(c)*0.222f+green(c)*0.707f+blue(c)*0.071f);</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if (</a:t>
            </a:r>
            <a:r>
              <a:rPr lang="en-US" sz="1400" b="1" dirty="0" err="1">
                <a:latin typeface="Consolas" panose="020B0609020204030204" pitchFamily="49" charset="0"/>
                <a:cs typeface="Consolas" panose="020B0609020204030204" pitchFamily="49" charset="0"/>
              </a:rPr>
              <a:t>drawMode</a:t>
            </a:r>
            <a:r>
              <a:rPr lang="en-US" sz="1400" b="1" dirty="0">
                <a:latin typeface="Consolas" panose="020B0609020204030204" pitchFamily="49" charset="0"/>
                <a:cs typeface="Consolas" panose="020B0609020204030204" pitchFamily="49" charset="0"/>
              </a:rPr>
              <a:t> == 1) {</a:t>
            </a:r>
          </a:p>
          <a:p>
            <a:pPr marL="0" indent="0">
              <a:buNone/>
            </a:pPr>
            <a:r>
              <a:rPr lang="en-US" sz="1200" dirty="0">
                <a:latin typeface="Consolas" panose="020B0609020204030204" pitchFamily="49" charset="0"/>
                <a:cs typeface="Consolas" panose="020B0609020204030204" pitchFamily="49" charset="0"/>
              </a:rPr>
              <a:t>          // greyscale to ellipse area</a:t>
            </a:r>
          </a:p>
          <a:p>
            <a:pPr marL="0" indent="0">
              <a:buNone/>
            </a:pPr>
            <a:r>
              <a:rPr lang="en-US" sz="1200" dirty="0">
                <a:latin typeface="Consolas" panose="020B0609020204030204" pitchFamily="49" charset="0"/>
                <a:cs typeface="Consolas" panose="020B0609020204030204" pitchFamily="49" charset="0"/>
              </a:rPr>
              <a:t>          fill(0);</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noStroke</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float r2 = 1.1284f * </a:t>
            </a:r>
            <a:r>
              <a:rPr lang="en-US" sz="1200" dirty="0" err="1">
                <a:latin typeface="Consolas" panose="020B0609020204030204" pitchFamily="49" charset="0"/>
                <a:cs typeface="Consolas" panose="020B0609020204030204" pitchFamily="49" charset="0"/>
              </a:rPr>
              <a:t>sqrt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tileWidth</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tileWidth</a:t>
            </a:r>
            <a:r>
              <a:rPr lang="en-US" sz="1200" dirty="0">
                <a:latin typeface="Consolas" panose="020B0609020204030204" pitchFamily="49" charset="0"/>
                <a:cs typeface="Consolas" panose="020B0609020204030204" pitchFamily="49" charset="0"/>
              </a:rPr>
              <a:t>*(1-greyscale/255.0f));</a:t>
            </a:r>
          </a:p>
          <a:p>
            <a:pPr marL="0" indent="0">
              <a:buNone/>
            </a:pPr>
            <a:r>
              <a:rPr lang="en-US" sz="1200" dirty="0">
                <a:latin typeface="Consolas" panose="020B0609020204030204" pitchFamily="49" charset="0"/>
                <a:cs typeface="Consolas" panose="020B0609020204030204" pitchFamily="49" charset="0"/>
              </a:rPr>
              <a:t>          r2 = r2 * </a:t>
            </a:r>
            <a:r>
              <a:rPr lang="en-US" sz="1200" dirty="0" err="1">
                <a:latin typeface="Consolas" panose="020B0609020204030204" pitchFamily="49" charset="0"/>
                <a:cs typeface="Consolas" panose="020B0609020204030204" pitchFamily="49" charset="0"/>
              </a:rPr>
              <a:t>mouseXFactor</a:t>
            </a:r>
            <a:r>
              <a:rPr lang="en-US" sz="1200" dirty="0">
                <a:latin typeface="Consolas" panose="020B0609020204030204" pitchFamily="49" charset="0"/>
                <a:cs typeface="Consolas" panose="020B0609020204030204" pitchFamily="49" charset="0"/>
              </a:rPr>
              <a:t> * 3;</a:t>
            </a:r>
          </a:p>
          <a:p>
            <a:pPr marL="0" indent="0">
              <a:buNone/>
            </a:pPr>
            <a:r>
              <a:rPr lang="en-US" sz="1400"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ellipse(</a:t>
            </a:r>
            <a:r>
              <a:rPr lang="en-US" sz="1400" b="1" dirty="0" err="1">
                <a:latin typeface="Consolas" panose="020B0609020204030204" pitchFamily="49" charset="0"/>
                <a:cs typeface="Consolas" panose="020B0609020204030204" pitchFamily="49" charset="0"/>
              </a:rPr>
              <a:t>posX</a:t>
            </a: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posY</a:t>
            </a:r>
            <a:r>
              <a:rPr lang="en-US" sz="1400" b="1" dirty="0">
                <a:latin typeface="Consolas" panose="020B0609020204030204" pitchFamily="49" charset="0"/>
                <a:cs typeface="Consolas" panose="020B0609020204030204" pitchFamily="49" charset="0"/>
              </a:rPr>
              <a:t>, r2, r2);</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 } }</a:t>
            </a:r>
          </a:p>
          <a:p>
            <a:pPr marL="0" indent="0">
              <a:buNone/>
            </a:pPr>
            <a:r>
              <a:rPr lang="en-US" sz="1200" dirty="0">
                <a:latin typeface="Consolas" panose="020B0609020204030204" pitchFamily="49" charset="0"/>
                <a:cs typeface="Consolas" panose="020B0609020204030204" pitchFamily="49" charset="0"/>
              </a:rPr>
              <a:t>}</a:t>
            </a:r>
          </a:p>
        </p:txBody>
      </p:sp>
      <p:pic>
        <p:nvPicPr>
          <p:cNvPr id="4" name="Picture 3"/>
          <p:cNvPicPr>
            <a:picLocks noChangeAspect="1"/>
          </p:cNvPicPr>
          <p:nvPr/>
        </p:nvPicPr>
        <p:blipFill>
          <a:blip r:embed="rId3"/>
          <a:stretch>
            <a:fillRect/>
          </a:stretch>
        </p:blipFill>
        <p:spPr>
          <a:xfrm>
            <a:off x="7160633" y="304799"/>
            <a:ext cx="1903458" cy="1890712"/>
          </a:xfrm>
          <a:prstGeom prst="rect">
            <a:avLst/>
          </a:prstGeom>
        </p:spPr>
      </p:pic>
      <p:pic>
        <p:nvPicPr>
          <p:cNvPr id="5" name="Picture 4"/>
          <p:cNvPicPr>
            <a:picLocks noChangeAspect="1"/>
          </p:cNvPicPr>
          <p:nvPr/>
        </p:nvPicPr>
        <p:blipFill>
          <a:blip r:embed="rId4"/>
          <a:stretch>
            <a:fillRect/>
          </a:stretch>
        </p:blipFill>
        <p:spPr>
          <a:xfrm>
            <a:off x="7160633" y="2331243"/>
            <a:ext cx="1952625" cy="1952625"/>
          </a:xfrm>
          <a:prstGeom prst="rect">
            <a:avLst/>
          </a:prstGeom>
        </p:spPr>
      </p:pic>
      <p:pic>
        <p:nvPicPr>
          <p:cNvPr id="6" name="Picture 5"/>
          <p:cNvPicPr>
            <a:picLocks noChangeAspect="1"/>
          </p:cNvPicPr>
          <p:nvPr/>
        </p:nvPicPr>
        <p:blipFill>
          <a:blip r:embed="rId5"/>
          <a:stretch>
            <a:fillRect/>
          </a:stretch>
        </p:blipFill>
        <p:spPr>
          <a:xfrm>
            <a:off x="7160633" y="4408714"/>
            <a:ext cx="1961596" cy="1895475"/>
          </a:xfrm>
          <a:prstGeom prst="rect">
            <a:avLst/>
          </a:prstGeom>
        </p:spPr>
      </p:pic>
      <p:grpSp>
        <p:nvGrpSpPr>
          <p:cNvPr id="17" name="Group 16"/>
          <p:cNvGrpSpPr/>
          <p:nvPr/>
        </p:nvGrpSpPr>
        <p:grpSpPr>
          <a:xfrm>
            <a:off x="5257800" y="2331243"/>
            <a:ext cx="2514600" cy="1633538"/>
            <a:chOff x="5257800" y="2331243"/>
            <a:chExt cx="2514600" cy="1633538"/>
          </a:xfrm>
        </p:grpSpPr>
        <p:pic>
          <p:nvPicPr>
            <p:cNvPr id="8" name="Picture 7"/>
            <p:cNvPicPr>
              <a:picLocks noChangeAspect="1"/>
            </p:cNvPicPr>
            <p:nvPr/>
          </p:nvPicPr>
          <p:blipFill>
            <a:blip r:embed="rId6"/>
            <a:stretch>
              <a:fillRect/>
            </a:stretch>
          </p:blipFill>
          <p:spPr>
            <a:xfrm>
              <a:off x="5257800" y="2331243"/>
              <a:ext cx="1740072" cy="1633537"/>
            </a:xfrm>
            <a:prstGeom prst="rect">
              <a:avLst/>
            </a:prstGeom>
            <a:ln w="38100">
              <a:solidFill>
                <a:srgbClr val="FF0000"/>
              </a:solidFill>
            </a:ln>
          </p:spPr>
        </p:pic>
        <p:sp>
          <p:nvSpPr>
            <p:cNvPr id="9" name="Rectangle 8"/>
            <p:cNvSpPr/>
            <p:nvPr/>
          </p:nvSpPr>
          <p:spPr>
            <a:xfrm>
              <a:off x="7160633" y="233124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06352" y="2376962"/>
              <a:ext cx="566048" cy="5948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9" idx="0"/>
            </p:cNvCxnSpPr>
            <p:nvPr/>
          </p:nvCxnSpPr>
          <p:spPr>
            <a:xfrm>
              <a:off x="6997872" y="2331243"/>
              <a:ext cx="1856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997872" y="2971800"/>
              <a:ext cx="208480" cy="9929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643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Lab 04: Image As Data</a:t>
            </a:r>
          </a:p>
        </p:txBody>
      </p:sp>
      <p:sp>
        <p:nvSpPr>
          <p:cNvPr id="3" name="Content Placeholder 2"/>
          <p:cNvSpPr>
            <a:spLocks noGrp="1"/>
          </p:cNvSpPr>
          <p:nvPr>
            <p:ph idx="1"/>
          </p:nvPr>
        </p:nvSpPr>
        <p:spPr/>
        <p:txBody>
          <a:bodyPr>
            <a:normAutofit/>
          </a:bodyPr>
          <a:lstStyle/>
          <a:p>
            <a:r>
              <a:rPr lang="en-US" dirty="0"/>
              <a:t>Press keys 1 through 5 and move the mouse – what do you observe? Look at the code to figure out what it is doing.</a:t>
            </a:r>
          </a:p>
          <a:p>
            <a:r>
              <a:rPr lang="en-US" dirty="0"/>
              <a:t>Try loading a different image</a:t>
            </a:r>
          </a:p>
          <a:p>
            <a:r>
              <a:rPr lang="en-US" dirty="0"/>
              <a:t>Create your own </a:t>
            </a:r>
            <a:r>
              <a:rPr lang="en-US"/>
              <a:t>image manipulation.</a:t>
            </a:r>
            <a:endParaRPr lang="en-US" dirty="0"/>
          </a:p>
        </p:txBody>
      </p:sp>
    </p:spTree>
    <p:extLst>
      <p:ext uri="{BB962C8B-B14F-4D97-AF65-F5344CB8AC3E}">
        <p14:creationId xmlns:p14="http://schemas.microsoft.com/office/powerpoint/2010/main" val="234212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Lab 4: Image As Data</a:t>
            </a:r>
          </a:p>
        </p:txBody>
      </p:sp>
      <p:sp>
        <p:nvSpPr>
          <p:cNvPr id="3" name="Content Placeholder 2"/>
          <p:cNvSpPr>
            <a:spLocks noGrp="1"/>
          </p:cNvSpPr>
          <p:nvPr>
            <p:ph idx="1"/>
          </p:nvPr>
        </p:nvSpPr>
        <p:spPr/>
        <p:txBody>
          <a:bodyPr>
            <a:normAutofit fontScale="70000" lnSpcReduction="20000"/>
          </a:bodyPr>
          <a:lstStyle/>
          <a:p>
            <a:pPr marL="0" indent="0">
              <a:buNone/>
            </a:pPr>
            <a:br>
              <a:rPr lang="en-US" dirty="0"/>
            </a:br>
            <a:r>
              <a:rPr lang="en-US" dirty="0"/>
              <a:t>Things to try:</a:t>
            </a:r>
          </a:p>
          <a:p>
            <a:pPr marL="514350" indent="-514350">
              <a:buFont typeface="+mj-lt"/>
              <a:buAutoNum type="arabicPeriod"/>
            </a:pPr>
            <a:r>
              <a:rPr lang="en-US" dirty="0"/>
              <a:t>Try other images – make sure they are  small images (less than 100x100 pixels – use </a:t>
            </a:r>
            <a:r>
              <a:rPr lang="en-US" dirty="0" err="1"/>
              <a:t>MSPaint</a:t>
            </a:r>
            <a:r>
              <a:rPr lang="en-US" dirty="0"/>
              <a:t> to reduce the image if needed.)</a:t>
            </a:r>
          </a:p>
          <a:p>
            <a:pPr marL="514350" indent="-514350">
              <a:buFont typeface="+mj-lt"/>
              <a:buAutoNum type="arabicPeriod"/>
            </a:pPr>
            <a:r>
              <a:rPr lang="en-US" dirty="0"/>
              <a:t>Add the following to the </a:t>
            </a:r>
            <a:r>
              <a:rPr lang="en-US" dirty="0" err="1"/>
              <a:t>drawMode</a:t>
            </a:r>
            <a:r>
              <a:rPr lang="en-US" dirty="0"/>
              <a:t> == 4 case – what does it do?</a:t>
            </a:r>
          </a:p>
          <a:p>
            <a:pPr marL="457200" lvl="1" indent="0">
              <a:buNone/>
            </a:pPr>
            <a:r>
              <a:rPr lang="en-US" sz="2600" dirty="0">
                <a:latin typeface="Consolas" panose="020B0609020204030204" pitchFamily="49" charset="0"/>
                <a:cs typeface="Consolas" panose="020B0609020204030204" pitchFamily="49" charset="0"/>
              </a:rPr>
              <a:t> </a:t>
            </a:r>
            <a:r>
              <a:rPr lang="en-US" sz="2600" b="1" dirty="0">
                <a:latin typeface="Consolas" panose="020B0609020204030204" pitchFamily="49" charset="0"/>
                <a:cs typeface="Consolas" panose="020B0609020204030204" pitchFamily="49" charset="0"/>
              </a:rPr>
              <a:t>if (</a:t>
            </a:r>
            <a:r>
              <a:rPr lang="en-US" sz="2600" b="1" dirty="0" err="1">
                <a:latin typeface="Consolas" panose="020B0609020204030204" pitchFamily="49" charset="0"/>
                <a:cs typeface="Consolas" panose="020B0609020204030204" pitchFamily="49" charset="0"/>
              </a:rPr>
              <a:t>Math.</a:t>
            </a:r>
            <a:r>
              <a:rPr lang="en-US" sz="2600" b="1" i="1" dirty="0" err="1">
                <a:latin typeface="Consolas" panose="020B0609020204030204" pitchFamily="49" charset="0"/>
                <a:cs typeface="Consolas" panose="020B0609020204030204" pitchFamily="49" charset="0"/>
              </a:rPr>
              <a:t>random</a:t>
            </a:r>
            <a:r>
              <a:rPr lang="en-US" sz="2600" b="1" i="1" dirty="0">
                <a:latin typeface="Consolas" panose="020B0609020204030204" pitchFamily="49" charset="0"/>
                <a:cs typeface="Consolas" panose="020B0609020204030204" pitchFamily="49" charset="0"/>
              </a:rPr>
              <a:t>()&lt;0.1) {</a:t>
            </a:r>
          </a:p>
          <a:p>
            <a:pPr marL="457200" lvl="1" indent="0">
              <a:buNone/>
            </a:pPr>
            <a:r>
              <a:rPr lang="en-US" sz="2600" dirty="0">
                <a:latin typeface="Consolas" panose="020B0609020204030204" pitchFamily="49" charset="0"/>
                <a:cs typeface="Consolas" panose="020B0609020204030204" pitchFamily="49" charset="0"/>
              </a:rPr>
              <a:t>  </a:t>
            </a:r>
            <a:r>
              <a:rPr lang="en-US" sz="2600" dirty="0" err="1">
                <a:latin typeface="Consolas" panose="020B0609020204030204" pitchFamily="49" charset="0"/>
                <a:cs typeface="Consolas" panose="020B0609020204030204" pitchFamily="49" charset="0"/>
              </a:rPr>
              <a:t>pixelArray</a:t>
            </a:r>
            <a:r>
              <a:rPr lang="en-US" sz="2600" dirty="0">
                <a:latin typeface="Consolas" panose="020B0609020204030204" pitchFamily="49" charset="0"/>
                <a:cs typeface="Consolas" panose="020B0609020204030204" pitchFamily="49" charset="0"/>
              </a:rPr>
              <a:t>[</a:t>
            </a:r>
            <a:r>
              <a:rPr lang="en-US" sz="2600" dirty="0" err="1">
                <a:latin typeface="Consolas" panose="020B0609020204030204" pitchFamily="49" charset="0"/>
                <a:cs typeface="Consolas" panose="020B0609020204030204" pitchFamily="49" charset="0"/>
              </a:rPr>
              <a:t>gridX</a:t>
            </a:r>
            <a:r>
              <a:rPr lang="en-US" sz="2600" dirty="0">
                <a:latin typeface="Consolas" panose="020B0609020204030204" pitchFamily="49" charset="0"/>
                <a:cs typeface="Consolas" panose="020B0609020204030204" pitchFamily="49" charset="0"/>
              </a:rPr>
              <a:t>][</a:t>
            </a:r>
            <a:r>
              <a:rPr lang="en-US" sz="2600" dirty="0" err="1">
                <a:latin typeface="Consolas" panose="020B0609020204030204" pitchFamily="49" charset="0"/>
                <a:cs typeface="Consolas" panose="020B0609020204030204" pitchFamily="49" charset="0"/>
              </a:rPr>
              <a:t>gridY</a:t>
            </a:r>
            <a:r>
              <a:rPr lang="en-US" sz="2600" dirty="0">
                <a:latin typeface="Consolas" panose="020B0609020204030204" pitchFamily="49" charset="0"/>
                <a:cs typeface="Consolas" panose="020B0609020204030204" pitchFamily="49" charset="0"/>
              </a:rPr>
              <a:t>] = </a:t>
            </a:r>
            <a:r>
              <a:rPr lang="en-US" sz="2600" b="1" dirty="0" err="1">
                <a:latin typeface="Consolas" panose="020B0609020204030204" pitchFamily="49" charset="0"/>
                <a:cs typeface="Consolas" panose="020B0609020204030204" pitchFamily="49" charset="0"/>
              </a:rPr>
              <a:t>lerpColor</a:t>
            </a:r>
            <a:r>
              <a:rPr lang="en-US" sz="2600" dirty="0">
                <a:latin typeface="Consolas" panose="020B0609020204030204" pitchFamily="49" charset="0"/>
                <a:cs typeface="Consolas" panose="020B0609020204030204" pitchFamily="49" charset="0"/>
              </a:rPr>
              <a:t>(c, 0xff0000, 0.1f);</a:t>
            </a:r>
          </a:p>
          <a:p>
            <a:pPr marL="457200" lvl="1" indent="0">
              <a:buNone/>
            </a:pPr>
            <a:r>
              <a:rPr lang="en-US" sz="2600" dirty="0">
                <a:latin typeface="Consolas" panose="020B0609020204030204" pitchFamily="49" charset="0"/>
                <a:cs typeface="Consolas" panose="020B0609020204030204" pitchFamily="49" charset="0"/>
              </a:rPr>
              <a:t> }</a:t>
            </a:r>
          </a:p>
          <a:p>
            <a:pPr marL="514350" indent="-514350">
              <a:buFont typeface="+mj-lt"/>
              <a:buAutoNum type="arabicPeriod"/>
            </a:pPr>
            <a:r>
              <a:rPr lang="en-US" dirty="0"/>
              <a:t>Add your own </a:t>
            </a:r>
            <a:r>
              <a:rPr lang="en-US" dirty="0" err="1"/>
              <a:t>drawMode</a:t>
            </a:r>
            <a:r>
              <a:rPr lang="en-US" dirty="0"/>
              <a:t> cases, for example…</a:t>
            </a:r>
          </a:p>
          <a:p>
            <a:pPr marL="914400" lvl="1" indent="-514350">
              <a:buFont typeface="+mj-lt"/>
              <a:buAutoNum type="alphaLcParenR"/>
            </a:pPr>
            <a:r>
              <a:rPr lang="en-US" dirty="0"/>
              <a:t>Try modifying the pixel array itself, </a:t>
            </a:r>
          </a:p>
          <a:p>
            <a:pPr marL="914400" lvl="1" indent="-514350">
              <a:buFont typeface="+mj-lt"/>
              <a:buAutoNum type="alphaLcParenR"/>
            </a:pPr>
            <a:r>
              <a:rPr lang="en-US" dirty="0"/>
              <a:t>Try  drawing different shapes/colors depending on ranges of values of the </a:t>
            </a:r>
            <a:r>
              <a:rPr lang="en-US" b="1" dirty="0"/>
              <a:t>c</a:t>
            </a:r>
            <a:r>
              <a:rPr lang="en-US" dirty="0"/>
              <a:t> and </a:t>
            </a:r>
            <a:r>
              <a:rPr lang="en-US" b="1" dirty="0"/>
              <a:t>grayscale</a:t>
            </a:r>
            <a:r>
              <a:rPr lang="en-US" dirty="0"/>
              <a:t> local variables (that correspond to each pixel in the array).</a:t>
            </a:r>
          </a:p>
          <a:p>
            <a:pPr marL="914400" lvl="1" indent="-514350">
              <a:buFont typeface="+mj-lt"/>
              <a:buAutoNum type="alphaLcParenR"/>
            </a:pPr>
            <a:r>
              <a:rPr lang="en-US" dirty="0"/>
              <a:t>Try to add other forms of animation</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47370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D0391B6CB16D848B5E4BDF47F4D6168" ma:contentTypeVersion="5" ma:contentTypeDescription="Create a new document." ma:contentTypeScope="" ma:versionID="34c6b04838cc9115ca53b6095ef0acbb">
  <xsd:schema xmlns:xsd="http://www.w3.org/2001/XMLSchema" xmlns:xs="http://www.w3.org/2001/XMLSchema" xmlns:p="http://schemas.microsoft.com/office/2006/metadata/properties" xmlns:ns2="8f8e4ff3-3b3d-4ff0-a687-7493cb4ed716" targetNamespace="http://schemas.microsoft.com/office/2006/metadata/properties" ma:root="true" ma:fieldsID="04725b0d2c55a28d9e5d8721fc3b420c" ns2:_="">
    <xsd:import namespace="8f8e4ff3-3b3d-4ff0-a687-7493cb4ed716"/>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8e4ff3-3b3d-4ff0-a687-7493cb4ed71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CF45C2-49B9-43AB-BFCF-01E6EFB9AACD}">
  <ds:schemaRefs>
    <ds:schemaRef ds:uri="http://schemas.microsoft.com/sharepoint/v3/contenttype/forms"/>
  </ds:schemaRefs>
</ds:datastoreItem>
</file>

<file path=customXml/itemProps2.xml><?xml version="1.0" encoding="utf-8"?>
<ds:datastoreItem xmlns:ds="http://schemas.openxmlformats.org/officeDocument/2006/customXml" ds:itemID="{0BF9A280-46A8-4C28-B557-59FD125CCE5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6949830-9AEA-4538-8989-CD6ABCC2C6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8e4ff3-3b3d-4ff0-a687-7493cb4ed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6448</TotalTime>
  <Words>827</Words>
  <Application>Microsoft Office PowerPoint</Application>
  <PresentationFormat>On-screen Show (4:3)</PresentationFormat>
  <Paragraphs>92</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Consolas</vt:lpstr>
      <vt:lpstr>Office Theme</vt:lpstr>
      <vt:lpstr>Processing Lab 04: Images are Data</vt:lpstr>
      <vt:lpstr>Processing Lab 04: ImagesAsData</vt:lpstr>
      <vt:lpstr>Images are Data</vt:lpstr>
      <vt:lpstr>Images are Data</vt:lpstr>
      <vt:lpstr>PowerPoint Presentation</vt:lpstr>
      <vt:lpstr>Processing Lab 04: Image As Data</vt:lpstr>
      <vt:lpstr>Processing Lab 4: Image As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You Arrive…</dc:title>
  <dc:creator>Jeff Ford</dc:creator>
  <cp:lastModifiedBy>Erik Frimodig</cp:lastModifiedBy>
  <cp:revision>136</cp:revision>
  <cp:lastPrinted>2014-11-25T15:05:03Z</cp:lastPrinted>
  <dcterms:created xsi:type="dcterms:W3CDTF">2014-10-01T17:36:59Z</dcterms:created>
  <dcterms:modified xsi:type="dcterms:W3CDTF">2016-05-16T06:10:51Z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0x0101004D0391B6CB16D848B5E4BDF47F4D6168</vt:lpwstr>
  </property>
</Properties>
</file>