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96" r:id="rId5"/>
    <p:sldId id="301" r:id="rId6"/>
    <p:sldId id="304" r:id="rId7"/>
    <p:sldId id="290" r:id="rId8"/>
    <p:sldId id="293" r:id="rId9"/>
    <p:sldId id="292" r:id="rId10"/>
    <p:sldId id="305" r:id="rId11"/>
  </p:sldIdLst>
  <p:sldSz cx="9144000" cy="6858000" type="screen4x3"/>
  <p:notesSz cx="6781800" cy="9067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78292" autoAdjust="0"/>
  </p:normalViewPr>
  <p:slideViewPr>
    <p:cSldViewPr>
      <p:cViewPr varScale="1">
        <p:scale>
          <a:sx n="79" d="100"/>
          <a:sy n="79" d="100"/>
        </p:scale>
        <p:origin x="108" y="5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74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780" cy="454964"/>
          </a:xfrm>
          <a:prstGeom prst="rect">
            <a:avLst/>
          </a:prstGeom>
        </p:spPr>
        <p:txBody>
          <a:bodyPr vert="horz" lIns="90559" tIns="45280" rIns="90559" bIns="4528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1451" y="0"/>
            <a:ext cx="2938780" cy="454964"/>
          </a:xfrm>
          <a:prstGeom prst="rect">
            <a:avLst/>
          </a:prstGeom>
        </p:spPr>
        <p:txBody>
          <a:bodyPr vert="horz" lIns="90559" tIns="45280" rIns="90559" bIns="45280" rtlCol="0"/>
          <a:lstStyle>
            <a:lvl1pPr algn="r">
              <a:defRPr sz="1200"/>
            </a:lvl1pPr>
          </a:lstStyle>
          <a:p>
            <a:fld id="{80A6B19F-4953-490E-B502-BFD0CB846EA3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12837"/>
            <a:ext cx="2938780" cy="454963"/>
          </a:xfrm>
          <a:prstGeom prst="rect">
            <a:avLst/>
          </a:prstGeom>
        </p:spPr>
        <p:txBody>
          <a:bodyPr vert="horz" lIns="90559" tIns="45280" rIns="90559" bIns="4528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1451" y="8612837"/>
            <a:ext cx="2938780" cy="454963"/>
          </a:xfrm>
          <a:prstGeom prst="rect">
            <a:avLst/>
          </a:prstGeom>
        </p:spPr>
        <p:txBody>
          <a:bodyPr vert="horz" lIns="90559" tIns="45280" rIns="90559" bIns="45280" rtlCol="0" anchor="b"/>
          <a:lstStyle>
            <a:lvl1pPr algn="r">
              <a:defRPr sz="1200"/>
            </a:lvl1pPr>
          </a:lstStyle>
          <a:p>
            <a:fld id="{E60272E2-AD73-4DEB-A7A8-66C260EC8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645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780" cy="453390"/>
          </a:xfrm>
          <a:prstGeom prst="rect">
            <a:avLst/>
          </a:prstGeom>
        </p:spPr>
        <p:txBody>
          <a:bodyPr vert="horz" lIns="90559" tIns="45280" rIns="90559" bIns="4528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1451" y="0"/>
            <a:ext cx="2938780" cy="453390"/>
          </a:xfrm>
          <a:prstGeom prst="rect">
            <a:avLst/>
          </a:prstGeom>
        </p:spPr>
        <p:txBody>
          <a:bodyPr vert="horz" lIns="90559" tIns="45280" rIns="90559" bIns="45280" rtlCol="0"/>
          <a:lstStyle>
            <a:lvl1pPr algn="r">
              <a:defRPr sz="1200"/>
            </a:lvl1pPr>
          </a:lstStyle>
          <a:p>
            <a:fld id="{AB5B2B68-38B5-4AE2-B61E-F70DB81CFF93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23950" y="679450"/>
            <a:ext cx="4533900" cy="34004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559" tIns="45280" rIns="90559" bIns="4528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8180" y="4307205"/>
            <a:ext cx="5425440" cy="4080510"/>
          </a:xfrm>
          <a:prstGeom prst="rect">
            <a:avLst/>
          </a:prstGeom>
        </p:spPr>
        <p:txBody>
          <a:bodyPr vert="horz" lIns="90559" tIns="45280" rIns="90559" bIns="4528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12837"/>
            <a:ext cx="2938780" cy="453390"/>
          </a:xfrm>
          <a:prstGeom prst="rect">
            <a:avLst/>
          </a:prstGeom>
        </p:spPr>
        <p:txBody>
          <a:bodyPr vert="horz" lIns="90559" tIns="45280" rIns="90559" bIns="4528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1451" y="8612837"/>
            <a:ext cx="2938780" cy="453390"/>
          </a:xfrm>
          <a:prstGeom prst="rect">
            <a:avLst/>
          </a:prstGeom>
        </p:spPr>
        <p:txBody>
          <a:bodyPr vert="horz" lIns="90559" tIns="45280" rIns="90559" bIns="45280" rtlCol="0" anchor="b"/>
          <a:lstStyle>
            <a:lvl1pPr algn="r">
              <a:defRPr sz="1200"/>
            </a:lvl1pPr>
          </a:lstStyle>
          <a:p>
            <a:fld id="{1FAF6E6A-D0D0-4BC1-885A-E2F4F532D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79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</a:t>
            </a:r>
            <a:r>
              <a:rPr lang="en-US" b="1" dirty="0"/>
              <a:t>Design</a:t>
            </a:r>
            <a:r>
              <a:rPr lang="en-US" dirty="0"/>
              <a:t> (2-4 slides, 1 minute): A high-level description of the code, and the interactions between the Java objects and the user. Call out areas that may be challenging to implement.]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 more details</a:t>
            </a:r>
            <a:r>
              <a:rPr lang="en-US" baseline="0" dirty="0"/>
              <a:t> in backup slides.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F6E6A-D0D0-4BC1-885A-E2F4F532D7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69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F6E6A-D0D0-4BC1-885A-E2F4F532D7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422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fontAlgn="ctr"/>
            <a:r>
              <a:rPr lang="en-US" dirty="0"/>
              <a:t>[</a:t>
            </a:r>
            <a:r>
              <a:rPr lang="en-US" b="1" dirty="0"/>
              <a:t>Motivation</a:t>
            </a:r>
            <a:r>
              <a:rPr lang="en-US" dirty="0"/>
              <a:t> (1 slide, 0.5 minutes): What is it about the project that interests you, as the creator?]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F6E6A-D0D0-4BC1-885A-E2F4F532D7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02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fontAlgn="ctr"/>
            <a:r>
              <a:rPr lang="en-US" dirty="0"/>
              <a:t>[</a:t>
            </a:r>
            <a:r>
              <a:rPr lang="en-US" b="1" dirty="0"/>
              <a:t>Learnings</a:t>
            </a:r>
            <a:r>
              <a:rPr lang="en-US" dirty="0"/>
              <a:t> (1 slide, 0.5 minute): What are three things you have learned from this project?]</a:t>
            </a:r>
          </a:p>
          <a:p>
            <a:r>
              <a:rPr lang="en-US" dirty="0"/>
              <a:t>Note</a:t>
            </a:r>
            <a:r>
              <a:rPr lang="en-US" baseline="0" dirty="0"/>
              <a:t> that it's fine (an encouraged) to have things in here that are un-resolved. It should represent the genuine state of the project.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F6E6A-D0D0-4BC1-885A-E2F4F532D7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27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fontAlgn="ctr"/>
            <a:r>
              <a:rPr lang="en-US" dirty="0"/>
              <a:t>[</a:t>
            </a:r>
            <a:r>
              <a:rPr lang="en-US" b="1" dirty="0"/>
              <a:t>Future</a:t>
            </a:r>
            <a:r>
              <a:rPr lang="en-US" dirty="0"/>
              <a:t> (1 slide, 0.5 minutes): How could you or others extend this project given enough time?]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F6E6A-D0D0-4BC1-885A-E2F4F532D7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81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B0BF-5CB9-48D9-96AD-104B06F2487C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3D14B-9D37-4C80-9410-050AE874E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785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B0BF-5CB9-48D9-96AD-104B06F2487C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3D14B-9D37-4C80-9410-050AE874E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11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B0BF-5CB9-48D9-96AD-104B06F2487C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3D14B-9D37-4C80-9410-050AE874E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3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B0BF-5CB9-48D9-96AD-104B06F2487C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3D14B-9D37-4C80-9410-050AE874E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60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B0BF-5CB9-48D9-96AD-104B06F2487C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3D14B-9D37-4C80-9410-050AE874E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52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B0BF-5CB9-48D9-96AD-104B06F2487C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3D14B-9D37-4C80-9410-050AE874E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60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B0BF-5CB9-48D9-96AD-104B06F2487C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3D14B-9D37-4C80-9410-050AE874E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46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B0BF-5CB9-48D9-96AD-104B06F2487C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3D14B-9D37-4C80-9410-050AE874E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94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B0BF-5CB9-48D9-96AD-104B06F2487C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3D14B-9D37-4C80-9410-050AE874E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23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B0BF-5CB9-48D9-96AD-104B06F2487C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3D14B-9D37-4C80-9410-050AE874E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14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B0BF-5CB9-48D9-96AD-104B06F2487C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3D14B-9D37-4C80-9410-050AE874E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56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DB0BF-5CB9-48D9-96AD-104B06F2487C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3D14B-9D37-4C80-9410-050AE874E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88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5: Animation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Download Lab05.Animation from OneNote (your choice)</a:t>
            </a:r>
          </a:p>
          <a:p>
            <a:pPr lvl="1"/>
            <a:r>
              <a:rPr lang="en-US" dirty="0" err="1"/>
              <a:t>BlueJ</a:t>
            </a:r>
            <a:r>
              <a:rPr lang="en-US" dirty="0"/>
              <a:t>: Processing.Lab05.Animation.BlueJ.zip</a:t>
            </a:r>
          </a:p>
          <a:p>
            <a:pPr lvl="1"/>
            <a:r>
              <a:rPr lang="en-US" dirty="0"/>
              <a:t>Eclipse: Processing.Lab05.Animation.Eclipse.zip</a:t>
            </a:r>
          </a:p>
          <a:p>
            <a:r>
              <a:rPr lang="en-US" dirty="0"/>
              <a:t>Download </a:t>
            </a:r>
            <a:r>
              <a:rPr lang="en-US" dirty="0" err="1"/>
              <a:t>HowTo</a:t>
            </a:r>
            <a:r>
              <a:rPr lang="en-US" dirty="0"/>
              <a:t> from OneNote</a:t>
            </a:r>
          </a:p>
          <a:p>
            <a:pPr lvl="1"/>
            <a:r>
              <a:rPr lang="en-US" dirty="0"/>
              <a:t>Follow the steps to get Lab05.Animation running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Learning objectives</a:t>
            </a:r>
          </a:p>
          <a:p>
            <a:pPr lvl="1"/>
            <a:r>
              <a:rPr lang="en-US" dirty="0"/>
              <a:t>How to change the shape and position of objects as time progresses</a:t>
            </a:r>
          </a:p>
          <a:p>
            <a:pPr lvl="1"/>
            <a:r>
              <a:rPr lang="en-US" dirty="0"/>
              <a:t>How to animate using a sprite sheet.</a:t>
            </a:r>
          </a:p>
        </p:txBody>
      </p:sp>
    </p:spTree>
    <p:extLst>
      <p:ext uri="{BB962C8B-B14F-4D97-AF65-F5344CB8AC3E}">
        <p14:creationId xmlns:p14="http://schemas.microsoft.com/office/powerpoint/2010/main" val="4000766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 43"/>
          <p:cNvSpPr/>
          <p:nvPr/>
        </p:nvSpPr>
        <p:spPr>
          <a:xfrm>
            <a:off x="1224946" y="2677886"/>
            <a:ext cx="3958340" cy="3514773"/>
          </a:xfrm>
          <a:custGeom>
            <a:avLst/>
            <a:gdLst>
              <a:gd name="connsiteX0" fmla="*/ 832454 w 3958340"/>
              <a:gd name="connsiteY0" fmla="*/ 0 h 3514773"/>
              <a:gd name="connsiteX1" fmla="*/ 2160511 w 3958340"/>
              <a:gd name="connsiteY1" fmla="*/ 544285 h 3514773"/>
              <a:gd name="connsiteX2" fmla="*/ 3194654 w 3958340"/>
              <a:gd name="connsiteY2" fmla="*/ 500743 h 3514773"/>
              <a:gd name="connsiteX3" fmla="*/ 3249083 w 3958340"/>
              <a:gd name="connsiteY3" fmla="*/ 1447800 h 3514773"/>
              <a:gd name="connsiteX4" fmla="*/ 3956654 w 3958340"/>
              <a:gd name="connsiteY4" fmla="*/ 2699657 h 3514773"/>
              <a:gd name="connsiteX5" fmla="*/ 3020483 w 3958340"/>
              <a:gd name="connsiteY5" fmla="*/ 3483428 h 3514773"/>
              <a:gd name="connsiteX6" fmla="*/ 1757740 w 3958340"/>
              <a:gd name="connsiteY6" fmla="*/ 3309257 h 3514773"/>
              <a:gd name="connsiteX7" fmla="*/ 135768 w 3958340"/>
              <a:gd name="connsiteY7" fmla="*/ 2841171 h 3514773"/>
              <a:gd name="connsiteX8" fmla="*/ 92225 w 3958340"/>
              <a:gd name="connsiteY8" fmla="*/ 1360714 h 3514773"/>
              <a:gd name="connsiteX9" fmla="*/ 92225 w 3958340"/>
              <a:gd name="connsiteY9" fmla="*/ 1360714 h 3514773"/>
              <a:gd name="connsiteX0" fmla="*/ 832454 w 3958340"/>
              <a:gd name="connsiteY0" fmla="*/ 0 h 3514773"/>
              <a:gd name="connsiteX1" fmla="*/ 2160511 w 3958340"/>
              <a:gd name="connsiteY1" fmla="*/ 544285 h 3514773"/>
              <a:gd name="connsiteX2" fmla="*/ 3194654 w 3958340"/>
              <a:gd name="connsiteY2" fmla="*/ 500743 h 3514773"/>
              <a:gd name="connsiteX3" fmla="*/ 3249083 w 3958340"/>
              <a:gd name="connsiteY3" fmla="*/ 1447800 h 3514773"/>
              <a:gd name="connsiteX4" fmla="*/ 3956654 w 3958340"/>
              <a:gd name="connsiteY4" fmla="*/ 2699657 h 3514773"/>
              <a:gd name="connsiteX5" fmla="*/ 3020483 w 3958340"/>
              <a:gd name="connsiteY5" fmla="*/ 3483428 h 3514773"/>
              <a:gd name="connsiteX6" fmla="*/ 1757740 w 3958340"/>
              <a:gd name="connsiteY6" fmla="*/ 3309257 h 3514773"/>
              <a:gd name="connsiteX7" fmla="*/ 135768 w 3958340"/>
              <a:gd name="connsiteY7" fmla="*/ 2841171 h 3514773"/>
              <a:gd name="connsiteX8" fmla="*/ 92225 w 3958340"/>
              <a:gd name="connsiteY8" fmla="*/ 1360714 h 3514773"/>
              <a:gd name="connsiteX9" fmla="*/ 92225 w 3958340"/>
              <a:gd name="connsiteY9" fmla="*/ 1360714 h 3514773"/>
              <a:gd name="connsiteX10" fmla="*/ 832454 w 3958340"/>
              <a:gd name="connsiteY10" fmla="*/ 0 h 3514773"/>
              <a:gd name="connsiteX0" fmla="*/ 832454 w 3958340"/>
              <a:gd name="connsiteY0" fmla="*/ 0 h 3514773"/>
              <a:gd name="connsiteX1" fmla="*/ 2160511 w 3958340"/>
              <a:gd name="connsiteY1" fmla="*/ 544285 h 3514773"/>
              <a:gd name="connsiteX2" fmla="*/ 3194654 w 3958340"/>
              <a:gd name="connsiteY2" fmla="*/ 500743 h 3514773"/>
              <a:gd name="connsiteX3" fmla="*/ 3249083 w 3958340"/>
              <a:gd name="connsiteY3" fmla="*/ 1447800 h 3514773"/>
              <a:gd name="connsiteX4" fmla="*/ 3956654 w 3958340"/>
              <a:gd name="connsiteY4" fmla="*/ 2699657 h 3514773"/>
              <a:gd name="connsiteX5" fmla="*/ 3020483 w 3958340"/>
              <a:gd name="connsiteY5" fmla="*/ 3483428 h 3514773"/>
              <a:gd name="connsiteX6" fmla="*/ 1757740 w 3958340"/>
              <a:gd name="connsiteY6" fmla="*/ 3309257 h 3514773"/>
              <a:gd name="connsiteX7" fmla="*/ 135768 w 3958340"/>
              <a:gd name="connsiteY7" fmla="*/ 2841171 h 3514773"/>
              <a:gd name="connsiteX8" fmla="*/ 92225 w 3958340"/>
              <a:gd name="connsiteY8" fmla="*/ 1360714 h 3514773"/>
              <a:gd name="connsiteX9" fmla="*/ 92225 w 3958340"/>
              <a:gd name="connsiteY9" fmla="*/ 1360714 h 3514773"/>
              <a:gd name="connsiteX10" fmla="*/ 647397 w 3958340"/>
              <a:gd name="connsiteY10" fmla="*/ 10885 h 3514773"/>
              <a:gd name="connsiteX11" fmla="*/ 832454 w 3958340"/>
              <a:gd name="connsiteY11" fmla="*/ 0 h 3514773"/>
              <a:gd name="connsiteX0" fmla="*/ 832454 w 3958340"/>
              <a:gd name="connsiteY0" fmla="*/ 0 h 3514773"/>
              <a:gd name="connsiteX1" fmla="*/ 2160511 w 3958340"/>
              <a:gd name="connsiteY1" fmla="*/ 544285 h 3514773"/>
              <a:gd name="connsiteX2" fmla="*/ 3194654 w 3958340"/>
              <a:gd name="connsiteY2" fmla="*/ 500743 h 3514773"/>
              <a:gd name="connsiteX3" fmla="*/ 3249083 w 3958340"/>
              <a:gd name="connsiteY3" fmla="*/ 1447800 h 3514773"/>
              <a:gd name="connsiteX4" fmla="*/ 3956654 w 3958340"/>
              <a:gd name="connsiteY4" fmla="*/ 2699657 h 3514773"/>
              <a:gd name="connsiteX5" fmla="*/ 3020483 w 3958340"/>
              <a:gd name="connsiteY5" fmla="*/ 3483428 h 3514773"/>
              <a:gd name="connsiteX6" fmla="*/ 1757740 w 3958340"/>
              <a:gd name="connsiteY6" fmla="*/ 3309257 h 3514773"/>
              <a:gd name="connsiteX7" fmla="*/ 135768 w 3958340"/>
              <a:gd name="connsiteY7" fmla="*/ 2841171 h 3514773"/>
              <a:gd name="connsiteX8" fmla="*/ 92225 w 3958340"/>
              <a:gd name="connsiteY8" fmla="*/ 1360714 h 3514773"/>
              <a:gd name="connsiteX9" fmla="*/ 92225 w 3958340"/>
              <a:gd name="connsiteY9" fmla="*/ 1360714 h 3514773"/>
              <a:gd name="connsiteX10" fmla="*/ 92225 w 3958340"/>
              <a:gd name="connsiteY10" fmla="*/ 1110343 h 3514773"/>
              <a:gd name="connsiteX11" fmla="*/ 647397 w 3958340"/>
              <a:gd name="connsiteY11" fmla="*/ 10885 h 3514773"/>
              <a:gd name="connsiteX12" fmla="*/ 832454 w 3958340"/>
              <a:gd name="connsiteY12" fmla="*/ 0 h 3514773"/>
              <a:gd name="connsiteX0" fmla="*/ 832454 w 3958340"/>
              <a:gd name="connsiteY0" fmla="*/ 0 h 3514773"/>
              <a:gd name="connsiteX1" fmla="*/ 2160511 w 3958340"/>
              <a:gd name="connsiteY1" fmla="*/ 544285 h 3514773"/>
              <a:gd name="connsiteX2" fmla="*/ 3194654 w 3958340"/>
              <a:gd name="connsiteY2" fmla="*/ 500743 h 3514773"/>
              <a:gd name="connsiteX3" fmla="*/ 3249083 w 3958340"/>
              <a:gd name="connsiteY3" fmla="*/ 1447800 h 3514773"/>
              <a:gd name="connsiteX4" fmla="*/ 3956654 w 3958340"/>
              <a:gd name="connsiteY4" fmla="*/ 2699657 h 3514773"/>
              <a:gd name="connsiteX5" fmla="*/ 3020483 w 3958340"/>
              <a:gd name="connsiteY5" fmla="*/ 3483428 h 3514773"/>
              <a:gd name="connsiteX6" fmla="*/ 1757740 w 3958340"/>
              <a:gd name="connsiteY6" fmla="*/ 3309257 h 3514773"/>
              <a:gd name="connsiteX7" fmla="*/ 135768 w 3958340"/>
              <a:gd name="connsiteY7" fmla="*/ 2841171 h 3514773"/>
              <a:gd name="connsiteX8" fmla="*/ 92225 w 3958340"/>
              <a:gd name="connsiteY8" fmla="*/ 1360714 h 3514773"/>
              <a:gd name="connsiteX9" fmla="*/ 92225 w 3958340"/>
              <a:gd name="connsiteY9" fmla="*/ 1360714 h 3514773"/>
              <a:gd name="connsiteX10" fmla="*/ 146654 w 3958340"/>
              <a:gd name="connsiteY10" fmla="*/ 1121229 h 3514773"/>
              <a:gd name="connsiteX11" fmla="*/ 647397 w 3958340"/>
              <a:gd name="connsiteY11" fmla="*/ 10885 h 3514773"/>
              <a:gd name="connsiteX12" fmla="*/ 832454 w 3958340"/>
              <a:gd name="connsiteY12" fmla="*/ 0 h 3514773"/>
              <a:gd name="connsiteX0" fmla="*/ 832454 w 3958340"/>
              <a:gd name="connsiteY0" fmla="*/ 0 h 3514773"/>
              <a:gd name="connsiteX1" fmla="*/ 2160511 w 3958340"/>
              <a:gd name="connsiteY1" fmla="*/ 544285 h 3514773"/>
              <a:gd name="connsiteX2" fmla="*/ 3194654 w 3958340"/>
              <a:gd name="connsiteY2" fmla="*/ 500743 h 3514773"/>
              <a:gd name="connsiteX3" fmla="*/ 3249083 w 3958340"/>
              <a:gd name="connsiteY3" fmla="*/ 1447800 h 3514773"/>
              <a:gd name="connsiteX4" fmla="*/ 3956654 w 3958340"/>
              <a:gd name="connsiteY4" fmla="*/ 2699657 h 3514773"/>
              <a:gd name="connsiteX5" fmla="*/ 3020483 w 3958340"/>
              <a:gd name="connsiteY5" fmla="*/ 3483428 h 3514773"/>
              <a:gd name="connsiteX6" fmla="*/ 1757740 w 3958340"/>
              <a:gd name="connsiteY6" fmla="*/ 3309257 h 3514773"/>
              <a:gd name="connsiteX7" fmla="*/ 135768 w 3958340"/>
              <a:gd name="connsiteY7" fmla="*/ 2841171 h 3514773"/>
              <a:gd name="connsiteX8" fmla="*/ 92225 w 3958340"/>
              <a:gd name="connsiteY8" fmla="*/ 1360714 h 3514773"/>
              <a:gd name="connsiteX9" fmla="*/ 92225 w 3958340"/>
              <a:gd name="connsiteY9" fmla="*/ 1360714 h 3514773"/>
              <a:gd name="connsiteX10" fmla="*/ 222854 w 3958340"/>
              <a:gd name="connsiteY10" fmla="*/ 1055915 h 3514773"/>
              <a:gd name="connsiteX11" fmla="*/ 647397 w 3958340"/>
              <a:gd name="connsiteY11" fmla="*/ 10885 h 3514773"/>
              <a:gd name="connsiteX12" fmla="*/ 832454 w 3958340"/>
              <a:gd name="connsiteY12" fmla="*/ 0 h 3514773"/>
              <a:gd name="connsiteX0" fmla="*/ 832454 w 3958340"/>
              <a:gd name="connsiteY0" fmla="*/ 0 h 3514773"/>
              <a:gd name="connsiteX1" fmla="*/ 2160511 w 3958340"/>
              <a:gd name="connsiteY1" fmla="*/ 544285 h 3514773"/>
              <a:gd name="connsiteX2" fmla="*/ 3194654 w 3958340"/>
              <a:gd name="connsiteY2" fmla="*/ 500743 h 3514773"/>
              <a:gd name="connsiteX3" fmla="*/ 3249083 w 3958340"/>
              <a:gd name="connsiteY3" fmla="*/ 1447800 h 3514773"/>
              <a:gd name="connsiteX4" fmla="*/ 3956654 w 3958340"/>
              <a:gd name="connsiteY4" fmla="*/ 2699657 h 3514773"/>
              <a:gd name="connsiteX5" fmla="*/ 3020483 w 3958340"/>
              <a:gd name="connsiteY5" fmla="*/ 3483428 h 3514773"/>
              <a:gd name="connsiteX6" fmla="*/ 1757740 w 3958340"/>
              <a:gd name="connsiteY6" fmla="*/ 3309257 h 3514773"/>
              <a:gd name="connsiteX7" fmla="*/ 135768 w 3958340"/>
              <a:gd name="connsiteY7" fmla="*/ 2841171 h 3514773"/>
              <a:gd name="connsiteX8" fmla="*/ 92225 w 3958340"/>
              <a:gd name="connsiteY8" fmla="*/ 1360714 h 3514773"/>
              <a:gd name="connsiteX9" fmla="*/ 92225 w 3958340"/>
              <a:gd name="connsiteY9" fmla="*/ 1360714 h 3514773"/>
              <a:gd name="connsiteX10" fmla="*/ 168426 w 3958340"/>
              <a:gd name="connsiteY10" fmla="*/ 925286 h 3514773"/>
              <a:gd name="connsiteX11" fmla="*/ 647397 w 3958340"/>
              <a:gd name="connsiteY11" fmla="*/ 10885 h 3514773"/>
              <a:gd name="connsiteX12" fmla="*/ 832454 w 3958340"/>
              <a:gd name="connsiteY12" fmla="*/ 0 h 3514773"/>
              <a:gd name="connsiteX0" fmla="*/ 832454 w 3958340"/>
              <a:gd name="connsiteY0" fmla="*/ 0 h 3514773"/>
              <a:gd name="connsiteX1" fmla="*/ 2160511 w 3958340"/>
              <a:gd name="connsiteY1" fmla="*/ 544285 h 3514773"/>
              <a:gd name="connsiteX2" fmla="*/ 3194654 w 3958340"/>
              <a:gd name="connsiteY2" fmla="*/ 500743 h 3514773"/>
              <a:gd name="connsiteX3" fmla="*/ 3249083 w 3958340"/>
              <a:gd name="connsiteY3" fmla="*/ 1447800 h 3514773"/>
              <a:gd name="connsiteX4" fmla="*/ 3956654 w 3958340"/>
              <a:gd name="connsiteY4" fmla="*/ 2699657 h 3514773"/>
              <a:gd name="connsiteX5" fmla="*/ 3020483 w 3958340"/>
              <a:gd name="connsiteY5" fmla="*/ 3483428 h 3514773"/>
              <a:gd name="connsiteX6" fmla="*/ 1757740 w 3958340"/>
              <a:gd name="connsiteY6" fmla="*/ 3309257 h 3514773"/>
              <a:gd name="connsiteX7" fmla="*/ 135768 w 3958340"/>
              <a:gd name="connsiteY7" fmla="*/ 2841171 h 3514773"/>
              <a:gd name="connsiteX8" fmla="*/ 92225 w 3958340"/>
              <a:gd name="connsiteY8" fmla="*/ 1360714 h 3514773"/>
              <a:gd name="connsiteX9" fmla="*/ 92225 w 3958340"/>
              <a:gd name="connsiteY9" fmla="*/ 1360714 h 3514773"/>
              <a:gd name="connsiteX10" fmla="*/ 168426 w 3958340"/>
              <a:gd name="connsiteY10" fmla="*/ 925286 h 3514773"/>
              <a:gd name="connsiteX11" fmla="*/ 560311 w 3958340"/>
              <a:gd name="connsiteY11" fmla="*/ 141513 h 3514773"/>
              <a:gd name="connsiteX12" fmla="*/ 832454 w 3958340"/>
              <a:gd name="connsiteY12" fmla="*/ 0 h 3514773"/>
              <a:gd name="connsiteX0" fmla="*/ 832454 w 3958340"/>
              <a:gd name="connsiteY0" fmla="*/ 0 h 3514773"/>
              <a:gd name="connsiteX1" fmla="*/ 2160511 w 3958340"/>
              <a:gd name="connsiteY1" fmla="*/ 544285 h 3514773"/>
              <a:gd name="connsiteX2" fmla="*/ 3194654 w 3958340"/>
              <a:gd name="connsiteY2" fmla="*/ 500743 h 3514773"/>
              <a:gd name="connsiteX3" fmla="*/ 3249083 w 3958340"/>
              <a:gd name="connsiteY3" fmla="*/ 1447800 h 3514773"/>
              <a:gd name="connsiteX4" fmla="*/ 3956654 w 3958340"/>
              <a:gd name="connsiteY4" fmla="*/ 2699657 h 3514773"/>
              <a:gd name="connsiteX5" fmla="*/ 3020483 w 3958340"/>
              <a:gd name="connsiteY5" fmla="*/ 3483428 h 3514773"/>
              <a:gd name="connsiteX6" fmla="*/ 1757740 w 3958340"/>
              <a:gd name="connsiteY6" fmla="*/ 3309257 h 3514773"/>
              <a:gd name="connsiteX7" fmla="*/ 135768 w 3958340"/>
              <a:gd name="connsiteY7" fmla="*/ 2841171 h 3514773"/>
              <a:gd name="connsiteX8" fmla="*/ 92225 w 3958340"/>
              <a:gd name="connsiteY8" fmla="*/ 1360714 h 3514773"/>
              <a:gd name="connsiteX9" fmla="*/ 92225 w 3958340"/>
              <a:gd name="connsiteY9" fmla="*/ 1360714 h 3514773"/>
              <a:gd name="connsiteX10" fmla="*/ 168426 w 3958340"/>
              <a:gd name="connsiteY10" fmla="*/ 925286 h 3514773"/>
              <a:gd name="connsiteX11" fmla="*/ 560311 w 3958340"/>
              <a:gd name="connsiteY11" fmla="*/ 141513 h 3514773"/>
              <a:gd name="connsiteX12" fmla="*/ 832454 w 3958340"/>
              <a:gd name="connsiteY12" fmla="*/ 0 h 3514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958340" h="3514773">
                <a:moveTo>
                  <a:pt x="832454" y="0"/>
                </a:moveTo>
                <a:cubicBezTo>
                  <a:pt x="1299632" y="230414"/>
                  <a:pt x="1766811" y="460828"/>
                  <a:pt x="2160511" y="544285"/>
                </a:cubicBezTo>
                <a:cubicBezTo>
                  <a:pt x="2554211" y="627742"/>
                  <a:pt x="3013225" y="350157"/>
                  <a:pt x="3194654" y="500743"/>
                </a:cubicBezTo>
                <a:cubicBezTo>
                  <a:pt x="3376083" y="651329"/>
                  <a:pt x="3122083" y="1081314"/>
                  <a:pt x="3249083" y="1447800"/>
                </a:cubicBezTo>
                <a:cubicBezTo>
                  <a:pt x="3376083" y="1814286"/>
                  <a:pt x="3994754" y="2360386"/>
                  <a:pt x="3956654" y="2699657"/>
                </a:cubicBezTo>
                <a:cubicBezTo>
                  <a:pt x="3918554" y="3038928"/>
                  <a:pt x="3386969" y="3381828"/>
                  <a:pt x="3020483" y="3483428"/>
                </a:cubicBezTo>
                <a:cubicBezTo>
                  <a:pt x="2653997" y="3585028"/>
                  <a:pt x="2238526" y="3416300"/>
                  <a:pt x="1757740" y="3309257"/>
                </a:cubicBezTo>
                <a:cubicBezTo>
                  <a:pt x="1276954" y="3202214"/>
                  <a:pt x="413354" y="3165928"/>
                  <a:pt x="135768" y="2841171"/>
                </a:cubicBezTo>
                <a:cubicBezTo>
                  <a:pt x="-141818" y="2516414"/>
                  <a:pt x="92225" y="1360714"/>
                  <a:pt x="92225" y="1360714"/>
                </a:cubicBezTo>
                <a:lnTo>
                  <a:pt x="92225" y="1360714"/>
                </a:lnTo>
                <a:cubicBezTo>
                  <a:pt x="106739" y="1320800"/>
                  <a:pt x="75897" y="1150257"/>
                  <a:pt x="168426" y="925286"/>
                </a:cubicBezTo>
                <a:cubicBezTo>
                  <a:pt x="260955" y="700315"/>
                  <a:pt x="451454" y="328384"/>
                  <a:pt x="560311" y="141513"/>
                </a:cubicBezTo>
                <a:cubicBezTo>
                  <a:pt x="651025" y="-36287"/>
                  <a:pt x="741740" y="47171"/>
                  <a:pt x="832454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Mathematical representation of an amoeba</a:t>
            </a:r>
          </a:p>
        </p:txBody>
      </p:sp>
      <p:sp>
        <p:nvSpPr>
          <p:cNvPr id="3" name="Oval 2"/>
          <p:cNvSpPr>
            <a:spLocks noChangeAspect="1"/>
          </p:cNvSpPr>
          <p:nvPr/>
        </p:nvSpPr>
        <p:spPr>
          <a:xfrm>
            <a:off x="1447794" y="2514600"/>
            <a:ext cx="3657600" cy="36576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1295400" y="2667000"/>
            <a:ext cx="3886197" cy="3459163"/>
            <a:chOff x="1295400" y="2667000"/>
            <a:chExt cx="3886197" cy="3459163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3276596" y="3200400"/>
              <a:ext cx="76204" cy="1219200"/>
            </a:xfrm>
            <a:prstGeom prst="line">
              <a:avLst/>
            </a:prstGeom>
            <a:ln w="1905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3276596" y="3200400"/>
              <a:ext cx="1143004" cy="1143000"/>
            </a:xfrm>
            <a:prstGeom prst="line">
              <a:avLst/>
            </a:prstGeom>
            <a:ln w="1905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276594" y="4322941"/>
              <a:ext cx="1905003" cy="1057096"/>
            </a:xfrm>
            <a:prstGeom prst="line">
              <a:avLst/>
            </a:prstGeom>
            <a:ln w="1905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276599" y="4343400"/>
              <a:ext cx="990601" cy="1782763"/>
            </a:xfrm>
            <a:prstGeom prst="line">
              <a:avLst/>
            </a:prstGeom>
            <a:ln w="1905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2971800" y="4343400"/>
              <a:ext cx="304800" cy="1676400"/>
            </a:xfrm>
            <a:prstGeom prst="line">
              <a:avLst/>
            </a:prstGeom>
            <a:ln w="1905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1371600" y="4343400"/>
              <a:ext cx="1905000" cy="1143000"/>
            </a:xfrm>
            <a:prstGeom prst="line">
              <a:avLst/>
            </a:prstGeom>
            <a:ln w="1905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 flipV="1">
              <a:off x="1295400" y="4038600"/>
              <a:ext cx="1981200" cy="304800"/>
            </a:xfrm>
            <a:prstGeom prst="line">
              <a:avLst/>
            </a:prstGeom>
            <a:ln w="1905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3276597" y="4114800"/>
              <a:ext cx="1219203" cy="228600"/>
            </a:xfrm>
            <a:prstGeom prst="line">
              <a:avLst/>
            </a:prstGeom>
            <a:ln w="1905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 flipV="1">
              <a:off x="2057401" y="2667000"/>
              <a:ext cx="1219194" cy="1676400"/>
            </a:xfrm>
            <a:prstGeom prst="line">
              <a:avLst/>
            </a:prstGeom>
            <a:ln w="1905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2913608" y="2801908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r[0]</a:t>
            </a:r>
            <a:endParaRPr lang="en-US" sz="2000" baseline="-25000" dirty="0">
              <a:solidFill>
                <a:schemeClr val="accent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962394" y="2835483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r[1]</a:t>
            </a:r>
            <a:endParaRPr lang="en-US" sz="2000" baseline="-25000" dirty="0">
              <a:solidFill>
                <a:schemeClr val="accent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474020" y="3865287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r[2]</a:t>
            </a:r>
            <a:endParaRPr lang="en-US" sz="2000" baseline="-25000" dirty="0">
              <a:solidFill>
                <a:schemeClr val="accent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180866" y="5245943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r[…]</a:t>
            </a:r>
            <a:endParaRPr lang="en-US" sz="2000" baseline="-25000" dirty="0">
              <a:solidFill>
                <a:schemeClr val="accent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22566" y="2314545"/>
            <a:ext cx="1431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r[</a:t>
            </a:r>
            <a:r>
              <a:rPr lang="en-US" sz="1600" dirty="0">
                <a:solidFill>
                  <a:schemeClr val="accent1"/>
                </a:solidFill>
              </a:rPr>
              <a:t>POINTS-1</a:t>
            </a:r>
            <a:r>
              <a:rPr lang="en-US" sz="2000" dirty="0">
                <a:solidFill>
                  <a:schemeClr val="accent1"/>
                </a:solidFill>
              </a:rPr>
              <a:t>]</a:t>
            </a:r>
            <a:endParaRPr lang="en-US" sz="2000" baseline="-25000" dirty="0">
              <a:solidFill>
                <a:schemeClr val="accent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0565" y="3703637"/>
            <a:ext cx="1431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r[</a:t>
            </a:r>
            <a:r>
              <a:rPr lang="en-US" sz="1600" dirty="0">
                <a:solidFill>
                  <a:schemeClr val="accent1"/>
                </a:solidFill>
              </a:rPr>
              <a:t>POINTS-2</a:t>
            </a:r>
            <a:r>
              <a:rPr lang="en-US" sz="2000" dirty="0">
                <a:solidFill>
                  <a:schemeClr val="accent1"/>
                </a:solidFill>
              </a:rPr>
              <a:t>]</a:t>
            </a:r>
            <a:endParaRPr lang="en-US" sz="2000" baseline="-25000" dirty="0">
              <a:solidFill>
                <a:schemeClr val="accent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516331" y="2838271"/>
            <a:ext cx="35895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Represented by an array of "r" values, each representing the distance of one point from the center of a unit circle.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Points joined by a smooth curve (a spline)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To change shape, just make small changes to the r values.</a:t>
            </a:r>
          </a:p>
        </p:txBody>
      </p:sp>
    </p:spTree>
    <p:extLst>
      <p:ext uri="{BB962C8B-B14F-4D97-AF65-F5344CB8AC3E}">
        <p14:creationId xmlns:p14="http://schemas.microsoft.com/office/powerpoint/2010/main" val="2503274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 Drawing the Curvy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417638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beginShape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// first point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isnitial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guide - it is not drawn …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curveVertex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getVertexX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(POINTS-1),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getVertexY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(POINTS-1));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for 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=0;i&lt;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POINTS;i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curveVertex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getVertexX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getVertexY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// close the loop...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curveVertex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getVertexX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(0),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getVertexY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(0));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// last point is final guide, it is not drawn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curveVertex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getVertexX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(1),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getVertexY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(1));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endShape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4543" y="5985559"/>
            <a:ext cx="803617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getVertexX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baseline="-25000" dirty="0" err="1">
                <a:latin typeface="Consolas" panose="020B0609020204030204" pitchFamily="49" charset="0"/>
                <a:cs typeface="Consolas" panose="020B0609020204030204" pitchFamily="49" charset="0"/>
              </a:rPr>
              <a:t>center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width *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rValues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* cos(2*</a:t>
            </a:r>
            <a:r>
              <a:rPr lang="el-GR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π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/POINTS)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getVertexY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baseline="-25000" dirty="0" err="1">
                <a:latin typeface="Consolas" panose="020B0609020204030204" pitchFamily="49" charset="0"/>
                <a:cs typeface="Consolas" panose="020B0609020204030204" pitchFamily="49" charset="0"/>
              </a:rPr>
              <a:t>center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height *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rValues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* sin(2*</a:t>
            </a:r>
            <a:r>
              <a:rPr lang="el-GR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π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/POINTS)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82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Explore more "organic" shapes</a:t>
            </a:r>
          </a:p>
          <a:p>
            <a:r>
              <a:rPr lang="en-US" dirty="0"/>
              <a:t>See how to make a shape change over time</a:t>
            </a:r>
          </a:p>
          <a:p>
            <a:r>
              <a:rPr lang="en-US" dirty="0"/>
              <a:t>Create motion</a:t>
            </a:r>
          </a:p>
        </p:txBody>
      </p:sp>
    </p:spTree>
    <p:extLst>
      <p:ext uri="{BB962C8B-B14F-4D97-AF65-F5344CB8AC3E}">
        <p14:creationId xmlns:p14="http://schemas.microsoft.com/office/powerpoint/2010/main" val="3590949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Learnings</a:t>
            </a:r>
            <a:br>
              <a:rPr lang="en-US" dirty="0"/>
            </a:br>
            <a:r>
              <a:rPr lang="en-US" sz="3100" dirty="0"/>
              <a:t>[this section to be added to as the project progresses]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It's very important to get simple things working first</a:t>
            </a:r>
          </a:p>
          <a:p>
            <a:pPr lvl="1"/>
            <a:r>
              <a:rPr lang="en-US" dirty="0"/>
              <a:t>My first amoebas were simple squares – got the dynamic creation and deletion parts working with these simple non-animated squares</a:t>
            </a:r>
          </a:p>
          <a:p>
            <a:r>
              <a:rPr lang="en-US" dirty="0"/>
              <a:t>Getting amoeba animation to look "lifelike" is tricky</a:t>
            </a:r>
          </a:p>
          <a:p>
            <a:pPr lvl="1"/>
            <a:r>
              <a:rPr lang="en-US" dirty="0"/>
              <a:t>The polar-coordinate representation was a good representation</a:t>
            </a:r>
          </a:p>
          <a:p>
            <a:pPr lvl="1"/>
            <a:r>
              <a:rPr lang="en-US" dirty="0"/>
              <a:t>However, needed to play with various factors and timings</a:t>
            </a:r>
          </a:p>
          <a:p>
            <a:r>
              <a:rPr lang="en-US" dirty="0"/>
              <a:t>Debugging techniques helpful</a:t>
            </a:r>
          </a:p>
          <a:p>
            <a:pPr lvl="1"/>
            <a:r>
              <a:rPr lang="en-US" dirty="0"/>
              <a:t>Print things out to console! (</a:t>
            </a:r>
            <a:r>
              <a:rPr lang="en-US" dirty="0" err="1"/>
              <a:t>Eg</a:t>
            </a:r>
            <a:r>
              <a:rPr lang="en-US" dirty="0"/>
              <a:t>., when an amoeba is created, or is beginning to "die" and when it finally "dies".)</a:t>
            </a:r>
          </a:p>
          <a:p>
            <a:r>
              <a:rPr lang="en-US" dirty="0"/>
              <a:t>TODO: Haven't figured out how to actually remove objects from the list – so currently "dead" amoebas are a waste of resource. Need to some methods to the </a:t>
            </a:r>
            <a:r>
              <a:rPr lang="en-US" dirty="0" err="1"/>
              <a:t>ProcessingObject</a:t>
            </a:r>
            <a:r>
              <a:rPr lang="en-US" dirty="0"/>
              <a:t> for this</a:t>
            </a:r>
          </a:p>
        </p:txBody>
      </p:sp>
    </p:spTree>
    <p:extLst>
      <p:ext uri="{BB962C8B-B14F-4D97-AF65-F5344CB8AC3E}">
        <p14:creationId xmlns:p14="http://schemas.microsoft.com/office/powerpoint/2010/main" val="1909552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Future</a:t>
            </a:r>
            <a:br>
              <a:rPr lang="en-US" dirty="0"/>
            </a:br>
            <a:r>
              <a:rPr lang="en-US" sz="3100" dirty="0"/>
              <a:t>[this section to be added towards the end, but feel free to add ideas here as you get them!]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Make the amoeba more realistic and/or crazy</a:t>
            </a:r>
          </a:p>
          <a:p>
            <a:pPr lvl="1"/>
            <a:r>
              <a:rPr lang="en-US" dirty="0"/>
              <a:t>Add organelles (nucleus, etc.)</a:t>
            </a:r>
          </a:p>
          <a:p>
            <a:pPr lvl="1"/>
            <a:r>
              <a:rPr lang="en-US" dirty="0"/>
              <a:t>Make it follow the movement of pseudopods (currently it's movement – position of its center – is unrelated to pseudopods)</a:t>
            </a:r>
          </a:p>
          <a:p>
            <a:pPr lvl="1"/>
            <a:r>
              <a:rPr lang="en-US" dirty="0"/>
              <a:t>Interesting soundscapes, interesting (and varied) sounds when it "dies"</a:t>
            </a:r>
          </a:p>
          <a:p>
            <a:r>
              <a:rPr lang="en-US" dirty="0"/>
              <a:t>Explore the idea of a game</a:t>
            </a:r>
          </a:p>
          <a:p>
            <a:pPr lvl="1"/>
            <a:r>
              <a:rPr lang="en-US" dirty="0"/>
              <a:t>Amoebas potentially "eat" bona fide keys.</a:t>
            </a:r>
          </a:p>
          <a:p>
            <a:pPr lvl="1"/>
            <a:r>
              <a:rPr lang="en-US" dirty="0"/>
              <a:t>Amoebas potentially reproduce?</a:t>
            </a:r>
          </a:p>
          <a:p>
            <a:pPr lvl="1"/>
            <a:r>
              <a:rPr lang="en-US" dirty="0"/>
              <a:t>Points for killing off amoebas</a:t>
            </a:r>
          </a:p>
          <a:p>
            <a:r>
              <a:rPr lang="en-US" dirty="0"/>
              <a:t>Explore the idea of amoebas themselves contributing to adding to the music</a:t>
            </a:r>
          </a:p>
          <a:p>
            <a:pPr lvl="1"/>
            <a:r>
              <a:rPr lang="en-US" dirty="0"/>
              <a:t>The idea of each amoeba being a dynamically created, self-playing instruments.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421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Animation: Part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Uncomment the TODO 3 block.</a:t>
            </a:r>
          </a:p>
          <a:p>
            <a:r>
              <a:rPr lang="en-US" dirty="0"/>
              <a:t>Each click of the mouse advances the cat one </a:t>
            </a:r>
            <a:r>
              <a:rPr lang="en-US"/>
              <a:t>frame forward.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3200400"/>
            <a:ext cx="5334000" cy="352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880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0391B6CB16D848B5E4BDF47F4D6168" ma:contentTypeVersion="5" ma:contentTypeDescription="Create a new document." ma:contentTypeScope="" ma:versionID="34c6b04838cc9115ca53b6095ef0acbb">
  <xsd:schema xmlns:xsd="http://www.w3.org/2001/XMLSchema" xmlns:xs="http://www.w3.org/2001/XMLSchema" xmlns:p="http://schemas.microsoft.com/office/2006/metadata/properties" xmlns:ns2="8f8e4ff3-3b3d-4ff0-a687-7493cb4ed716" targetNamespace="http://schemas.microsoft.com/office/2006/metadata/properties" ma:root="true" ma:fieldsID="04725b0d2c55a28d9e5d8721fc3b420c" ns2:_="">
    <xsd:import namespace="8f8e4ff3-3b3d-4ff0-a687-7493cb4ed71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8e4ff3-3b3d-4ff0-a687-7493cb4ed71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BF9A280-46A8-4C28-B557-59FD125CCE5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1CF45C2-49B9-43AB-BFCF-01E6EFB9AA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8DD0FA0-76AB-4F2C-B993-A20025A8E7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f8e4ff3-3b3d-4ff0-a687-7493cb4ed7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12922</TotalTime>
  <Words>606</Words>
  <Application>Microsoft Office PowerPoint</Application>
  <PresentationFormat>On-screen Show (4:3)</PresentationFormat>
  <Paragraphs>74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Consolas</vt:lpstr>
      <vt:lpstr>Office Theme</vt:lpstr>
      <vt:lpstr>Lab 5: Animation</vt:lpstr>
      <vt:lpstr>Design</vt:lpstr>
      <vt:lpstr>Code: Drawing the Curvy Outline</vt:lpstr>
      <vt:lpstr>Motivation</vt:lpstr>
      <vt:lpstr>Learnings [this section to be added to as the project progresses]</vt:lpstr>
      <vt:lpstr>Future [this section to be added towards the end, but feel free to add ideas here as you get them!]</vt:lpstr>
      <vt:lpstr>Animation: Part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 You Arrive…</dc:title>
  <dc:creator>Jeff Ford</dc:creator>
  <cp:lastModifiedBy>Erik Frimodig</cp:lastModifiedBy>
  <cp:revision>159</cp:revision>
  <cp:lastPrinted>2015-05-19T12:34:03Z</cp:lastPrinted>
  <dcterms:created xsi:type="dcterms:W3CDTF">2014-10-01T17:36:59Z</dcterms:created>
  <dcterms:modified xsi:type="dcterms:W3CDTF">2016-05-18T06:34:14Z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0x0101004D0391B6CB16D848B5E4BDF47F4D6168</vt:lpwstr>
  </property>
</Properties>
</file>