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  <p:sldId id="260" r:id="rId4"/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>
      <p:cViewPr>
        <p:scale>
          <a:sx n="192" d="100"/>
          <a:sy n="192" d="100"/>
        </p:scale>
        <p:origin x="-672" y="-1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ji/Desktop/scrum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ji/Desktop/scrum%20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ji/Desktop/scrum%20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84D-1744-AAED-B58A539DDD2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84D-1744-AAED-B58A539DDD25}"/>
              </c:ext>
            </c:extLst>
          </c:dPt>
          <c:dLbls>
            <c:dLbl>
              <c:idx val="0"/>
              <c:layout>
                <c:manualLayout>
                  <c:x val="6.3866066380395686E-2"/>
                  <c:y val="-2.6844066094017089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4D-1744-AAED-B58A539DDD25}"/>
                </c:ext>
              </c:extLst>
            </c:dLbl>
            <c:dLbl>
              <c:idx val="1"/>
              <c:layout>
                <c:manualLayout>
                  <c:x val="-3.2323450469026196E-2"/>
                  <c:y val="1.4695569641747497E-3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83468961370689"/>
                      <c:h val="0.223979088062086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84D-1744-AAED-B58A539DDD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FIx!$B$5:$B$6</c:f>
              <c:strCache>
                <c:ptCount val="2"/>
                <c:pt idx="0">
                  <c:v>Done</c:v>
                </c:pt>
                <c:pt idx="1">
                  <c:v>On Going</c:v>
                </c:pt>
              </c:strCache>
            </c:strRef>
          </c:cat>
          <c:val>
            <c:numRef>
              <c:f>FIx!$C$5:$C$6</c:f>
              <c:numCache>
                <c:formatCode>@</c:formatCode>
                <c:ptCount val="2"/>
                <c:pt idx="0">
                  <c:v>88.235294117647058</c:v>
                </c:pt>
                <c:pt idx="1">
                  <c:v>11.764705882352942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4D-1744-AAED-B58A539DDD25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5940-C947-A9A8-CDA935B045A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5940-C947-A9A8-CDA935B045A6}"/>
              </c:ext>
            </c:extLst>
          </c:dPt>
          <c:dLbls>
            <c:dLbl>
              <c:idx val="0"/>
              <c:layout>
                <c:manualLayout>
                  <c:x val="-7.1327416971005142E-2"/>
                  <c:y val="0.1850004292165602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2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891326938048605"/>
                      <c:h val="0.285420568901923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940-C947-A9A8-CDA935B045A6}"/>
                </c:ext>
              </c:extLst>
            </c:dLbl>
            <c:dLbl>
              <c:idx val="1"/>
              <c:layout>
                <c:manualLayout>
                  <c:x val="-4.7191676996911507E-2"/>
                  <c:y val="-0.10524964034224275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40-C947-A9A8-CDA935B045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FIx!$B$7:$B$8</c:f>
              <c:strCache>
                <c:ptCount val="2"/>
                <c:pt idx="0">
                  <c:v>Meet Target</c:v>
                </c:pt>
                <c:pt idx="1">
                  <c:v>Delay</c:v>
                </c:pt>
              </c:strCache>
            </c:strRef>
          </c:cat>
          <c:val>
            <c:numRef>
              <c:f>FIx!$C$7:$C$8</c:f>
              <c:numCache>
                <c:formatCode>@</c:formatCode>
                <c:ptCount val="2"/>
                <c:pt idx="0">
                  <c:v>67.64705882352942</c:v>
                </c:pt>
                <c:pt idx="1">
                  <c:v>32.35294117647058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40-C947-A9A8-CDA935B045A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658863490314882"/>
          <c:y val="0.11820266793659559"/>
          <c:w val="0.83969062700817043"/>
          <c:h val="0.55797010961668669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5F80-A248-BF82-2E7E29882B0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5F80-A248-BF82-2E7E29882B01}"/>
              </c:ext>
            </c:extLst>
          </c:dPt>
          <c:cat>
            <c:strRef>
              <c:f>FIx!$B$10:$B$11</c:f>
              <c:strCache>
                <c:ptCount val="2"/>
                <c:pt idx="0">
                  <c:v>WorkLoad %</c:v>
                </c:pt>
                <c:pt idx="1">
                  <c:v>WorkLess %</c:v>
                </c:pt>
              </c:strCache>
            </c:strRef>
          </c:cat>
          <c:val>
            <c:numRef>
              <c:f>FIx!$C$10:$C$11</c:f>
              <c:numCache>
                <c:formatCode>@</c:formatCode>
                <c:ptCount val="2"/>
                <c:pt idx="0">
                  <c:v>47.183673469387763</c:v>
                </c:pt>
                <c:pt idx="1">
                  <c:v>52.816326530612237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80-A248-BF82-2E7E29882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0EAD-9644-4048-B0F5-B77E42F3A171}" type="datetimeFigureOut">
              <a:rPr lang="id-ID" smtClean="0"/>
              <a:t>30/04/23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A30-0014-8A43-AD95-68529C7E6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176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0EAD-9644-4048-B0F5-B77E42F3A171}" type="datetimeFigureOut">
              <a:rPr lang="id-ID" smtClean="0"/>
              <a:t>30/04/23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A30-0014-8A43-AD95-68529C7E6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673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0EAD-9644-4048-B0F5-B77E42F3A171}" type="datetimeFigureOut">
              <a:rPr lang="id-ID" smtClean="0"/>
              <a:t>30/04/23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A30-0014-8A43-AD95-68529C7E6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08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0EAD-9644-4048-B0F5-B77E42F3A171}" type="datetimeFigureOut">
              <a:rPr lang="id-ID" smtClean="0"/>
              <a:t>30/04/23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A30-0014-8A43-AD95-68529C7E6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762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0EAD-9644-4048-B0F5-B77E42F3A171}" type="datetimeFigureOut">
              <a:rPr lang="id-ID" smtClean="0"/>
              <a:t>30/04/23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A30-0014-8A43-AD95-68529C7E6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788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0EAD-9644-4048-B0F5-B77E42F3A171}" type="datetimeFigureOut">
              <a:rPr lang="id-ID" smtClean="0"/>
              <a:t>30/04/23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A30-0014-8A43-AD95-68529C7E6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648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0EAD-9644-4048-B0F5-B77E42F3A171}" type="datetimeFigureOut">
              <a:rPr lang="id-ID" smtClean="0"/>
              <a:t>30/04/23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A30-0014-8A43-AD95-68529C7E6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852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0EAD-9644-4048-B0F5-B77E42F3A171}" type="datetimeFigureOut">
              <a:rPr lang="id-ID" smtClean="0"/>
              <a:t>30/04/23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A30-0014-8A43-AD95-68529C7E6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877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0EAD-9644-4048-B0F5-B77E42F3A171}" type="datetimeFigureOut">
              <a:rPr lang="id-ID" smtClean="0"/>
              <a:t>30/04/23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A30-0014-8A43-AD95-68529C7E6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59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0EAD-9644-4048-B0F5-B77E42F3A171}" type="datetimeFigureOut">
              <a:rPr lang="id-ID" smtClean="0"/>
              <a:t>30/04/23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A30-0014-8A43-AD95-68529C7E6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393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0EAD-9644-4048-B0F5-B77E42F3A171}" type="datetimeFigureOut">
              <a:rPr lang="id-ID" smtClean="0"/>
              <a:t>30/04/23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A30-0014-8A43-AD95-68529C7E6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88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0EAD-9644-4048-B0F5-B77E42F3A171}" type="datetimeFigureOut">
              <a:rPr lang="id-ID" smtClean="0"/>
              <a:t>30/04/23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9A30-0014-8A43-AD95-68529C7E6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11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9B5C49D-AA99-581A-5B99-38BE38F3F3BD}"/>
              </a:ext>
            </a:extLst>
          </p:cNvPr>
          <p:cNvSpPr/>
          <p:nvPr/>
        </p:nvSpPr>
        <p:spPr>
          <a:xfrm>
            <a:off x="387275" y="1092200"/>
            <a:ext cx="8369450" cy="5080000"/>
          </a:xfrm>
          <a:prstGeom prst="round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26D38-5E1D-D9CD-3615-1001047C2CFA}"/>
              </a:ext>
            </a:extLst>
          </p:cNvPr>
          <p:cNvSpPr/>
          <p:nvPr/>
        </p:nvSpPr>
        <p:spPr>
          <a:xfrm>
            <a:off x="387275" y="279699"/>
            <a:ext cx="8369450" cy="2086984"/>
          </a:xfrm>
          <a:prstGeom prst="roundRect">
            <a:avLst/>
          </a:prstGeom>
          <a:solidFill>
            <a:srgbClr val="00206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id-ID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id-ID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Tv</a:t>
            </a:r>
            <a:r>
              <a:rPr lang="id-ID" sz="3200" b="1" dirty="0"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72351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734F7C99-51DD-03C2-E918-5C47B28C777D}"/>
              </a:ext>
            </a:extLst>
          </p:cNvPr>
          <p:cNvSpPr txBox="1">
            <a:spLocks/>
          </p:cNvSpPr>
          <p:nvPr/>
        </p:nvSpPr>
        <p:spPr>
          <a:xfrm>
            <a:off x="251520" y="546258"/>
            <a:ext cx="864096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Content :</a:t>
            </a:r>
            <a:endParaRPr 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3E3D700-EF7C-499C-A639-85E479035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08" y="1141363"/>
            <a:ext cx="5058693" cy="331629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63534" lvl="1" indent="-363534" eaLnBrk="1" hangingPunct="1">
              <a:spcAft>
                <a:spcPts val="300"/>
              </a:spcAft>
              <a:buFont typeface="+mj-lt"/>
              <a:buAutoNum type="arabicPeriod"/>
              <a:defRPr/>
            </a:pPr>
            <a:r>
              <a:rPr kumimoji="1" lang="en-US" altLang="ja-JP" sz="2400" b="1" dirty="0"/>
              <a:t>Background, Purpose &amp; Target</a:t>
            </a:r>
          </a:p>
          <a:p>
            <a:pPr marL="363534" lvl="1" indent="-363534" eaLnBrk="1" hangingPunct="1">
              <a:spcAft>
                <a:spcPts val="300"/>
              </a:spcAft>
              <a:buFont typeface="+mj-lt"/>
              <a:buAutoNum type="arabicPeriod"/>
              <a:defRPr/>
            </a:pPr>
            <a:r>
              <a:rPr kumimoji="1" lang="en-US" altLang="ja-JP" sz="2400" b="1" dirty="0"/>
              <a:t>Development Plan</a:t>
            </a:r>
          </a:p>
          <a:p>
            <a:pPr marL="363534" lvl="1" indent="-363534" eaLnBrk="1" hangingPunct="1">
              <a:spcAft>
                <a:spcPts val="300"/>
              </a:spcAft>
              <a:buFont typeface="+mj-lt"/>
              <a:buAutoNum type="arabicPeriod"/>
              <a:defRPr/>
            </a:pPr>
            <a:r>
              <a:rPr kumimoji="1" lang="en-US" altLang="ja-JP" sz="2400" b="1" dirty="0"/>
              <a:t>Feasibility Study Progress</a:t>
            </a:r>
          </a:p>
          <a:p>
            <a:pPr marL="363534" lvl="1" indent="-363534" eaLnBrk="1" hangingPunct="1">
              <a:spcAft>
                <a:spcPts val="300"/>
              </a:spcAft>
              <a:defRPr/>
            </a:pPr>
            <a:r>
              <a:rPr kumimoji="1" lang="en-US" altLang="ja-JP" sz="2400" b="1" dirty="0">
                <a:solidFill>
                  <a:prstClr val="black"/>
                </a:solidFill>
              </a:rPr>
              <a:t>4. Cost Project </a:t>
            </a:r>
          </a:p>
          <a:p>
            <a:pPr marL="363534" lvl="1" indent="-363534" eaLnBrk="1" hangingPunct="1">
              <a:spcAft>
                <a:spcPts val="300"/>
              </a:spcAft>
              <a:defRPr/>
            </a:pPr>
            <a:r>
              <a:rPr kumimoji="1" lang="en-US" altLang="ja-JP" sz="2400" dirty="0">
                <a:solidFill>
                  <a:prstClr val="black"/>
                </a:solidFill>
              </a:rPr>
              <a:t>	4.1. Investment </a:t>
            </a:r>
          </a:p>
          <a:p>
            <a:pPr marL="363534" lvl="1" indent="-363534" eaLnBrk="1" hangingPunct="1">
              <a:spcAft>
                <a:spcPts val="300"/>
              </a:spcAft>
              <a:defRPr/>
            </a:pPr>
            <a:r>
              <a:rPr kumimoji="1" lang="en-US" altLang="ja-JP" sz="2400" dirty="0">
                <a:solidFill>
                  <a:prstClr val="black"/>
                </a:solidFill>
              </a:rPr>
              <a:t>	4.2. Preparation Expense</a:t>
            </a:r>
          </a:p>
          <a:p>
            <a:pPr marL="363534" lvl="1" indent="-363534" eaLnBrk="1" hangingPunct="1">
              <a:spcAft>
                <a:spcPts val="300"/>
              </a:spcAft>
              <a:defRPr/>
            </a:pPr>
            <a:r>
              <a:rPr kumimoji="1" lang="en-US" altLang="ja-JP" sz="2400" dirty="0">
                <a:solidFill>
                  <a:prstClr val="black"/>
                </a:solidFill>
              </a:rPr>
              <a:t>	4.3. Cost per Unit</a:t>
            </a:r>
          </a:p>
          <a:p>
            <a:pPr marL="0" lvl="1" indent="0" eaLnBrk="1" hangingPunct="1">
              <a:spcAft>
                <a:spcPts val="300"/>
              </a:spcAft>
              <a:defRPr/>
            </a:pPr>
            <a:r>
              <a:rPr kumimoji="1" lang="en-US" altLang="ja-JP" sz="2400" b="1" dirty="0"/>
              <a:t>5.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5C55B1-9292-964F-26A2-F37AABB03366}"/>
              </a:ext>
            </a:extLst>
          </p:cNvPr>
          <p:cNvSpPr/>
          <p:nvPr/>
        </p:nvSpPr>
        <p:spPr>
          <a:xfrm>
            <a:off x="251519" y="2393244"/>
            <a:ext cx="5093381" cy="2415823"/>
          </a:xfrm>
          <a:prstGeom prst="rect">
            <a:avLst/>
          </a:prstGeom>
          <a:solidFill>
            <a:schemeClr val="bg1">
              <a:lumMod val="95000"/>
              <a:alpha val="71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85E805-F187-EF94-F839-18FEA6DC8CFE}"/>
              </a:ext>
            </a:extLst>
          </p:cNvPr>
          <p:cNvSpPr/>
          <p:nvPr/>
        </p:nvSpPr>
        <p:spPr>
          <a:xfrm>
            <a:off x="286209" y="1141363"/>
            <a:ext cx="5058692" cy="412673"/>
          </a:xfrm>
          <a:prstGeom prst="rect">
            <a:avLst/>
          </a:prstGeom>
          <a:solidFill>
            <a:schemeClr val="bg1">
              <a:lumMod val="95000"/>
              <a:alpha val="71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1147B-715F-F676-2DFF-3CD0B307BCB3}"/>
              </a:ext>
            </a:extLst>
          </p:cNvPr>
          <p:cNvSpPr/>
          <p:nvPr/>
        </p:nvSpPr>
        <p:spPr>
          <a:xfrm>
            <a:off x="286208" y="1554036"/>
            <a:ext cx="5058693" cy="839208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B8E5B-CAA9-D551-9AE1-2E1AF195EBF3}"/>
              </a:ext>
            </a:extLst>
          </p:cNvPr>
          <p:cNvSpPr/>
          <p:nvPr/>
        </p:nvSpPr>
        <p:spPr>
          <a:xfrm>
            <a:off x="0" y="0"/>
            <a:ext cx="9144000" cy="504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923" tIns="45485" rIns="90923" bIns="4548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rPr>
              <a:t>Report Agenda</a:t>
            </a:r>
          </a:p>
        </p:txBody>
      </p:sp>
    </p:spTree>
    <p:extLst>
      <p:ext uri="{BB962C8B-B14F-4D97-AF65-F5344CB8AC3E}">
        <p14:creationId xmlns:p14="http://schemas.microsoft.com/office/powerpoint/2010/main" val="298288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5D40BC58-F48B-8341-BE3D-03CA22A1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8" y="620555"/>
            <a:ext cx="2613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  <a:cs typeface="Arial" pitchFamily="34" charset="0"/>
              </a:rPr>
              <a:t>【Organization Structure】</a:t>
            </a:r>
            <a:endParaRPr lang="ja-JP" altLang="en-US" dirty="0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  <a:cs typeface="Arial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EAD85F6A-5467-80C4-FF5A-C58B20670431}"/>
              </a:ext>
            </a:extLst>
          </p:cNvPr>
          <p:cNvCxnSpPr>
            <a:stCxn id="25" idx="0"/>
            <a:endCxn id="7" idx="2"/>
          </p:cNvCxnSpPr>
          <p:nvPr/>
        </p:nvCxnSpPr>
        <p:spPr>
          <a:xfrm rot="16200000" flipV="1">
            <a:off x="4956954" y="1991216"/>
            <a:ext cx="336451" cy="1349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3">
            <a:extLst>
              <a:ext uri="{FF2B5EF4-FFF2-40B4-BE49-F238E27FC236}">
                <a16:creationId xmlns:a16="http://schemas.microsoft.com/office/drawing/2014/main" id="{2DCCB7DD-3D8F-1BAA-F106-72337BCD5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622" y="1716618"/>
            <a:ext cx="924111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lIns="48768" tIns="48768" rIns="48768" bIns="48768" anchor="ctr"/>
          <a:lstStyle/>
          <a:p>
            <a:pPr algn="ctr" defTabSz="1219111">
              <a:defRPr/>
            </a:pPr>
            <a:r>
              <a:rPr kumimoji="1" lang="en-US" sz="1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Leader on Development</a:t>
            </a:r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F290957E-D487-7D97-37A7-40D1CD357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622" y="2129316"/>
            <a:ext cx="924111" cy="368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lIns="48768" tIns="48768" rIns="48768" bIns="48768" anchor="ctr"/>
          <a:lstStyle/>
          <a:p>
            <a:pPr algn="ctr" defTabSz="1219111">
              <a:defRPr/>
            </a:pPr>
            <a:r>
              <a:rPr kumimoji="1" lang="en-US" sz="120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M.Eko</a:t>
            </a:r>
            <a:r>
              <a:rPr kumimoji="1" lang="en-US" sz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Aji 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AC1282-CD4B-2C0E-7C4D-BF85AC388594}"/>
              </a:ext>
            </a:extLst>
          </p:cNvPr>
          <p:cNvCxnSpPr>
            <a:cxnSpLocks/>
          </p:cNvCxnSpPr>
          <p:nvPr/>
        </p:nvCxnSpPr>
        <p:spPr>
          <a:xfrm flipH="1">
            <a:off x="5476825" y="1853778"/>
            <a:ext cx="13476" cy="45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8AC4E9-D151-1E85-5607-3C3C8D8588F9}"/>
              </a:ext>
            </a:extLst>
          </p:cNvPr>
          <p:cNvSpPr txBox="1"/>
          <p:nvPr/>
        </p:nvSpPr>
        <p:spPr>
          <a:xfrm>
            <a:off x="401415" y="1513418"/>
            <a:ext cx="205122" cy="9840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vert270" wrap="square" lIns="0" tIns="0" rIns="0" bIns="0" anchor="ctr" anchorCtr="1">
            <a:noAutofit/>
          </a:bodyPr>
          <a:lstStyle/>
          <a:p>
            <a:pPr algn="ctr" defTabSz="1219111">
              <a:defRPr/>
            </a:pPr>
            <a:r>
              <a:rPr kumimoji="1" lang="en-US" sz="13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Sec. Head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2B20ACF-9796-5EA6-3CA5-3E912D221431}"/>
              </a:ext>
            </a:extLst>
          </p:cNvPr>
          <p:cNvCxnSpPr>
            <a:stCxn id="17" idx="0"/>
            <a:endCxn id="7" idx="2"/>
          </p:cNvCxnSpPr>
          <p:nvPr/>
        </p:nvCxnSpPr>
        <p:spPr>
          <a:xfrm rot="5400000" flipH="1" flipV="1">
            <a:off x="3934804" y="2318070"/>
            <a:ext cx="336451" cy="695296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EB65997-B9CF-E29B-7E14-0B09E9BF4E4A}"/>
              </a:ext>
            </a:extLst>
          </p:cNvPr>
          <p:cNvCxnSpPr>
            <a:stCxn id="19" idx="0"/>
            <a:endCxn id="7" idx="2"/>
          </p:cNvCxnSpPr>
          <p:nvPr/>
        </p:nvCxnSpPr>
        <p:spPr>
          <a:xfrm rot="5400000" flipH="1" flipV="1">
            <a:off x="2910184" y="1293450"/>
            <a:ext cx="336451" cy="2744536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AF95853-7C35-CE71-2C5A-D9C56526E19B}"/>
              </a:ext>
            </a:extLst>
          </p:cNvPr>
          <p:cNvCxnSpPr>
            <a:stCxn id="21" idx="0"/>
            <a:endCxn id="7" idx="2"/>
          </p:cNvCxnSpPr>
          <p:nvPr/>
        </p:nvCxnSpPr>
        <p:spPr>
          <a:xfrm rot="16200000" flipV="1">
            <a:off x="6003343" y="944828"/>
            <a:ext cx="336451" cy="34417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>
            <a:extLst>
              <a:ext uri="{FF2B5EF4-FFF2-40B4-BE49-F238E27FC236}">
                <a16:creationId xmlns:a16="http://schemas.microsoft.com/office/drawing/2014/main" id="{C9E18D09-B4A4-5C18-B4CB-5F955E36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326" y="2833943"/>
            <a:ext cx="924111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lIns="0" tIns="48768" rIns="0" bIns="48768" anchor="ctr"/>
          <a:lstStyle/>
          <a:p>
            <a:pPr algn="ctr" defTabSz="1219111">
              <a:defRPr/>
            </a:pPr>
            <a:r>
              <a:rPr kumimoji="1" lang="en-US" sz="1067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Build Apps</a:t>
            </a:r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A9189FA8-3353-6C6B-6BCC-1D8DDEDC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753" y="3210948"/>
            <a:ext cx="924111" cy="48768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lIns="48768" tIns="48768" rIns="48768" bIns="48768" anchor="ctr" anchorCtr="0"/>
          <a:lstStyle/>
          <a:p>
            <a:pPr algn="ctr" defTabSz="1219111">
              <a:defRPr/>
            </a:pPr>
            <a:r>
              <a:rPr kumimoji="1" lang="en-US" sz="1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rPr>
              <a:t>EkoAji</a:t>
            </a:r>
            <a:r>
              <a:rPr kumimoji="1"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rPr>
              <a:t> &amp; </a:t>
            </a:r>
            <a:r>
              <a:rPr kumimoji="1" lang="en-US" sz="1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rPr>
              <a:t>Wiwin</a:t>
            </a:r>
            <a:endParaRPr kumimoji="1"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FB2FDAD-C093-C87C-04D3-1DF5B5FC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086" y="2833943"/>
            <a:ext cx="924111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lIns="0" tIns="48768" rIns="0" bIns="48768" anchor="ctr"/>
          <a:lstStyle/>
          <a:p>
            <a:pPr algn="ctr" defTabSz="1219111">
              <a:defRPr/>
            </a:pPr>
            <a:r>
              <a:rPr kumimoji="1" lang="en-US" sz="1067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Ui&amp;UX</a:t>
            </a:r>
            <a:r>
              <a:rPr kumimoji="1" lang="en-US" sz="1067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Development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874941D8-41E9-981F-9DD0-C52B70D7F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086" y="3210948"/>
            <a:ext cx="924111" cy="48768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lIns="48768" tIns="48768" rIns="48768" bIns="48768" anchor="ctr" anchorCtr="0"/>
          <a:lstStyle/>
          <a:p>
            <a:pPr algn="ctr" defTabSz="1219111">
              <a:defRPr/>
            </a:pPr>
            <a:r>
              <a:rPr kumimoji="1"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rPr>
              <a:t>Sri </a:t>
            </a:r>
            <a:r>
              <a:rPr kumimoji="1" lang="en-US" sz="1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rPr>
              <a:t>Kartini</a:t>
            </a:r>
            <a:endParaRPr kumimoji="1"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4DE84D05-9BF2-68C6-61CB-802D3A4B6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0402" y="2833943"/>
            <a:ext cx="924111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lIns="0" tIns="48768" rIns="0" bIns="48768" anchor="ctr"/>
          <a:lstStyle/>
          <a:p>
            <a:pPr algn="ctr" defTabSz="1219111">
              <a:defRPr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  <a:endParaRPr kumimoji="1" lang="en-US" sz="1067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262F5941-986D-1E81-79C7-DE17F3750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0402" y="3210948"/>
            <a:ext cx="924111" cy="48768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lIns="48768" tIns="48768" rIns="48768" bIns="48768" anchor="ctr" anchorCtr="0"/>
          <a:lstStyle/>
          <a:p>
            <a:pPr algn="ctr" defTabSz="1219111">
              <a:defRPr/>
            </a:pPr>
            <a:r>
              <a:rPr kumimoji="1" lang="en-US" sz="1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rPr>
              <a:t>Nurdiyono</a:t>
            </a:r>
            <a:endParaRPr kumimoji="1"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28A04B4F-F004-0B78-D784-0B2AB15BE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626" y="2833943"/>
            <a:ext cx="924111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lIns="0" tIns="48768" rIns="0" bIns="48768" anchor="ctr"/>
          <a:lstStyle/>
          <a:p>
            <a:pPr algn="ctr" fontAlgn="ctr"/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&amp; Debugging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51E35C58-785C-C1BB-42A2-CB3DB9A9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626" y="3210948"/>
            <a:ext cx="924111" cy="48768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lIns="48768" tIns="48768" rIns="48768" bIns="48768" anchor="ctr" anchorCtr="0"/>
          <a:lstStyle/>
          <a:p>
            <a:pPr algn="ctr" defTabSz="1219111">
              <a:defRPr/>
            </a:pPr>
            <a:r>
              <a:rPr kumimoji="1" lang="en-US" sz="1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rPr>
              <a:t>Efri</a:t>
            </a:r>
            <a:r>
              <a:rPr kumimoji="1"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kumimoji="1" lang="en-US" sz="1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rPr>
              <a:t>Noviansyah</a:t>
            </a:r>
            <a:endParaRPr kumimoji="1"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47C3D-75EC-A18D-B283-07F5222B36F8}"/>
              </a:ext>
            </a:extLst>
          </p:cNvPr>
          <p:cNvSpPr txBox="1"/>
          <p:nvPr/>
        </p:nvSpPr>
        <p:spPr>
          <a:xfrm>
            <a:off x="401416" y="2829930"/>
            <a:ext cx="205121" cy="8686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vert270" wrap="square" lIns="0" tIns="0" rIns="0" bIns="0" anchor="ctr" anchorCtr="1">
            <a:noAutofit/>
          </a:bodyPr>
          <a:lstStyle/>
          <a:p>
            <a:pPr algn="ctr" defTabSz="1219111">
              <a:defRPr/>
            </a:pPr>
            <a:r>
              <a:rPr kumimoji="1" lang="en-US" sz="13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Member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272BEB-AF71-93E6-50E7-97765D946F14}"/>
              </a:ext>
            </a:extLst>
          </p:cNvPr>
          <p:cNvSpPr/>
          <p:nvPr/>
        </p:nvSpPr>
        <p:spPr>
          <a:xfrm>
            <a:off x="0" y="0"/>
            <a:ext cx="9144000" cy="504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923" tIns="45485" rIns="90923" bIns="4548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rPr>
              <a:t>Android Apps Tv Development</a:t>
            </a:r>
          </a:p>
        </p:txBody>
      </p:sp>
    </p:spTree>
    <p:extLst>
      <p:ext uri="{BB962C8B-B14F-4D97-AF65-F5344CB8AC3E}">
        <p14:creationId xmlns:p14="http://schemas.microsoft.com/office/powerpoint/2010/main" val="4141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0966C-FB0C-42D9-662D-591C62B53D98}"/>
              </a:ext>
            </a:extLst>
          </p:cNvPr>
          <p:cNvSpPr txBox="1"/>
          <p:nvPr/>
        </p:nvSpPr>
        <p:spPr>
          <a:xfrm>
            <a:off x="320900" y="615406"/>
            <a:ext cx="343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sng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PopcornTime</a:t>
            </a:r>
            <a:r>
              <a:rPr lang="en-US" dirty="0"/>
              <a:t> Scrum Report Progress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F6D5CD-407A-72E1-478E-B0CEFB13B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45869"/>
              </p:ext>
            </p:extLst>
          </p:nvPr>
        </p:nvGraphicFramePr>
        <p:xfrm>
          <a:off x="99851" y="996357"/>
          <a:ext cx="5996149" cy="1839207"/>
        </p:xfrm>
        <a:graphic>
          <a:graphicData uri="http://schemas.openxmlformats.org/drawingml/2006/table">
            <a:tbl>
              <a:tblPr firstRow="1" bandRow="1"/>
              <a:tblGrid>
                <a:gridCol w="817657">
                  <a:extLst>
                    <a:ext uri="{9D8B030D-6E8A-4147-A177-3AD203B41FA5}">
                      <a16:colId xmlns:a16="http://schemas.microsoft.com/office/drawing/2014/main" val="3325669678"/>
                    </a:ext>
                  </a:extLst>
                </a:gridCol>
                <a:gridCol w="172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164">
                  <a:extLst>
                    <a:ext uri="{9D8B030D-6E8A-4147-A177-3AD203B41FA5}">
                      <a16:colId xmlns:a16="http://schemas.microsoft.com/office/drawing/2014/main" val="2171989382"/>
                    </a:ext>
                  </a:extLst>
                </a:gridCol>
                <a:gridCol w="1726164">
                  <a:extLst>
                    <a:ext uri="{9D8B030D-6E8A-4147-A177-3AD203B41FA5}">
                      <a16:colId xmlns:a16="http://schemas.microsoft.com/office/drawing/2014/main" val="2077868856"/>
                    </a:ext>
                  </a:extLst>
                </a:gridCol>
              </a:tblGrid>
              <a:tr h="22821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Activity</a:t>
                      </a:r>
                    </a:p>
                  </a:txBody>
                  <a:tcPr marL="22503" marR="22503" marT="11252" marB="112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Progress</a:t>
                      </a:r>
                    </a:p>
                  </a:txBody>
                  <a:tcPr marL="112517" marR="112517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 Target</a:t>
                      </a:r>
                    </a:p>
                  </a:txBody>
                  <a:tcPr marL="112517" marR="112517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112517" marR="112517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0943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Chart</a:t>
                      </a:r>
                    </a:p>
                  </a:txBody>
                  <a:tcPr marL="22503" marR="22503" marT="11252" marB="112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03" marR="22503" marT="11252" marB="112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03" marR="22503" marT="11252" marB="112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03" marR="22503" marT="11252" marB="112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DC9DCC7C-5071-64F3-8670-583B8FEC7EE8}"/>
              </a:ext>
            </a:extLst>
          </p:cNvPr>
          <p:cNvSpPr/>
          <p:nvPr/>
        </p:nvSpPr>
        <p:spPr>
          <a:xfrm>
            <a:off x="81508" y="666056"/>
            <a:ext cx="270816" cy="27432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FF"/>
                </a:solidFill>
                <a:latin typeface="Arial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45408-0C40-B128-AA11-BFA29BD7880C}"/>
              </a:ext>
            </a:extLst>
          </p:cNvPr>
          <p:cNvSpPr/>
          <p:nvPr/>
        </p:nvSpPr>
        <p:spPr>
          <a:xfrm>
            <a:off x="0" y="0"/>
            <a:ext cx="9144000" cy="504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923" tIns="45485" rIns="90923" bIns="4548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rPr>
              <a:t>Android Apps Tv Development Scrum Report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815AD50-FAD0-D653-5D50-FA0C876D7F73}"/>
              </a:ext>
            </a:extLst>
          </p:cNvPr>
          <p:cNvSpPr/>
          <p:nvPr/>
        </p:nvSpPr>
        <p:spPr>
          <a:xfrm>
            <a:off x="8135939" y="15435"/>
            <a:ext cx="1008063" cy="503239"/>
          </a:xfrm>
          <a:prstGeom prst="roundRect">
            <a:avLst>
              <a:gd name="adj" fmla="val 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7276" tIns="45485" rIns="27276" bIns="4548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Pemograman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Mobile 2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55C7B9-9986-5615-45CE-6E1C6E3014A9}"/>
              </a:ext>
            </a:extLst>
          </p:cNvPr>
          <p:cNvSpPr/>
          <p:nvPr/>
        </p:nvSpPr>
        <p:spPr>
          <a:xfrm>
            <a:off x="6851282" y="29725"/>
            <a:ext cx="1284655" cy="461964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1/3</a:t>
            </a:r>
          </a:p>
        </p:txBody>
      </p:sp>
      <p:graphicFrame>
        <p:nvGraphicFramePr>
          <p:cNvPr id="12" name="Chart 11" title="Bagan">
            <a:extLst>
              <a:ext uri="{FF2B5EF4-FFF2-40B4-BE49-F238E27FC236}">
                <a16:creationId xmlns:a16="http://schemas.microsoft.com/office/drawing/2014/main" id="{384251D1-8E7E-6142-8A38-E03B79361F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654658"/>
              </p:ext>
            </p:extLst>
          </p:nvPr>
        </p:nvGraphicFramePr>
        <p:xfrm>
          <a:off x="861290" y="1415167"/>
          <a:ext cx="1903092" cy="1678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 title="Bagan">
            <a:extLst>
              <a:ext uri="{FF2B5EF4-FFF2-40B4-BE49-F238E27FC236}">
                <a16:creationId xmlns:a16="http://schemas.microsoft.com/office/drawing/2014/main" id="{C3601F98-C813-4A40-A415-DA6A2A9D5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411256"/>
              </p:ext>
            </p:extLst>
          </p:nvPr>
        </p:nvGraphicFramePr>
        <p:xfrm>
          <a:off x="2649682" y="1417704"/>
          <a:ext cx="1795698" cy="142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 title="Bagan">
            <a:extLst>
              <a:ext uri="{FF2B5EF4-FFF2-40B4-BE49-F238E27FC236}">
                <a16:creationId xmlns:a16="http://schemas.microsoft.com/office/drawing/2014/main" id="{E7CF2C5C-6E0E-D746-B02F-A75DE438A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379366"/>
              </p:ext>
            </p:extLst>
          </p:nvPr>
        </p:nvGraphicFramePr>
        <p:xfrm>
          <a:off x="4312247" y="1455521"/>
          <a:ext cx="1853716" cy="12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044A5EB-D06A-167A-8984-31D06C889235}"/>
              </a:ext>
            </a:extLst>
          </p:cNvPr>
          <p:cNvSpPr/>
          <p:nvPr/>
        </p:nvSpPr>
        <p:spPr>
          <a:xfrm>
            <a:off x="39483" y="564576"/>
            <a:ext cx="6126480" cy="593728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45F8E-EEDE-1802-7650-4936362AB2BC}"/>
              </a:ext>
            </a:extLst>
          </p:cNvPr>
          <p:cNvSpPr txBox="1"/>
          <p:nvPr/>
        </p:nvSpPr>
        <p:spPr>
          <a:xfrm>
            <a:off x="-1777285" y="3387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988A874-C9D3-04BF-7325-CBABE1A6F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75998"/>
              </p:ext>
            </p:extLst>
          </p:nvPr>
        </p:nvGraphicFramePr>
        <p:xfrm>
          <a:off x="6385821" y="666056"/>
          <a:ext cx="2679277" cy="20829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7886">
                  <a:extLst>
                    <a:ext uri="{9D8B030D-6E8A-4147-A177-3AD203B41FA5}">
                      <a16:colId xmlns:a16="http://schemas.microsoft.com/office/drawing/2014/main" val="1803978908"/>
                    </a:ext>
                  </a:extLst>
                </a:gridCol>
                <a:gridCol w="1671391">
                  <a:extLst>
                    <a:ext uri="{9D8B030D-6E8A-4147-A177-3AD203B41FA5}">
                      <a16:colId xmlns:a16="http://schemas.microsoft.com/office/drawing/2014/main" val="2255004943"/>
                    </a:ext>
                  </a:extLst>
                </a:gridCol>
              </a:tblGrid>
              <a:tr h="189362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PopcornTIme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7095771"/>
                  </a:ext>
                </a:extLst>
              </a:tr>
              <a:tr h="189362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Part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 Tv App Development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0524045"/>
                  </a:ext>
                </a:extLst>
              </a:tr>
              <a:tr h="189362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PIC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Muhammad eko aji saputro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7601862"/>
                  </a:ext>
                </a:extLst>
              </a:tr>
              <a:tr h="189362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en-ID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BreakDown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2918136"/>
                  </a:ext>
                </a:extLst>
              </a:tr>
              <a:tr h="189362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4613719"/>
                  </a:ext>
                </a:extLst>
              </a:tr>
              <a:tr h="189362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Going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125727"/>
                  </a:ext>
                </a:extLst>
              </a:tr>
              <a:tr h="189362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 Target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82,35294118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0111639"/>
                  </a:ext>
                </a:extLst>
              </a:tr>
              <a:tr h="189362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17,64705882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1235404"/>
                  </a:ext>
                </a:extLst>
              </a:tr>
              <a:tr h="189362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Days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17,5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4337854"/>
                  </a:ext>
                </a:extLst>
              </a:tr>
              <a:tr h="189362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WorkLoad</a:t>
                      </a:r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%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47,18367347</a:t>
                      </a:r>
                      <a:endParaRPr lang="en-ID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394637"/>
                  </a:ext>
                </a:extLst>
              </a:tr>
              <a:tr h="189362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WorkLess</a:t>
                      </a:r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%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52,81632653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436016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9C8F33-1B10-DE2C-0A6D-C031F406D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7745"/>
              </p:ext>
            </p:extLst>
          </p:nvPr>
        </p:nvGraphicFramePr>
        <p:xfrm>
          <a:off x="96195" y="5417472"/>
          <a:ext cx="5999805" cy="731520"/>
        </p:xfrm>
        <a:graphic>
          <a:graphicData uri="http://schemas.openxmlformats.org/drawingml/2006/table">
            <a:tbl>
              <a:tblPr firstRow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val="1506354292"/>
                    </a:ext>
                  </a:extLst>
                </a:gridCol>
                <a:gridCol w="840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232">
                  <a:extLst>
                    <a:ext uri="{9D8B030D-6E8A-4147-A177-3AD203B41FA5}">
                      <a16:colId xmlns:a16="http://schemas.microsoft.com/office/drawing/2014/main" val="4205572964"/>
                    </a:ext>
                  </a:extLst>
                </a:gridCol>
                <a:gridCol w="840232">
                  <a:extLst>
                    <a:ext uri="{9D8B030D-6E8A-4147-A177-3AD203B41FA5}">
                      <a16:colId xmlns:a16="http://schemas.microsoft.com/office/drawing/2014/main" val="3130558570"/>
                    </a:ext>
                  </a:extLst>
                </a:gridCol>
                <a:gridCol w="2839029">
                  <a:extLst>
                    <a:ext uri="{9D8B030D-6E8A-4147-A177-3AD203B41FA5}">
                      <a16:colId xmlns:a16="http://schemas.microsoft.com/office/drawing/2014/main" val="1790522382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Composition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56103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NP1 – 1.2L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NP1 – 1.5L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AP2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1.5L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027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L#1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8288" marR="18288" marT="9144" marB="9144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⃝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NP1 Flexible </a:t>
                      </a:r>
                      <a:r>
                        <a:rPr lang="en-US" sz="1000" b="0" i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AP2 </a:t>
                      </a:r>
                      <a:r>
                        <a:rPr lang="en-US" sz="1000" b="0" i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Special</a:t>
                      </a:r>
                    </a:p>
                  </a:txBody>
                  <a:tcPr marL="18288" marR="18288" marT="9144" marB="9144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L#2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⃝</a:t>
                      </a:r>
                      <a:endParaRPr lang="en-US" sz="10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⃝</a:t>
                      </a:r>
                      <a:endParaRPr lang="en-US" sz="10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Flexible Line for AP2 &amp; NP1</a:t>
                      </a:r>
                    </a:p>
                  </a:txBody>
                  <a:tcPr marL="18288" marR="18288" marT="9144" marB="9144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17423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46DA67D-AD9B-8108-E940-25BE4D533552}"/>
              </a:ext>
            </a:extLst>
          </p:cNvPr>
          <p:cNvSpPr txBox="1"/>
          <p:nvPr/>
        </p:nvSpPr>
        <p:spPr>
          <a:xfrm>
            <a:off x="319048" y="2846832"/>
            <a:ext cx="408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u="sng" dirty="0">
                <a:solidFill>
                  <a:prstClr val="black"/>
                </a:solidFill>
                <a:latin typeface="Arial"/>
              </a:rPr>
              <a:t>Android App Tv Long Term Development Plan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C7C51C6-7F3C-CEB2-337A-7983AA6A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73576"/>
              </p:ext>
            </p:extLst>
          </p:nvPr>
        </p:nvGraphicFramePr>
        <p:xfrm>
          <a:off x="86802" y="3170871"/>
          <a:ext cx="6033578" cy="2057400"/>
        </p:xfrm>
        <a:graphic>
          <a:graphicData uri="http://schemas.openxmlformats.org/drawingml/2006/table">
            <a:tbl>
              <a:tblPr firstRow="1" bandRow="1"/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2038104"/>
                    </a:ext>
                  </a:extLst>
                </a:gridCol>
                <a:gridCol w="5877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420">
                  <a:extLst>
                    <a:ext uri="{9D8B030D-6E8A-4147-A177-3AD203B41FA5}">
                      <a16:colId xmlns:a16="http://schemas.microsoft.com/office/drawing/2014/main" val="4049105747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630739348"/>
                    </a:ext>
                  </a:extLst>
                </a:gridCol>
                <a:gridCol w="613064">
                  <a:extLst>
                    <a:ext uri="{9D8B030D-6E8A-4147-A177-3AD203B41FA5}">
                      <a16:colId xmlns:a16="http://schemas.microsoft.com/office/drawing/2014/main" val="7114048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89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43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8288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latin typeface="Arial'"/>
                          <a:cs typeface="Arial" pitchFamily="34" charset="0"/>
                        </a:rPr>
                        <a:t>Year</a:t>
                      </a: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  <a:latin typeface="Arial'"/>
                          <a:cs typeface="Arial" pitchFamily="34" charset="0"/>
                        </a:rPr>
                        <a:t>2023</a:t>
                      </a: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Arial'"/>
                        </a:rPr>
                        <a:t>Android Tv </a:t>
                      </a:r>
                    </a:p>
                    <a:p>
                      <a:pPr algn="ctr"/>
                      <a:r>
                        <a:rPr lang="en-US" sz="1000" dirty="0">
                          <a:latin typeface="Arial'"/>
                        </a:rPr>
                        <a:t>Apps Plan</a:t>
                      </a:r>
                      <a:endParaRPr lang="en-US" sz="1000" b="1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Arial'"/>
                          <a:cs typeface="Arial" pitchFamily="34" charset="0"/>
                        </a:rPr>
                        <a:t>Mar</a:t>
                      </a: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'"/>
                          <a:cs typeface="Arial" pitchFamily="34" charset="0"/>
                        </a:rPr>
                        <a:t>Apr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'"/>
                          <a:cs typeface="Arial" pitchFamily="34" charset="0"/>
                        </a:rPr>
                        <a:t>May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'"/>
                          <a:cs typeface="Arial" pitchFamily="34" charset="0"/>
                        </a:rPr>
                        <a:t>Jun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Arial'"/>
                          <a:cs typeface="Arial" pitchFamily="34" charset="0"/>
                        </a:rPr>
                        <a:t>Jul</a:t>
                      </a: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Arial'"/>
                          <a:cs typeface="Arial" pitchFamily="34" charset="0"/>
                        </a:rPr>
                        <a:t>Aug</a:t>
                      </a: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Arial'"/>
                          <a:cs typeface="Arial" pitchFamily="34" charset="0"/>
                        </a:rPr>
                        <a:t>Sep</a:t>
                      </a: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Arial'"/>
                          <a:cs typeface="Arial" pitchFamily="34" charset="0"/>
                        </a:rPr>
                        <a:t>Oct</a:t>
                      </a: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050" b="1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850" b="0" u="sng" dirty="0" err="1">
                          <a:latin typeface="Arial'"/>
                          <a:cs typeface="Arial" pitchFamily="34" charset="0"/>
                        </a:rPr>
                        <a:t>Ui&amp;Ux</a:t>
                      </a:r>
                      <a:r>
                        <a:rPr lang="en-US" sz="850" b="0" u="sng" dirty="0">
                          <a:latin typeface="Arial'"/>
                          <a:cs typeface="Arial" pitchFamily="34" charset="0"/>
                        </a:rPr>
                        <a:t> Dev</a:t>
                      </a:r>
                      <a:endParaRPr lang="en-US" sz="850" b="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81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50" b="0" u="sng" dirty="0">
                          <a:latin typeface="Arial'"/>
                          <a:cs typeface="Arial" pitchFamily="34" charset="0"/>
                        </a:rPr>
                        <a:t>Apps Build</a:t>
                      </a:r>
                      <a:endParaRPr lang="en-US" sz="850" b="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8260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'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Writing Robust App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250792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050" b="1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&amp; Debugging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43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Countermeas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'"/>
                        <a:cs typeface="Arial" pitchFamily="34" charset="0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674867"/>
                  </a:ext>
                </a:extLst>
              </a:tr>
            </a:tbl>
          </a:graphicData>
        </a:graphic>
      </p:graphicFrame>
      <p:sp>
        <p:nvSpPr>
          <p:cNvPr id="54" name="Oval 53">
            <a:extLst>
              <a:ext uri="{FF2B5EF4-FFF2-40B4-BE49-F238E27FC236}">
                <a16:creationId xmlns:a16="http://schemas.microsoft.com/office/drawing/2014/main" id="{0F12069B-846C-E9AD-F9F7-F27F6B20B253}"/>
              </a:ext>
            </a:extLst>
          </p:cNvPr>
          <p:cNvSpPr/>
          <p:nvPr/>
        </p:nvSpPr>
        <p:spPr>
          <a:xfrm>
            <a:off x="81508" y="2850760"/>
            <a:ext cx="270816" cy="27432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FF"/>
                </a:solidFill>
                <a:latin typeface="Arial"/>
              </a:rPr>
              <a:t>2</a:t>
            </a:r>
          </a:p>
        </p:txBody>
      </p:sp>
      <p:sp>
        <p:nvSpPr>
          <p:cNvPr id="57" name="Isosceles Triangle 60">
            <a:extLst>
              <a:ext uri="{FF2B5EF4-FFF2-40B4-BE49-F238E27FC236}">
                <a16:creationId xmlns:a16="http://schemas.microsoft.com/office/drawing/2014/main" id="{4959AD54-CDF7-4F11-B148-2BA734CE85BA}"/>
              </a:ext>
            </a:extLst>
          </p:cNvPr>
          <p:cNvSpPr/>
          <p:nvPr/>
        </p:nvSpPr>
        <p:spPr>
          <a:xfrm rot="10800000">
            <a:off x="725644" y="6164445"/>
            <a:ext cx="847964" cy="9144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AutoShape 4">
            <a:extLst>
              <a:ext uri="{FF2B5EF4-FFF2-40B4-BE49-F238E27FC236}">
                <a16:creationId xmlns:a16="http://schemas.microsoft.com/office/drawing/2014/main" id="{1204C071-A5BD-A89B-9EDC-8CF4EF8C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" y="6265672"/>
            <a:ext cx="4953000" cy="18288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Concern : NP1 – 1.2L introduction in L#2 still not considered in Long Term dev. plan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510B6E-EE73-2DE8-1DFE-6AF1B52F8E1A}"/>
              </a:ext>
            </a:extLst>
          </p:cNvPr>
          <p:cNvSpPr/>
          <p:nvPr/>
        </p:nvSpPr>
        <p:spPr>
          <a:xfrm>
            <a:off x="724114" y="5595112"/>
            <a:ext cx="842306" cy="548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4D3158E9-4C26-EE8C-9DEA-D4F79E06B2F6}"/>
              </a:ext>
            </a:extLst>
          </p:cNvPr>
          <p:cNvSpPr/>
          <p:nvPr/>
        </p:nvSpPr>
        <p:spPr>
          <a:xfrm>
            <a:off x="7181198" y="2850341"/>
            <a:ext cx="968454" cy="168117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4F81BD"/>
          </a:soli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A6C3CC5-6130-36A0-AEB4-15CFF2E1A882}"/>
              </a:ext>
            </a:extLst>
          </p:cNvPr>
          <p:cNvSpPr txBox="1"/>
          <p:nvPr/>
        </p:nvSpPr>
        <p:spPr>
          <a:xfrm>
            <a:off x="6442089" y="3355899"/>
            <a:ext cx="2550510" cy="2743200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0000FF"/>
            </a:solidFill>
          </a:ln>
        </p:spPr>
        <p:txBody>
          <a:bodyPr wrap="square" lIns="45720" rIns="45720" rtlCol="0">
            <a:noAutofit/>
          </a:bodyPr>
          <a:lstStyle>
            <a:defPPr>
              <a:defRPr lang="en-US"/>
            </a:defPPr>
            <a:lvl1pPr marL="117475" marR="0" lvl="0" indent="-117475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defRPr>
            </a:lvl1pPr>
          </a:lstStyle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make sure that all members can complete each of the job loads that have been received and until the </a:t>
            </a:r>
            <a:r>
              <a:rPr lang="en-US" b="1" u="sng" dirty="0"/>
              <a:t>schedule in August the second week must be completed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E5A15D9-8218-293B-9D7A-A4B2C9FF57E0}"/>
              </a:ext>
            </a:extLst>
          </p:cNvPr>
          <p:cNvSpPr/>
          <p:nvPr/>
        </p:nvSpPr>
        <p:spPr>
          <a:xfrm>
            <a:off x="6442088" y="3068579"/>
            <a:ext cx="2550510" cy="296464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  <a:latin typeface="Arial"/>
                <a:cs typeface="Arial" panose="020B0604020202020204" pitchFamily="34" charset="0"/>
              </a:rPr>
              <a:t>Concern Item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84281E9-0EE6-D60A-1137-708A6515E98B}"/>
              </a:ext>
            </a:extLst>
          </p:cNvPr>
          <p:cNvSpPr/>
          <p:nvPr/>
        </p:nvSpPr>
        <p:spPr>
          <a:xfrm>
            <a:off x="6310156" y="3343487"/>
            <a:ext cx="270816" cy="27432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FF"/>
                </a:solidFill>
                <a:latin typeface="Arial"/>
              </a:rPr>
              <a:t>1</a:t>
            </a:r>
          </a:p>
        </p:txBody>
      </p:sp>
      <p:sp>
        <p:nvSpPr>
          <p:cNvPr id="82" name="Down Arrow 81">
            <a:extLst>
              <a:ext uri="{FF2B5EF4-FFF2-40B4-BE49-F238E27FC236}">
                <a16:creationId xmlns:a16="http://schemas.microsoft.com/office/drawing/2014/main" id="{5EA6F655-3999-BBB1-47B8-41DCE160DC84}"/>
              </a:ext>
            </a:extLst>
          </p:cNvPr>
          <p:cNvSpPr/>
          <p:nvPr/>
        </p:nvSpPr>
        <p:spPr>
          <a:xfrm>
            <a:off x="7275740" y="6175299"/>
            <a:ext cx="968454" cy="168117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4F81BD"/>
          </a:soli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11B9E2A-2498-218B-A419-462D0C60A290}"/>
              </a:ext>
            </a:extLst>
          </p:cNvPr>
          <p:cNvSpPr/>
          <p:nvPr/>
        </p:nvSpPr>
        <p:spPr>
          <a:xfrm>
            <a:off x="6310156" y="4771484"/>
            <a:ext cx="270816" cy="27432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FF"/>
                </a:solidFill>
                <a:latin typeface="Arial"/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CFC604-1694-2183-C7A7-436E90CDD598}"/>
              </a:ext>
            </a:extLst>
          </p:cNvPr>
          <p:cNvSpPr/>
          <p:nvPr/>
        </p:nvSpPr>
        <p:spPr>
          <a:xfrm>
            <a:off x="6450205" y="6387780"/>
            <a:ext cx="2550510" cy="44049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  <a:latin typeface="Arial"/>
              </a:rPr>
              <a:t>Potential Risk: </a:t>
            </a:r>
          </a:p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  <a:latin typeface="Arial"/>
              </a:rPr>
              <a:t>Doesn't work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82E47C-B4EB-D599-0CB5-FA7FE92E3DA5}"/>
              </a:ext>
            </a:extLst>
          </p:cNvPr>
          <p:cNvSpPr/>
          <p:nvPr/>
        </p:nvSpPr>
        <p:spPr>
          <a:xfrm>
            <a:off x="6324697" y="564576"/>
            <a:ext cx="2752429" cy="2202072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FB98B42-591F-5D7E-43EA-D2DDF2F32E06}"/>
              </a:ext>
            </a:extLst>
          </p:cNvPr>
          <p:cNvSpPr/>
          <p:nvPr/>
        </p:nvSpPr>
        <p:spPr>
          <a:xfrm>
            <a:off x="6157250" y="698930"/>
            <a:ext cx="270816" cy="27432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FF"/>
                </a:solidFill>
                <a:latin typeface="Arial"/>
              </a:rPr>
              <a:t>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D28006-0C68-E6FA-61A7-10F855063E65}"/>
              </a:ext>
            </a:extLst>
          </p:cNvPr>
          <p:cNvGrpSpPr/>
          <p:nvPr/>
        </p:nvGrpSpPr>
        <p:grpSpPr>
          <a:xfrm>
            <a:off x="1176191" y="3924264"/>
            <a:ext cx="4917438" cy="137160"/>
            <a:chOff x="1251107" y="1497044"/>
            <a:chExt cx="4959193" cy="248635"/>
          </a:xfrm>
          <a:solidFill>
            <a:srgbClr val="BFBFBF"/>
          </a:solidFill>
        </p:grpSpPr>
        <p:sp>
          <p:nvSpPr>
            <p:cNvPr id="11" name="Freeform 622">
              <a:extLst>
                <a:ext uri="{FF2B5EF4-FFF2-40B4-BE49-F238E27FC236}">
                  <a16:creationId xmlns:a16="http://schemas.microsoft.com/office/drawing/2014/main" id="{2BFBED82-C55D-A315-EA23-BF2D78F19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107" y="1497044"/>
              <a:ext cx="421032" cy="248635"/>
            </a:xfrm>
            <a:custGeom>
              <a:avLst/>
              <a:gdLst>
                <a:gd name="T0" fmla="*/ 3654 w 534838"/>
                <a:gd name="T1" fmla="*/ 130122 h 258793"/>
                <a:gd name="T2" fmla="*/ 0 w 534838"/>
                <a:gd name="T3" fmla="*/ 130122 h 258793"/>
                <a:gd name="T4" fmla="*/ 648 w 534838"/>
                <a:gd name="T5" fmla="*/ 56386 h 258793"/>
                <a:gd name="T6" fmla="*/ 1414 w 534838"/>
                <a:gd name="T7" fmla="*/ 56386 h 258793"/>
                <a:gd name="T8" fmla="*/ 1827 w 534838"/>
                <a:gd name="T9" fmla="*/ 0 h 258793"/>
                <a:gd name="T10" fmla="*/ 3654 w 534838"/>
                <a:gd name="T11" fmla="*/ 0 h 258793"/>
                <a:gd name="T12" fmla="*/ 3654 w 534838"/>
                <a:gd name="T13" fmla="*/ 130122 h 2587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4838"/>
                <a:gd name="T22" fmla="*/ 0 h 258793"/>
                <a:gd name="T23" fmla="*/ 534838 w 534838"/>
                <a:gd name="T24" fmla="*/ 258793 h 2587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4838" h="258793">
                  <a:moveTo>
                    <a:pt x="534838" y="258793"/>
                  </a:moveTo>
                  <a:lnTo>
                    <a:pt x="0" y="258793"/>
                  </a:lnTo>
                  <a:lnTo>
                    <a:pt x="94891" y="112144"/>
                  </a:lnTo>
                  <a:lnTo>
                    <a:pt x="207034" y="112144"/>
                  </a:lnTo>
                  <a:lnTo>
                    <a:pt x="267419" y="0"/>
                  </a:lnTo>
                  <a:lnTo>
                    <a:pt x="534838" y="0"/>
                  </a:lnTo>
                  <a:lnTo>
                    <a:pt x="534838" y="258793"/>
                  </a:lnTo>
                  <a:close/>
                </a:path>
              </a:pathLst>
            </a:custGeom>
            <a:grpFill/>
            <a:ln w="12700">
              <a:solidFill>
                <a:srgbClr val="6666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9C77DBA-B9F2-CCCC-9EB8-E10F1F5A56C4}"/>
                </a:ext>
              </a:extLst>
            </p:cNvPr>
            <p:cNvSpPr/>
            <p:nvPr/>
          </p:nvSpPr>
          <p:spPr>
            <a:xfrm>
              <a:off x="1644650" y="1498599"/>
              <a:ext cx="4565650" cy="247079"/>
            </a:xfrm>
            <a:custGeom>
              <a:avLst/>
              <a:gdLst>
                <a:gd name="connsiteX0" fmla="*/ 12700 w 4565650"/>
                <a:gd name="connsiteY0" fmla="*/ 0 h 234950"/>
                <a:gd name="connsiteX1" fmla="*/ 4565650 w 4565650"/>
                <a:gd name="connsiteY1" fmla="*/ 0 h 234950"/>
                <a:gd name="connsiteX2" fmla="*/ 4565650 w 4565650"/>
                <a:gd name="connsiteY2" fmla="*/ 234950 h 234950"/>
                <a:gd name="connsiteX3" fmla="*/ 0 w 4565650"/>
                <a:gd name="connsiteY3" fmla="*/ 23495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5650" h="234950">
                  <a:moveTo>
                    <a:pt x="12700" y="0"/>
                  </a:moveTo>
                  <a:lnTo>
                    <a:pt x="4565650" y="0"/>
                  </a:lnTo>
                  <a:lnTo>
                    <a:pt x="4565650" y="234950"/>
                  </a:lnTo>
                  <a:lnTo>
                    <a:pt x="0" y="234950"/>
                  </a:lnTo>
                </a:path>
              </a:pathLst>
            </a:custGeom>
            <a:grpFill/>
            <a:ln w="12700">
              <a:solidFill>
                <a:srgbClr val="6666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8D5F50D-63FC-AC7B-5F15-EBDECD94D3B6}"/>
              </a:ext>
            </a:extLst>
          </p:cNvPr>
          <p:cNvGrpSpPr/>
          <p:nvPr/>
        </p:nvGrpSpPr>
        <p:grpSpPr>
          <a:xfrm>
            <a:off x="1618700" y="4193087"/>
            <a:ext cx="4477300" cy="137160"/>
            <a:chOff x="1251107" y="1497044"/>
            <a:chExt cx="4959193" cy="248635"/>
          </a:xfrm>
          <a:solidFill>
            <a:srgbClr val="9BBB59"/>
          </a:solidFill>
        </p:grpSpPr>
        <p:sp>
          <p:nvSpPr>
            <p:cNvPr id="88" name="Freeform 622">
              <a:extLst>
                <a:ext uri="{FF2B5EF4-FFF2-40B4-BE49-F238E27FC236}">
                  <a16:creationId xmlns:a16="http://schemas.microsoft.com/office/drawing/2014/main" id="{B3F6CB27-D5AE-6A0D-2CCB-B07BF896D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107" y="1497044"/>
              <a:ext cx="421032" cy="248635"/>
            </a:xfrm>
            <a:custGeom>
              <a:avLst/>
              <a:gdLst>
                <a:gd name="T0" fmla="*/ 3654 w 534838"/>
                <a:gd name="T1" fmla="*/ 130122 h 258793"/>
                <a:gd name="T2" fmla="*/ 0 w 534838"/>
                <a:gd name="T3" fmla="*/ 130122 h 258793"/>
                <a:gd name="T4" fmla="*/ 648 w 534838"/>
                <a:gd name="T5" fmla="*/ 56386 h 258793"/>
                <a:gd name="T6" fmla="*/ 1414 w 534838"/>
                <a:gd name="T7" fmla="*/ 56386 h 258793"/>
                <a:gd name="T8" fmla="*/ 1827 w 534838"/>
                <a:gd name="T9" fmla="*/ 0 h 258793"/>
                <a:gd name="T10" fmla="*/ 3654 w 534838"/>
                <a:gd name="T11" fmla="*/ 0 h 258793"/>
                <a:gd name="T12" fmla="*/ 3654 w 534838"/>
                <a:gd name="T13" fmla="*/ 130122 h 2587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4838"/>
                <a:gd name="T22" fmla="*/ 0 h 258793"/>
                <a:gd name="T23" fmla="*/ 534838 w 534838"/>
                <a:gd name="T24" fmla="*/ 258793 h 2587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4838" h="258793">
                  <a:moveTo>
                    <a:pt x="534838" y="258793"/>
                  </a:moveTo>
                  <a:lnTo>
                    <a:pt x="0" y="258793"/>
                  </a:lnTo>
                  <a:lnTo>
                    <a:pt x="94891" y="112144"/>
                  </a:lnTo>
                  <a:lnTo>
                    <a:pt x="207034" y="112144"/>
                  </a:lnTo>
                  <a:lnTo>
                    <a:pt x="267419" y="0"/>
                  </a:lnTo>
                  <a:lnTo>
                    <a:pt x="534838" y="0"/>
                  </a:lnTo>
                  <a:lnTo>
                    <a:pt x="534838" y="258793"/>
                  </a:lnTo>
                  <a:close/>
                </a:path>
              </a:pathLst>
            </a:custGeom>
            <a:grpFill/>
            <a:ln w="12700">
              <a:solidFill>
                <a:srgbClr val="6666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E1340D0A-024D-9D17-2192-F2FA86E8B0CF}"/>
                </a:ext>
              </a:extLst>
            </p:cNvPr>
            <p:cNvSpPr/>
            <p:nvPr/>
          </p:nvSpPr>
          <p:spPr>
            <a:xfrm>
              <a:off x="1644650" y="1498599"/>
              <a:ext cx="4565650" cy="247079"/>
            </a:xfrm>
            <a:custGeom>
              <a:avLst/>
              <a:gdLst>
                <a:gd name="connsiteX0" fmla="*/ 12700 w 4565650"/>
                <a:gd name="connsiteY0" fmla="*/ 0 h 234950"/>
                <a:gd name="connsiteX1" fmla="*/ 4565650 w 4565650"/>
                <a:gd name="connsiteY1" fmla="*/ 0 h 234950"/>
                <a:gd name="connsiteX2" fmla="*/ 4565650 w 4565650"/>
                <a:gd name="connsiteY2" fmla="*/ 234950 h 234950"/>
                <a:gd name="connsiteX3" fmla="*/ 0 w 4565650"/>
                <a:gd name="connsiteY3" fmla="*/ 23495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5650" h="234950">
                  <a:moveTo>
                    <a:pt x="12700" y="0"/>
                  </a:moveTo>
                  <a:lnTo>
                    <a:pt x="4565650" y="0"/>
                  </a:lnTo>
                  <a:lnTo>
                    <a:pt x="4565650" y="234950"/>
                  </a:lnTo>
                  <a:lnTo>
                    <a:pt x="0" y="234950"/>
                  </a:lnTo>
                </a:path>
              </a:pathLst>
            </a:custGeom>
            <a:grpFill/>
            <a:ln w="12700">
              <a:solidFill>
                <a:srgbClr val="6666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91" name="Freeform 90">
            <a:extLst>
              <a:ext uri="{FF2B5EF4-FFF2-40B4-BE49-F238E27FC236}">
                <a16:creationId xmlns:a16="http://schemas.microsoft.com/office/drawing/2014/main" id="{B61AF78D-5A5F-7C44-1BA2-385AA06B6867}"/>
              </a:ext>
            </a:extLst>
          </p:cNvPr>
          <p:cNvSpPr/>
          <p:nvPr/>
        </p:nvSpPr>
        <p:spPr>
          <a:xfrm>
            <a:off x="1772907" y="5011384"/>
            <a:ext cx="2148147" cy="179070"/>
          </a:xfrm>
          <a:custGeom>
            <a:avLst/>
            <a:gdLst>
              <a:gd name="connsiteX0" fmla="*/ 1592580 w 1592580"/>
              <a:gd name="connsiteY0" fmla="*/ 0 h 179070"/>
              <a:gd name="connsiteX1" fmla="*/ 205740 w 1592580"/>
              <a:gd name="connsiteY1" fmla="*/ 0 h 179070"/>
              <a:gd name="connsiteX2" fmla="*/ 171450 w 1592580"/>
              <a:gd name="connsiteY2" fmla="*/ 72390 h 179070"/>
              <a:gd name="connsiteX3" fmla="*/ 72390 w 1592580"/>
              <a:gd name="connsiteY3" fmla="*/ 72390 h 179070"/>
              <a:gd name="connsiteX4" fmla="*/ 0 w 1592580"/>
              <a:gd name="connsiteY4" fmla="*/ 179070 h 179070"/>
              <a:gd name="connsiteX5" fmla="*/ 1584960 w 1592580"/>
              <a:gd name="connsiteY5" fmla="*/ 179070 h 1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2580" h="179070">
                <a:moveTo>
                  <a:pt x="1592580" y="0"/>
                </a:moveTo>
                <a:lnTo>
                  <a:pt x="205740" y="0"/>
                </a:lnTo>
                <a:lnTo>
                  <a:pt x="171450" y="72390"/>
                </a:lnTo>
                <a:lnTo>
                  <a:pt x="72390" y="72390"/>
                </a:lnTo>
                <a:lnTo>
                  <a:pt x="0" y="179070"/>
                </a:lnTo>
                <a:lnTo>
                  <a:pt x="1584960" y="179070"/>
                </a:lnTo>
              </a:path>
            </a:pathLst>
          </a:custGeom>
          <a:solidFill>
            <a:srgbClr val="BFBFBF"/>
          </a:solidFill>
          <a:ln w="12700">
            <a:solidFill>
              <a:srgbClr val="666666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2" name="Freeform 622">
            <a:extLst>
              <a:ext uri="{FF2B5EF4-FFF2-40B4-BE49-F238E27FC236}">
                <a16:creationId xmlns:a16="http://schemas.microsoft.com/office/drawing/2014/main" id="{0C3C0C28-ECF6-1B5C-62D9-5852F0A8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038" y="4740928"/>
            <a:ext cx="421032" cy="182880"/>
          </a:xfrm>
          <a:custGeom>
            <a:avLst/>
            <a:gdLst>
              <a:gd name="T0" fmla="*/ 3654 w 534838"/>
              <a:gd name="T1" fmla="*/ 130122 h 258793"/>
              <a:gd name="T2" fmla="*/ 0 w 534838"/>
              <a:gd name="T3" fmla="*/ 130122 h 258793"/>
              <a:gd name="T4" fmla="*/ 648 w 534838"/>
              <a:gd name="T5" fmla="*/ 56386 h 258793"/>
              <a:gd name="T6" fmla="*/ 1414 w 534838"/>
              <a:gd name="T7" fmla="*/ 56386 h 258793"/>
              <a:gd name="T8" fmla="*/ 1827 w 534838"/>
              <a:gd name="T9" fmla="*/ 0 h 258793"/>
              <a:gd name="T10" fmla="*/ 3654 w 534838"/>
              <a:gd name="T11" fmla="*/ 0 h 258793"/>
              <a:gd name="T12" fmla="*/ 3654 w 534838"/>
              <a:gd name="T13" fmla="*/ 130122 h 2587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4838"/>
              <a:gd name="T22" fmla="*/ 0 h 258793"/>
              <a:gd name="T23" fmla="*/ 534838 w 534838"/>
              <a:gd name="T24" fmla="*/ 258793 h 2587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4838" h="258793">
                <a:moveTo>
                  <a:pt x="534838" y="258793"/>
                </a:moveTo>
                <a:lnTo>
                  <a:pt x="0" y="258793"/>
                </a:lnTo>
                <a:lnTo>
                  <a:pt x="94891" y="112144"/>
                </a:lnTo>
                <a:lnTo>
                  <a:pt x="207034" y="112144"/>
                </a:lnTo>
                <a:lnTo>
                  <a:pt x="267419" y="0"/>
                </a:lnTo>
                <a:lnTo>
                  <a:pt x="534838" y="0"/>
                </a:lnTo>
                <a:lnTo>
                  <a:pt x="534838" y="258793"/>
                </a:lnTo>
                <a:close/>
              </a:path>
            </a:pathLst>
          </a:custGeom>
          <a:solidFill>
            <a:srgbClr val="FAC090"/>
          </a:solidFill>
          <a:ln w="12700">
            <a:solidFill>
              <a:srgbClr val="666666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D90394-8EB5-257B-686D-0E91BA98DA48}"/>
              </a:ext>
            </a:extLst>
          </p:cNvPr>
          <p:cNvSpPr/>
          <p:nvPr/>
        </p:nvSpPr>
        <p:spPr>
          <a:xfrm>
            <a:off x="4519725" y="4737595"/>
            <a:ext cx="1573901" cy="182880"/>
          </a:xfrm>
          <a:custGeom>
            <a:avLst/>
            <a:gdLst>
              <a:gd name="connsiteX0" fmla="*/ 12700 w 4565650"/>
              <a:gd name="connsiteY0" fmla="*/ 0 h 234950"/>
              <a:gd name="connsiteX1" fmla="*/ 4565650 w 4565650"/>
              <a:gd name="connsiteY1" fmla="*/ 0 h 234950"/>
              <a:gd name="connsiteX2" fmla="*/ 4565650 w 4565650"/>
              <a:gd name="connsiteY2" fmla="*/ 234950 h 234950"/>
              <a:gd name="connsiteX3" fmla="*/ 0 w 45656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5650" h="234950">
                <a:moveTo>
                  <a:pt x="12700" y="0"/>
                </a:moveTo>
                <a:lnTo>
                  <a:pt x="4565650" y="0"/>
                </a:lnTo>
                <a:lnTo>
                  <a:pt x="4565650" y="234950"/>
                </a:lnTo>
                <a:lnTo>
                  <a:pt x="0" y="234950"/>
                </a:lnTo>
              </a:path>
            </a:pathLst>
          </a:custGeom>
          <a:solidFill>
            <a:srgbClr val="FAC090"/>
          </a:solidFill>
          <a:ln w="12700">
            <a:solidFill>
              <a:srgbClr val="666666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4" name="Freeform 622">
            <a:extLst>
              <a:ext uri="{FF2B5EF4-FFF2-40B4-BE49-F238E27FC236}">
                <a16:creationId xmlns:a16="http://schemas.microsoft.com/office/drawing/2014/main" id="{48A8DB9F-6B31-866C-F1D9-D3C0ED9A6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220" y="5009084"/>
            <a:ext cx="421032" cy="182880"/>
          </a:xfrm>
          <a:custGeom>
            <a:avLst/>
            <a:gdLst>
              <a:gd name="T0" fmla="*/ 3654 w 534838"/>
              <a:gd name="T1" fmla="*/ 130122 h 258793"/>
              <a:gd name="T2" fmla="*/ 0 w 534838"/>
              <a:gd name="T3" fmla="*/ 130122 h 258793"/>
              <a:gd name="T4" fmla="*/ 648 w 534838"/>
              <a:gd name="T5" fmla="*/ 56386 h 258793"/>
              <a:gd name="T6" fmla="*/ 1414 w 534838"/>
              <a:gd name="T7" fmla="*/ 56386 h 258793"/>
              <a:gd name="T8" fmla="*/ 1827 w 534838"/>
              <a:gd name="T9" fmla="*/ 0 h 258793"/>
              <a:gd name="T10" fmla="*/ 3654 w 534838"/>
              <a:gd name="T11" fmla="*/ 0 h 258793"/>
              <a:gd name="T12" fmla="*/ 3654 w 534838"/>
              <a:gd name="T13" fmla="*/ 130122 h 2587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4838"/>
              <a:gd name="T22" fmla="*/ 0 h 258793"/>
              <a:gd name="T23" fmla="*/ 534838 w 534838"/>
              <a:gd name="T24" fmla="*/ 258793 h 2587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4838" h="258793">
                <a:moveTo>
                  <a:pt x="534838" y="258793"/>
                </a:moveTo>
                <a:lnTo>
                  <a:pt x="0" y="258793"/>
                </a:lnTo>
                <a:lnTo>
                  <a:pt x="94891" y="112144"/>
                </a:lnTo>
                <a:lnTo>
                  <a:pt x="207034" y="112144"/>
                </a:lnTo>
                <a:lnTo>
                  <a:pt x="267419" y="0"/>
                </a:lnTo>
                <a:lnTo>
                  <a:pt x="534838" y="0"/>
                </a:lnTo>
                <a:lnTo>
                  <a:pt x="534838" y="258793"/>
                </a:lnTo>
                <a:close/>
              </a:path>
            </a:pathLst>
          </a:custGeom>
          <a:solidFill>
            <a:srgbClr val="FAC090"/>
          </a:solidFill>
          <a:ln w="12700">
            <a:solidFill>
              <a:srgbClr val="666666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6" name="Freeform 622">
            <a:extLst>
              <a:ext uri="{FF2B5EF4-FFF2-40B4-BE49-F238E27FC236}">
                <a16:creationId xmlns:a16="http://schemas.microsoft.com/office/drawing/2014/main" id="{33F8213B-5886-308B-6CF5-DA558E018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272" y="4452514"/>
            <a:ext cx="311881" cy="182880"/>
          </a:xfrm>
          <a:custGeom>
            <a:avLst/>
            <a:gdLst>
              <a:gd name="T0" fmla="*/ 3654 w 534838"/>
              <a:gd name="T1" fmla="*/ 130122 h 258793"/>
              <a:gd name="T2" fmla="*/ 0 w 534838"/>
              <a:gd name="T3" fmla="*/ 130122 h 258793"/>
              <a:gd name="T4" fmla="*/ 648 w 534838"/>
              <a:gd name="T5" fmla="*/ 56386 h 258793"/>
              <a:gd name="T6" fmla="*/ 1414 w 534838"/>
              <a:gd name="T7" fmla="*/ 56386 h 258793"/>
              <a:gd name="T8" fmla="*/ 1827 w 534838"/>
              <a:gd name="T9" fmla="*/ 0 h 258793"/>
              <a:gd name="T10" fmla="*/ 3654 w 534838"/>
              <a:gd name="T11" fmla="*/ 0 h 258793"/>
              <a:gd name="T12" fmla="*/ 3654 w 534838"/>
              <a:gd name="T13" fmla="*/ 130122 h 2587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4838"/>
              <a:gd name="T22" fmla="*/ 0 h 258793"/>
              <a:gd name="T23" fmla="*/ 534838 w 534838"/>
              <a:gd name="T24" fmla="*/ 258793 h 2587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4838" h="258793">
                <a:moveTo>
                  <a:pt x="534838" y="258793"/>
                </a:moveTo>
                <a:lnTo>
                  <a:pt x="0" y="258793"/>
                </a:lnTo>
                <a:lnTo>
                  <a:pt x="94891" y="112144"/>
                </a:lnTo>
                <a:lnTo>
                  <a:pt x="207034" y="112144"/>
                </a:lnTo>
                <a:lnTo>
                  <a:pt x="267419" y="0"/>
                </a:lnTo>
                <a:lnTo>
                  <a:pt x="534838" y="0"/>
                </a:lnTo>
                <a:lnTo>
                  <a:pt x="534838" y="25879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666666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7" name="6-Point Star 96">
            <a:extLst>
              <a:ext uri="{FF2B5EF4-FFF2-40B4-BE49-F238E27FC236}">
                <a16:creationId xmlns:a16="http://schemas.microsoft.com/office/drawing/2014/main" id="{076503D1-32C3-54F4-FDEF-07BFBA0CF006}"/>
              </a:ext>
            </a:extLst>
          </p:cNvPr>
          <p:cNvSpPr/>
          <p:nvPr/>
        </p:nvSpPr>
        <p:spPr>
          <a:xfrm>
            <a:off x="1200374" y="3374475"/>
            <a:ext cx="118872" cy="137160"/>
          </a:xfrm>
          <a:prstGeom prst="star6">
            <a:avLst/>
          </a:prstGeom>
          <a:solidFill>
            <a:srgbClr val="A6A6A6"/>
          </a:solidFill>
          <a:ln w="12700">
            <a:solidFill>
              <a:srgbClr val="666666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8" name="AutoShape 4">
            <a:extLst>
              <a:ext uri="{FF2B5EF4-FFF2-40B4-BE49-F238E27FC236}">
                <a16:creationId xmlns:a16="http://schemas.microsoft.com/office/drawing/2014/main" id="{FCE576B9-840B-DC7B-D63F-0B459BDB0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46" y="3470237"/>
            <a:ext cx="486618" cy="173117"/>
          </a:xfrm>
          <a:prstGeom prst="roundRect">
            <a:avLst>
              <a:gd name="adj" fmla="val 50000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NP1-1.5L</a:t>
            </a:r>
          </a:p>
        </p:txBody>
      </p:sp>
      <p:sp>
        <p:nvSpPr>
          <p:cNvPr id="99" name="6-Point Star 98">
            <a:extLst>
              <a:ext uri="{FF2B5EF4-FFF2-40B4-BE49-F238E27FC236}">
                <a16:creationId xmlns:a16="http://schemas.microsoft.com/office/drawing/2014/main" id="{89F6937A-02BB-9773-6FD9-5D44B8B550D1}"/>
              </a:ext>
            </a:extLst>
          </p:cNvPr>
          <p:cNvSpPr/>
          <p:nvPr/>
        </p:nvSpPr>
        <p:spPr>
          <a:xfrm>
            <a:off x="1606561" y="3374475"/>
            <a:ext cx="118872" cy="137160"/>
          </a:xfrm>
          <a:prstGeom prst="star6">
            <a:avLst/>
          </a:prstGeom>
          <a:solidFill>
            <a:srgbClr val="9BBB59"/>
          </a:solidFill>
          <a:ln w="12700">
            <a:solidFill>
              <a:srgbClr val="666666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0" name="AutoShape 4">
            <a:extLst>
              <a:ext uri="{FF2B5EF4-FFF2-40B4-BE49-F238E27FC236}">
                <a16:creationId xmlns:a16="http://schemas.microsoft.com/office/drawing/2014/main" id="{CEB446AE-51F5-6651-C282-DA22EB576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785" y="3472773"/>
            <a:ext cx="514325" cy="173117"/>
          </a:xfrm>
          <a:prstGeom prst="roundRect">
            <a:avLst>
              <a:gd name="adj" fmla="val 50000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Arial" pitchFamily="34" charset="0"/>
                <a:cs typeface="Arial" pitchFamily="34" charset="0"/>
              </a:rPr>
              <a:t>NP1–1.2L</a:t>
            </a:r>
          </a:p>
        </p:txBody>
      </p:sp>
      <p:sp>
        <p:nvSpPr>
          <p:cNvPr id="101" name="6-Point Star 100">
            <a:extLst>
              <a:ext uri="{FF2B5EF4-FFF2-40B4-BE49-F238E27FC236}">
                <a16:creationId xmlns:a16="http://schemas.microsoft.com/office/drawing/2014/main" id="{6883365F-19B5-78AC-0481-AED426CEA4C8}"/>
              </a:ext>
            </a:extLst>
          </p:cNvPr>
          <p:cNvSpPr/>
          <p:nvPr/>
        </p:nvSpPr>
        <p:spPr>
          <a:xfrm>
            <a:off x="4017593" y="3672855"/>
            <a:ext cx="118872" cy="137160"/>
          </a:xfrm>
          <a:prstGeom prst="star6">
            <a:avLst/>
          </a:prstGeom>
          <a:solidFill>
            <a:srgbClr val="FAC090"/>
          </a:solidFill>
          <a:ln w="12700">
            <a:solidFill>
              <a:srgbClr val="666666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2" name="AutoShape 4">
            <a:extLst>
              <a:ext uri="{FF2B5EF4-FFF2-40B4-BE49-F238E27FC236}">
                <a16:creationId xmlns:a16="http://schemas.microsoft.com/office/drawing/2014/main" id="{7B49FA42-9E2F-8652-AA65-3986DBA30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96" y="3545699"/>
            <a:ext cx="556518" cy="346234"/>
          </a:xfrm>
          <a:prstGeom prst="roundRect">
            <a:avLst>
              <a:gd name="adj" fmla="val 50000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FMC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AP2–1.5L</a:t>
            </a:r>
          </a:p>
        </p:txBody>
      </p:sp>
      <p:pic>
        <p:nvPicPr>
          <p:cNvPr id="103" name="Picture 2" descr="Hand-drawn circle">
            <a:extLst>
              <a:ext uri="{FF2B5EF4-FFF2-40B4-BE49-F238E27FC236}">
                <a16:creationId xmlns:a16="http://schemas.microsoft.com/office/drawing/2014/main" id="{45AEAA66-348E-E1E6-C8FD-44FA95DFE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44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99" t="22995" r="22535" b="22005"/>
          <a:stretch/>
        </p:blipFill>
        <p:spPr bwMode="auto">
          <a:xfrm>
            <a:off x="4829891" y="3317835"/>
            <a:ext cx="718472" cy="51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Shape 52">
            <a:extLst>
              <a:ext uri="{FF2B5EF4-FFF2-40B4-BE49-F238E27FC236}">
                <a16:creationId xmlns:a16="http://schemas.microsoft.com/office/drawing/2014/main" id="{AB21170C-E763-7A84-63B1-86454B898081}"/>
              </a:ext>
            </a:extLst>
          </p:cNvPr>
          <p:cNvSpPr/>
          <p:nvPr/>
        </p:nvSpPr>
        <p:spPr>
          <a:xfrm rot="7308626" flipV="1">
            <a:off x="3921848" y="4816293"/>
            <a:ext cx="1816086" cy="675493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0000FF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C292A80-8474-0462-151A-E878D40CC675}"/>
              </a:ext>
            </a:extLst>
          </p:cNvPr>
          <p:cNvSpPr/>
          <p:nvPr/>
        </p:nvSpPr>
        <p:spPr>
          <a:xfrm>
            <a:off x="6690049" y="4920475"/>
            <a:ext cx="2183363" cy="10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Ngomongin</a:t>
            </a:r>
            <a:r>
              <a:rPr lang="id-ID" dirty="0"/>
              <a:t> tentang kendala &amp; </a:t>
            </a:r>
            <a:r>
              <a:rPr lang="id-ID" dirty="0" err="1"/>
              <a:t>Countermeasure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74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>
            <a:extLst>
              <a:ext uri="{FF2B5EF4-FFF2-40B4-BE49-F238E27FC236}">
                <a16:creationId xmlns:a16="http://schemas.microsoft.com/office/drawing/2014/main" id="{86DD8BD0-2395-7EA3-4A04-E0F79EB6BABF}"/>
              </a:ext>
            </a:extLst>
          </p:cNvPr>
          <p:cNvSpPr/>
          <p:nvPr/>
        </p:nvSpPr>
        <p:spPr>
          <a:xfrm>
            <a:off x="0" y="0"/>
            <a:ext cx="9144000" cy="504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923" tIns="45485" rIns="90923" bIns="4548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rPr>
              <a:t>Android Apps Tv Development Scrum Report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46B980-79CC-6DFC-88C5-84E460DD3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32130"/>
              </p:ext>
            </p:extLst>
          </p:nvPr>
        </p:nvGraphicFramePr>
        <p:xfrm>
          <a:off x="44460" y="772485"/>
          <a:ext cx="9017257" cy="5780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163811901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706533252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3415141469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4228736593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875988416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1170214158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152185964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56288065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3763709530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51514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51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April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51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 Schedule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3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Schedule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70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prstClr val="black"/>
                          </a:solidFill>
                          <a:latin typeface="Arial" pitchFamily="34" charset="0"/>
                          <a:ea typeface="Meiryo UI" pitchFamily="34" charset="-128"/>
                          <a:cs typeface="Arial" pitchFamily="34" charset="0"/>
                        </a:rPr>
                        <a:t>Feasibility</a:t>
                      </a:r>
                      <a:r>
                        <a:rPr lang="en-US" sz="900" b="1" baseline="0" dirty="0">
                          <a:solidFill>
                            <a:prstClr val="black"/>
                          </a:solidFill>
                          <a:latin typeface="Arial" pitchFamily="34" charset="0"/>
                          <a:ea typeface="Meiryo UI" pitchFamily="34" charset="-128"/>
                          <a:cs typeface="Arial" pitchFamily="34" charset="0"/>
                        </a:rPr>
                        <a:t> Study</a:t>
                      </a:r>
                      <a:endParaRPr lang="en-US" sz="900" b="1" dirty="0">
                        <a:solidFill>
                          <a:prstClr val="black"/>
                        </a:solidFill>
                        <a:latin typeface="Arial" pitchFamily="34" charset="0"/>
                        <a:ea typeface="Meiryo UI" pitchFamily="34" charset="-128"/>
                        <a:cs typeface="Arial" pitchFamily="34" charset="0"/>
                      </a:endParaRPr>
                    </a:p>
                  </a:txBody>
                  <a:tcPr marL="36000" marR="36000" marT="36000" marB="36000"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Ui&amp;Ux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Develop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686981"/>
                  </a:ext>
                </a:extLst>
              </a:tr>
              <a:tr h="641705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On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Writing Robust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1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&amp; Debugging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1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0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24723"/>
                  </a:ext>
                </a:extLst>
              </a:tr>
              <a:tr h="704850">
                <a:tc gridSpan="29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560341"/>
                  </a:ext>
                </a:extLst>
              </a:tr>
            </a:tbl>
          </a:graphicData>
        </a:graphic>
      </p:graphicFrame>
      <p:sp>
        <p:nvSpPr>
          <p:cNvPr id="5" name="TextBox 1057">
            <a:extLst>
              <a:ext uri="{FF2B5EF4-FFF2-40B4-BE49-F238E27FC236}">
                <a16:creationId xmlns:a16="http://schemas.microsoft.com/office/drawing/2014/main" id="{0FB7E033-1BF9-9342-53F1-11B02E553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90876"/>
            <a:ext cx="9144000" cy="2769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 Month Activity plan will be focused on feasibility study for Android Apps Tv Development in Android Studio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0150C7-4070-AE72-D31E-6225AC7EB84D}"/>
              </a:ext>
            </a:extLst>
          </p:cNvPr>
          <p:cNvGrpSpPr/>
          <p:nvPr/>
        </p:nvGrpSpPr>
        <p:grpSpPr>
          <a:xfrm>
            <a:off x="3249085" y="767228"/>
            <a:ext cx="923330" cy="5762816"/>
            <a:chOff x="696600" y="556826"/>
            <a:chExt cx="923330" cy="59374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6CC9AD9-C310-D943-B86D-21470E2E4493}"/>
                </a:ext>
              </a:extLst>
            </p:cNvPr>
            <p:cNvGrpSpPr/>
            <p:nvPr/>
          </p:nvGrpSpPr>
          <p:grpSpPr>
            <a:xfrm>
              <a:off x="696600" y="556826"/>
              <a:ext cx="923330" cy="5937434"/>
              <a:chOff x="722376" y="667653"/>
              <a:chExt cx="923330" cy="593743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AE2BDC-C100-9A8F-8088-81A7434B5485}"/>
                  </a:ext>
                </a:extLst>
              </p:cNvPr>
              <p:cNvSpPr txBox="1"/>
              <p:nvPr/>
            </p:nvSpPr>
            <p:spPr>
              <a:xfrm>
                <a:off x="722376" y="667653"/>
                <a:ext cx="923330" cy="142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Today’s Position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8BFD2EE-3351-4E9D-BFC8-EA59293D0EAE}"/>
                  </a:ext>
                </a:extLst>
              </p:cNvPr>
              <p:cNvCxnSpPr/>
              <p:nvPr/>
            </p:nvCxnSpPr>
            <p:spPr>
              <a:xfrm>
                <a:off x="1146584" y="874847"/>
                <a:ext cx="0" cy="5730242"/>
              </a:xfrm>
              <a:prstGeom prst="line">
                <a:avLst/>
              </a:prstGeom>
              <a:ln w="19050">
                <a:solidFill>
                  <a:srgbClr val="0033C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Isosceles Triangle 338">
              <a:extLst>
                <a:ext uri="{FF2B5EF4-FFF2-40B4-BE49-F238E27FC236}">
                  <a16:creationId xmlns:a16="http://schemas.microsoft.com/office/drawing/2014/main" id="{D21D1CBA-D11B-AF03-1FA2-7C3A898D533E}"/>
                </a:ext>
              </a:extLst>
            </p:cNvPr>
            <p:cNvSpPr/>
            <p:nvPr/>
          </p:nvSpPr>
          <p:spPr>
            <a:xfrm rot="10800000">
              <a:off x="1043854" y="699351"/>
              <a:ext cx="134992" cy="96177"/>
            </a:xfrm>
            <a:prstGeom prst="triangl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B0F67303-2C2A-961D-3B58-1A2BE8CC69F0}"/>
              </a:ext>
            </a:extLst>
          </p:cNvPr>
          <p:cNvSpPr/>
          <p:nvPr/>
        </p:nvSpPr>
        <p:spPr>
          <a:xfrm>
            <a:off x="3010171" y="1077192"/>
            <a:ext cx="494686" cy="4832954"/>
          </a:xfrm>
          <a:prstGeom prst="round1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星 5 131">
            <a:extLst>
              <a:ext uri="{FF2B5EF4-FFF2-40B4-BE49-F238E27FC236}">
                <a16:creationId xmlns:a16="http://schemas.microsoft.com/office/drawing/2014/main" id="{71B65E9D-12E3-1353-8CB6-B5D6B388A31A}"/>
              </a:ext>
            </a:extLst>
          </p:cNvPr>
          <p:cNvSpPr/>
          <p:nvPr/>
        </p:nvSpPr>
        <p:spPr>
          <a:xfrm>
            <a:off x="4050789" y="1383531"/>
            <a:ext cx="158032" cy="153384"/>
          </a:xfrm>
          <a:prstGeom prst="star5">
            <a:avLst>
              <a:gd name="adj" fmla="val 28671"/>
              <a:gd name="hf" fmla="val 105146"/>
              <a:gd name="vf" fmla="val 110557"/>
            </a:avLst>
          </a:prstGeom>
          <a:noFill/>
          <a:ln w="317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sp>
        <p:nvSpPr>
          <p:cNvPr id="16" name="星 5 131">
            <a:extLst>
              <a:ext uri="{FF2B5EF4-FFF2-40B4-BE49-F238E27FC236}">
                <a16:creationId xmlns:a16="http://schemas.microsoft.com/office/drawing/2014/main" id="{70C0756B-83D3-FF17-60BC-3DDDD938082A}"/>
              </a:ext>
            </a:extLst>
          </p:cNvPr>
          <p:cNvSpPr/>
          <p:nvPr/>
        </p:nvSpPr>
        <p:spPr>
          <a:xfrm>
            <a:off x="5861472" y="1383531"/>
            <a:ext cx="158032" cy="153384"/>
          </a:xfrm>
          <a:prstGeom prst="star5">
            <a:avLst>
              <a:gd name="adj" fmla="val 28671"/>
              <a:gd name="hf" fmla="val 105146"/>
              <a:gd name="vf" fmla="val 110557"/>
            </a:avLst>
          </a:prstGeom>
          <a:noFill/>
          <a:ln w="9525" cap="flat" cmpd="sng" algn="ctr">
            <a:solidFill>
              <a:schemeClr val="tx1"/>
            </a:solidFill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endParaRPr lang="en-US" sz="700" kern="0">
              <a:solidFill>
                <a:srgbClr val="FFFFFF"/>
              </a:solidFill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3E713-0E77-BC41-536A-006324C7AF09}"/>
              </a:ext>
            </a:extLst>
          </p:cNvPr>
          <p:cNvSpPr txBox="1"/>
          <p:nvPr/>
        </p:nvSpPr>
        <p:spPr>
          <a:xfrm>
            <a:off x="4060876" y="1238563"/>
            <a:ext cx="137858" cy="11949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6C025-E152-246F-CD71-EA9E65C9B056}"/>
              </a:ext>
            </a:extLst>
          </p:cNvPr>
          <p:cNvSpPr txBox="1"/>
          <p:nvPr/>
        </p:nvSpPr>
        <p:spPr>
          <a:xfrm>
            <a:off x="5871559" y="1238563"/>
            <a:ext cx="137858" cy="11949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</a:p>
        </p:txBody>
      </p:sp>
      <p:sp>
        <p:nvSpPr>
          <p:cNvPr id="19" name="星 5 131">
            <a:extLst>
              <a:ext uri="{FF2B5EF4-FFF2-40B4-BE49-F238E27FC236}">
                <a16:creationId xmlns:a16="http://schemas.microsoft.com/office/drawing/2014/main" id="{E69D116F-E4CC-896C-B762-97479028B06E}"/>
              </a:ext>
            </a:extLst>
          </p:cNvPr>
          <p:cNvSpPr/>
          <p:nvPr/>
        </p:nvSpPr>
        <p:spPr>
          <a:xfrm>
            <a:off x="6419612" y="1383531"/>
            <a:ext cx="158032" cy="153384"/>
          </a:xfrm>
          <a:prstGeom prst="star5">
            <a:avLst>
              <a:gd name="adj" fmla="val 28671"/>
              <a:gd name="hf" fmla="val 105146"/>
              <a:gd name="vf" fmla="val 110557"/>
            </a:avLst>
          </a:prstGeom>
          <a:noFill/>
          <a:ln w="317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4779E-CAA1-CD69-8058-26BAE6D19223}"/>
              </a:ext>
            </a:extLst>
          </p:cNvPr>
          <p:cNvSpPr txBox="1"/>
          <p:nvPr/>
        </p:nvSpPr>
        <p:spPr>
          <a:xfrm>
            <a:off x="6429699" y="1238563"/>
            <a:ext cx="137858" cy="11949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Q3</a:t>
            </a:r>
          </a:p>
        </p:txBody>
      </p:sp>
      <p:sp>
        <p:nvSpPr>
          <p:cNvPr id="21" name="星 5 131">
            <a:extLst>
              <a:ext uri="{FF2B5EF4-FFF2-40B4-BE49-F238E27FC236}">
                <a16:creationId xmlns:a16="http://schemas.microsoft.com/office/drawing/2014/main" id="{46E73C83-8657-1B16-90D4-70313F7079FD}"/>
              </a:ext>
            </a:extLst>
          </p:cNvPr>
          <p:cNvSpPr/>
          <p:nvPr/>
        </p:nvSpPr>
        <p:spPr>
          <a:xfrm>
            <a:off x="7049004" y="1383531"/>
            <a:ext cx="158032" cy="153384"/>
          </a:xfrm>
          <a:prstGeom prst="star5">
            <a:avLst>
              <a:gd name="adj" fmla="val 28671"/>
              <a:gd name="hf" fmla="val 105146"/>
              <a:gd name="vf" fmla="val 110557"/>
            </a:avLst>
          </a:prstGeom>
          <a:noFill/>
          <a:ln w="9525" cap="flat" cmpd="sng" algn="ctr">
            <a:solidFill>
              <a:schemeClr val="tx1"/>
            </a:solidFill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D5C3-D3E1-ABBF-17E5-E5E16F6A1331}"/>
              </a:ext>
            </a:extLst>
          </p:cNvPr>
          <p:cNvSpPr txBox="1"/>
          <p:nvPr/>
        </p:nvSpPr>
        <p:spPr>
          <a:xfrm>
            <a:off x="7059091" y="1238563"/>
            <a:ext cx="137858" cy="11949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Q4</a:t>
            </a:r>
          </a:p>
        </p:txBody>
      </p:sp>
      <p:sp>
        <p:nvSpPr>
          <p:cNvPr id="23" name="星 5 131">
            <a:extLst>
              <a:ext uri="{FF2B5EF4-FFF2-40B4-BE49-F238E27FC236}">
                <a16:creationId xmlns:a16="http://schemas.microsoft.com/office/drawing/2014/main" id="{A061090C-745B-2485-3703-674610761C51}"/>
              </a:ext>
            </a:extLst>
          </p:cNvPr>
          <p:cNvSpPr/>
          <p:nvPr/>
        </p:nvSpPr>
        <p:spPr>
          <a:xfrm>
            <a:off x="7524017" y="1383531"/>
            <a:ext cx="158032" cy="153384"/>
          </a:xfrm>
          <a:prstGeom prst="star5">
            <a:avLst>
              <a:gd name="adj" fmla="val 28671"/>
              <a:gd name="hf" fmla="val 105146"/>
              <a:gd name="vf" fmla="val 110557"/>
            </a:avLst>
          </a:prstGeom>
          <a:noFill/>
          <a:ln w="9525" cap="flat" cmpd="sng" algn="ctr">
            <a:solidFill>
              <a:schemeClr val="tx1"/>
            </a:solidFill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657CF8-D4BD-F1FD-6750-45ACFBC5DECB}"/>
              </a:ext>
            </a:extLst>
          </p:cNvPr>
          <p:cNvSpPr txBox="1"/>
          <p:nvPr/>
        </p:nvSpPr>
        <p:spPr>
          <a:xfrm>
            <a:off x="7490823" y="1238563"/>
            <a:ext cx="224421" cy="11949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Q4.5</a:t>
            </a:r>
          </a:p>
        </p:txBody>
      </p:sp>
      <p:sp>
        <p:nvSpPr>
          <p:cNvPr id="25" name="星 5 131">
            <a:extLst>
              <a:ext uri="{FF2B5EF4-FFF2-40B4-BE49-F238E27FC236}">
                <a16:creationId xmlns:a16="http://schemas.microsoft.com/office/drawing/2014/main" id="{6A3432EA-EEBA-A848-32D7-2ADCED3AE42D}"/>
              </a:ext>
            </a:extLst>
          </p:cNvPr>
          <p:cNvSpPr/>
          <p:nvPr/>
        </p:nvSpPr>
        <p:spPr>
          <a:xfrm>
            <a:off x="7919532" y="1383531"/>
            <a:ext cx="158032" cy="153384"/>
          </a:xfrm>
          <a:prstGeom prst="star5">
            <a:avLst>
              <a:gd name="adj" fmla="val 28671"/>
              <a:gd name="hf" fmla="val 105146"/>
              <a:gd name="vf" fmla="val 110557"/>
            </a:avLst>
          </a:prstGeom>
          <a:noFill/>
          <a:ln w="9525" cap="flat" cmpd="sng" algn="ctr">
            <a:solidFill>
              <a:schemeClr val="tx1"/>
            </a:solidFill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54F0D6-C2E8-0D5B-4C3B-7934C8EC14B9}"/>
              </a:ext>
            </a:extLst>
          </p:cNvPr>
          <p:cNvSpPr txBox="1"/>
          <p:nvPr/>
        </p:nvSpPr>
        <p:spPr>
          <a:xfrm>
            <a:off x="7929619" y="1238563"/>
            <a:ext cx="137858" cy="11949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Q5</a:t>
            </a:r>
          </a:p>
        </p:txBody>
      </p:sp>
      <p:sp>
        <p:nvSpPr>
          <p:cNvPr id="27" name="星 5 131">
            <a:extLst>
              <a:ext uri="{FF2B5EF4-FFF2-40B4-BE49-F238E27FC236}">
                <a16:creationId xmlns:a16="http://schemas.microsoft.com/office/drawing/2014/main" id="{1CECE485-B604-2881-4DBE-C822C8CCA942}"/>
              </a:ext>
            </a:extLst>
          </p:cNvPr>
          <p:cNvSpPr/>
          <p:nvPr/>
        </p:nvSpPr>
        <p:spPr>
          <a:xfrm>
            <a:off x="2246647" y="1383531"/>
            <a:ext cx="158032" cy="153384"/>
          </a:xfrm>
          <a:prstGeom prst="star5">
            <a:avLst>
              <a:gd name="adj" fmla="val 28671"/>
              <a:gd name="hf" fmla="val 105146"/>
              <a:gd name="vf" fmla="val 110557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sp>
        <p:nvSpPr>
          <p:cNvPr id="294" name="Rounded Rectangle 293">
            <a:extLst>
              <a:ext uri="{FF2B5EF4-FFF2-40B4-BE49-F238E27FC236}">
                <a16:creationId xmlns:a16="http://schemas.microsoft.com/office/drawing/2014/main" id="{EC8B1E3E-4CFC-3DF1-E50B-75D84FFCC9DE}"/>
              </a:ext>
            </a:extLst>
          </p:cNvPr>
          <p:cNvSpPr/>
          <p:nvPr/>
        </p:nvSpPr>
        <p:spPr>
          <a:xfrm>
            <a:off x="8135939" y="15435"/>
            <a:ext cx="1008063" cy="503239"/>
          </a:xfrm>
          <a:prstGeom prst="roundRect">
            <a:avLst>
              <a:gd name="adj" fmla="val 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7276" tIns="45485" rIns="27276" bIns="4548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Pemograman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Mobile 2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48EAB6EA-A224-DE84-BAB2-57C250D8C63E}"/>
              </a:ext>
            </a:extLst>
          </p:cNvPr>
          <p:cNvSpPr/>
          <p:nvPr/>
        </p:nvSpPr>
        <p:spPr>
          <a:xfrm>
            <a:off x="6851282" y="29725"/>
            <a:ext cx="1284655" cy="461964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/3</a:t>
            </a:r>
          </a:p>
        </p:txBody>
      </p:sp>
      <p:sp>
        <p:nvSpPr>
          <p:cNvPr id="296" name="Rounded Rectangle 295">
            <a:extLst>
              <a:ext uri="{FF2B5EF4-FFF2-40B4-BE49-F238E27FC236}">
                <a16:creationId xmlns:a16="http://schemas.microsoft.com/office/drawing/2014/main" id="{98ED1BA3-F535-2D9F-7B9F-9E20BBE8D3A8}"/>
              </a:ext>
            </a:extLst>
          </p:cNvPr>
          <p:cNvSpPr/>
          <p:nvPr/>
        </p:nvSpPr>
        <p:spPr>
          <a:xfrm>
            <a:off x="-4575" y="409153"/>
            <a:ext cx="3283518" cy="376575"/>
          </a:xfrm>
          <a:prstGeom prst="roundRect">
            <a:avLst>
              <a:gd name="adj" fmla="val 9500"/>
            </a:avLst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tabLst>
                <a:tab pos="265113" algn="l"/>
              </a:tabLst>
              <a:defRPr/>
            </a:pPr>
            <a:r>
              <a:rPr lang="en-US" sz="1400" b="1" dirty="0">
                <a:solidFill>
                  <a:srgbClr val="0F243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Apps Flexibility Up Development Plan</a:t>
            </a:r>
          </a:p>
        </p:txBody>
      </p:sp>
      <p:sp>
        <p:nvSpPr>
          <p:cNvPr id="301" name="Rounded Rectangle 300">
            <a:extLst>
              <a:ext uri="{FF2B5EF4-FFF2-40B4-BE49-F238E27FC236}">
                <a16:creationId xmlns:a16="http://schemas.microsoft.com/office/drawing/2014/main" id="{051DA069-1AF1-E2BE-DBCC-F5BC20F06315}"/>
              </a:ext>
            </a:extLst>
          </p:cNvPr>
          <p:cNvSpPr/>
          <p:nvPr/>
        </p:nvSpPr>
        <p:spPr>
          <a:xfrm>
            <a:off x="3025409" y="1030089"/>
            <a:ext cx="511301" cy="31628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AA5603-D1C3-B931-4B3A-3059BABE5339}"/>
              </a:ext>
            </a:extLst>
          </p:cNvPr>
          <p:cNvSpPr txBox="1"/>
          <p:nvPr/>
        </p:nvSpPr>
        <p:spPr>
          <a:xfrm>
            <a:off x="1905188" y="1256867"/>
            <a:ext cx="926536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Submission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Discuse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Rectangular Callout 301">
            <a:extLst>
              <a:ext uri="{FF2B5EF4-FFF2-40B4-BE49-F238E27FC236}">
                <a16:creationId xmlns:a16="http://schemas.microsoft.com/office/drawing/2014/main" id="{C53AA5E8-AE5E-9D1C-DC36-54C718A70572}"/>
              </a:ext>
            </a:extLst>
          </p:cNvPr>
          <p:cNvSpPr/>
          <p:nvPr/>
        </p:nvSpPr>
        <p:spPr>
          <a:xfrm>
            <a:off x="2861884" y="1407010"/>
            <a:ext cx="1014865" cy="230832"/>
          </a:xfrm>
          <a:prstGeom prst="wedgeRectCallout">
            <a:avLst>
              <a:gd name="adj1" fmla="val -22263"/>
              <a:gd name="adj2" fmla="val -7947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300"/>
              </a:spcAft>
            </a:pPr>
            <a:r>
              <a:rPr lang="en-US" sz="9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Lebaran</a:t>
            </a:r>
            <a:r>
              <a:rPr lang="en-US" sz="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holiday</a:t>
            </a:r>
          </a:p>
        </p:txBody>
      </p:sp>
      <p:sp>
        <p:nvSpPr>
          <p:cNvPr id="298" name="Isosceles Triangle 818">
            <a:extLst>
              <a:ext uri="{FF2B5EF4-FFF2-40B4-BE49-F238E27FC236}">
                <a16:creationId xmlns:a16="http://schemas.microsoft.com/office/drawing/2014/main" id="{D17329DD-78AF-4AC9-80A4-48F2C4C3BB0A}"/>
              </a:ext>
            </a:extLst>
          </p:cNvPr>
          <p:cNvSpPr/>
          <p:nvPr/>
        </p:nvSpPr>
        <p:spPr>
          <a:xfrm rot="10800000">
            <a:off x="1083454" y="2694179"/>
            <a:ext cx="137160" cy="12102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" name="Isosceles Triangle 819">
            <a:extLst>
              <a:ext uri="{FF2B5EF4-FFF2-40B4-BE49-F238E27FC236}">
                <a16:creationId xmlns:a16="http://schemas.microsoft.com/office/drawing/2014/main" id="{E7DCE190-4BC4-849B-3394-7E2FAA46873F}"/>
              </a:ext>
            </a:extLst>
          </p:cNvPr>
          <p:cNvSpPr/>
          <p:nvPr/>
        </p:nvSpPr>
        <p:spPr>
          <a:xfrm rot="10800000">
            <a:off x="1958527" y="2694179"/>
            <a:ext cx="137160" cy="12102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ED6AB6D-B7E0-2C50-CAD4-5A7E80FFF635}"/>
              </a:ext>
            </a:extLst>
          </p:cNvPr>
          <p:cNvCxnSpPr>
            <a:cxnSpLocks/>
            <a:stCxn id="298" idx="0"/>
            <a:endCxn id="299" idx="0"/>
          </p:cNvCxnSpPr>
          <p:nvPr/>
        </p:nvCxnSpPr>
        <p:spPr>
          <a:xfrm>
            <a:off x="1152034" y="2815203"/>
            <a:ext cx="875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9BF10E5C-FC39-E28A-7C7A-DC9F4EB4A261}"/>
              </a:ext>
            </a:extLst>
          </p:cNvPr>
          <p:cNvSpPr txBox="1"/>
          <p:nvPr/>
        </p:nvSpPr>
        <p:spPr>
          <a:xfrm>
            <a:off x="1132179" y="2427140"/>
            <a:ext cx="79028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Experience </a:t>
            </a:r>
          </a:p>
          <a:p>
            <a:pPr algn="ctr"/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6B2B325-98CF-88BD-0728-35FB6CFDE71B}"/>
              </a:ext>
            </a:extLst>
          </p:cNvPr>
          <p:cNvSpPr txBox="1"/>
          <p:nvPr/>
        </p:nvSpPr>
        <p:spPr>
          <a:xfrm>
            <a:off x="2331771" y="2382193"/>
            <a:ext cx="62036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 </a:t>
            </a:r>
          </a:p>
          <a:p>
            <a:pPr algn="ctr"/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developers</a:t>
            </a:r>
          </a:p>
        </p:txBody>
      </p:sp>
      <p:sp>
        <p:nvSpPr>
          <p:cNvPr id="305" name="星 5 131">
            <a:extLst>
              <a:ext uri="{FF2B5EF4-FFF2-40B4-BE49-F238E27FC236}">
                <a16:creationId xmlns:a16="http://schemas.microsoft.com/office/drawing/2014/main" id="{5666C628-01D0-8A26-25E4-331A4B28B1BC}"/>
              </a:ext>
            </a:extLst>
          </p:cNvPr>
          <p:cNvSpPr/>
          <p:nvPr/>
        </p:nvSpPr>
        <p:spPr>
          <a:xfrm>
            <a:off x="2553660" y="2624459"/>
            <a:ext cx="158032" cy="139440"/>
          </a:xfrm>
          <a:prstGeom prst="star5">
            <a:avLst>
              <a:gd name="adj" fmla="val 28671"/>
              <a:gd name="hf" fmla="val 105146"/>
              <a:gd name="vf" fmla="val 110557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700" kern="0">
              <a:solidFill>
                <a:srgbClr val="FFFFFF"/>
              </a:solidFill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sp>
        <p:nvSpPr>
          <p:cNvPr id="306" name="Isosceles Triangle 818">
            <a:extLst>
              <a:ext uri="{FF2B5EF4-FFF2-40B4-BE49-F238E27FC236}">
                <a16:creationId xmlns:a16="http://schemas.microsoft.com/office/drawing/2014/main" id="{4A112AF8-B093-BB49-5B01-98CCB609B6B1}"/>
              </a:ext>
            </a:extLst>
          </p:cNvPr>
          <p:cNvSpPr/>
          <p:nvPr/>
        </p:nvSpPr>
        <p:spPr>
          <a:xfrm rot="10800000">
            <a:off x="2263191" y="3206306"/>
            <a:ext cx="137160" cy="12102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7" name="Isosceles Triangle 819">
            <a:extLst>
              <a:ext uri="{FF2B5EF4-FFF2-40B4-BE49-F238E27FC236}">
                <a16:creationId xmlns:a16="http://schemas.microsoft.com/office/drawing/2014/main" id="{ED810CC5-1964-8A82-697B-1479F50108FA}"/>
              </a:ext>
            </a:extLst>
          </p:cNvPr>
          <p:cNvSpPr/>
          <p:nvPr/>
        </p:nvSpPr>
        <p:spPr>
          <a:xfrm rot="10800000">
            <a:off x="5562278" y="3206306"/>
            <a:ext cx="137160" cy="12102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76FCCA6-8368-D3A3-175A-C8B6C5D95072}"/>
              </a:ext>
            </a:extLst>
          </p:cNvPr>
          <p:cNvCxnSpPr>
            <a:cxnSpLocks/>
            <a:stCxn id="306" idx="0"/>
            <a:endCxn id="307" idx="0"/>
          </p:cNvCxnSpPr>
          <p:nvPr/>
        </p:nvCxnSpPr>
        <p:spPr>
          <a:xfrm>
            <a:off x="2331771" y="3327330"/>
            <a:ext cx="3299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Isosceles Triangle 818">
            <a:extLst>
              <a:ext uri="{FF2B5EF4-FFF2-40B4-BE49-F238E27FC236}">
                <a16:creationId xmlns:a16="http://schemas.microsoft.com/office/drawing/2014/main" id="{96B9BDB6-193B-C59F-8D04-E3CE4FE3AFCE}"/>
              </a:ext>
            </a:extLst>
          </p:cNvPr>
          <p:cNvSpPr/>
          <p:nvPr/>
        </p:nvSpPr>
        <p:spPr>
          <a:xfrm rot="10800000">
            <a:off x="3436277" y="3932066"/>
            <a:ext cx="137160" cy="12102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0" name="Isosceles Triangle 819">
            <a:extLst>
              <a:ext uri="{FF2B5EF4-FFF2-40B4-BE49-F238E27FC236}">
                <a16:creationId xmlns:a16="http://schemas.microsoft.com/office/drawing/2014/main" id="{993EEABB-C4A6-E674-F0FF-501240E5FB8B}"/>
              </a:ext>
            </a:extLst>
          </p:cNvPr>
          <p:cNvSpPr/>
          <p:nvPr/>
        </p:nvSpPr>
        <p:spPr>
          <a:xfrm rot="10800000">
            <a:off x="7063844" y="3932066"/>
            <a:ext cx="137160" cy="12102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1F63F5C-960B-E52C-482D-9FB1FDB763E9}"/>
              </a:ext>
            </a:extLst>
          </p:cNvPr>
          <p:cNvCxnSpPr>
            <a:cxnSpLocks/>
            <a:stCxn id="309" idx="0"/>
            <a:endCxn id="310" idx="0"/>
          </p:cNvCxnSpPr>
          <p:nvPr/>
        </p:nvCxnSpPr>
        <p:spPr>
          <a:xfrm>
            <a:off x="3504857" y="4053090"/>
            <a:ext cx="36275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Isosceles Triangle 818">
            <a:extLst>
              <a:ext uri="{FF2B5EF4-FFF2-40B4-BE49-F238E27FC236}">
                <a16:creationId xmlns:a16="http://schemas.microsoft.com/office/drawing/2014/main" id="{A2DCF44B-855D-6E2E-6004-3E83C3769AFB}"/>
              </a:ext>
            </a:extLst>
          </p:cNvPr>
          <p:cNvSpPr/>
          <p:nvPr/>
        </p:nvSpPr>
        <p:spPr>
          <a:xfrm rot="10800000">
            <a:off x="3764492" y="4556347"/>
            <a:ext cx="137160" cy="12102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3" name="Isosceles Triangle 819">
            <a:extLst>
              <a:ext uri="{FF2B5EF4-FFF2-40B4-BE49-F238E27FC236}">
                <a16:creationId xmlns:a16="http://schemas.microsoft.com/office/drawing/2014/main" id="{F900D46B-AD3D-8A1A-ADD7-55FB2DE50D62}"/>
              </a:ext>
            </a:extLst>
          </p:cNvPr>
          <p:cNvSpPr/>
          <p:nvPr/>
        </p:nvSpPr>
        <p:spPr>
          <a:xfrm rot="10800000">
            <a:off x="4639565" y="4556347"/>
            <a:ext cx="137160" cy="12102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48038198-B695-331F-488C-671E96354C77}"/>
              </a:ext>
            </a:extLst>
          </p:cNvPr>
          <p:cNvCxnSpPr>
            <a:cxnSpLocks/>
            <a:stCxn id="312" idx="0"/>
            <a:endCxn id="313" idx="0"/>
          </p:cNvCxnSpPr>
          <p:nvPr/>
        </p:nvCxnSpPr>
        <p:spPr>
          <a:xfrm>
            <a:off x="3833072" y="4677371"/>
            <a:ext cx="875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Isosceles Triangle 818">
            <a:extLst>
              <a:ext uri="{FF2B5EF4-FFF2-40B4-BE49-F238E27FC236}">
                <a16:creationId xmlns:a16="http://schemas.microsoft.com/office/drawing/2014/main" id="{602015E7-8783-15FD-02C6-C353D0747C38}"/>
              </a:ext>
            </a:extLst>
          </p:cNvPr>
          <p:cNvSpPr/>
          <p:nvPr/>
        </p:nvSpPr>
        <p:spPr>
          <a:xfrm rot="10800000">
            <a:off x="5303919" y="4556347"/>
            <a:ext cx="137160" cy="12102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6" name="Isosceles Triangle 819">
            <a:extLst>
              <a:ext uri="{FF2B5EF4-FFF2-40B4-BE49-F238E27FC236}">
                <a16:creationId xmlns:a16="http://schemas.microsoft.com/office/drawing/2014/main" id="{63776C1B-0178-19BD-D59C-177B03F06AF5}"/>
              </a:ext>
            </a:extLst>
          </p:cNvPr>
          <p:cNvSpPr/>
          <p:nvPr/>
        </p:nvSpPr>
        <p:spPr>
          <a:xfrm rot="10800000">
            <a:off x="6178992" y="4556347"/>
            <a:ext cx="137160" cy="12102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519AA9A-A236-C0B5-E5D8-68130D2C6DB4}"/>
              </a:ext>
            </a:extLst>
          </p:cNvPr>
          <p:cNvCxnSpPr>
            <a:cxnSpLocks/>
            <a:stCxn id="315" idx="0"/>
            <a:endCxn id="316" idx="0"/>
          </p:cNvCxnSpPr>
          <p:nvPr/>
        </p:nvCxnSpPr>
        <p:spPr>
          <a:xfrm>
            <a:off x="5372499" y="4677371"/>
            <a:ext cx="875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Isosceles Triangle 818">
            <a:extLst>
              <a:ext uri="{FF2B5EF4-FFF2-40B4-BE49-F238E27FC236}">
                <a16:creationId xmlns:a16="http://schemas.microsoft.com/office/drawing/2014/main" id="{EBCA1582-36C4-90B6-CC8D-40766C9ADFCC}"/>
              </a:ext>
            </a:extLst>
          </p:cNvPr>
          <p:cNvSpPr/>
          <p:nvPr/>
        </p:nvSpPr>
        <p:spPr>
          <a:xfrm rot="10800000">
            <a:off x="6738396" y="4553292"/>
            <a:ext cx="137160" cy="12102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9" name="Isosceles Triangle 819">
            <a:extLst>
              <a:ext uri="{FF2B5EF4-FFF2-40B4-BE49-F238E27FC236}">
                <a16:creationId xmlns:a16="http://schemas.microsoft.com/office/drawing/2014/main" id="{AA38B1F4-1D4B-FED0-5F2B-D02EE216D85D}"/>
              </a:ext>
            </a:extLst>
          </p:cNvPr>
          <p:cNvSpPr/>
          <p:nvPr/>
        </p:nvSpPr>
        <p:spPr>
          <a:xfrm rot="10800000">
            <a:off x="7613469" y="4553292"/>
            <a:ext cx="137160" cy="12102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1188E3C-ACED-D94D-6A56-20EA627BCFD0}"/>
              </a:ext>
            </a:extLst>
          </p:cNvPr>
          <p:cNvCxnSpPr>
            <a:cxnSpLocks/>
            <a:stCxn id="318" idx="0"/>
            <a:endCxn id="319" idx="0"/>
          </p:cNvCxnSpPr>
          <p:nvPr/>
        </p:nvCxnSpPr>
        <p:spPr>
          <a:xfrm>
            <a:off x="6806976" y="4674316"/>
            <a:ext cx="875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Isosceles Triangle 818">
            <a:extLst>
              <a:ext uri="{FF2B5EF4-FFF2-40B4-BE49-F238E27FC236}">
                <a16:creationId xmlns:a16="http://schemas.microsoft.com/office/drawing/2014/main" id="{50558C59-28A5-616B-9FAD-03122A51EDDE}"/>
              </a:ext>
            </a:extLst>
          </p:cNvPr>
          <p:cNvSpPr/>
          <p:nvPr/>
        </p:nvSpPr>
        <p:spPr>
          <a:xfrm rot="10800000">
            <a:off x="4964591" y="5242739"/>
            <a:ext cx="137160" cy="12102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2" name="Isosceles Triangle 819">
            <a:extLst>
              <a:ext uri="{FF2B5EF4-FFF2-40B4-BE49-F238E27FC236}">
                <a16:creationId xmlns:a16="http://schemas.microsoft.com/office/drawing/2014/main" id="{7B9BFA8C-C6C6-07DD-3DF7-F422BD3FA0AA}"/>
              </a:ext>
            </a:extLst>
          </p:cNvPr>
          <p:cNvSpPr/>
          <p:nvPr/>
        </p:nvSpPr>
        <p:spPr>
          <a:xfrm rot="10800000">
            <a:off x="7642827" y="5242739"/>
            <a:ext cx="137160" cy="12102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E63DBF76-42C9-79E7-9ECA-3810FBB373ED}"/>
              </a:ext>
            </a:extLst>
          </p:cNvPr>
          <p:cNvCxnSpPr>
            <a:cxnSpLocks/>
            <a:stCxn id="321" idx="0"/>
            <a:endCxn id="322" idx="0"/>
          </p:cNvCxnSpPr>
          <p:nvPr/>
        </p:nvCxnSpPr>
        <p:spPr>
          <a:xfrm>
            <a:off x="5033171" y="5363763"/>
            <a:ext cx="26782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6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382</TotalTime>
  <Words>436</Words>
  <Application>Microsoft Macintosh PowerPoint</Application>
  <PresentationFormat>On-screen Show (4:3)</PresentationFormat>
  <Paragraphs>211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HGPｺﾞｼｯｸE</vt:lpstr>
      <vt:lpstr>Arial</vt:lpstr>
      <vt:lpstr>Arial'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2023-04-19T07:18:38Z</dcterms:created>
  <dcterms:modified xsi:type="dcterms:W3CDTF">2023-04-30T09:09:59Z</dcterms:modified>
</cp:coreProperties>
</file>