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IBM Plex Sans" panose="020B0604020202020204" charset="0"/>
      <p:regular r:id="rId12"/>
      <p:bold r:id="rId13"/>
      <p:italic r:id="rId14"/>
      <p:boldItalic r:id="rId15"/>
    </p:embeddedFont>
    <p:embeddedFont>
      <p:font typeface="IBM Plex Serif Medium" panose="020B0604020202020204" charset="0"/>
      <p:regular r:id="rId16"/>
      <p:bold r:id="rId17"/>
      <p:italic r:id="rId18"/>
      <p:boldItalic r:id="rId19"/>
    </p:embeddedFont>
    <p:embeddedFont>
      <p:font typeface="IBM Plex Serif SemiBold" panose="020B0604020202020204" charset="0"/>
      <p:regular r:id="rId20"/>
      <p:bold r:id="rId21"/>
      <p:italic r:id="rId22"/>
      <p:boldItalic r:id="rId23"/>
    </p:embeddedFont>
    <p:embeddedFont>
      <p:font typeface="Merriweather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48" y="-4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4f6918a0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4f6918a0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4f6918a0b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4f6918a0b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4f6918a0b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4f6918a0b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4f6918a0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4f6918a0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64f6918a0b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64f6918a0b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4f6918a0b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4f6918a0b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50525f4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50525f4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650525f49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650525f49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/>
          <p:nvPr/>
        </p:nvSpPr>
        <p:spPr>
          <a:xfrm rot="10800000">
            <a:off x="7539006" y="393650"/>
            <a:ext cx="1211400" cy="1211400"/>
          </a:xfrm>
          <a:prstGeom prst="rtTriangle">
            <a:avLst/>
          </a:prstGeom>
          <a:solidFill>
            <a:srgbClr val="040F20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1"/>
          <p:cNvSpPr/>
          <p:nvPr/>
        </p:nvSpPr>
        <p:spPr>
          <a:xfrm flipH="1">
            <a:off x="0" y="0"/>
            <a:ext cx="9144000" cy="5143500"/>
          </a:xfrm>
          <a:prstGeom prst="frame">
            <a:avLst>
              <a:gd name="adj1" fmla="val 7684"/>
            </a:avLst>
          </a:prstGeom>
          <a:solidFill>
            <a:srgbClr val="040F20">
              <a:alpha val="49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</a:t>
            </a:r>
            <a:endParaRPr/>
          </a:p>
        </p:txBody>
      </p:sp>
      <p:sp>
        <p:nvSpPr>
          <p:cNvPr id="62" name="Google Shape;62;p11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787200" y="1494625"/>
            <a:ext cx="5727000" cy="126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787200" y="2860554"/>
            <a:ext cx="5727000" cy="85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50000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5754000" cy="2154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▫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●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○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IBM Plex Serif Medium"/>
              <a:buChar char="■"/>
              <a:defRPr sz="3000" i="1">
                <a:latin typeface="IBM Plex Serif Medium"/>
                <a:ea typeface="IBM Plex Serif Medium"/>
                <a:cs typeface="IBM Plex Serif Medium"/>
                <a:sym typeface="IBM Plex Serif Medium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805074" y="343750"/>
            <a:ext cx="1046975" cy="7149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IBM Plex Serif"/>
              </a:rPr>
              <a:t>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▫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▫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2"/>
          </p:nvPr>
        </p:nvSpPr>
        <p:spPr>
          <a:xfrm>
            <a:off x="4445379" y="1494625"/>
            <a:ext cx="30600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▫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2"/>
          </p:nvPr>
        </p:nvSpPr>
        <p:spPr>
          <a:xfrm>
            <a:off x="313425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3"/>
          </p:nvPr>
        </p:nvSpPr>
        <p:spPr>
          <a:xfrm>
            <a:off x="5481300" y="1494625"/>
            <a:ext cx="2024100" cy="284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"/>
          </p:nvPr>
        </p:nvSpPr>
        <p:spPr>
          <a:xfrm>
            <a:off x="787200" y="4101500"/>
            <a:ext cx="7569600" cy="32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40F20">
              <a:alpha val="676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393600" y="393650"/>
            <a:ext cx="8356800" cy="4356300"/>
          </a:xfrm>
          <a:prstGeom prst="snip1Rect">
            <a:avLst>
              <a:gd name="adj" fmla="val 27651"/>
            </a:avLst>
          </a:prstGeom>
          <a:noFill/>
          <a:ln w="1143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rgbClr val="040F20">
                <a:alpha val="40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BM Plex Serif SemiBold"/>
              <a:buNone/>
              <a:defRPr sz="2800">
                <a:solidFill>
                  <a:schemeClr val="lt1"/>
                </a:solidFill>
                <a:latin typeface="IBM Plex Serif SemiBold"/>
                <a:ea typeface="IBM Plex Serif SemiBold"/>
                <a:cs typeface="IBM Plex Serif SemiBold"/>
                <a:sym typeface="IBM Plex Serif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"/>
              <a:buChar char="▫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●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○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BM Plex Sans"/>
              <a:buChar char="■"/>
              <a:defRPr sz="24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28327" y="4338350"/>
            <a:ext cx="242700" cy="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11700" y="172525"/>
            <a:ext cx="8520600" cy="1133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  <a:highlight>
                  <a:srgbClr val="D9D9D9"/>
                </a:highlight>
              </a:rPr>
              <a:t>HRN (Highest Ratio Next)</a:t>
            </a:r>
            <a:r>
              <a:rPr lang="id">
                <a:solidFill>
                  <a:srgbClr val="FF0000"/>
                </a:solidFill>
                <a:highlight>
                  <a:srgbClr val="D9D9D9"/>
                </a:highlight>
              </a:rPr>
              <a:t> </a:t>
            </a:r>
            <a:endParaRPr>
              <a:solidFill>
                <a:srgbClr val="FF0000"/>
              </a:solidFill>
              <a:highlight>
                <a:srgbClr val="D9D9D9"/>
              </a:highlight>
            </a:endParaRP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158166" y="1368950"/>
            <a:ext cx="8520600" cy="266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 dirty="0">
                <a:solidFill>
                  <a:srgbClr val="FFFFFF"/>
                </a:solidFill>
                <a:highlight>
                  <a:schemeClr val="dk2"/>
                </a:highlight>
              </a:rPr>
              <a:t>Anggota kelompok</a:t>
            </a:r>
            <a:endParaRPr dirty="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ID" dirty="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Muhammad </a:t>
            </a:r>
            <a:r>
              <a:rPr lang="id" dirty="0">
                <a:solidFill>
                  <a:srgbClr val="FFFFFF"/>
                </a:solidFill>
                <a:highlight>
                  <a:schemeClr val="dk2"/>
                </a:highlight>
              </a:rPr>
              <a:t>Ghilman</a:t>
            </a: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 </a:t>
            </a:r>
            <a:r>
              <a:rPr lang="en-ID" dirty="0" err="1">
                <a:solidFill>
                  <a:srgbClr val="FFFFFF"/>
                </a:solidFill>
                <a:highlight>
                  <a:schemeClr val="dk2"/>
                </a:highlight>
              </a:rPr>
              <a:t>firdaus</a:t>
            </a:r>
            <a:endParaRPr dirty="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 dirty="0">
                <a:solidFill>
                  <a:srgbClr val="FFFFFF"/>
                </a:solidFill>
                <a:highlight>
                  <a:schemeClr val="dk2"/>
                </a:highlight>
              </a:rPr>
              <a:t>Aswar</a:t>
            </a: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 </a:t>
            </a:r>
            <a:endParaRPr dirty="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L</a:t>
            </a:r>
            <a:r>
              <a:rPr lang="id" dirty="0">
                <a:solidFill>
                  <a:srgbClr val="FFFFFF"/>
                </a:solidFill>
                <a:highlight>
                  <a:schemeClr val="dk2"/>
                </a:highlight>
              </a:rPr>
              <a:t>ilik</a:t>
            </a: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 </a:t>
            </a:r>
            <a:r>
              <a:rPr lang="en-ID" dirty="0" err="1">
                <a:solidFill>
                  <a:srgbClr val="FFFFFF"/>
                </a:solidFill>
                <a:highlight>
                  <a:schemeClr val="dk2"/>
                </a:highlight>
              </a:rPr>
              <a:t>Triawan</a:t>
            </a:r>
            <a:endParaRPr dirty="0">
              <a:solidFill>
                <a:srgbClr val="FFFFFF"/>
              </a:solidFill>
              <a:highlight>
                <a:schemeClr val="dk2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Muhammad </a:t>
            </a:r>
            <a:r>
              <a:rPr lang="id" dirty="0">
                <a:solidFill>
                  <a:srgbClr val="FFFFFF"/>
                </a:solidFill>
                <a:highlight>
                  <a:schemeClr val="dk2"/>
                </a:highlight>
              </a:rPr>
              <a:t>Fikri</a:t>
            </a:r>
            <a:r>
              <a:rPr lang="en-ID" dirty="0">
                <a:solidFill>
                  <a:srgbClr val="FFFFFF"/>
                </a:solidFill>
                <a:highlight>
                  <a:schemeClr val="dk2"/>
                </a:highlight>
              </a:rPr>
              <a:t> </a:t>
            </a:r>
            <a:endParaRPr dirty="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Definition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787200" y="1200200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Strategi penjadwalan dengan prioritas proses tidak hanya merupakan fungsi waktu layanan tetapi juga jumlah waktu tunggu proses . Begitu proses mendapat jatah pemroses , proses berjalan sampai selesai.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Algoritma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id"/>
              <a:t>Rumus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Prioritas = (waktu tunggu + waktu layanan)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                                     waktu layanan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5"/>
          <p:cNvCxnSpPr/>
          <p:nvPr/>
        </p:nvCxnSpPr>
        <p:spPr>
          <a:xfrm>
            <a:off x="2767450" y="2509425"/>
            <a:ext cx="4327800" cy="11400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Character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Non-Preemtive			Prioritas Dinamis</a:t>
            </a: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500" y="1265650"/>
            <a:ext cx="1210600" cy="12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3987" y="1200200"/>
            <a:ext cx="1317300" cy="13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Advantages</a:t>
            </a: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-"/>
            </a:pPr>
            <a:r>
              <a:rPr lang="id"/>
              <a:t>respon time cepat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d"/>
              <a:t>Tidak terjadi starvation, karena proses yang memiliki prioritas dinamis.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id"/>
              <a:t>Setiap proses akan mendapatkan layanan yang seimbang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Deficiency</a:t>
            </a: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787200" y="1494625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d"/>
              <a:t>Terjadi overhead akibat scheduler harus mengetahui/memperkirakan service time proses proses yang akan dieksekusi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87200" y="475825"/>
            <a:ext cx="6718200" cy="475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Contoh HRN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 rotWithShape="1">
          <a:blip r:embed="rId3">
            <a:alphaModFix/>
          </a:blip>
          <a:srcRect l="19955" t="39891" r="21540" b="32239"/>
          <a:stretch/>
        </p:blipFill>
        <p:spPr>
          <a:xfrm>
            <a:off x="1840200" y="1279024"/>
            <a:ext cx="5349649" cy="143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l="19078" t="52566" r="20278" b="32595"/>
          <a:stretch/>
        </p:blipFill>
        <p:spPr>
          <a:xfrm>
            <a:off x="1742275" y="2845798"/>
            <a:ext cx="5545499" cy="76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1212900" y="208635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 sz="3600"/>
              <a:t>Terimakasih :)</a:t>
            </a:r>
            <a:endParaRPr sz="3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787200" y="714800"/>
            <a:ext cx="6718200" cy="485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Pertanyaan dan jawaban	</a:t>
            </a: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673825" y="1329700"/>
            <a:ext cx="6718200" cy="28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-ID" sz="1400" dirty="0" err="1"/>
              <a:t>Penanya</a:t>
            </a:r>
            <a:r>
              <a:rPr lang="en-ID" sz="1400" dirty="0"/>
              <a:t> : </a:t>
            </a:r>
            <a:r>
              <a:rPr lang="en-ID" sz="1400" dirty="0" err="1"/>
              <a:t>pak</a:t>
            </a:r>
            <a:r>
              <a:rPr lang="en-ID" sz="1400" dirty="0"/>
              <a:t> </a:t>
            </a:r>
            <a:r>
              <a:rPr lang="en-ID" sz="1400" dirty="0" err="1"/>
              <a:t>Teguh</a:t>
            </a:r>
            <a:endParaRPr lang="en-ID"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 dirty="0"/>
              <a:t>apa yang di maksud dari starvation ?</a:t>
            </a:r>
            <a:br>
              <a:rPr lang="id" sz="1400" dirty="0"/>
            </a:br>
            <a:r>
              <a:rPr lang="id" sz="1400" dirty="0"/>
              <a:t>jawab: starvation </a:t>
            </a:r>
            <a:r>
              <a:rPr lang="en-ID" sz="1400" dirty="0" err="1"/>
              <a:t>yaitu</a:t>
            </a:r>
            <a:r>
              <a:rPr lang="en-ID" sz="1400" dirty="0"/>
              <a:t> </a:t>
            </a:r>
            <a:r>
              <a:rPr lang="id" sz="1400" dirty="0"/>
              <a:t>ketimpangan dalam pembagian resou</a:t>
            </a:r>
            <a:r>
              <a:rPr lang="en-ID" sz="1400" dirty="0"/>
              <a:t>r</a:t>
            </a:r>
            <a:r>
              <a:rPr lang="id" sz="1400" dirty="0"/>
              <a:t>ce</a:t>
            </a:r>
            <a:r>
              <a:rPr lang="en-ID" sz="1400" dirty="0"/>
              <a:t>, </a:t>
            </a:r>
            <a:r>
              <a:rPr lang="en-ID" sz="1400" dirty="0" err="1"/>
              <a:t>ketika</a:t>
            </a:r>
            <a:r>
              <a:rPr lang="en-ID" sz="1400" dirty="0"/>
              <a:t> </a:t>
            </a:r>
            <a:r>
              <a:rPr lang="en-ID" sz="1400" dirty="0" err="1"/>
              <a:t>ada</a:t>
            </a:r>
            <a:r>
              <a:rPr lang="en-ID" sz="1400" dirty="0"/>
              <a:t> proses yang </a:t>
            </a:r>
            <a:r>
              <a:rPr lang="en-ID" sz="1400" dirty="0" err="1"/>
              <a:t>tidak</a:t>
            </a:r>
            <a:r>
              <a:rPr lang="en-ID" sz="1400" dirty="0"/>
              <a:t> </a:t>
            </a:r>
            <a:r>
              <a:rPr lang="en-ID" sz="1400" dirty="0" err="1"/>
              <a:t>dapat</a:t>
            </a:r>
            <a:r>
              <a:rPr lang="en-ID" sz="1400" dirty="0"/>
              <a:t> </a:t>
            </a:r>
            <a:r>
              <a:rPr lang="en-ID" sz="1400" dirty="0" err="1"/>
              <a:t>penjadwalan</a:t>
            </a:r>
            <a:r>
              <a:rPr lang="en-ID" sz="1400" dirty="0"/>
              <a:t> </a:t>
            </a:r>
            <a:r>
              <a:rPr lang="en-ID" sz="1400" dirty="0" err="1"/>
              <a:t>dari</a:t>
            </a:r>
            <a:r>
              <a:rPr lang="en-ID" sz="1400" dirty="0"/>
              <a:t> resources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 dirty="0"/>
              <a:t>Letak perbaikan dari sjf ?</a:t>
            </a:r>
            <a:br>
              <a:rPr lang="id" sz="1400" dirty="0"/>
            </a:br>
            <a:r>
              <a:rPr lang="id" sz="1400" dirty="0"/>
              <a:t>jawab: mengoreksi kelemahan SJF yang </a:t>
            </a:r>
            <a:r>
              <a:rPr lang="en-ID" sz="1400" dirty="0" err="1"/>
              <a:t>hanya</a:t>
            </a:r>
            <a:r>
              <a:rPr lang="en-ID" sz="1400" dirty="0"/>
              <a:t> </a:t>
            </a:r>
            <a:r>
              <a:rPr lang="en-ID" sz="1400" dirty="0" err="1"/>
              <a:t>memprioritaskan</a:t>
            </a:r>
            <a:r>
              <a:rPr lang="en-ID" sz="1400" dirty="0"/>
              <a:t> burs time, </a:t>
            </a:r>
            <a:r>
              <a:rPr lang="en-ID" sz="1400" dirty="0" err="1"/>
              <a:t>sedangkan</a:t>
            </a:r>
            <a:r>
              <a:rPr lang="en-ID" sz="1400" dirty="0"/>
              <a:t> di </a:t>
            </a:r>
            <a:r>
              <a:rPr lang="en-ID" sz="1400" dirty="0" err="1"/>
              <a:t>hrn</a:t>
            </a:r>
            <a:r>
              <a:rPr lang="en-ID" sz="1400" dirty="0"/>
              <a:t> </a:t>
            </a:r>
            <a:r>
              <a:rPr lang="en-ID" sz="1400" dirty="0" err="1"/>
              <a:t>menerapkan</a:t>
            </a:r>
            <a:r>
              <a:rPr lang="en-ID" sz="1400" dirty="0"/>
              <a:t> system yang </a:t>
            </a:r>
            <a:r>
              <a:rPr lang="id" sz="1400" dirty="0"/>
              <a:t>berprioritas dinamis</a:t>
            </a:r>
            <a:r>
              <a:rPr lang="en-ID" sz="1400" dirty="0"/>
              <a:t>, </a:t>
            </a:r>
            <a:r>
              <a:rPr lang="en-ID" sz="1400" dirty="0" err="1"/>
              <a:t>yaitu</a:t>
            </a:r>
            <a:r>
              <a:rPr lang="en-ID" sz="1400" dirty="0"/>
              <a:t> </a:t>
            </a:r>
            <a:r>
              <a:rPr lang="en-ID" sz="1400" dirty="0" err="1"/>
              <a:t>mempertimbangkan</a:t>
            </a:r>
            <a:r>
              <a:rPr lang="en-ID" sz="1400" dirty="0"/>
              <a:t> burs time dan waiting time.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id" sz="1400" dirty="0"/>
              <a:t>implementasi nyata dari hrn ?</a:t>
            </a:r>
            <a:br>
              <a:rPr lang="id" sz="1400" dirty="0"/>
            </a:br>
            <a:r>
              <a:rPr lang="id" sz="1400" dirty="0"/>
              <a:t>jawab: </a:t>
            </a:r>
            <a:r>
              <a:rPr lang="en-ID" sz="1400" dirty="0" err="1"/>
              <a:t>Rumah</a:t>
            </a:r>
            <a:r>
              <a:rPr lang="en-ID" sz="1400" dirty="0"/>
              <a:t> </a:t>
            </a:r>
            <a:r>
              <a:rPr lang="en-ID" sz="1400" dirty="0" err="1"/>
              <a:t>sakit</a:t>
            </a:r>
            <a:r>
              <a:rPr lang="en-ID" sz="1400" dirty="0"/>
              <a:t> pada </a:t>
            </a:r>
            <a:r>
              <a:rPr lang="en-ID" sz="1400" dirty="0" err="1"/>
              <a:t>skala</a:t>
            </a:r>
            <a:r>
              <a:rPr lang="en-ID" sz="1400" dirty="0"/>
              <a:t> </a:t>
            </a:r>
            <a:r>
              <a:rPr lang="en-ID" sz="1400" dirty="0" err="1"/>
              <a:t>prioritas</a:t>
            </a:r>
            <a:r>
              <a:rPr lang="en-ID" sz="1400" dirty="0"/>
              <a:t> </a:t>
            </a:r>
            <a:r>
              <a:rPr lang="en-ID" sz="1400" dirty="0" err="1"/>
              <a:t>mendahulukan</a:t>
            </a:r>
            <a:r>
              <a:rPr lang="en-ID" sz="1400" dirty="0"/>
              <a:t> </a:t>
            </a:r>
            <a:r>
              <a:rPr lang="en-ID" sz="1400" dirty="0" err="1"/>
              <a:t>pasien</a:t>
            </a:r>
            <a:r>
              <a:rPr lang="en-ID" sz="1400" dirty="0"/>
              <a:t> yang </a:t>
            </a:r>
            <a:r>
              <a:rPr lang="en-ID" sz="1400" dirty="0" err="1"/>
              <a:t>memiliki</a:t>
            </a:r>
            <a:r>
              <a:rPr lang="en-ID" sz="1400" dirty="0"/>
              <a:t> </a:t>
            </a:r>
            <a:r>
              <a:rPr lang="en-ID" sz="1400" dirty="0" err="1"/>
              <a:t>penyakit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</a:t>
            </a:r>
            <a:r>
              <a:rPr lang="en-ID" sz="1400" dirty="0" err="1"/>
              <a:t>parah</a:t>
            </a:r>
            <a:r>
              <a:rPr lang="en-ID" sz="1400" dirty="0"/>
              <a:t> yang </a:t>
            </a:r>
            <a:r>
              <a:rPr lang="en-ID" sz="1400" dirty="0" err="1"/>
              <a:t>membutuhkan</a:t>
            </a:r>
            <a:r>
              <a:rPr lang="en-ID" sz="1400" dirty="0"/>
              <a:t> </a:t>
            </a:r>
            <a:r>
              <a:rPr lang="en-ID" sz="1400" dirty="0" err="1"/>
              <a:t>waktu</a:t>
            </a:r>
            <a:r>
              <a:rPr lang="en-ID" sz="1400" dirty="0"/>
              <a:t> </a:t>
            </a:r>
            <a:r>
              <a:rPr lang="en-ID" sz="1400" dirty="0" err="1"/>
              <a:t>pelayanan</a:t>
            </a:r>
            <a:r>
              <a:rPr lang="en-ID" sz="1400" dirty="0"/>
              <a:t> </a:t>
            </a:r>
            <a:r>
              <a:rPr lang="en-ID" sz="1400" dirty="0" err="1"/>
              <a:t>lebih</a:t>
            </a:r>
            <a:r>
              <a:rPr lang="en-ID" sz="1400" dirty="0"/>
              <a:t> lama.</a:t>
            </a:r>
            <a:endParaRPr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llen template">
  <a:themeElements>
    <a:clrScheme name="Custom 347">
      <a:dk1>
        <a:srgbClr val="040F20"/>
      </a:dk1>
      <a:lt1>
        <a:srgbClr val="FFFFFF"/>
      </a:lt1>
      <a:dk2>
        <a:srgbClr val="717881"/>
      </a:dk2>
      <a:lt2>
        <a:srgbClr val="F3F3F3"/>
      </a:lt2>
      <a:accent1>
        <a:srgbClr val="FFDE00"/>
      </a:accent1>
      <a:accent2>
        <a:srgbClr val="FFA700"/>
      </a:accent2>
      <a:accent3>
        <a:srgbClr val="E97100"/>
      </a:accent3>
      <a:accent4>
        <a:srgbClr val="91AACF"/>
      </a:accent4>
      <a:accent5>
        <a:srgbClr val="466799"/>
      </a:accent5>
      <a:accent6>
        <a:srgbClr val="040F20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</Words>
  <Application>Microsoft Office PowerPoint</Application>
  <PresentationFormat>On-screen Show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IBM Plex Serif</vt:lpstr>
      <vt:lpstr>IBM Plex Serif SemiBold</vt:lpstr>
      <vt:lpstr>Arial</vt:lpstr>
      <vt:lpstr>Merriweather</vt:lpstr>
      <vt:lpstr>IBM Plex Sans</vt:lpstr>
      <vt:lpstr>IBM Plex Serif Medium</vt:lpstr>
      <vt:lpstr>Bullen template</vt:lpstr>
      <vt:lpstr>HRN (Highest Ratio Next) </vt:lpstr>
      <vt:lpstr>Definition</vt:lpstr>
      <vt:lpstr>Algoritma</vt:lpstr>
      <vt:lpstr>Character</vt:lpstr>
      <vt:lpstr>Advantages</vt:lpstr>
      <vt:lpstr>Deficiency</vt:lpstr>
      <vt:lpstr>Contoh HRN</vt:lpstr>
      <vt:lpstr>Terimakasih :)</vt:lpstr>
      <vt:lpstr>Pertanyaan dan jawaban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HRN (Highest Ratio Next) </dc:title>
  <cp:lastModifiedBy>Ghilman M</cp:lastModifiedBy>
  <cp:revision>1</cp:revision>
  <dcterms:modified xsi:type="dcterms:W3CDTF">2019-10-15T08:08:24Z</dcterms:modified>
</cp:coreProperties>
</file>