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31"/>
  </p:notesMasterIdLst>
  <p:sldIdLst>
    <p:sldId id="256" r:id="rId2"/>
    <p:sldId id="257" r:id="rId3"/>
    <p:sldId id="267" r:id="rId4"/>
    <p:sldId id="265" r:id="rId5"/>
    <p:sldId id="269" r:id="rId6"/>
    <p:sldId id="268" r:id="rId7"/>
    <p:sldId id="270" r:id="rId8"/>
    <p:sldId id="271" r:id="rId9"/>
    <p:sldId id="272" r:id="rId10"/>
    <p:sldId id="281" r:id="rId11"/>
    <p:sldId id="282" r:id="rId12"/>
    <p:sldId id="275" r:id="rId13"/>
    <p:sldId id="276" r:id="rId14"/>
    <p:sldId id="277" r:id="rId15"/>
    <p:sldId id="278" r:id="rId16"/>
    <p:sldId id="280" r:id="rId17"/>
    <p:sldId id="274" r:id="rId18"/>
    <p:sldId id="279" r:id="rId19"/>
    <p:sldId id="290" r:id="rId20"/>
    <p:sldId id="266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2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DF21D-71D5-4DFD-ADFB-63A8C423EBE2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C4592-E28C-4845-A85B-9886ACC372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825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4592-E28C-4845-A85B-9886ACC3727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954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C4592-E28C-4845-A85B-9886ACC3727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186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4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0369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17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671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6943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0753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750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3854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546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2434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4442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464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406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291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215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390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27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2ADE8F-80D3-48C8-9A8A-6975622AA86A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8F59A1-80EE-49B4-B680-8FDB7C4FDBC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7032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CB912E-ED20-8A8E-23AA-2FCCD3395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7114" y="1066799"/>
            <a:ext cx="4898572" cy="394120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SMART FARMING APPLICATIONS WITH IMAGE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PROCESSING TECHNOLOGIES FOR DEVELOPING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STEM SKILLS IN VOCATIONAL EDUCATION</a:t>
            </a:r>
            <a:endParaRPr lang="tr-TR" sz="2800" b="1" dirty="0">
              <a:solidFill>
                <a:schemeClr val="bg1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4267964-4097-9452-C643-6D8E873E9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400" b="1" dirty="0"/>
              <a:t>KA 220 VET 250.000 EURO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7E282BA-3C86-C6B2-6CEB-FA317E60B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688897"/>
            <a:ext cx="5097375" cy="43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7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2F6160-F839-B0E3-9302-A61E55F5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3" y="391887"/>
            <a:ext cx="9884229" cy="696685"/>
          </a:xfrm>
        </p:spPr>
        <p:txBody>
          <a:bodyPr>
            <a:no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WORK PACKAGE 2 </a:t>
            </a:r>
            <a:r>
              <a:rPr lang="en-US" sz="2400" b="1" dirty="0">
                <a:solidFill>
                  <a:srgbClr val="FF0000"/>
                </a:solidFill>
              </a:rPr>
              <a:t>Basic UAV Training and Drone Kit Design</a:t>
            </a: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0FCD0D-CB6D-E9E7-E9BD-5B90AE641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6" y="1273630"/>
            <a:ext cx="10014856" cy="3886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3E5025E-4E7C-56D4-C806-D546738FD85B}"/>
              </a:ext>
            </a:extLst>
          </p:cNvPr>
          <p:cNvSpPr txBox="1"/>
          <p:nvPr/>
        </p:nvSpPr>
        <p:spPr>
          <a:xfrm>
            <a:off x="1175656" y="1443840"/>
            <a:ext cx="955765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TASK DISTRIBUTION:</a:t>
            </a:r>
          </a:p>
          <a:p>
            <a:endParaRPr lang="tr-TR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1"/>
                </a:solidFill>
              </a:rPr>
              <a:t>Creat</a:t>
            </a:r>
            <a:r>
              <a:rPr lang="tr-TR" sz="2400" b="1" dirty="0" err="1">
                <a:solidFill>
                  <a:schemeClr val="bg1"/>
                </a:solidFill>
              </a:rPr>
              <a:t>ing</a:t>
            </a:r>
            <a:r>
              <a:rPr lang="en-US" sz="2400" b="1" dirty="0">
                <a:solidFill>
                  <a:schemeClr val="bg1"/>
                </a:solidFill>
              </a:rPr>
              <a:t> the content of the Learning Modules </a:t>
            </a:r>
            <a:r>
              <a:rPr lang="tr-TR" sz="2400" b="1" dirty="0">
                <a:solidFill>
                  <a:schemeClr val="bg1"/>
                </a:solidFill>
              </a:rPr>
              <a:t>(IT, RO)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sz="2400" b="1" dirty="0">
                <a:solidFill>
                  <a:schemeClr val="bg1"/>
                </a:solidFill>
              </a:rPr>
              <a:t>T</a:t>
            </a:r>
            <a:r>
              <a:rPr lang="en-US" sz="2400" b="1" dirty="0" err="1">
                <a:solidFill>
                  <a:schemeClr val="bg1"/>
                </a:solidFill>
              </a:rPr>
              <a:t>esting</a:t>
            </a:r>
            <a:r>
              <a:rPr lang="en-US" sz="2400" b="1" dirty="0">
                <a:solidFill>
                  <a:schemeClr val="bg1"/>
                </a:solidFill>
              </a:rPr>
              <a:t> and evaluation of the learning modules on learners/students </a:t>
            </a:r>
            <a:r>
              <a:rPr lang="tr-TR" sz="2400" b="1" dirty="0">
                <a:solidFill>
                  <a:schemeClr val="bg1"/>
                </a:solidFill>
              </a:rPr>
              <a:t>(</a:t>
            </a:r>
            <a:r>
              <a:rPr lang="tr-TR" sz="2400" b="1" dirty="0" err="1">
                <a:solidFill>
                  <a:schemeClr val="bg1"/>
                </a:solidFill>
              </a:rPr>
              <a:t>all</a:t>
            </a:r>
            <a:r>
              <a:rPr lang="tr-TR" sz="24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Report</a:t>
            </a:r>
            <a:r>
              <a:rPr lang="tr-TR" sz="2400" b="1" dirty="0" err="1">
                <a:solidFill>
                  <a:schemeClr val="bg1"/>
                </a:solidFill>
              </a:rPr>
              <a:t>ing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progress to the work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package leader </a:t>
            </a:r>
            <a:r>
              <a:rPr lang="tr-TR" sz="2400" b="1" dirty="0">
                <a:solidFill>
                  <a:schemeClr val="bg1"/>
                </a:solidFill>
              </a:rPr>
              <a:t>(</a:t>
            </a:r>
            <a:r>
              <a:rPr lang="tr-TR" sz="2400" b="1" dirty="0" err="1">
                <a:solidFill>
                  <a:schemeClr val="bg1"/>
                </a:solidFill>
              </a:rPr>
              <a:t>all</a:t>
            </a:r>
            <a:r>
              <a:rPr lang="tr-TR" sz="24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 err="1">
                <a:solidFill>
                  <a:schemeClr val="bg1"/>
                </a:solidFill>
              </a:rPr>
              <a:t>Provid</a:t>
            </a:r>
            <a:r>
              <a:rPr lang="tr-TR" sz="2400" b="1" dirty="0" err="1">
                <a:solidFill>
                  <a:schemeClr val="bg1"/>
                </a:solidFill>
              </a:rPr>
              <a:t>ing</a:t>
            </a:r>
            <a:r>
              <a:rPr lang="en-US" sz="2400" b="1" dirty="0">
                <a:solidFill>
                  <a:schemeClr val="bg1"/>
                </a:solidFill>
              </a:rPr>
              <a:t> feedback and suggestions on the development of the learning modules</a:t>
            </a:r>
            <a:r>
              <a:rPr lang="tr-TR" sz="2400" b="1" dirty="0">
                <a:solidFill>
                  <a:schemeClr val="bg1"/>
                </a:solidFill>
              </a:rPr>
              <a:t> (</a:t>
            </a:r>
            <a:r>
              <a:rPr lang="tr-TR" sz="2400" b="1" dirty="0" err="1">
                <a:solidFill>
                  <a:schemeClr val="bg1"/>
                </a:solidFill>
              </a:rPr>
              <a:t>all</a:t>
            </a:r>
            <a:r>
              <a:rPr lang="tr-TR" sz="24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sz="2400" b="1" dirty="0">
                <a:solidFill>
                  <a:schemeClr val="bg1"/>
                </a:solidFill>
              </a:rPr>
              <a:t>Evaluation Grid </a:t>
            </a:r>
            <a:r>
              <a:rPr lang="tr-TR" sz="2400" b="1" dirty="0" err="1">
                <a:solidFill>
                  <a:schemeClr val="bg1"/>
                </a:solidFill>
              </a:rPr>
              <a:t>for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the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content</a:t>
            </a:r>
            <a:r>
              <a:rPr lang="tr-TR" sz="2400" b="1" dirty="0">
                <a:solidFill>
                  <a:schemeClr val="bg1"/>
                </a:solidFill>
              </a:rPr>
              <a:t> of </a:t>
            </a:r>
            <a:r>
              <a:rPr lang="tr-TR" sz="2400" b="1" dirty="0" err="1">
                <a:solidFill>
                  <a:schemeClr val="bg1"/>
                </a:solidFill>
              </a:rPr>
              <a:t>modules</a:t>
            </a:r>
            <a:r>
              <a:rPr lang="tr-TR" sz="2400" b="1" dirty="0">
                <a:solidFill>
                  <a:schemeClr val="bg1"/>
                </a:solidFill>
              </a:rPr>
              <a:t> (HR, RO, TR Muratpaşa)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tr-TR" sz="2400" b="1" dirty="0">
                <a:solidFill>
                  <a:schemeClr val="bg1"/>
                </a:solidFill>
              </a:rPr>
              <a:t>LTT </a:t>
            </a:r>
            <a:r>
              <a:rPr lang="tr-TR" sz="2400" b="1" dirty="0" err="1">
                <a:solidFill>
                  <a:schemeClr val="bg1"/>
                </a:solidFill>
              </a:rPr>
              <a:t>for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trainers</a:t>
            </a:r>
            <a:r>
              <a:rPr lang="tr-TR" sz="2400" b="1" dirty="0">
                <a:solidFill>
                  <a:schemeClr val="bg1"/>
                </a:solidFill>
              </a:rPr>
              <a:t> (TR AIR3DMAP)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Thermal Drone Kit purchase </a:t>
            </a:r>
            <a:r>
              <a:rPr lang="tr-TR" sz="2400" b="1" dirty="0">
                <a:solidFill>
                  <a:schemeClr val="bg1"/>
                </a:solidFill>
              </a:rPr>
              <a:t>(IT and TR </a:t>
            </a:r>
            <a:r>
              <a:rPr lang="tr-TR" sz="2400" b="1" dirty="0" err="1">
                <a:solidFill>
                  <a:schemeClr val="bg1"/>
                </a:solidFill>
              </a:rPr>
              <a:t>will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guide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partners</a:t>
            </a:r>
            <a:r>
              <a:rPr lang="tr-TR" sz="2400" b="1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5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2F6160-F839-B0E3-9302-A61E55F5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3" y="391887"/>
            <a:ext cx="9884229" cy="696685"/>
          </a:xfrm>
        </p:spPr>
        <p:txBody>
          <a:bodyPr>
            <a:no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WORK PACKAGE 2 </a:t>
            </a:r>
            <a:r>
              <a:rPr lang="en-US" sz="2400" b="1" dirty="0">
                <a:solidFill>
                  <a:srgbClr val="FF0000"/>
                </a:solidFill>
              </a:rPr>
              <a:t>Basic UAV Training and Drone Kit Design</a:t>
            </a: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0FCD0D-CB6D-E9E7-E9BD-5B90AE641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6" y="1273630"/>
            <a:ext cx="10014856" cy="3886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3E5025E-4E7C-56D4-C806-D546738FD85B}"/>
              </a:ext>
            </a:extLst>
          </p:cNvPr>
          <p:cNvSpPr txBox="1"/>
          <p:nvPr/>
        </p:nvSpPr>
        <p:spPr>
          <a:xfrm>
            <a:off x="1175656" y="1443840"/>
            <a:ext cx="962297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The partners will also provide two week practical training for "UAV 1 piloting" for their students after they complete the theoretical training.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Partners agreed upon to provide the training to receive the drone piloting certificates, experienced partners, AIR3DMAP and G.P </a:t>
            </a:r>
            <a:r>
              <a:rPr lang="en-US" sz="2000" b="1" dirty="0" err="1">
                <a:solidFill>
                  <a:schemeClr val="bg1"/>
                </a:solidFill>
              </a:rPr>
              <a:t>Chroni</a:t>
            </a:r>
            <a:r>
              <a:rPr lang="en-US" sz="2000" b="1" dirty="0">
                <a:solidFill>
                  <a:schemeClr val="bg1"/>
                </a:solidFill>
              </a:rPr>
              <a:t> will provide guidance for the training. </a:t>
            </a:r>
            <a:endParaRPr lang="tr-TR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20 persons per partner, in total 100 persons will get drone </a:t>
            </a:r>
            <a:r>
              <a:rPr lang="en-US" sz="20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licence</a:t>
            </a:r>
            <a:r>
              <a:rPr lang="en-US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.</a:t>
            </a:r>
            <a:r>
              <a:rPr lang="tr-TR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This </a:t>
            </a:r>
            <a:r>
              <a:rPr lang="tr-TR" sz="20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training</a:t>
            </a:r>
            <a:r>
              <a:rPr lang="tr-TR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tr-TR" sz="20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should</a:t>
            </a:r>
            <a:r>
              <a:rPr lang="tr-TR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 be </a:t>
            </a:r>
            <a:r>
              <a:rPr lang="tr-TR" sz="20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provided</a:t>
            </a:r>
            <a:r>
              <a:rPr lang="tr-TR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tr-TR" sz="20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to</a:t>
            </a:r>
            <a:r>
              <a:rPr lang="tr-TR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 20 </a:t>
            </a:r>
            <a:r>
              <a:rPr lang="tr-TR" sz="20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students</a:t>
            </a:r>
            <a:r>
              <a:rPr lang="tr-TR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tr-TR" sz="20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from</a:t>
            </a:r>
            <a:r>
              <a:rPr lang="tr-TR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tr-TR" sz="20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each</a:t>
            </a:r>
            <a:r>
              <a:rPr lang="tr-TR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 partner </a:t>
            </a:r>
            <a:r>
              <a:rPr lang="tr-TR" sz="20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school.Partners</a:t>
            </a:r>
            <a:r>
              <a:rPr lang="tr-TR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tr-TR" sz="20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will</a:t>
            </a:r>
            <a:r>
              <a:rPr lang="tr-TR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 organize </a:t>
            </a:r>
            <a:r>
              <a:rPr lang="tr-TR" sz="20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the</a:t>
            </a:r>
            <a:r>
              <a:rPr lang="tr-TR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tr-TR" sz="20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training</a:t>
            </a:r>
            <a:r>
              <a:rPr lang="tr-TR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tr-TR" sz="20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locally</a:t>
            </a:r>
            <a:r>
              <a:rPr lang="tr-TR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.</a:t>
            </a:r>
          </a:p>
          <a:p>
            <a:endParaRPr lang="tr-TR" sz="2000" b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r>
              <a:rPr lang="tr-TR" sz="2000" b="1" u="sng" dirty="0">
                <a:solidFill>
                  <a:schemeClr val="bg1"/>
                </a:solidFill>
              </a:rPr>
              <a:t>SUGGESTION:</a:t>
            </a:r>
          </a:p>
          <a:p>
            <a:r>
              <a:rPr lang="tr-TR" sz="2000" b="1" dirty="0">
                <a:solidFill>
                  <a:schemeClr val="bg1"/>
                </a:solidFill>
              </a:rPr>
              <a:t>AIR3DMAP and Muratpaşa can organize </a:t>
            </a:r>
            <a:r>
              <a:rPr lang="tr-TR" sz="2000" b="1" dirty="0" err="1">
                <a:solidFill>
                  <a:schemeClr val="bg1"/>
                </a:solidFill>
              </a:rPr>
              <a:t>training</a:t>
            </a:r>
            <a:r>
              <a:rPr lang="tr-TR" sz="2000" b="1" dirty="0">
                <a:solidFill>
                  <a:schemeClr val="bg1"/>
                </a:solidFill>
              </a:rPr>
              <a:t> as </a:t>
            </a:r>
            <a:r>
              <a:rPr lang="tr-TR" sz="2000" b="1" dirty="0" err="1">
                <a:solidFill>
                  <a:schemeClr val="bg1"/>
                </a:solidFill>
              </a:rPr>
              <a:t>summer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school</a:t>
            </a:r>
            <a:r>
              <a:rPr lang="tr-TR" sz="2000" b="1" dirty="0">
                <a:solidFill>
                  <a:schemeClr val="bg1"/>
                </a:solidFill>
              </a:rPr>
              <a:t> in </a:t>
            </a:r>
            <a:r>
              <a:rPr lang="tr-TR" sz="2000" b="1" dirty="0" err="1">
                <a:solidFill>
                  <a:schemeClr val="bg1"/>
                </a:solidFill>
              </a:rPr>
              <a:t>accordance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with</a:t>
            </a:r>
            <a:r>
              <a:rPr lang="tr-TR" sz="2000" b="1" dirty="0">
                <a:solidFill>
                  <a:schemeClr val="bg1"/>
                </a:solidFill>
              </a:rPr>
              <a:t> Akdeniz </a:t>
            </a:r>
            <a:r>
              <a:rPr lang="tr-TR" sz="2000" b="1" dirty="0" err="1">
                <a:solidFill>
                  <a:schemeClr val="bg1"/>
                </a:solidFill>
              </a:rPr>
              <a:t>University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Aviation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Department</a:t>
            </a:r>
            <a:r>
              <a:rPr lang="tr-TR" sz="2000" b="1" dirty="0">
                <a:solidFill>
                  <a:schemeClr val="bg1"/>
                </a:solidFill>
              </a:rPr>
              <a:t>. </a:t>
            </a:r>
            <a:r>
              <a:rPr lang="tr-TR" sz="2000" b="1" dirty="0" err="1">
                <a:solidFill>
                  <a:schemeClr val="bg1"/>
                </a:solidFill>
              </a:rPr>
              <a:t>Students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with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their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teachers</a:t>
            </a:r>
            <a:r>
              <a:rPr lang="tr-TR" sz="2000" b="1" dirty="0">
                <a:solidFill>
                  <a:schemeClr val="bg1"/>
                </a:solidFill>
              </a:rPr>
              <a:t> can </a:t>
            </a:r>
            <a:r>
              <a:rPr lang="tr-TR" sz="2000" b="1" dirty="0" err="1">
                <a:solidFill>
                  <a:schemeClr val="bg1"/>
                </a:solidFill>
              </a:rPr>
              <a:t>join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the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training</a:t>
            </a:r>
            <a:r>
              <a:rPr lang="tr-TR" sz="2000" b="1" dirty="0">
                <a:solidFill>
                  <a:schemeClr val="bg1"/>
                </a:solidFill>
              </a:rPr>
              <a:t> in Antalya in </a:t>
            </a:r>
            <a:r>
              <a:rPr lang="tr-TR" sz="2000" b="1" dirty="0" err="1">
                <a:solidFill>
                  <a:schemeClr val="bg1"/>
                </a:solidFill>
              </a:rPr>
              <a:t>July</a:t>
            </a:r>
            <a:r>
              <a:rPr lang="tr-TR" sz="2000" b="1" dirty="0">
                <a:solidFill>
                  <a:schemeClr val="bg1"/>
                </a:solidFill>
              </a:rPr>
              <a:t> 2025. </a:t>
            </a:r>
            <a:r>
              <a:rPr lang="tr-TR" sz="2000" b="1" dirty="0" err="1">
                <a:solidFill>
                  <a:schemeClr val="bg1"/>
                </a:solidFill>
              </a:rPr>
              <a:t>The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department</a:t>
            </a:r>
            <a:r>
              <a:rPr lang="tr-TR" sz="2000" b="1" dirty="0">
                <a:solidFill>
                  <a:schemeClr val="bg1"/>
                </a:solidFill>
              </a:rPr>
              <a:t> has </a:t>
            </a:r>
            <a:r>
              <a:rPr lang="tr-TR" sz="2000" b="1" dirty="0" err="1">
                <a:solidFill>
                  <a:schemeClr val="bg1"/>
                </a:solidFill>
              </a:rPr>
              <a:t>authorised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personnel</a:t>
            </a:r>
            <a:r>
              <a:rPr lang="tr-TR" sz="2000" b="1" dirty="0">
                <a:solidFill>
                  <a:schemeClr val="bg1"/>
                </a:solidFill>
              </a:rPr>
              <a:t> and </a:t>
            </a:r>
            <a:r>
              <a:rPr lang="tr-TR" sz="2000" b="1" dirty="0" err="1">
                <a:solidFill>
                  <a:schemeClr val="bg1"/>
                </a:solidFill>
              </a:rPr>
              <a:t>accreditation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to</a:t>
            </a:r>
            <a:r>
              <a:rPr lang="tr-TR" sz="2000" b="1" dirty="0">
                <a:solidFill>
                  <a:schemeClr val="bg1"/>
                </a:solidFill>
              </a:rPr>
              <a:t> give </a:t>
            </a:r>
            <a:r>
              <a:rPr lang="tr-TR" sz="2000" b="1" dirty="0" err="1">
                <a:solidFill>
                  <a:schemeClr val="bg1"/>
                </a:solidFill>
              </a:rPr>
              <a:t>the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training</a:t>
            </a:r>
            <a:r>
              <a:rPr lang="tr-TR" sz="2000" b="1" dirty="0">
                <a:solidFill>
                  <a:schemeClr val="bg1"/>
                </a:solidFill>
              </a:rPr>
              <a:t>. </a:t>
            </a:r>
          </a:p>
          <a:p>
            <a:endParaRPr lang="tr-TR" sz="2000" b="1" dirty="0">
              <a:solidFill>
                <a:schemeClr val="bg1"/>
              </a:solidFill>
            </a:endParaRPr>
          </a:p>
          <a:p>
            <a:r>
              <a:rPr lang="tr-TR" sz="2000" b="1" dirty="0" err="1">
                <a:solidFill>
                  <a:schemeClr val="bg1"/>
                </a:solidFill>
              </a:rPr>
              <a:t>The</a:t>
            </a:r>
            <a:r>
              <a:rPr lang="tr-TR" sz="2000" b="1" dirty="0">
                <a:solidFill>
                  <a:schemeClr val="bg1"/>
                </a:solidFill>
              </a:rPr>
              <a:t> Project </a:t>
            </a:r>
            <a:r>
              <a:rPr lang="tr-TR" sz="2000" b="1" dirty="0" err="1">
                <a:solidFill>
                  <a:schemeClr val="bg1"/>
                </a:solidFill>
              </a:rPr>
              <a:t>management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budget</a:t>
            </a:r>
            <a:r>
              <a:rPr lang="tr-TR" sz="2000" b="1" dirty="0">
                <a:solidFill>
                  <a:schemeClr val="bg1"/>
                </a:solidFill>
              </a:rPr>
              <a:t> can be </a:t>
            </a:r>
            <a:r>
              <a:rPr lang="tr-TR" sz="2000" b="1" dirty="0" err="1">
                <a:solidFill>
                  <a:schemeClr val="bg1"/>
                </a:solidFill>
              </a:rPr>
              <a:t>used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for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travelling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expenses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or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volunteeer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students</a:t>
            </a:r>
            <a:r>
              <a:rPr lang="tr-TR" sz="2000" b="1" dirty="0">
                <a:solidFill>
                  <a:schemeClr val="bg1"/>
                </a:solidFill>
              </a:rPr>
              <a:t> can pay </a:t>
            </a:r>
            <a:r>
              <a:rPr lang="tr-TR" sz="2000" b="1" dirty="0" err="1">
                <a:solidFill>
                  <a:schemeClr val="bg1"/>
                </a:solidFill>
              </a:rPr>
              <a:t>for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the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training</a:t>
            </a:r>
            <a:r>
              <a:rPr lang="tr-TR" sz="2000" b="1" dirty="0">
                <a:solidFill>
                  <a:schemeClr val="bg1"/>
                </a:solidFill>
              </a:rPr>
              <a:t>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77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7937D7-BE90-C767-3636-B524CD08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62" y="470505"/>
            <a:ext cx="10691359" cy="1227666"/>
          </a:xfrm>
        </p:spPr>
        <p:txBody>
          <a:bodyPr>
            <a:normAutofit fontScale="90000"/>
          </a:bodyPr>
          <a:lstStyle/>
          <a:p>
            <a:pPr algn="ctr"/>
            <a:br>
              <a:rPr lang="tr-TR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WORK PACKAGE 3</a:t>
            </a:r>
            <a:r>
              <a:rPr lang="tr-TR" sz="2400" b="1" dirty="0">
                <a:solidFill>
                  <a:srgbClr val="FF0000"/>
                </a:solidFill>
              </a:rPr>
              <a:t>:</a:t>
            </a:r>
            <a:r>
              <a:rPr lang="en-US" sz="2400" b="1" dirty="0">
                <a:solidFill>
                  <a:srgbClr val="FF0000"/>
                </a:solidFill>
              </a:rPr>
              <a:t> Remote Sensing and Image Processing Kit and Training Modules</a:t>
            </a:r>
            <a:br>
              <a:rPr lang="tr-TR" sz="2400" b="1" dirty="0">
                <a:solidFill>
                  <a:srgbClr val="FF0000"/>
                </a:solidFill>
              </a:rPr>
            </a:br>
            <a:br>
              <a:rPr lang="tr-TR" sz="2400" b="1" dirty="0">
                <a:solidFill>
                  <a:schemeClr val="bg1"/>
                </a:solidFill>
              </a:rPr>
            </a:br>
            <a:r>
              <a:rPr lang="tr-TR" sz="2200" b="1" dirty="0">
                <a:solidFill>
                  <a:schemeClr val="bg1"/>
                </a:solidFill>
              </a:rPr>
              <a:t>WP LEADER AIR3DMAP COMPANY (TR) CO LEADER AGRONOMSKA SKOLA (HR)</a:t>
            </a:r>
            <a:br>
              <a:rPr lang="tr-TR" sz="2400" b="1" dirty="0">
                <a:solidFill>
                  <a:schemeClr val="bg1"/>
                </a:solidFill>
              </a:rPr>
            </a:br>
            <a:endParaRPr lang="tr-TR" sz="2400" b="1" dirty="0">
              <a:solidFill>
                <a:schemeClr val="bg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34E7D49-5BF0-04C4-C9A0-29B5723EC588}"/>
              </a:ext>
            </a:extLst>
          </p:cNvPr>
          <p:cNvSpPr txBox="1"/>
          <p:nvPr/>
        </p:nvSpPr>
        <p:spPr>
          <a:xfrm>
            <a:off x="729342" y="2416628"/>
            <a:ext cx="104510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 Training Kit for trainers/teachers for the application of remote sensing and image processing technology to be used in 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smart farming in the development of STEM applications in vocational education.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The topics and application areas in the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authoring toolkit will be developed according to the Digital Competences Framework, which provides a reference for 4.0 competences required and applied in the Information and Communication Technology (ICT) workplace, using a common language for competences, skills and qualification levels that can be 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understood across Europe.</a:t>
            </a:r>
            <a:endParaRPr lang="tr-T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835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7937D7-BE90-C767-3636-B524CD08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62" y="470505"/>
            <a:ext cx="10691359" cy="1227666"/>
          </a:xfrm>
        </p:spPr>
        <p:txBody>
          <a:bodyPr>
            <a:normAutofit fontScale="90000"/>
          </a:bodyPr>
          <a:lstStyle/>
          <a:p>
            <a:pPr algn="ctr"/>
            <a:br>
              <a:rPr lang="tr-TR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WORK PACKAGE 3</a:t>
            </a:r>
            <a:r>
              <a:rPr lang="tr-TR" sz="2400" b="1" dirty="0">
                <a:solidFill>
                  <a:srgbClr val="FF0000"/>
                </a:solidFill>
              </a:rPr>
              <a:t>:</a:t>
            </a:r>
            <a:r>
              <a:rPr lang="en-US" sz="2400" b="1" dirty="0">
                <a:solidFill>
                  <a:srgbClr val="FF0000"/>
                </a:solidFill>
              </a:rPr>
              <a:t> Remote Sensing and Image Processing Kit and Training Modules</a:t>
            </a:r>
            <a:br>
              <a:rPr lang="tr-TR" sz="2400" b="1" dirty="0">
                <a:solidFill>
                  <a:schemeClr val="bg1"/>
                </a:solidFill>
              </a:rPr>
            </a:br>
            <a:br>
              <a:rPr lang="tr-TR" sz="2400" b="1" dirty="0">
                <a:solidFill>
                  <a:schemeClr val="bg1"/>
                </a:solidFill>
              </a:rPr>
            </a:br>
            <a:r>
              <a:rPr lang="tr-TR" sz="2200" b="1" dirty="0">
                <a:solidFill>
                  <a:schemeClr val="bg1"/>
                </a:solidFill>
              </a:rPr>
              <a:t>WP LEADER AIR3DMAP COMPANY (TR) CO LEADER AGRONOMSKA SKOLA (HR)</a:t>
            </a:r>
            <a:br>
              <a:rPr lang="tr-TR" sz="2400" b="1" dirty="0">
                <a:solidFill>
                  <a:schemeClr val="bg1"/>
                </a:solidFill>
              </a:rPr>
            </a:br>
            <a:endParaRPr lang="tr-TR" sz="2400" b="1" dirty="0">
              <a:solidFill>
                <a:schemeClr val="bg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34E7D49-5BF0-04C4-C9A0-29B5723EC588}"/>
              </a:ext>
            </a:extLst>
          </p:cNvPr>
          <p:cNvSpPr txBox="1"/>
          <p:nvPr/>
        </p:nvSpPr>
        <p:spPr>
          <a:xfrm>
            <a:off x="729341" y="1981199"/>
            <a:ext cx="1045108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The Modules related to "Remote Sensing and Image Processing" will include:  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1.Image Processing Techniques, data mining and machine learning</a:t>
            </a:r>
            <a:r>
              <a:rPr lang="en-US" sz="2000" b="1" dirty="0">
                <a:solidFill>
                  <a:srgbClr val="FF0000"/>
                </a:solidFill>
              </a:rPr>
              <a:t>.  (LICEUL TEHNOLOGIC BRATIANU)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2. Fundamentals of Remote Sensing </a:t>
            </a:r>
            <a:r>
              <a:rPr lang="en-US" sz="2000" b="1" dirty="0">
                <a:solidFill>
                  <a:srgbClr val="FF0000"/>
                </a:solidFill>
              </a:rPr>
              <a:t>(ISTITUTO TECNICO COMMERCIALE "1-2 G.P. CHIRONI-S. SATTA)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3. Electromagnetic Spectrum </a:t>
            </a:r>
            <a:r>
              <a:rPr lang="en-US" sz="2000" b="1" dirty="0">
                <a:solidFill>
                  <a:srgbClr val="FF0000"/>
                </a:solidFill>
              </a:rPr>
              <a:t>(ISTITUTO TECNICO COMMERCIALE "1-2 G.P. CHIRONI-S. SATTA)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4. UAV and UAV Imaging Technologies </a:t>
            </a:r>
            <a:r>
              <a:rPr lang="en-US" sz="2000" b="1" dirty="0">
                <a:solidFill>
                  <a:srgbClr val="FF0000"/>
                </a:solidFill>
              </a:rPr>
              <a:t>(LICEUL TEHNOLOGIC BRATIANU)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5. Satellite and Satellite Imaging Technology </a:t>
            </a:r>
            <a:r>
              <a:rPr lang="en-US" sz="2000" b="1" dirty="0">
                <a:solidFill>
                  <a:srgbClr val="FF0000"/>
                </a:solidFill>
              </a:rPr>
              <a:t>(AIR3DMAP COMPANY)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6. Data Sources (ESA, GEE, NASA, OSM)</a:t>
            </a:r>
            <a:r>
              <a:rPr lang="en-US" sz="2000" b="1" dirty="0">
                <a:solidFill>
                  <a:srgbClr val="FF0000"/>
                </a:solidFill>
              </a:rPr>
              <a:t> (AIR3DMAP COMPANY)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7.Downloading / Obtaining Image Data </a:t>
            </a:r>
            <a:r>
              <a:rPr lang="en-US" sz="2000" b="1" dirty="0">
                <a:solidFill>
                  <a:srgbClr val="FF0000"/>
                </a:solidFill>
              </a:rPr>
              <a:t>(AIR3DMAP COMPANY)</a:t>
            </a:r>
          </a:p>
        </p:txBody>
      </p:sp>
    </p:spTree>
    <p:extLst>
      <p:ext uri="{BB962C8B-B14F-4D97-AF65-F5344CB8AC3E}">
        <p14:creationId xmlns:p14="http://schemas.microsoft.com/office/powerpoint/2010/main" val="542632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7937D7-BE90-C767-3636-B524CD08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19" y="470505"/>
            <a:ext cx="10691359" cy="1227666"/>
          </a:xfrm>
        </p:spPr>
        <p:txBody>
          <a:bodyPr>
            <a:normAutofit fontScale="90000"/>
          </a:bodyPr>
          <a:lstStyle/>
          <a:p>
            <a:pPr algn="ctr"/>
            <a:br>
              <a:rPr lang="tr-TR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WORK PACKAGE 3</a:t>
            </a:r>
            <a:r>
              <a:rPr lang="tr-TR" sz="2400" b="1" dirty="0">
                <a:solidFill>
                  <a:srgbClr val="FF0000"/>
                </a:solidFill>
              </a:rPr>
              <a:t>:</a:t>
            </a:r>
            <a:r>
              <a:rPr lang="en-US" sz="2400" b="1" dirty="0">
                <a:solidFill>
                  <a:srgbClr val="FF0000"/>
                </a:solidFill>
              </a:rPr>
              <a:t> Remote Sensing and Image Processing Kit and Training Modules</a:t>
            </a:r>
            <a:br>
              <a:rPr lang="tr-TR" sz="2400" b="1" dirty="0">
                <a:solidFill>
                  <a:schemeClr val="bg1"/>
                </a:solidFill>
              </a:rPr>
            </a:br>
            <a:br>
              <a:rPr lang="tr-TR" sz="2400" b="1" dirty="0">
                <a:solidFill>
                  <a:schemeClr val="bg1"/>
                </a:solidFill>
              </a:rPr>
            </a:br>
            <a:r>
              <a:rPr lang="tr-TR" sz="2200" b="1" dirty="0">
                <a:solidFill>
                  <a:schemeClr val="bg1"/>
                </a:solidFill>
              </a:rPr>
              <a:t>WP LEADER AIR3DMAP COMPANY (TR) CO LEADER AGRONOMSKA SKOLA (HR)</a:t>
            </a:r>
            <a:br>
              <a:rPr lang="tr-TR" sz="2400" b="1" dirty="0">
                <a:solidFill>
                  <a:schemeClr val="bg1"/>
                </a:solidFill>
              </a:rPr>
            </a:br>
            <a:endParaRPr lang="tr-TR" sz="2400" b="1" dirty="0">
              <a:solidFill>
                <a:schemeClr val="bg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34E7D49-5BF0-04C4-C9A0-29B5723EC588}"/>
              </a:ext>
            </a:extLst>
          </p:cNvPr>
          <p:cNvSpPr txBox="1"/>
          <p:nvPr/>
        </p:nvSpPr>
        <p:spPr>
          <a:xfrm>
            <a:off x="990600" y="2111829"/>
            <a:ext cx="1030877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Learning Modules related to Smart farming via Image Processing will include; 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1.Using thermal imaging technology in agricultural applications. </a:t>
            </a:r>
            <a:r>
              <a:rPr lang="en-US" sz="2000" b="1" dirty="0">
                <a:solidFill>
                  <a:srgbClr val="FF0000"/>
                </a:solidFill>
              </a:rPr>
              <a:t>(ISTITUTO TECNICO COMMERCIALE "1-2 G.P. CHIRONI-S. SATTA)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2.Obtaining land use types of agricultural fields by applying image processing to satellite images. </a:t>
            </a:r>
            <a:r>
              <a:rPr lang="en-US" sz="2000" b="1" dirty="0">
                <a:solidFill>
                  <a:srgbClr val="FF0000"/>
                </a:solidFill>
              </a:rPr>
              <a:t>(ZESPOL SZKOL CENTRUM)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3.Soil Properties via thermal and satellite imaging </a:t>
            </a:r>
            <a:r>
              <a:rPr lang="en-US" sz="2000" b="1" dirty="0">
                <a:solidFill>
                  <a:srgbClr val="FF0000"/>
                </a:solidFill>
              </a:rPr>
              <a:t>(AIR3DMAP COMPANY)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4.Drone Image Analysis for Crop Damage Assessment (LICEUL TEHNOLOGIC BRATIANU)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5.Heat maps of fields obtained by thermal-infrared image processing. </a:t>
            </a:r>
            <a:r>
              <a:rPr lang="en-US" sz="2000" b="1" dirty="0">
                <a:solidFill>
                  <a:srgbClr val="FF0000"/>
                </a:solidFill>
              </a:rPr>
              <a:t>(AIR3DMAP COMPANY)</a:t>
            </a:r>
          </a:p>
        </p:txBody>
      </p:sp>
    </p:spTree>
    <p:extLst>
      <p:ext uri="{BB962C8B-B14F-4D97-AF65-F5344CB8AC3E}">
        <p14:creationId xmlns:p14="http://schemas.microsoft.com/office/powerpoint/2010/main" val="381248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7937D7-BE90-C767-3636-B524CD08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19" y="470505"/>
            <a:ext cx="10691359" cy="1227666"/>
          </a:xfrm>
        </p:spPr>
        <p:txBody>
          <a:bodyPr>
            <a:normAutofit fontScale="90000"/>
          </a:bodyPr>
          <a:lstStyle/>
          <a:p>
            <a:pPr algn="ctr"/>
            <a:br>
              <a:rPr lang="tr-TR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WORK PACKAGE 3</a:t>
            </a:r>
            <a:r>
              <a:rPr lang="tr-TR" sz="2400" b="1" dirty="0">
                <a:solidFill>
                  <a:srgbClr val="FF0000"/>
                </a:solidFill>
              </a:rPr>
              <a:t>:</a:t>
            </a:r>
            <a:r>
              <a:rPr lang="en-US" sz="2400" b="1" dirty="0">
                <a:solidFill>
                  <a:srgbClr val="FF0000"/>
                </a:solidFill>
              </a:rPr>
              <a:t> Remote Sensing and Image Processing Kit and Training Modules</a:t>
            </a:r>
            <a:br>
              <a:rPr lang="tr-TR" sz="2400" b="1" dirty="0">
                <a:solidFill>
                  <a:schemeClr val="bg1"/>
                </a:solidFill>
              </a:rPr>
            </a:br>
            <a:br>
              <a:rPr lang="tr-TR" sz="2400" b="1" dirty="0">
                <a:solidFill>
                  <a:schemeClr val="bg1"/>
                </a:solidFill>
              </a:rPr>
            </a:br>
            <a:r>
              <a:rPr lang="tr-TR" sz="2200" b="1" dirty="0">
                <a:solidFill>
                  <a:schemeClr val="bg1"/>
                </a:solidFill>
              </a:rPr>
              <a:t>WP LEADER AIR3DMAP COMPANY (TR) CO LEADER AGRONOMSKA SKOLA (HR)</a:t>
            </a:r>
            <a:br>
              <a:rPr lang="tr-TR" sz="2400" b="1" dirty="0">
                <a:solidFill>
                  <a:schemeClr val="bg1"/>
                </a:solidFill>
              </a:rPr>
            </a:br>
            <a:endParaRPr lang="tr-TR" sz="2400" b="1" dirty="0">
              <a:solidFill>
                <a:schemeClr val="bg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34E7D49-5BF0-04C4-C9A0-29B5723EC588}"/>
              </a:ext>
            </a:extLst>
          </p:cNvPr>
          <p:cNvSpPr txBox="1"/>
          <p:nvPr/>
        </p:nvSpPr>
        <p:spPr>
          <a:xfrm>
            <a:off x="1066799" y="1839685"/>
            <a:ext cx="10232571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Aviation school/organization partners will contribute to the development of the Remote Sensing and Image Processing </a:t>
            </a:r>
            <a:r>
              <a:rPr lang="tr-TR" b="1" dirty="0">
                <a:solidFill>
                  <a:schemeClr val="bg1"/>
                </a:solidFill>
              </a:rPr>
              <a:t>L</a:t>
            </a:r>
            <a:r>
              <a:rPr lang="en-US" b="1" dirty="0">
                <a:solidFill>
                  <a:schemeClr val="bg1"/>
                </a:solidFill>
              </a:rPr>
              <a:t>earning modules according to their area of expertise</a:t>
            </a:r>
            <a:endParaRPr lang="tr-TR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 Agricultural school partners will contribute the development of smart farming learning modules content </a:t>
            </a:r>
            <a:endParaRPr lang="tr-TR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 All partners will participate in meetings and communication with the work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package leader and other partners involved in the work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package. </a:t>
            </a:r>
            <a:endParaRPr lang="tr-TR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 All partners will provide feedback and suggestions on the development of the learning modules. </a:t>
            </a:r>
            <a:endParaRPr lang="tr-TR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 partners will contribute to the testing and evaluation of the learning modules on learners/students </a:t>
            </a:r>
            <a:endParaRPr lang="tr-TR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 partners will ensure that deliverables are completed on time and to the required quality standards.  </a:t>
            </a:r>
            <a:endParaRPr lang="tr-TR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 partners will report progress to the work package leader </a:t>
            </a:r>
            <a:endParaRPr lang="tr-TR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97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7937D7-BE90-C767-3636-B524CD08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19" y="470505"/>
            <a:ext cx="10691359" cy="1227666"/>
          </a:xfrm>
        </p:spPr>
        <p:txBody>
          <a:bodyPr>
            <a:normAutofit fontScale="90000"/>
          </a:bodyPr>
          <a:lstStyle/>
          <a:p>
            <a:pPr algn="ctr"/>
            <a:br>
              <a:rPr lang="tr-TR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WORK PACKAGE 3</a:t>
            </a:r>
            <a:r>
              <a:rPr lang="tr-TR" sz="2400" b="1" dirty="0">
                <a:solidFill>
                  <a:srgbClr val="FF0000"/>
                </a:solidFill>
              </a:rPr>
              <a:t>:</a:t>
            </a:r>
            <a:r>
              <a:rPr lang="en-US" sz="2400" b="1" dirty="0">
                <a:solidFill>
                  <a:srgbClr val="FF0000"/>
                </a:solidFill>
              </a:rPr>
              <a:t> Remote Sensing and Image Processing Kit and Training Modules</a:t>
            </a:r>
            <a:br>
              <a:rPr lang="tr-TR" sz="2400" b="1" dirty="0">
                <a:solidFill>
                  <a:schemeClr val="bg1"/>
                </a:solidFill>
              </a:rPr>
            </a:br>
            <a:br>
              <a:rPr lang="tr-TR" sz="2400" b="1" dirty="0">
                <a:solidFill>
                  <a:schemeClr val="bg1"/>
                </a:solidFill>
              </a:rPr>
            </a:br>
            <a:r>
              <a:rPr lang="tr-TR" sz="2400" b="1" dirty="0">
                <a:solidFill>
                  <a:schemeClr val="bg1"/>
                </a:solidFill>
              </a:rPr>
              <a:t>WP LEADER AIR3DMAP COMPANY (TR) CO LEADER AGRONOMSKA SKOLA (HR)</a:t>
            </a:r>
            <a:br>
              <a:rPr lang="tr-TR" sz="2400" b="1" dirty="0">
                <a:solidFill>
                  <a:schemeClr val="bg1"/>
                </a:solidFill>
              </a:rPr>
            </a:br>
            <a:endParaRPr lang="tr-TR" sz="2400" b="1" dirty="0">
              <a:solidFill>
                <a:schemeClr val="bg1"/>
              </a:solidFill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734E7D49-5BF0-04C4-C9A0-29B5723EC588}"/>
              </a:ext>
            </a:extLst>
          </p:cNvPr>
          <p:cNvSpPr txBox="1"/>
          <p:nvPr/>
        </p:nvSpPr>
        <p:spPr>
          <a:xfrm>
            <a:off x="1077685" y="2242457"/>
            <a:ext cx="10232571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b="1" dirty="0">
                <a:solidFill>
                  <a:schemeClr val="bg1"/>
                </a:solidFill>
              </a:rPr>
              <a:t>TASK DISTRIBUTION:</a:t>
            </a:r>
          </a:p>
          <a:p>
            <a:endParaRPr lang="tr-TR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User </a:t>
            </a:r>
            <a:r>
              <a:rPr lang="en-US" sz="2400" b="1" dirty="0" err="1">
                <a:solidFill>
                  <a:schemeClr val="bg1"/>
                </a:solidFill>
              </a:rPr>
              <a:t>manue</a:t>
            </a:r>
            <a:r>
              <a:rPr lang="tr-TR" sz="2400" b="1" dirty="0">
                <a:solidFill>
                  <a:schemeClr val="bg1"/>
                </a:solidFill>
              </a:rPr>
              <a:t>l (AIR3DMAP)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2 Learning Teaching Training meeting organized for students (pilot tests</a:t>
            </a:r>
            <a:r>
              <a:rPr lang="tr-TR" sz="2400" b="1" dirty="0">
                <a:solidFill>
                  <a:schemeClr val="bg1"/>
                </a:solidFill>
              </a:rPr>
              <a:t> in IT, RO</a:t>
            </a:r>
            <a:r>
              <a:rPr lang="en-US" sz="2400" b="1" dirty="0">
                <a:solidFill>
                  <a:schemeClr val="bg1"/>
                </a:solidFill>
              </a:rPr>
              <a:t>) (preparation HR, RO, TR-</a:t>
            </a:r>
            <a:r>
              <a:rPr lang="en-US" sz="2400" b="1" dirty="0" err="1">
                <a:solidFill>
                  <a:schemeClr val="bg1"/>
                </a:solidFill>
              </a:rPr>
              <a:t>Muratpaşa</a:t>
            </a:r>
            <a:r>
              <a:rPr lang="en-US" sz="2400" b="1" dirty="0">
                <a:solidFill>
                  <a:schemeClr val="bg1"/>
                </a:solidFill>
              </a:rPr>
              <a:t> )</a:t>
            </a:r>
            <a:endParaRPr lang="tr-TR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 Revisions and feedback from </a:t>
            </a:r>
            <a:r>
              <a:rPr lang="tr-TR" sz="2400" b="1" dirty="0" err="1">
                <a:solidFill>
                  <a:schemeClr val="bg1"/>
                </a:solidFill>
              </a:rPr>
              <a:t>participants</a:t>
            </a:r>
            <a:r>
              <a:rPr lang="tr-TR" sz="2400" b="1" dirty="0">
                <a:solidFill>
                  <a:schemeClr val="bg1"/>
                </a:solidFill>
              </a:rPr>
              <a:t> (</a:t>
            </a:r>
            <a:r>
              <a:rPr lang="tr-TR" sz="2400" b="1" dirty="0" err="1">
                <a:solidFill>
                  <a:schemeClr val="bg1"/>
                </a:solidFill>
              </a:rPr>
              <a:t>questionairres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after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each</a:t>
            </a:r>
            <a:r>
              <a:rPr lang="tr-TR" sz="2400" b="1" dirty="0">
                <a:solidFill>
                  <a:schemeClr val="bg1"/>
                </a:solidFill>
              </a:rPr>
              <a:t> LTT)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 Virtual meetings  </a:t>
            </a:r>
            <a:endParaRPr lang="tr-TR" sz="24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Evaluation reports  </a:t>
            </a:r>
            <a:r>
              <a:rPr lang="tr-TR" sz="2400" b="1" dirty="0">
                <a:solidFill>
                  <a:schemeClr val="bg1"/>
                </a:solidFill>
              </a:rPr>
              <a:t>(</a:t>
            </a:r>
            <a:r>
              <a:rPr lang="tr-TR" sz="2400" b="1" dirty="0" err="1">
                <a:solidFill>
                  <a:schemeClr val="bg1"/>
                </a:solidFill>
              </a:rPr>
              <a:t>all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partners</a:t>
            </a:r>
            <a:r>
              <a:rPr lang="tr-TR" sz="2400" b="1" dirty="0">
                <a:solidFill>
                  <a:schemeClr val="bg1"/>
                </a:solidFill>
              </a:rPr>
              <a:t>) </a:t>
            </a:r>
            <a:r>
              <a:rPr lang="tr-TR" sz="2400" b="1" dirty="0" err="1">
                <a:solidFill>
                  <a:schemeClr val="bg1"/>
                </a:solidFill>
              </a:rPr>
              <a:t>preparation</a:t>
            </a:r>
            <a:r>
              <a:rPr lang="tr-TR" sz="2400" b="1" dirty="0">
                <a:solidFill>
                  <a:schemeClr val="bg1"/>
                </a:solidFill>
              </a:rPr>
              <a:t> of </a:t>
            </a:r>
            <a:r>
              <a:rPr lang="tr-TR" sz="2400" b="1" dirty="0" err="1">
                <a:solidFill>
                  <a:schemeClr val="bg1"/>
                </a:solidFill>
              </a:rPr>
              <a:t>template</a:t>
            </a:r>
            <a:r>
              <a:rPr lang="tr-TR" sz="2400" b="1" dirty="0">
                <a:solidFill>
                  <a:schemeClr val="bg1"/>
                </a:solidFill>
              </a:rPr>
              <a:t> PL and 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Surveys and interviews  </a:t>
            </a:r>
            <a:r>
              <a:rPr lang="tr-TR" sz="2400" b="1" dirty="0">
                <a:solidFill>
                  <a:schemeClr val="bg1"/>
                </a:solidFill>
              </a:rPr>
              <a:t>(</a:t>
            </a:r>
            <a:r>
              <a:rPr lang="tr-TR" sz="2400" b="1" dirty="0" err="1">
                <a:solidFill>
                  <a:schemeClr val="bg1"/>
                </a:solidFill>
              </a:rPr>
              <a:t>preparation</a:t>
            </a:r>
            <a:r>
              <a:rPr lang="tr-TR" sz="2400" b="1" dirty="0">
                <a:solidFill>
                  <a:schemeClr val="bg1"/>
                </a:solidFill>
              </a:rPr>
              <a:t> HR, RO, TR-Muratpaşa 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</a:rPr>
              <a:t>Achievements Certificates  after trainings</a:t>
            </a:r>
            <a:r>
              <a:rPr lang="tr-TR" sz="2400" b="1" dirty="0">
                <a:solidFill>
                  <a:schemeClr val="bg1"/>
                </a:solidFill>
              </a:rPr>
              <a:t> (TR-IT)</a:t>
            </a:r>
          </a:p>
          <a:p>
            <a:pPr marL="342900" indent="-342900">
              <a:buFontTx/>
              <a:buChar char="-"/>
            </a:pP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11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2F6160-F839-B0E3-9302-A61E55F5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3" y="406132"/>
            <a:ext cx="9884229" cy="1292042"/>
          </a:xfrm>
        </p:spPr>
        <p:txBody>
          <a:bodyPr>
            <a:noAutofit/>
          </a:bodyPr>
          <a:lstStyle/>
          <a:p>
            <a:pPr algn="ctr"/>
            <a:r>
              <a:rPr lang="tr-TR" sz="2400" b="1" dirty="0">
                <a:solidFill>
                  <a:srgbClr val="FF0000"/>
                </a:solidFill>
              </a:rPr>
              <a:t>WORK PACKAGE 4 </a:t>
            </a:r>
            <a:r>
              <a:rPr lang="en-US" sz="2400" b="1" dirty="0">
                <a:solidFill>
                  <a:srgbClr val="FF0000"/>
                </a:solidFill>
              </a:rPr>
              <a:t>Dissemination, Creation of e-book and Virtual Museum</a:t>
            </a:r>
            <a:br>
              <a:rPr lang="tr-TR" sz="2400" b="1" dirty="0">
                <a:solidFill>
                  <a:srgbClr val="FF0000"/>
                </a:solidFill>
              </a:rPr>
            </a:br>
            <a:br>
              <a:rPr lang="tr-TR" sz="2400" b="1" dirty="0">
                <a:solidFill>
                  <a:srgbClr val="FF0000"/>
                </a:solidFill>
              </a:rPr>
            </a:br>
            <a:r>
              <a:rPr lang="tr-TR" sz="2000" b="1" dirty="0">
                <a:solidFill>
                  <a:schemeClr val="bg1"/>
                </a:solidFill>
              </a:rPr>
              <a:t>WP LEADER </a:t>
            </a:r>
            <a:r>
              <a:rPr lang="tr-TR" sz="2000" b="1" dirty="0" err="1">
                <a:solidFill>
                  <a:schemeClr val="bg1"/>
                </a:solidFill>
              </a:rPr>
              <a:t>Coordınator-Zespół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Szkół</a:t>
            </a:r>
            <a:r>
              <a:rPr lang="tr-TR" sz="2000" b="1" dirty="0">
                <a:solidFill>
                  <a:schemeClr val="bg1"/>
                </a:solidFill>
              </a:rPr>
              <a:t> CO LEADER MURATPAŞA MTAL</a:t>
            </a:r>
            <a:br>
              <a:rPr lang="tr-TR" sz="1400" b="1" dirty="0">
                <a:solidFill>
                  <a:schemeClr val="bg1"/>
                </a:solidFill>
              </a:rPr>
            </a:b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0FCD0D-CB6D-E9E7-E9BD-5B90AE641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8" y="2394856"/>
            <a:ext cx="9840684" cy="27649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3E5025E-4E7C-56D4-C806-D546738FD85B}"/>
              </a:ext>
            </a:extLst>
          </p:cNvPr>
          <p:cNvSpPr txBox="1"/>
          <p:nvPr/>
        </p:nvSpPr>
        <p:spPr>
          <a:xfrm>
            <a:off x="859971" y="1698173"/>
            <a:ext cx="1033054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 These dissemination activities will serve the purpose of initiating the project results and presenting the 2 training kits, OERs, </a:t>
            </a:r>
            <a:r>
              <a:rPr lang="tr-TR" sz="2000" b="1" dirty="0">
                <a:solidFill>
                  <a:schemeClr val="bg1"/>
                </a:solidFill>
              </a:rPr>
              <a:t>t</a:t>
            </a:r>
            <a:r>
              <a:rPr lang="en-US" sz="2000" b="1" dirty="0">
                <a:solidFill>
                  <a:schemeClr val="bg1"/>
                </a:solidFill>
              </a:rPr>
              <a:t>he MOOC platform and the e book in order to reach wider and more interested groups in the future post-project.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tr-TR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setting the timetable of the conference-seminar-workshop and sharing the tasks among the partners.  </a:t>
            </a:r>
            <a:endParaRPr lang="tr-TR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development of the Inclusion strategy of the dissemination plan.</a:t>
            </a:r>
            <a:endParaRPr lang="tr-TR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preparing the agenda of the conference-seminar-workshop and determining who will be a participant. </a:t>
            </a:r>
            <a:endParaRPr lang="tr-TR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 public relations activities  </a:t>
            </a:r>
            <a:endParaRPr lang="tr-TR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realization of dissemination activities  </a:t>
            </a:r>
            <a:endParaRPr lang="tr-TR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collection of all the data</a:t>
            </a:r>
            <a:endParaRPr lang="tr-TR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creation of e book</a:t>
            </a:r>
            <a:endParaRPr lang="tr-TR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creation of the Project Virtual Museum </a:t>
            </a:r>
            <a:endParaRPr lang="tr-TR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bg1"/>
                </a:solidFill>
              </a:rPr>
              <a:t>"National level stakeholder seminars" in each country and "International level stakeholder seminar" as a Multiplier Event in </a:t>
            </a:r>
            <a:r>
              <a:rPr lang="tr-TR" sz="2000" b="1" dirty="0">
                <a:solidFill>
                  <a:schemeClr val="bg1"/>
                </a:solidFill>
              </a:rPr>
              <a:t>HR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58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2F6160-F839-B0E3-9302-A61E55F5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3" y="406132"/>
            <a:ext cx="9884229" cy="1292042"/>
          </a:xfrm>
        </p:spPr>
        <p:txBody>
          <a:bodyPr>
            <a:noAutofit/>
          </a:bodyPr>
          <a:lstStyle/>
          <a:p>
            <a:pPr algn="ctr"/>
            <a:r>
              <a:rPr lang="tr-TR" sz="2400" b="1" dirty="0">
                <a:solidFill>
                  <a:srgbClr val="FF0000"/>
                </a:solidFill>
              </a:rPr>
              <a:t>WORK PACKAGE 4 </a:t>
            </a:r>
            <a:r>
              <a:rPr lang="en-US" sz="2400" b="1" dirty="0">
                <a:solidFill>
                  <a:srgbClr val="FF0000"/>
                </a:solidFill>
              </a:rPr>
              <a:t>Dissemination, Creation of e-book and Virtual Museum</a:t>
            </a:r>
            <a:br>
              <a:rPr lang="tr-TR" sz="2400" b="1" dirty="0">
                <a:solidFill>
                  <a:srgbClr val="FF0000"/>
                </a:solidFill>
              </a:rPr>
            </a:br>
            <a:br>
              <a:rPr lang="tr-TR" sz="2400" b="1" dirty="0">
                <a:solidFill>
                  <a:srgbClr val="FF0000"/>
                </a:solidFill>
              </a:rPr>
            </a:br>
            <a:r>
              <a:rPr lang="tr-TR" sz="2000" b="1" dirty="0">
                <a:solidFill>
                  <a:schemeClr val="bg1"/>
                </a:solidFill>
              </a:rPr>
              <a:t>WP LEADER </a:t>
            </a:r>
            <a:r>
              <a:rPr lang="tr-TR" sz="2000" b="1" dirty="0" err="1">
                <a:solidFill>
                  <a:schemeClr val="bg1"/>
                </a:solidFill>
              </a:rPr>
              <a:t>Coordınator-Zespół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Szkół</a:t>
            </a:r>
            <a:r>
              <a:rPr lang="tr-TR" sz="2000" b="1" dirty="0">
                <a:solidFill>
                  <a:schemeClr val="bg1"/>
                </a:solidFill>
              </a:rPr>
              <a:t> CO LEADER MURATPAŞA MTAL</a:t>
            </a:r>
            <a:br>
              <a:rPr lang="tr-TR" sz="1400" b="1" dirty="0">
                <a:solidFill>
                  <a:schemeClr val="bg1"/>
                </a:solidFill>
              </a:rPr>
            </a:b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0FCD0D-CB6D-E9E7-E9BD-5B90AE641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8" y="2394856"/>
            <a:ext cx="9840684" cy="27649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3E5025E-4E7C-56D4-C806-D546738FD85B}"/>
              </a:ext>
            </a:extLst>
          </p:cNvPr>
          <p:cNvSpPr txBox="1"/>
          <p:nvPr/>
        </p:nvSpPr>
        <p:spPr>
          <a:xfrm>
            <a:off x="816429" y="1948544"/>
            <a:ext cx="1076597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TASK DISTRIBUTION:</a:t>
            </a:r>
          </a:p>
          <a:p>
            <a:endParaRPr lang="tr-TR" sz="2000" b="1" dirty="0">
              <a:solidFill>
                <a:schemeClr val="bg1"/>
              </a:solidFill>
            </a:endParaRPr>
          </a:p>
          <a:p>
            <a:r>
              <a:rPr lang="tr-TR" sz="2000" b="1" dirty="0">
                <a:solidFill>
                  <a:schemeClr val="bg1"/>
                </a:solidFill>
              </a:rPr>
              <a:t>*</a:t>
            </a:r>
            <a:r>
              <a:rPr lang="en-US" sz="2000" b="1" dirty="0">
                <a:solidFill>
                  <a:schemeClr val="bg1"/>
                </a:solidFill>
              </a:rPr>
              <a:t>For branding and professional visibility, "</a:t>
            </a:r>
            <a:r>
              <a:rPr lang="en-US" sz="2000" b="1" dirty="0" err="1">
                <a:solidFill>
                  <a:schemeClr val="bg1"/>
                </a:solidFill>
              </a:rPr>
              <a:t>Muratpaşa</a:t>
            </a:r>
            <a:r>
              <a:rPr lang="en-US" sz="2000" b="1" dirty="0">
                <a:solidFill>
                  <a:schemeClr val="bg1"/>
                </a:solidFill>
              </a:rPr>
              <a:t> MTAL" will be responsible for a brand guide project (All partners) to create a visual identity and important messages (creation of professional design materials such as official brochure, pop-up stand,</a:t>
            </a:r>
            <a:r>
              <a:rPr lang="tr-TR" sz="2000" b="1" dirty="0">
                <a:solidFill>
                  <a:schemeClr val="bg1"/>
                </a:solidFill>
              </a:rPr>
              <a:t>)</a:t>
            </a:r>
          </a:p>
          <a:p>
            <a:endParaRPr lang="tr-TR" sz="2000" b="1" dirty="0">
              <a:solidFill>
                <a:schemeClr val="bg1"/>
              </a:solidFill>
            </a:endParaRPr>
          </a:p>
          <a:p>
            <a:r>
              <a:rPr lang="tr-TR" sz="2000" b="1" dirty="0">
                <a:solidFill>
                  <a:schemeClr val="bg1"/>
                </a:solidFill>
              </a:rPr>
              <a:t>*</a:t>
            </a:r>
            <a:r>
              <a:rPr lang="en-US" sz="2000" b="1" dirty="0">
                <a:solidFill>
                  <a:schemeClr val="bg1"/>
                </a:solidFill>
              </a:rPr>
              <a:t>THERMA-SAT FARMING will acquire the domain name and coordinator will do the website development. It will work in coordination with "</a:t>
            </a:r>
            <a:r>
              <a:rPr lang="en-US" sz="2000" b="1" dirty="0" err="1">
                <a:solidFill>
                  <a:schemeClr val="bg1"/>
                </a:solidFill>
              </a:rPr>
              <a:t>Muratpaşa</a:t>
            </a:r>
            <a:r>
              <a:rPr lang="en-US" sz="2000" b="1" dirty="0">
                <a:solidFill>
                  <a:schemeClr val="bg1"/>
                </a:solidFill>
              </a:rPr>
              <a:t> MTAL". </a:t>
            </a:r>
            <a:endParaRPr lang="tr-TR" sz="2000" b="1" dirty="0">
              <a:solidFill>
                <a:schemeClr val="bg1"/>
              </a:solidFill>
            </a:endParaRPr>
          </a:p>
          <a:p>
            <a:r>
              <a:rPr lang="tr-TR" sz="2000" b="1" dirty="0">
                <a:solidFill>
                  <a:schemeClr val="bg1"/>
                </a:solidFill>
              </a:rPr>
              <a:t>*E </a:t>
            </a:r>
            <a:r>
              <a:rPr lang="tr-TR" sz="2000" b="1" dirty="0" err="1">
                <a:solidFill>
                  <a:schemeClr val="bg1"/>
                </a:solidFill>
              </a:rPr>
              <a:t>book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will</a:t>
            </a:r>
            <a:r>
              <a:rPr lang="tr-TR" sz="2000" b="1" dirty="0">
                <a:solidFill>
                  <a:schemeClr val="bg1"/>
                </a:solidFill>
              </a:rPr>
              <a:t> be </a:t>
            </a:r>
            <a:r>
              <a:rPr lang="tr-TR" sz="2000" b="1" dirty="0" err="1">
                <a:solidFill>
                  <a:schemeClr val="bg1"/>
                </a:solidFill>
              </a:rPr>
              <a:t>created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under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the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guidance</a:t>
            </a:r>
            <a:r>
              <a:rPr lang="tr-TR" sz="2000" b="1" dirty="0">
                <a:solidFill>
                  <a:schemeClr val="bg1"/>
                </a:solidFill>
              </a:rPr>
              <a:t> of </a:t>
            </a:r>
            <a:r>
              <a:rPr lang="tr-TR" sz="2000" b="1" dirty="0" err="1">
                <a:solidFill>
                  <a:schemeClr val="bg1"/>
                </a:solidFill>
              </a:rPr>
              <a:t>coordinator</a:t>
            </a:r>
            <a:r>
              <a:rPr lang="tr-TR" sz="2000" b="1" dirty="0">
                <a:solidFill>
                  <a:schemeClr val="bg1"/>
                </a:solidFill>
              </a:rPr>
              <a:t> and Muratpaşa </a:t>
            </a:r>
            <a:r>
              <a:rPr lang="tr-TR" sz="2000" b="1" dirty="0" err="1">
                <a:solidFill>
                  <a:schemeClr val="bg1"/>
                </a:solidFill>
              </a:rPr>
              <a:t>all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partners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will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contribute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by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sending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materials</a:t>
            </a:r>
            <a:r>
              <a:rPr lang="tr-TR" sz="2000" b="1" dirty="0">
                <a:solidFill>
                  <a:schemeClr val="bg1"/>
                </a:solidFill>
              </a:rPr>
              <a:t>.</a:t>
            </a:r>
          </a:p>
          <a:p>
            <a:r>
              <a:rPr lang="tr-TR" sz="2000" b="1" dirty="0">
                <a:solidFill>
                  <a:schemeClr val="bg1"/>
                </a:solidFill>
              </a:rPr>
              <a:t>*Virtual </a:t>
            </a:r>
            <a:r>
              <a:rPr lang="tr-TR" sz="2000" b="1" dirty="0" err="1">
                <a:solidFill>
                  <a:schemeClr val="bg1"/>
                </a:solidFill>
              </a:rPr>
              <a:t>museum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will</a:t>
            </a:r>
            <a:r>
              <a:rPr lang="tr-TR" sz="2000" b="1" dirty="0">
                <a:solidFill>
                  <a:schemeClr val="bg1"/>
                </a:solidFill>
              </a:rPr>
              <a:t> be </a:t>
            </a:r>
            <a:r>
              <a:rPr lang="tr-TR" sz="2000" b="1" dirty="0" err="1">
                <a:solidFill>
                  <a:schemeClr val="bg1"/>
                </a:solidFill>
              </a:rPr>
              <a:t>created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under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the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guidance</a:t>
            </a:r>
            <a:r>
              <a:rPr lang="tr-TR" sz="2000" b="1" dirty="0">
                <a:solidFill>
                  <a:schemeClr val="bg1"/>
                </a:solidFill>
              </a:rPr>
              <a:t> of G.P </a:t>
            </a:r>
            <a:r>
              <a:rPr lang="tr-TR" sz="2000" b="1" dirty="0" err="1">
                <a:solidFill>
                  <a:schemeClr val="bg1"/>
                </a:solidFill>
              </a:rPr>
              <a:t>Chorini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all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partners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will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contribute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</a:p>
          <a:p>
            <a:r>
              <a:rPr lang="tr-TR" sz="2000" b="1" dirty="0">
                <a:solidFill>
                  <a:schemeClr val="bg1"/>
                </a:solidFill>
              </a:rPr>
              <a:t>*</a:t>
            </a:r>
            <a:r>
              <a:rPr lang="en-US" sz="2000" b="1" dirty="0">
                <a:solidFill>
                  <a:schemeClr val="bg1"/>
                </a:solidFill>
              </a:rPr>
              <a:t>LTT with students in Croatia will be organized</a:t>
            </a:r>
            <a:r>
              <a:rPr lang="tr-TR" sz="2000" b="1" dirty="0">
                <a:solidFill>
                  <a:schemeClr val="bg1"/>
                </a:solidFill>
              </a:rPr>
              <a:t>.</a:t>
            </a:r>
          </a:p>
          <a:p>
            <a:r>
              <a:rPr lang="tr-TR" sz="2000" b="1" dirty="0">
                <a:solidFill>
                  <a:schemeClr val="bg1"/>
                </a:solidFill>
              </a:rPr>
              <a:t>* TPM </a:t>
            </a:r>
            <a:r>
              <a:rPr lang="tr-TR" sz="2000" b="1" dirty="0" err="1">
                <a:solidFill>
                  <a:schemeClr val="bg1"/>
                </a:solidFill>
              </a:rPr>
              <a:t>merged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with</a:t>
            </a:r>
            <a:r>
              <a:rPr lang="tr-TR" sz="2000" b="1" dirty="0">
                <a:solidFill>
                  <a:schemeClr val="bg1"/>
                </a:solidFill>
              </a:rPr>
              <a:t> M.E </a:t>
            </a:r>
            <a:r>
              <a:rPr lang="tr-TR" sz="2000" b="1" dirty="0" err="1">
                <a:solidFill>
                  <a:schemeClr val="bg1"/>
                </a:solidFill>
              </a:rPr>
              <a:t>will</a:t>
            </a:r>
            <a:r>
              <a:rPr lang="tr-TR" sz="2000" b="1" dirty="0">
                <a:solidFill>
                  <a:schemeClr val="bg1"/>
                </a:solidFill>
              </a:rPr>
              <a:t> be </a:t>
            </a:r>
            <a:r>
              <a:rPr lang="tr-TR" sz="2000" b="1" dirty="0" err="1">
                <a:solidFill>
                  <a:schemeClr val="bg1"/>
                </a:solidFill>
              </a:rPr>
              <a:t>organized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under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the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coordination</a:t>
            </a:r>
            <a:r>
              <a:rPr lang="tr-TR" sz="2000" b="1" dirty="0">
                <a:solidFill>
                  <a:schemeClr val="bg1"/>
                </a:solidFill>
              </a:rPr>
              <a:t> of RO</a:t>
            </a:r>
          </a:p>
          <a:p>
            <a:endParaRPr lang="tr-TR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5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FE28D-B65B-CF66-D521-10309D15F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5242DE-DFC2-CB80-9745-8D409509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3" y="406132"/>
            <a:ext cx="9884229" cy="1292042"/>
          </a:xfrm>
        </p:spPr>
        <p:txBody>
          <a:bodyPr>
            <a:noAutofit/>
          </a:bodyPr>
          <a:lstStyle/>
          <a:p>
            <a:pPr algn="ctr"/>
            <a:r>
              <a:rPr lang="tr-TR" sz="2400" b="1" dirty="0">
                <a:solidFill>
                  <a:srgbClr val="FF0000"/>
                </a:solidFill>
              </a:rPr>
              <a:t>WORK PACKAGE 4 </a:t>
            </a:r>
            <a:r>
              <a:rPr lang="en-US" sz="2400" b="1" dirty="0">
                <a:solidFill>
                  <a:srgbClr val="FF0000"/>
                </a:solidFill>
              </a:rPr>
              <a:t>Dissemination, Creation of e-book and Virtual Museum</a:t>
            </a:r>
            <a:br>
              <a:rPr lang="tr-TR" sz="2400" b="1" dirty="0">
                <a:solidFill>
                  <a:srgbClr val="FF0000"/>
                </a:solidFill>
              </a:rPr>
            </a:br>
            <a:br>
              <a:rPr lang="tr-TR" sz="2400" b="1" dirty="0">
                <a:solidFill>
                  <a:srgbClr val="FF0000"/>
                </a:solidFill>
              </a:rPr>
            </a:br>
            <a:r>
              <a:rPr lang="tr-TR" sz="2000" b="1" dirty="0">
                <a:solidFill>
                  <a:schemeClr val="bg1"/>
                </a:solidFill>
              </a:rPr>
              <a:t>WP LEADER </a:t>
            </a:r>
            <a:r>
              <a:rPr lang="tr-TR" sz="2000" b="1" dirty="0" err="1">
                <a:solidFill>
                  <a:schemeClr val="bg1"/>
                </a:solidFill>
              </a:rPr>
              <a:t>Coordınator-Zespół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Szkół</a:t>
            </a:r>
            <a:r>
              <a:rPr lang="tr-TR" sz="2000" b="1" dirty="0">
                <a:solidFill>
                  <a:schemeClr val="bg1"/>
                </a:solidFill>
              </a:rPr>
              <a:t> CO LEADER MURATPAŞA MTAL</a:t>
            </a:r>
            <a:br>
              <a:rPr lang="tr-TR" sz="1400" b="1" dirty="0">
                <a:solidFill>
                  <a:schemeClr val="bg1"/>
                </a:solidFill>
              </a:rPr>
            </a:b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26A931-CCFA-F1F9-8C7B-4BE079E9A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658" y="2394856"/>
            <a:ext cx="9840684" cy="27649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C5AD435-127F-C377-628E-4CB8C69A4496}"/>
              </a:ext>
            </a:extLst>
          </p:cNvPr>
          <p:cNvSpPr txBox="1"/>
          <p:nvPr/>
        </p:nvSpPr>
        <p:spPr>
          <a:xfrm>
            <a:off x="816429" y="1948544"/>
            <a:ext cx="1076597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TASK DISTRIBUTION: </a:t>
            </a:r>
          </a:p>
          <a:p>
            <a:r>
              <a:rPr lang="tr-TR" sz="2000" b="1" dirty="0">
                <a:solidFill>
                  <a:schemeClr val="bg1"/>
                </a:solidFill>
              </a:rPr>
              <a:t>* SOCIAL MEDIA NETWORKS PL (</a:t>
            </a:r>
            <a:r>
              <a:rPr lang="tr-TR" sz="2000" b="1" dirty="0" err="1">
                <a:solidFill>
                  <a:schemeClr val="bg1"/>
                </a:solidFill>
              </a:rPr>
              <a:t>already</a:t>
            </a:r>
            <a:r>
              <a:rPr lang="tr-TR" sz="2000" b="1" dirty="0">
                <a:solidFill>
                  <a:schemeClr val="bg1"/>
                </a:solidFill>
              </a:rPr>
              <a:t> in </a:t>
            </a:r>
            <a:r>
              <a:rPr lang="tr-TR" sz="2000" b="1" dirty="0" err="1">
                <a:solidFill>
                  <a:schemeClr val="bg1"/>
                </a:solidFill>
              </a:rPr>
              <a:t>use</a:t>
            </a:r>
            <a:r>
              <a:rPr lang="tr-TR" sz="2000" b="1" dirty="0">
                <a:solidFill>
                  <a:schemeClr val="bg1"/>
                </a:solidFill>
              </a:rPr>
              <a:t>) </a:t>
            </a:r>
          </a:p>
          <a:p>
            <a:endParaRPr lang="tr-TR" sz="2000" b="1" dirty="0">
              <a:solidFill>
                <a:schemeClr val="bg1"/>
              </a:solidFill>
            </a:endParaRPr>
          </a:p>
          <a:p>
            <a:r>
              <a:rPr lang="tr-TR" sz="2000" b="1" dirty="0">
                <a:solidFill>
                  <a:schemeClr val="bg1"/>
                </a:solidFill>
              </a:rPr>
              <a:t>*NEWSLETTERS EVERY 6 MONTHS HR, RO, IT, PL, TR</a:t>
            </a:r>
          </a:p>
          <a:p>
            <a:endParaRPr lang="tr-TR" sz="2000" b="1" dirty="0">
              <a:solidFill>
                <a:schemeClr val="bg1"/>
              </a:solidFill>
            </a:endParaRPr>
          </a:p>
          <a:p>
            <a:r>
              <a:rPr lang="tr-TR" sz="2000" b="1" dirty="0">
                <a:solidFill>
                  <a:schemeClr val="bg1"/>
                </a:solidFill>
              </a:rPr>
              <a:t>*MODULE EVALUATION GRIDS ON USERS HR AND RO</a:t>
            </a:r>
          </a:p>
          <a:p>
            <a:endParaRPr lang="tr-TR" sz="2000" b="1" dirty="0">
              <a:solidFill>
                <a:schemeClr val="bg1"/>
              </a:solidFill>
            </a:endParaRPr>
          </a:p>
          <a:p>
            <a:r>
              <a:rPr lang="tr-TR" sz="2000" b="1" dirty="0">
                <a:solidFill>
                  <a:schemeClr val="bg1"/>
                </a:solidFill>
              </a:rPr>
              <a:t>*EVALUATION SURVEYS AFTER EACH LTT  (HOST PARTNER) </a:t>
            </a:r>
          </a:p>
          <a:p>
            <a:endParaRPr lang="tr-TR" sz="2000" b="1" dirty="0">
              <a:solidFill>
                <a:schemeClr val="bg1"/>
              </a:solidFill>
            </a:endParaRPr>
          </a:p>
          <a:p>
            <a:r>
              <a:rPr lang="tr-TR" sz="2000" b="1" dirty="0">
                <a:solidFill>
                  <a:schemeClr val="bg1"/>
                </a:solidFill>
              </a:rPr>
              <a:t>*REPORTS ON EVALUATION GRIDS APPLIED ON USERS ( SCHOOLS )</a:t>
            </a:r>
          </a:p>
          <a:p>
            <a:endParaRPr lang="tr-TR" sz="2000" b="1" dirty="0">
              <a:solidFill>
                <a:schemeClr val="bg1"/>
              </a:solidFill>
            </a:endParaRPr>
          </a:p>
          <a:p>
            <a:r>
              <a:rPr lang="tr-TR" sz="2000" b="1" dirty="0">
                <a:solidFill>
                  <a:schemeClr val="bg1"/>
                </a:solidFill>
              </a:rPr>
              <a:t>*PREPARING MEETING AGENDA AND INFOPACK FOR GUEST PARTNERS AT LEAST 1 MONTH BEFORE EACH MOBILITY (ALL PARTNERS)  </a:t>
            </a:r>
          </a:p>
        </p:txBody>
      </p:sp>
    </p:spTree>
    <p:extLst>
      <p:ext uri="{BB962C8B-B14F-4D97-AF65-F5344CB8AC3E}">
        <p14:creationId xmlns:p14="http://schemas.microsoft.com/office/powerpoint/2010/main" val="220589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D4B52FC-3DCA-2ECB-49AA-8A6533764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926985"/>
            <a:ext cx="8534400" cy="313236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AF284A24-32B8-8C0B-189B-8EE0D7C07E91}"/>
              </a:ext>
            </a:extLst>
          </p:cNvPr>
          <p:cNvSpPr txBox="1"/>
          <p:nvPr/>
        </p:nvSpPr>
        <p:spPr>
          <a:xfrm>
            <a:off x="3505199" y="5040087"/>
            <a:ext cx="47352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  </a:t>
            </a:r>
            <a:r>
              <a:rPr lang="tr-TR" sz="4400" b="1" dirty="0">
                <a:solidFill>
                  <a:schemeClr val="bg1"/>
                </a:solidFill>
              </a:rPr>
              <a:t>THER-MA SAT FARMING</a:t>
            </a:r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C2BEB789-04C4-8105-47AE-EB79BDBDD1F3}"/>
              </a:ext>
            </a:extLst>
          </p:cNvPr>
          <p:cNvSpPr/>
          <p:nvPr/>
        </p:nvSpPr>
        <p:spPr>
          <a:xfrm>
            <a:off x="2558143" y="5225143"/>
            <a:ext cx="947056" cy="584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12A806C5-C5AE-E4E1-504C-A0004A2D0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411" y="5104739"/>
            <a:ext cx="969348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45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3C746F-F369-2617-4667-C85FA6EF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4" y="914401"/>
            <a:ext cx="10580914" cy="5421085"/>
          </a:xfrm>
        </p:spPr>
        <p:txBody>
          <a:bodyPr>
            <a:normAutofit fontScale="90000"/>
          </a:bodyPr>
          <a:lstStyle/>
          <a:p>
            <a:br>
              <a:rPr lang="tr-TR" sz="2000" b="1" dirty="0">
                <a:solidFill>
                  <a:schemeClr val="bg1"/>
                </a:solidFill>
              </a:rPr>
            </a:br>
            <a:br>
              <a:rPr lang="tr-TR" sz="2000" b="1" dirty="0">
                <a:solidFill>
                  <a:schemeClr val="bg1"/>
                </a:solidFill>
              </a:rPr>
            </a:br>
            <a:r>
              <a:rPr kumimoji="0" lang="tr-TR" sz="2200" b="1" i="0" u="sng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PROJECT MEETINGS</a:t>
            </a:r>
            <a:b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1- </a:t>
            </a:r>
            <a:r>
              <a:rPr kumimoji="0" lang="tr-TR" sz="2200" b="1" i="0" u="none" strike="noStrike" kern="1200" cap="all" spc="0" normalizeH="0" baseline="0" noProof="0" dirty="0" err="1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KIck</a:t>
            </a: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tr-TR" sz="2200" b="1" i="0" u="none" strike="noStrike" kern="1200" cap="all" spc="0" normalizeH="0" baseline="0" noProof="0" dirty="0" err="1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Off</a:t>
            </a: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IN Poland </a:t>
            </a:r>
            <a:r>
              <a:rPr kumimoji="0" lang="tr-TR" sz="2200" b="1" i="0" u="none" strike="noStrike" kern="1200" cap="all" spc="0" normalizeH="0" baseline="0" noProof="0" dirty="0" err="1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ın</a:t>
            </a: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NOVEMBER 2024</a:t>
            </a:r>
            <a:b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2- </a:t>
            </a:r>
            <a:r>
              <a:rPr kumimoji="0" lang="tr-TR" sz="2200" b="1" i="0" u="none" strike="noStrike" kern="1200" cap="all" spc="0" normalizeH="0" baseline="0" noProof="0" dirty="0" err="1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ıNtermedıate</a:t>
            </a: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tr-TR" sz="2200" b="1" i="0" u="none" strike="noStrike" kern="1200" cap="all" spc="0" normalizeH="0" baseline="0" noProof="0" dirty="0" err="1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meetıng</a:t>
            </a: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tr-TR" sz="2200" b="1" i="0" u="none" strike="noStrike" kern="1200" cap="all" spc="0" normalizeH="0" baseline="0" noProof="0" dirty="0" err="1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ın</a:t>
            </a: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 </a:t>
            </a:r>
            <a:r>
              <a:rPr kumimoji="0" lang="tr-TR" sz="2200" b="1" i="0" u="none" strike="noStrike" kern="1200" cap="all" spc="0" normalizeH="0" baseline="0" noProof="0" dirty="0" err="1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türkiye</a:t>
            </a: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tr-TR" sz="2200" b="1" i="0" u="none" strike="noStrike" kern="1200" cap="all" spc="0" normalizeH="0" baseline="0" noProof="0" dirty="0" err="1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ın</a:t>
            </a: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tr-TR" sz="2200" b="1" i="0" u="none" strike="noStrike" kern="1200" cap="all" spc="0" normalizeH="0" baseline="0" noProof="0" dirty="0" err="1">
                <a:ln w="3175" cmpd="sng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september</a:t>
            </a: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2025</a:t>
            </a:r>
            <a:b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3- Closure </a:t>
            </a:r>
            <a:r>
              <a:rPr kumimoji="0" lang="tr-TR" sz="2200" b="1" i="0" u="none" strike="noStrike" kern="1200" cap="all" spc="0" normalizeH="0" baseline="0" noProof="0" dirty="0" err="1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ın</a:t>
            </a: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lang="tr-TR" sz="2200" b="1" dirty="0">
                <a:solidFill>
                  <a:prstClr val="black"/>
                </a:solidFill>
                <a:latin typeface="Century Gothic" panose="020B0502020202020204"/>
              </a:rPr>
              <a:t>ROMANIA</a:t>
            </a: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</a:t>
            </a: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SEPTEMBER 2026 MERGED WITH MULTIPLIER EVENT</a:t>
            </a:r>
            <a:br>
              <a:rPr lang="tr-TR" sz="2200" b="1" dirty="0">
                <a:solidFill>
                  <a:schemeClr val="bg1"/>
                </a:solidFill>
              </a:rPr>
            </a:br>
            <a:br>
              <a:rPr lang="tr-TR" sz="2200" dirty="0"/>
            </a:br>
            <a:r>
              <a:rPr lang="tr-TR" sz="2200" b="1" u="sng" dirty="0">
                <a:solidFill>
                  <a:schemeClr val="bg1"/>
                </a:solidFill>
              </a:rPr>
              <a:t>LEARNING TEACHING TRAINING ACTIVITIES</a:t>
            </a:r>
            <a:br>
              <a:rPr lang="tr-TR" sz="2200" b="1" dirty="0">
                <a:solidFill>
                  <a:schemeClr val="bg1"/>
                </a:solidFill>
              </a:rPr>
            </a:br>
            <a:r>
              <a:rPr lang="tr-TR" sz="2200" b="1" dirty="0">
                <a:solidFill>
                  <a:schemeClr val="bg1"/>
                </a:solidFill>
              </a:rPr>
              <a:t>1- LTT IN TURKIYE; TRAIN THE </a:t>
            </a:r>
            <a:r>
              <a:rPr lang="tr-TR" sz="2200" b="1" dirty="0" err="1">
                <a:solidFill>
                  <a:schemeClr val="bg1"/>
                </a:solidFill>
              </a:rPr>
              <a:t>TRaINER</a:t>
            </a:r>
            <a:r>
              <a:rPr lang="tr-TR" sz="2200" b="1" dirty="0">
                <a:solidFill>
                  <a:schemeClr val="bg1"/>
                </a:solidFill>
              </a:rPr>
              <a:t> (3 TEACHERS AND EDUCATORS) </a:t>
            </a:r>
            <a:r>
              <a:rPr lang="tr-TR" sz="2200" b="1" i="1" u="sng" dirty="0">
                <a:solidFill>
                  <a:schemeClr val="bg1"/>
                </a:solidFill>
              </a:rPr>
              <a:t>JANUARY 2025?</a:t>
            </a:r>
            <a:br>
              <a:rPr lang="tr-TR" sz="2200" b="1" dirty="0">
                <a:solidFill>
                  <a:schemeClr val="bg1"/>
                </a:solidFill>
              </a:rPr>
            </a:br>
            <a:r>
              <a:rPr lang="tr-TR" sz="2200" b="1" dirty="0">
                <a:solidFill>
                  <a:schemeClr val="bg1"/>
                </a:solidFill>
              </a:rPr>
              <a:t>2-LTT IN SARDINIA –ITALY ; PILOT TESTS FOR THERMAL IMAGING (5 STUDENTS AND 2 TEACHERS)  </a:t>
            </a:r>
            <a:r>
              <a:rPr lang="tr-TR" sz="2200" b="1" i="1" u="sng" dirty="0">
                <a:solidFill>
                  <a:schemeClr val="bg1"/>
                </a:solidFill>
              </a:rPr>
              <a:t>APRIL 2025 ?</a:t>
            </a:r>
            <a:br>
              <a:rPr lang="tr-TR" sz="2200" b="1" dirty="0">
                <a:solidFill>
                  <a:schemeClr val="bg1"/>
                </a:solidFill>
              </a:rPr>
            </a:br>
            <a:r>
              <a:rPr lang="tr-TR" sz="2200" b="1" dirty="0">
                <a:solidFill>
                  <a:schemeClr val="bg1"/>
                </a:solidFill>
              </a:rPr>
              <a:t>3- LTT IN ROMANIA; PILOT TESTS FOR </a:t>
            </a: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SATELLITE IMAGING (5 STUDENTS AND 2 TEACHERS) </a:t>
            </a:r>
            <a:r>
              <a:rPr lang="tr-TR" sz="2200" b="1" i="1" u="sng" dirty="0">
                <a:solidFill>
                  <a:schemeClr val="bg1"/>
                </a:solidFill>
                <a:latin typeface="Century Gothic" panose="020B0502020202020204"/>
              </a:rPr>
              <a:t>NOVEMBER 2025</a:t>
            </a:r>
            <a:br>
              <a:rPr lang="tr-TR" sz="2200" b="1" dirty="0">
                <a:solidFill>
                  <a:schemeClr val="bg1"/>
                </a:solidFill>
              </a:rPr>
            </a:br>
            <a:r>
              <a:rPr lang="tr-TR" sz="2200" b="1" dirty="0">
                <a:solidFill>
                  <a:schemeClr val="bg1"/>
                </a:solidFill>
              </a:rPr>
              <a:t>4- LTT IN CROATIA ; COLLECTING ALL DATA AND CREATION OF E BOOK (5 </a:t>
            </a:r>
            <a:r>
              <a:rPr kumimoji="0" lang="tr-TR" sz="2200" b="1" i="0" u="none" strike="noStrike" kern="1200" cap="all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STUDENTS AND 2 TEACHERS) </a:t>
            </a:r>
            <a:r>
              <a:rPr lang="tr-TR" sz="2200" b="1" i="1" u="sng" dirty="0" err="1">
                <a:solidFill>
                  <a:schemeClr val="bg1"/>
                </a:solidFill>
                <a:latin typeface="Century Gothic" panose="020B0502020202020204"/>
              </a:rPr>
              <a:t>aprıl</a:t>
            </a:r>
            <a:r>
              <a:rPr kumimoji="0" lang="tr-TR" sz="2200" b="1" i="1" u="sng" strike="noStrike" kern="1200" cap="all" spc="0" normalizeH="0" baseline="0" noProof="0" dirty="0">
                <a:ln w="3175" cmpd="sng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2026</a:t>
            </a:r>
            <a:br>
              <a:rPr lang="tr-TR" sz="2200" b="1" dirty="0">
                <a:solidFill>
                  <a:srgbClr val="FF0000"/>
                </a:solidFill>
              </a:rPr>
            </a:br>
            <a:r>
              <a:rPr lang="tr-TR" sz="2200" b="1" dirty="0">
                <a:solidFill>
                  <a:srgbClr val="FF0000"/>
                </a:solidFill>
              </a:rPr>
              <a:t> </a:t>
            </a:r>
            <a:br>
              <a:rPr lang="tr-TR" sz="2200" dirty="0"/>
            </a:br>
            <a:r>
              <a:rPr lang="en-US" sz="2200" b="1" dirty="0">
                <a:solidFill>
                  <a:schemeClr val="bg1"/>
                </a:solidFill>
              </a:rPr>
              <a:t>Multiplier Events: Promotion of the project results and implementation studies for educators working in vocational education in 4 partner countries</a:t>
            </a:r>
            <a:endParaRPr lang="tr-TR" sz="2200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AB5B98-EBA1-F1DA-82F2-48DE782D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3287"/>
            <a:ext cx="8534400" cy="751114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FF0000"/>
                </a:solidFill>
              </a:rPr>
              <a:t>PROJECT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033828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3118FC-6CCA-F41E-F4D4-201A87C08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1" y="326571"/>
            <a:ext cx="8467498" cy="1180496"/>
          </a:xfrm>
        </p:spPr>
        <p:txBody>
          <a:bodyPr/>
          <a:lstStyle/>
          <a:p>
            <a:r>
              <a:rPr lang="tr-TR" b="1" dirty="0" err="1">
                <a:solidFill>
                  <a:schemeClr val="bg1"/>
                </a:solidFill>
              </a:rPr>
              <a:t>Tıme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lıne</a:t>
            </a:r>
            <a:r>
              <a:rPr lang="tr-TR" b="1" dirty="0">
                <a:solidFill>
                  <a:schemeClr val="bg1"/>
                </a:solidFill>
              </a:rPr>
              <a:t> of </a:t>
            </a:r>
            <a:r>
              <a:rPr lang="tr-TR" b="1" dirty="0" err="1">
                <a:solidFill>
                  <a:schemeClr val="bg1"/>
                </a:solidFill>
              </a:rPr>
              <a:t>the</a:t>
            </a:r>
            <a:r>
              <a:rPr lang="tr-TR" b="1" dirty="0">
                <a:solidFill>
                  <a:schemeClr val="bg1"/>
                </a:solidFill>
              </a:rPr>
              <a:t> WORK PACKAGES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B3EDFF-8BB6-555A-A041-9691847BA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7067"/>
            <a:ext cx="9492343" cy="43059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WORK PACKAGE 1</a:t>
            </a:r>
            <a:r>
              <a:rPr lang="tr-TR" sz="72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72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BASIC UAV TRAINING AND DRONE KIT </a:t>
            </a:r>
            <a:endParaRPr lang="tr-TR" sz="72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START DATE :  01/01/2025</a:t>
            </a: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END DATE : 30/06/2025</a:t>
            </a:r>
          </a:p>
          <a:p>
            <a:pPr marL="0" indent="0">
              <a:buNone/>
            </a:pPr>
            <a:endParaRPr lang="tr-TR" sz="72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WORK PACKAGE 2 </a:t>
            </a:r>
            <a:r>
              <a:rPr lang="en-US" sz="72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- REMOTE SENSING AND IMAGE PROCESSING KIT AND TRAINING MODULES</a:t>
            </a:r>
            <a:endParaRPr lang="tr-TR" sz="72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START DATE: 01/12/2024 </a:t>
            </a: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END DATE: 31/12/2025</a:t>
            </a:r>
          </a:p>
          <a:p>
            <a:pPr marL="0" indent="0">
              <a:buNone/>
            </a:pPr>
            <a:endParaRPr lang="tr-TR" sz="72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WORK PACKAGE 3- E BOOK AND VIRTUAL MUSEUM</a:t>
            </a: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START DATE: 01/01/2026 </a:t>
            </a: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END DATE :01/06/2026</a:t>
            </a:r>
          </a:p>
          <a:p>
            <a:pPr marL="0" indent="0">
              <a:buNone/>
            </a:pPr>
            <a:endParaRPr lang="tr-TR" sz="2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640379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2093D-3AFC-3282-A81A-CBEF8FE59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E3506D-5B6D-8BB3-ACD7-9133FC90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1" y="326571"/>
            <a:ext cx="8467498" cy="1180496"/>
          </a:xfrm>
        </p:spPr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BUDGET DISTRIBUTION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C10746-B07F-6B8B-B6DB-7EC90443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07067"/>
            <a:ext cx="9492343" cy="43059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sz="2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tr-TR" b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875B369-1A46-5D65-9B5E-CEC782482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82" y="1507067"/>
            <a:ext cx="11373435" cy="464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1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FBA8B4-1A68-D220-0108-091912C8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498" y="285447"/>
            <a:ext cx="8534400" cy="1507067"/>
          </a:xfrm>
        </p:spPr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TPM1 BUDGET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226577-FB62-0EF4-3051-8D805A47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0" y="1480457"/>
            <a:ext cx="10428515" cy="473528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sz="5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sz="5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sz="5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sz="5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sz="5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</a:rPr>
              <a:t>MURATPAŞA MTAL : 395 x 2 : 790 EURO FOR TRAVEL</a:t>
            </a: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</a:rPr>
              <a:t>                                  100 X 5 X 2 : 1.000 Euro </a:t>
            </a:r>
            <a:r>
              <a:rPr lang="tr-TR" sz="7200" b="1" dirty="0" err="1">
                <a:solidFill>
                  <a:schemeClr val="bg1"/>
                </a:solidFill>
              </a:rPr>
              <a:t>for</a:t>
            </a:r>
            <a:r>
              <a:rPr lang="tr-TR" sz="7200" b="1" dirty="0">
                <a:solidFill>
                  <a:schemeClr val="bg1"/>
                </a:solidFill>
              </a:rPr>
              <a:t> </a:t>
            </a:r>
            <a:r>
              <a:rPr lang="tr-TR" sz="7200" b="1" dirty="0" err="1">
                <a:solidFill>
                  <a:schemeClr val="bg1"/>
                </a:solidFill>
              </a:rPr>
              <a:t>Individual</a:t>
            </a:r>
            <a:r>
              <a:rPr lang="tr-TR" sz="7200" b="1" dirty="0">
                <a:solidFill>
                  <a:schemeClr val="bg1"/>
                </a:solidFill>
              </a:rPr>
              <a:t> </a:t>
            </a:r>
            <a:r>
              <a:rPr lang="tr-TR" sz="7200" b="1" dirty="0" err="1">
                <a:solidFill>
                  <a:schemeClr val="bg1"/>
                </a:solidFill>
              </a:rPr>
              <a:t>Support</a:t>
            </a:r>
            <a:r>
              <a:rPr lang="tr-TR" sz="7200" b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</a:rPr>
              <a:t>                                   </a:t>
            </a:r>
            <a:r>
              <a:rPr lang="tr-TR" sz="7200" b="1" dirty="0">
                <a:solidFill>
                  <a:schemeClr val="bg1"/>
                </a:solidFill>
                <a:highlight>
                  <a:srgbClr val="FFFF00"/>
                </a:highlight>
              </a:rPr>
              <a:t>Total: 1.790 </a:t>
            </a: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</a:rPr>
              <a:t>AIR3DMAP COMPANY:395 x 2 : 790 EURO FOR TRAVEL</a:t>
            </a: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</a:rPr>
              <a:t>                                  100 X 5 X 2 : 1.000 Euro </a:t>
            </a:r>
            <a:r>
              <a:rPr lang="tr-TR" sz="7200" b="1" dirty="0" err="1">
                <a:solidFill>
                  <a:schemeClr val="bg1"/>
                </a:solidFill>
              </a:rPr>
              <a:t>for</a:t>
            </a:r>
            <a:r>
              <a:rPr lang="tr-TR" sz="7200" b="1" dirty="0">
                <a:solidFill>
                  <a:schemeClr val="bg1"/>
                </a:solidFill>
              </a:rPr>
              <a:t> </a:t>
            </a:r>
            <a:r>
              <a:rPr lang="tr-TR" sz="7200" b="1" dirty="0" err="1">
                <a:solidFill>
                  <a:schemeClr val="bg1"/>
                </a:solidFill>
              </a:rPr>
              <a:t>Individual</a:t>
            </a:r>
            <a:r>
              <a:rPr lang="tr-TR" sz="7200" b="1" dirty="0">
                <a:solidFill>
                  <a:schemeClr val="bg1"/>
                </a:solidFill>
              </a:rPr>
              <a:t> </a:t>
            </a:r>
            <a:r>
              <a:rPr lang="tr-TR" sz="7200" b="1" dirty="0" err="1">
                <a:solidFill>
                  <a:schemeClr val="bg1"/>
                </a:solidFill>
              </a:rPr>
              <a:t>Support</a:t>
            </a:r>
            <a:r>
              <a:rPr lang="tr-TR" sz="7200" b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</a:rPr>
              <a:t>                                   </a:t>
            </a:r>
            <a:r>
              <a:rPr lang="tr-TR" sz="7200" b="1" dirty="0">
                <a:solidFill>
                  <a:schemeClr val="bg1"/>
                </a:solidFill>
                <a:highlight>
                  <a:srgbClr val="FFFF00"/>
                </a:highlight>
              </a:rPr>
              <a:t>Total: 1.790 </a:t>
            </a:r>
          </a:p>
          <a:p>
            <a:pPr marL="0" indent="0">
              <a:buNone/>
            </a:pPr>
            <a:r>
              <a:rPr lang="tr-TR" sz="7200" b="1" dirty="0" err="1">
                <a:solidFill>
                  <a:schemeClr val="bg1"/>
                </a:solidFill>
              </a:rPr>
              <a:t>Istituto</a:t>
            </a:r>
            <a:r>
              <a:rPr lang="tr-TR" sz="7200" b="1" dirty="0">
                <a:solidFill>
                  <a:schemeClr val="bg1"/>
                </a:solidFill>
              </a:rPr>
              <a:t> </a:t>
            </a:r>
            <a:r>
              <a:rPr lang="tr-TR" sz="7200" b="1" dirty="0" err="1">
                <a:solidFill>
                  <a:schemeClr val="bg1"/>
                </a:solidFill>
              </a:rPr>
              <a:t>Tecnico</a:t>
            </a:r>
            <a:r>
              <a:rPr lang="tr-TR" sz="7200" b="1" dirty="0">
                <a:solidFill>
                  <a:schemeClr val="bg1"/>
                </a:solidFill>
              </a:rPr>
              <a:t> </a:t>
            </a:r>
            <a:r>
              <a:rPr lang="tr-TR" sz="7200" b="1" dirty="0" err="1">
                <a:solidFill>
                  <a:schemeClr val="bg1"/>
                </a:solidFill>
              </a:rPr>
              <a:t>Commerciale</a:t>
            </a:r>
            <a:r>
              <a:rPr lang="tr-TR" sz="7200" b="1" dirty="0">
                <a:solidFill>
                  <a:schemeClr val="bg1"/>
                </a:solidFill>
              </a:rPr>
              <a:t>: 309 x 2 : 618 EURO FOR TRAVEL</a:t>
            </a: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7200" b="1" dirty="0">
                <a:solidFill>
                  <a:schemeClr val="bg1"/>
                </a:solidFill>
              </a:rPr>
              <a:t>100 X 5 X 2 : 1.000 Euro for Individual Support 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bg1"/>
                </a:solidFill>
              </a:rPr>
              <a:t>                                  </a:t>
            </a:r>
            <a:r>
              <a:rPr lang="tr-TR" sz="7200" b="1" dirty="0">
                <a:solidFill>
                  <a:schemeClr val="bg1"/>
                </a:solidFill>
              </a:rPr>
              <a:t>                 </a:t>
            </a:r>
            <a:r>
              <a:rPr lang="en-US" sz="7200" b="1" dirty="0">
                <a:solidFill>
                  <a:schemeClr val="bg1"/>
                </a:solidFill>
              </a:rPr>
              <a:t> </a:t>
            </a:r>
            <a:r>
              <a:rPr lang="en-US" sz="7200" b="1" dirty="0">
                <a:solidFill>
                  <a:schemeClr val="bg1"/>
                </a:solidFill>
                <a:highlight>
                  <a:srgbClr val="FFFF00"/>
                </a:highlight>
              </a:rPr>
              <a:t>Total: 1.</a:t>
            </a:r>
            <a:r>
              <a:rPr lang="tr-TR" sz="7200" b="1" dirty="0">
                <a:solidFill>
                  <a:schemeClr val="bg1"/>
                </a:solidFill>
                <a:highlight>
                  <a:srgbClr val="FFFF00"/>
                </a:highlight>
              </a:rPr>
              <a:t>618</a:t>
            </a:r>
            <a:endParaRPr lang="en-US" sz="7200" b="1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tr-TR" sz="7200" b="1" dirty="0" err="1">
                <a:solidFill>
                  <a:schemeClr val="bg1"/>
                </a:solidFill>
              </a:rPr>
              <a:t>Agronomska</a:t>
            </a:r>
            <a:r>
              <a:rPr lang="tr-TR" sz="7200" b="1" dirty="0">
                <a:solidFill>
                  <a:schemeClr val="bg1"/>
                </a:solidFill>
              </a:rPr>
              <a:t> </a:t>
            </a:r>
            <a:r>
              <a:rPr lang="tr-TR" sz="7200" b="1" dirty="0" err="1">
                <a:solidFill>
                  <a:schemeClr val="bg1"/>
                </a:solidFill>
              </a:rPr>
              <a:t>Skola</a:t>
            </a:r>
            <a:r>
              <a:rPr lang="tr-TR" sz="7200" b="1" dirty="0">
                <a:solidFill>
                  <a:schemeClr val="bg1"/>
                </a:solidFill>
              </a:rPr>
              <a:t> :309 x 2 : 618 EURO FOR TRAVEL</a:t>
            </a: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</a:rPr>
              <a:t>                                                     100 X 5 X 2 : 1.000 Euro </a:t>
            </a:r>
            <a:r>
              <a:rPr lang="tr-TR" sz="7200" b="1" dirty="0" err="1">
                <a:solidFill>
                  <a:schemeClr val="bg1"/>
                </a:solidFill>
              </a:rPr>
              <a:t>for</a:t>
            </a:r>
            <a:r>
              <a:rPr lang="tr-TR" sz="7200" b="1" dirty="0">
                <a:solidFill>
                  <a:schemeClr val="bg1"/>
                </a:solidFill>
              </a:rPr>
              <a:t> </a:t>
            </a:r>
            <a:r>
              <a:rPr lang="tr-TR" sz="7200" b="1" dirty="0" err="1">
                <a:solidFill>
                  <a:schemeClr val="bg1"/>
                </a:solidFill>
              </a:rPr>
              <a:t>Individual</a:t>
            </a:r>
            <a:r>
              <a:rPr lang="tr-TR" sz="7200" b="1" dirty="0">
                <a:solidFill>
                  <a:schemeClr val="bg1"/>
                </a:solidFill>
              </a:rPr>
              <a:t> </a:t>
            </a:r>
            <a:r>
              <a:rPr lang="tr-TR" sz="7200" b="1" dirty="0" err="1">
                <a:solidFill>
                  <a:schemeClr val="bg1"/>
                </a:solidFill>
              </a:rPr>
              <a:t>Support</a:t>
            </a:r>
            <a:r>
              <a:rPr lang="tr-TR" sz="7200" b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</a:rPr>
              <a:t>                                                    </a:t>
            </a:r>
            <a:r>
              <a:rPr lang="tr-TR" sz="7200" b="1" dirty="0">
                <a:solidFill>
                  <a:schemeClr val="bg1"/>
                </a:solidFill>
                <a:highlight>
                  <a:srgbClr val="FFFF00"/>
                </a:highlight>
              </a:rPr>
              <a:t>Total: 1.618</a:t>
            </a:r>
          </a:p>
          <a:p>
            <a:pPr marL="0" indent="0">
              <a:buNone/>
            </a:pPr>
            <a:r>
              <a:rPr lang="tr-TR" sz="7200" b="1" dirty="0" err="1">
                <a:solidFill>
                  <a:schemeClr val="bg1"/>
                </a:solidFill>
              </a:rPr>
              <a:t>Liceul</a:t>
            </a:r>
            <a:r>
              <a:rPr lang="tr-TR" sz="7200" b="1" dirty="0">
                <a:solidFill>
                  <a:schemeClr val="bg1"/>
                </a:solidFill>
              </a:rPr>
              <a:t> </a:t>
            </a:r>
            <a:r>
              <a:rPr lang="tr-TR" sz="7200" b="1" dirty="0" err="1">
                <a:solidFill>
                  <a:schemeClr val="bg1"/>
                </a:solidFill>
              </a:rPr>
              <a:t>Tehnologic</a:t>
            </a:r>
            <a:r>
              <a:rPr lang="tr-TR" sz="7200" b="1" dirty="0">
                <a:solidFill>
                  <a:schemeClr val="bg1"/>
                </a:solidFill>
              </a:rPr>
              <a:t>: 618 EURO FOR TRAVEL</a:t>
            </a: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</a:rPr>
              <a:t>                                                     100 X 5 X 2 : 1.000 Euro </a:t>
            </a:r>
            <a:r>
              <a:rPr lang="tr-TR" sz="7200" b="1" dirty="0" err="1">
                <a:solidFill>
                  <a:schemeClr val="bg1"/>
                </a:solidFill>
              </a:rPr>
              <a:t>for</a:t>
            </a:r>
            <a:r>
              <a:rPr lang="tr-TR" sz="7200" b="1" dirty="0">
                <a:solidFill>
                  <a:schemeClr val="bg1"/>
                </a:solidFill>
              </a:rPr>
              <a:t> </a:t>
            </a:r>
            <a:r>
              <a:rPr lang="tr-TR" sz="7200" b="1" dirty="0" err="1">
                <a:solidFill>
                  <a:schemeClr val="bg1"/>
                </a:solidFill>
              </a:rPr>
              <a:t>Individual</a:t>
            </a:r>
            <a:r>
              <a:rPr lang="tr-TR" sz="7200" b="1" dirty="0">
                <a:solidFill>
                  <a:schemeClr val="bg1"/>
                </a:solidFill>
              </a:rPr>
              <a:t> </a:t>
            </a:r>
            <a:r>
              <a:rPr lang="tr-TR" sz="7200" b="1" dirty="0" err="1">
                <a:solidFill>
                  <a:schemeClr val="bg1"/>
                </a:solidFill>
              </a:rPr>
              <a:t>Support</a:t>
            </a:r>
            <a:r>
              <a:rPr lang="tr-TR" sz="7200" b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tr-TR" sz="7200" b="1" dirty="0">
                <a:solidFill>
                  <a:schemeClr val="bg1"/>
                </a:solidFill>
              </a:rPr>
              <a:t>                                                    </a:t>
            </a:r>
            <a:r>
              <a:rPr lang="tr-TR" sz="7200" b="1" dirty="0">
                <a:solidFill>
                  <a:schemeClr val="bg1"/>
                </a:solidFill>
                <a:highlight>
                  <a:srgbClr val="FFFF00"/>
                </a:highlight>
              </a:rPr>
              <a:t>Total: 1.618</a:t>
            </a:r>
          </a:p>
          <a:p>
            <a:pPr marL="0" indent="0">
              <a:buNone/>
            </a:pPr>
            <a:endParaRPr lang="tr-TR" sz="5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tr-TR" b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53952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B90FF1-5E79-CD0F-0280-A4A9D91D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534886"/>
            <a:ext cx="9689874" cy="4474028"/>
          </a:xfrm>
        </p:spPr>
        <p:txBody>
          <a:bodyPr>
            <a:normAutofit fontScale="90000"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tabLst/>
              <a:defRPr/>
            </a:pP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ZSCKR im.Stanisława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Staszica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395 x 3 : 1.185 EURO FOR TRAVEL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   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100 X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7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X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: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100 Euro for Individual Support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Total: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.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highlight>
                  <a:srgbClr val="FFFF00"/>
                </a:highlight>
                <a:latin typeface="Century Gothic" panose="020B0502020202020204"/>
                <a:ea typeface="+mn-ea"/>
                <a:cs typeface="+mn-cs"/>
              </a:rPr>
              <a:t>265 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Istituto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Tecnico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Commerciale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309 x 3 : 927 EURO FOR TRAVEL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                   100 X 7 X 3 : 2.100 Euro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Individual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Support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                 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Total: 3027 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Agronomska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Skola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:309 x 3 : 927 EURO FOR TRAVEL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                   100 X 7 X 3 : 2.100 Euro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Individual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Support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                 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Total: 3027 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Liceul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Tehnologic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309 x 3 : 927 EURO FOR TRAVEL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                   100 X 7 X 3 : 2.100 Euro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Individual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Support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                 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Total: 3027 </a:t>
            </a:r>
            <a:br>
              <a:rPr kumimoji="0" lang="tr-T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24B568-59A0-F700-A155-6EB0A6532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>
                <a:solidFill>
                  <a:schemeClr val="bg1"/>
                </a:solidFill>
              </a:rPr>
              <a:t>LTT 1 BUDGET /ANTALYA   7 DAYS </a:t>
            </a:r>
          </a:p>
        </p:txBody>
      </p:sp>
    </p:spTree>
    <p:extLst>
      <p:ext uri="{BB962C8B-B14F-4D97-AF65-F5344CB8AC3E}">
        <p14:creationId xmlns:p14="http://schemas.microsoft.com/office/powerpoint/2010/main" val="2854718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65BB0-0F7A-D51E-046A-BA86E543C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0D3355-53F7-BB6C-D562-EAEEC8D1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447801"/>
            <a:ext cx="9689874" cy="4474028"/>
          </a:xfrm>
        </p:spPr>
        <p:txBody>
          <a:bodyPr>
            <a:normAutofit fontScale="90000"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tabLst/>
              <a:defRPr/>
            </a:pP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ZSCKR im.Stanisława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Staszica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309 x 7 :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2.163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EURO FOR TRAVEL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   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100 X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7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X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: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1.400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Euro for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STAFF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                     60 X 7X 5: 2.100 Euro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Students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Total: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highlight>
                  <a:srgbClr val="FFFF00"/>
                </a:highlight>
                <a:latin typeface="Century Gothic" panose="020B0502020202020204"/>
                <a:ea typeface="+mn-ea"/>
                <a:cs typeface="+mn-cs"/>
              </a:rPr>
              <a:t>5.663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highlight>
                  <a:srgbClr val="FFFF00"/>
                </a:highlight>
                <a:latin typeface="Century Gothic" panose="020B0502020202020204"/>
                <a:ea typeface="+mn-ea"/>
                <a:cs typeface="+mn-cs"/>
              </a:rPr>
              <a:t>Euros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MURATPAŞA MTAL: 309 x 7 : 2.163  EURO FOR TRAVEL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100 X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7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X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: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1.400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Euro for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STAFF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</a:t>
            </a:r>
            <a:r>
              <a:rPr kumimoji="0" lang="nn-NO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60 X 7X 5: 2.100 Euro for Students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Total: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highlight>
                  <a:srgbClr val="FFFF00"/>
                </a:highlight>
                <a:latin typeface="Century Gothic" panose="020B0502020202020204"/>
                <a:ea typeface="+mn-ea"/>
                <a:cs typeface="+mn-cs"/>
              </a:rPr>
              <a:t>5.663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highlight>
                  <a:srgbClr val="FFFF00"/>
                </a:highlight>
                <a:latin typeface="Century Gothic" panose="020B0502020202020204"/>
                <a:ea typeface="+mn-ea"/>
                <a:cs typeface="+mn-cs"/>
              </a:rPr>
              <a:t>Euros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AIR3DMAP COMPANY: 309 X 3 : 927  EURO FOR TRAVEL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    :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100 X 7 X 3 : 2.100 Euro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for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STAFF</a:t>
            </a:r>
            <a:b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</a:b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                                     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highlight>
                  <a:srgbClr val="FFFF00"/>
                </a:highlight>
                <a:latin typeface="Century Gothic" panose="020B0502020202020204"/>
                <a:ea typeface="+mn-ea"/>
                <a:cs typeface="+mn-cs"/>
              </a:rPr>
              <a:t>Total: 3.027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highlight>
                  <a:srgbClr val="FFFF00"/>
                </a:highlight>
                <a:latin typeface="Century Gothic" panose="020B0502020202020204"/>
                <a:ea typeface="+mn-ea"/>
                <a:cs typeface="+mn-cs"/>
              </a:rPr>
              <a:t>Euros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highlight>
                  <a:srgbClr val="FFFF00"/>
                </a:highlight>
                <a:latin typeface="Century Gothic" panose="020B0502020202020204"/>
                <a:ea typeface="+mn-ea"/>
                <a:cs typeface="+mn-cs"/>
              </a:rPr>
              <a:t> </a:t>
            </a:r>
            <a:b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</a:b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                  </a:t>
            </a:r>
            <a:br>
              <a:rPr kumimoji="0" lang="tr-T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DC541C-C14F-3FF3-C790-CE9FFD45D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>
                <a:solidFill>
                  <a:schemeClr val="bg1"/>
                </a:solidFill>
              </a:rPr>
              <a:t>LTT 2 BUDGET /NUORO  7 DAYS </a:t>
            </a:r>
          </a:p>
        </p:txBody>
      </p:sp>
    </p:spTree>
    <p:extLst>
      <p:ext uri="{BB962C8B-B14F-4D97-AF65-F5344CB8AC3E}">
        <p14:creationId xmlns:p14="http://schemas.microsoft.com/office/powerpoint/2010/main" val="3197261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268A2-6900-97DA-03BF-F999FB85B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CD757F-E72B-3FD6-69B6-710FCB5C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447801"/>
            <a:ext cx="9689874" cy="4474028"/>
          </a:xfrm>
        </p:spPr>
        <p:txBody>
          <a:bodyPr>
            <a:normAutofit fontScale="90000"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tabLst/>
              <a:defRPr/>
            </a:pP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Agronomska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Skola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309 x 7 :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2.163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EURO FOR TRAVEL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   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100 X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7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X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: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1.400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Euro for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STAFF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                     60 X 7X 5: 2.100 Euro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Students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Total: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highlight>
                  <a:srgbClr val="FFFF00"/>
                </a:highlight>
                <a:latin typeface="Century Gothic" panose="020B0502020202020204"/>
                <a:ea typeface="+mn-ea"/>
                <a:cs typeface="+mn-cs"/>
              </a:rPr>
              <a:t>5.663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highlight>
                  <a:srgbClr val="FFFF00"/>
                </a:highlight>
                <a:latin typeface="Century Gothic" panose="020B0502020202020204"/>
                <a:ea typeface="+mn-ea"/>
                <a:cs typeface="+mn-cs"/>
              </a:rPr>
              <a:t>Euros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Liceul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Tehnologic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309 x 7 : 2.163  EURO FOR TRAVEL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100 X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7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X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: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1.400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Euro for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STAFF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</a:t>
            </a:r>
            <a:r>
              <a:rPr kumimoji="0" lang="nn-NO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60 X 7X 5: 2.100 Euro for Students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Total: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highlight>
                  <a:srgbClr val="FFFF00"/>
                </a:highlight>
                <a:latin typeface="Century Gothic" panose="020B0502020202020204"/>
                <a:ea typeface="+mn-ea"/>
                <a:cs typeface="+mn-cs"/>
              </a:rPr>
              <a:t>5.663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highlight>
                  <a:srgbClr val="FFFF00"/>
                </a:highlight>
                <a:latin typeface="Century Gothic" panose="020B0502020202020204"/>
                <a:ea typeface="+mn-ea"/>
                <a:cs typeface="+mn-cs"/>
              </a:rPr>
              <a:t>Euros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</a:b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                  </a:t>
            </a:r>
            <a:br>
              <a:rPr kumimoji="0" lang="tr-T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08F334-A91C-E2FA-F179-1F680F926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76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>
                <a:solidFill>
                  <a:schemeClr val="bg1"/>
                </a:solidFill>
              </a:rPr>
              <a:t>LTT 2 BUDGET /NUORO 7 DAYS </a:t>
            </a:r>
          </a:p>
        </p:txBody>
      </p:sp>
    </p:spTree>
    <p:extLst>
      <p:ext uri="{BB962C8B-B14F-4D97-AF65-F5344CB8AC3E}">
        <p14:creationId xmlns:p14="http://schemas.microsoft.com/office/powerpoint/2010/main" val="931574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CDFE6-8032-9D79-A424-B9FCDE94C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4F4C6E-227F-2BD6-5170-3B892117D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39" y="1328057"/>
            <a:ext cx="10560731" cy="4713515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defRPr/>
            </a:pP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ALL PARTNERS 6.500 EUROS FOR DRONE AS EXCEPTIONAL COST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2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COST FOR FIRST YEAR 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1-</a:t>
            </a: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ZSCKR im.Stanisława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pl-P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Staszica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3.265 +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5.663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Euros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+ 6.500 = 15.428 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(19.138)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3.710 can be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used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for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Organisational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Support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2-MURATPAŞA MTAL: </a:t>
            </a:r>
            <a:r>
              <a:rPr lang="tr-TR" sz="2000" b="1" dirty="0">
                <a:solidFill>
                  <a:schemeClr val="bg1"/>
                </a:solidFill>
              </a:rPr>
              <a:t>1.790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5.663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Euros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+ 6.500 = 13.953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(16.591)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2.638 OS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3-AIR3DMAP COMPANY:</a:t>
            </a:r>
            <a:r>
              <a:rPr lang="tr-TR" sz="2000" b="1" dirty="0">
                <a:solidFill>
                  <a:schemeClr val="bg1"/>
                </a:solidFill>
              </a:rPr>
              <a:t> 1.790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3.027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Euros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+ 6.500 = 11. 317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(14.307)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2.990 OS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4-Istituto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Tecnico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Commerciale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</a:t>
            </a:r>
            <a:r>
              <a:rPr lang="en-US" sz="2000" b="1" dirty="0">
                <a:solidFill>
                  <a:schemeClr val="bg1"/>
                </a:solidFill>
              </a:rPr>
              <a:t>1.</a:t>
            </a:r>
            <a:r>
              <a:rPr lang="tr-TR" sz="2000" b="1" dirty="0">
                <a:solidFill>
                  <a:schemeClr val="bg1"/>
                </a:solidFill>
              </a:rPr>
              <a:t>618 +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3.027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Euros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+ 6.500 = 11.145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(16.582)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5.437 OS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tr-TR" sz="2000" b="1" dirty="0">
                <a:solidFill>
                  <a:schemeClr val="bg1"/>
                </a:solidFill>
              </a:rPr>
              <a:t> 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5-Agronomska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Skola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</a:t>
            </a:r>
            <a:r>
              <a:rPr lang="tr-TR" sz="2000" b="1" dirty="0">
                <a:solidFill>
                  <a:schemeClr val="bg1"/>
                </a:solidFill>
              </a:rPr>
              <a:t>1.618 +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3027 </a:t>
            </a:r>
            <a:r>
              <a:rPr lang="tr-TR" sz="2000" b="1" dirty="0">
                <a:solidFill>
                  <a:schemeClr val="bg1"/>
                </a:solidFill>
              </a:rPr>
              <a:t>+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5.663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+ 6.500 = 16.808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(16.884)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76 OS</a:t>
            </a:r>
            <a:br>
              <a:rPr lang="tr-TR" sz="2000" b="1" dirty="0">
                <a:solidFill>
                  <a:schemeClr val="bg1"/>
                </a:solidFill>
              </a:rPr>
            </a:br>
            <a:r>
              <a:rPr lang="tr-TR" sz="2000" b="1" dirty="0">
                <a:solidFill>
                  <a:schemeClr val="bg1"/>
                </a:solidFill>
              </a:rPr>
              <a:t> </a:t>
            </a:r>
            <a:b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</a:b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6-Liceul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Tehnologic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: </a:t>
            </a:r>
            <a:r>
              <a:rPr lang="tr-TR" sz="2000" b="1" dirty="0">
                <a:solidFill>
                  <a:schemeClr val="bg1"/>
                </a:solidFill>
              </a:rPr>
              <a:t>1.618 +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3027 </a:t>
            </a:r>
            <a:r>
              <a:rPr lang="tr-TR" sz="2000" b="1" dirty="0">
                <a:solidFill>
                  <a:schemeClr val="bg1"/>
                </a:solidFill>
              </a:rPr>
              <a:t>+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5.663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+ 6.500 = 16.808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(16.484) 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uLnTx/>
                <a:uFillTx/>
                <a:latin typeface="Century Gothic" panose="020B0502020202020204"/>
                <a:ea typeface="+mn-ea"/>
                <a:cs typeface="+mn-cs"/>
              </a:rPr>
              <a:t>-344 OS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</a:b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                  </a:t>
            </a:r>
            <a:br>
              <a:rPr kumimoji="0" lang="tr-T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9633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99792-93C4-6033-902A-ABDCAD95F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EA36C93-AEBC-57AB-C155-25CC3D24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667" y="729343"/>
            <a:ext cx="10560731" cy="4713515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defRPr/>
            </a:pP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2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DOCUMENTS FOR PROVING EXPENSES 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1-Travel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documents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tickets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boarding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passes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,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invoices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)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are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required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2- Hotel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invoices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are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required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3-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Anything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needed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f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or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individual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support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  (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meals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other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travel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tickets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? ) 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4-Timesheets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will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be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prepared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and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signed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for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working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days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(AIR3DMAP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will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guide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partners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tr-TR" sz="2000" b="1" dirty="0">
                <a:solidFill>
                  <a:schemeClr val="bg1"/>
                </a:solidFill>
              </a:rPr>
              <a:t> 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5-Drone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purchase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invoices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are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required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(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please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try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use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tax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free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advantage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if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applicable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in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your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r>
              <a:rPr kumimoji="0" lang="tr-T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country</a:t>
            </a: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) </a:t>
            </a:r>
            <a:br>
              <a:rPr lang="tr-TR" sz="2000" b="1" dirty="0">
                <a:solidFill>
                  <a:schemeClr val="bg1"/>
                </a:solidFill>
              </a:rPr>
            </a:br>
            <a:r>
              <a:rPr lang="tr-TR" sz="2000" b="1" dirty="0">
                <a:solidFill>
                  <a:schemeClr val="bg1"/>
                </a:solidFill>
              </a:rPr>
              <a:t> </a:t>
            </a:r>
            <a:b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</a:b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6-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Organisational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support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budget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invoices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for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dissamination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materials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such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as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Roll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ups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,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brochures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,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promotional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materials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, web domain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expenses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,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hosting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expenses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etc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.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should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also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 be </a:t>
            </a:r>
            <a:r>
              <a:rPr lang="tr-TR" sz="2000" b="1" cap="none" dirty="0" err="1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gathered</a:t>
            </a:r>
            <a: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  <a:t>.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</a:t>
            </a: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lang="tr-TR" sz="2000" b="1" cap="none" dirty="0">
                <a:ln>
                  <a:noFill/>
                </a:ln>
                <a:solidFill>
                  <a:prstClr val="black"/>
                </a:solidFill>
                <a:latin typeface="Century Gothic" panose="020B0502020202020204"/>
                <a:ea typeface="+mn-ea"/>
                <a:cs typeface="+mn-cs"/>
              </a:rPr>
            </a:b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tr-T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                                                </a:t>
            </a:r>
            <a:br>
              <a:rPr kumimoji="0" lang="tr-T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0063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AF706C-08E5-9C8D-E30C-EEA087C29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27" y="1874761"/>
            <a:ext cx="9363302" cy="2131182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bg1"/>
                </a:solidFill>
              </a:rPr>
              <a:t>THANK YOU FOR LISTENING AND GREAT COLLABORATION !  </a:t>
            </a:r>
          </a:p>
        </p:txBody>
      </p:sp>
    </p:spTree>
    <p:extLst>
      <p:ext uri="{BB962C8B-B14F-4D97-AF65-F5344CB8AC3E}">
        <p14:creationId xmlns:p14="http://schemas.microsoft.com/office/powerpoint/2010/main" val="76089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C794F5-DCB0-DCED-B200-5FD5BDCA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0" y="685799"/>
            <a:ext cx="10136189" cy="52904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600" b="1" u="sng" dirty="0">
                <a:solidFill>
                  <a:schemeClr val="bg1"/>
                </a:solidFill>
              </a:rPr>
              <a:t>PROJECT PARTNERS </a:t>
            </a:r>
          </a:p>
          <a:p>
            <a:pPr marL="0" indent="0">
              <a:buNone/>
            </a:pPr>
            <a:r>
              <a:rPr lang="tr-TR" sz="2400" b="1" dirty="0">
                <a:solidFill>
                  <a:schemeClr val="bg1"/>
                </a:solidFill>
              </a:rPr>
              <a:t>1- </a:t>
            </a:r>
            <a:r>
              <a:rPr lang="pl-PL" sz="2400" b="1" dirty="0">
                <a:solidFill>
                  <a:schemeClr val="bg1"/>
                </a:solidFill>
              </a:rPr>
              <a:t>Zespół Szkół Centrum Kształcenia Rolniczego im. Stanisława Staszica w Swarożynie</a:t>
            </a:r>
            <a:r>
              <a:rPr lang="tr-TR" sz="2400" b="1" dirty="0">
                <a:solidFill>
                  <a:schemeClr val="bg1"/>
                </a:solidFill>
              </a:rPr>
              <a:t> (</a:t>
            </a:r>
            <a:r>
              <a:rPr lang="tr-TR" sz="2400" b="1" dirty="0" err="1">
                <a:solidFill>
                  <a:schemeClr val="bg1"/>
                </a:solidFill>
              </a:rPr>
              <a:t>Coordinator</a:t>
            </a:r>
            <a:r>
              <a:rPr lang="tr-TR" sz="2400" b="1" dirty="0">
                <a:solidFill>
                  <a:schemeClr val="bg1"/>
                </a:solidFill>
              </a:rPr>
              <a:t> ) (</a:t>
            </a:r>
            <a:r>
              <a:rPr lang="tr-TR" sz="2400" b="1" dirty="0" err="1">
                <a:solidFill>
                  <a:schemeClr val="bg1"/>
                </a:solidFill>
              </a:rPr>
              <a:t>Agricultural</a:t>
            </a:r>
            <a:r>
              <a:rPr lang="tr-TR" sz="2400" b="1" dirty="0">
                <a:solidFill>
                  <a:schemeClr val="bg1"/>
                </a:solidFill>
              </a:rPr>
              <a:t> VET School) </a:t>
            </a:r>
            <a:r>
              <a:rPr lang="tr-TR" sz="2400" b="1" dirty="0" err="1">
                <a:solidFill>
                  <a:schemeClr val="bg1"/>
                </a:solidFill>
              </a:rPr>
              <a:t>Swarozyn</a:t>
            </a:r>
            <a:r>
              <a:rPr lang="tr-TR" sz="2400" b="1" dirty="0">
                <a:solidFill>
                  <a:schemeClr val="bg1"/>
                </a:solidFill>
              </a:rPr>
              <a:t>, Poland </a:t>
            </a:r>
          </a:p>
          <a:p>
            <a:pPr marL="0" indent="0">
              <a:buNone/>
            </a:pPr>
            <a:r>
              <a:rPr lang="tr-TR" sz="2400" b="1" dirty="0">
                <a:solidFill>
                  <a:schemeClr val="bg1"/>
                </a:solidFill>
              </a:rPr>
              <a:t>2-</a:t>
            </a:r>
            <a:r>
              <a:rPr lang="it-IT" sz="2400" b="1" dirty="0">
                <a:solidFill>
                  <a:schemeClr val="bg1"/>
                </a:solidFill>
              </a:rPr>
              <a:t>ISTITUTO TECNICO COMMERCIALE</a:t>
            </a:r>
            <a:r>
              <a:rPr lang="tr-TR" sz="2400" b="1" dirty="0">
                <a:solidFill>
                  <a:schemeClr val="bg1"/>
                </a:solidFill>
              </a:rPr>
              <a:t> «</a:t>
            </a:r>
            <a:r>
              <a:rPr lang="it-IT" sz="2400" b="1" dirty="0">
                <a:solidFill>
                  <a:schemeClr val="bg1"/>
                </a:solidFill>
              </a:rPr>
              <a:t>G.P. CHIRONI</a:t>
            </a:r>
            <a:r>
              <a:rPr lang="tr-TR" sz="2400" b="1" dirty="0">
                <a:solidFill>
                  <a:schemeClr val="bg1"/>
                </a:solidFill>
              </a:rPr>
              <a:t>» (</a:t>
            </a:r>
            <a:r>
              <a:rPr lang="tr-TR" sz="2400" b="1" dirty="0" err="1">
                <a:solidFill>
                  <a:schemeClr val="bg1"/>
                </a:solidFill>
              </a:rPr>
              <a:t>Aviation</a:t>
            </a:r>
            <a:r>
              <a:rPr lang="tr-TR" sz="2400" b="1" dirty="0">
                <a:solidFill>
                  <a:schemeClr val="bg1"/>
                </a:solidFill>
              </a:rPr>
              <a:t> VET School ) </a:t>
            </a:r>
            <a:r>
              <a:rPr lang="tr-TR" sz="2400" b="1" dirty="0" err="1">
                <a:solidFill>
                  <a:schemeClr val="bg1"/>
                </a:solidFill>
              </a:rPr>
              <a:t>Sardinia-Nuoro</a:t>
            </a:r>
            <a:r>
              <a:rPr lang="tr-TR" sz="2400" b="1" dirty="0">
                <a:solidFill>
                  <a:schemeClr val="bg1"/>
                </a:solidFill>
              </a:rPr>
              <a:t>, </a:t>
            </a:r>
            <a:r>
              <a:rPr lang="tr-TR" sz="2400" b="1" dirty="0" err="1">
                <a:solidFill>
                  <a:schemeClr val="bg1"/>
                </a:solidFill>
              </a:rPr>
              <a:t>Italy</a:t>
            </a:r>
            <a:r>
              <a:rPr lang="tr-TR" sz="2400" b="1" dirty="0">
                <a:solidFill>
                  <a:schemeClr val="bg1"/>
                </a:solidFill>
              </a:rPr>
              <a:t> (High </a:t>
            </a:r>
            <a:r>
              <a:rPr lang="tr-TR" sz="2400" b="1" dirty="0" err="1">
                <a:solidFill>
                  <a:schemeClr val="bg1"/>
                </a:solidFill>
              </a:rPr>
              <a:t>level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Drone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expertise</a:t>
            </a:r>
            <a:r>
              <a:rPr lang="tr-TR" sz="24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tr-TR" sz="2400" b="1" dirty="0">
                <a:solidFill>
                  <a:schemeClr val="bg1"/>
                </a:solidFill>
              </a:rPr>
              <a:t>3-</a:t>
            </a:r>
            <a:r>
              <a:rPr lang="fi-FI" sz="2400" b="1" dirty="0">
                <a:solidFill>
                  <a:schemeClr val="bg1"/>
                </a:solidFill>
              </a:rPr>
              <a:t>Muratpa</a:t>
            </a:r>
            <a:r>
              <a:rPr lang="tr-TR" sz="2400" b="1" dirty="0">
                <a:solidFill>
                  <a:schemeClr val="bg1"/>
                </a:solidFill>
              </a:rPr>
              <a:t>ş</a:t>
            </a:r>
            <a:r>
              <a:rPr lang="fi-FI" sz="2400" b="1" dirty="0">
                <a:solidFill>
                  <a:schemeClr val="bg1"/>
                </a:solidFill>
              </a:rPr>
              <a:t>a Mesleki ve Teknik Anadolu Lisesi</a:t>
            </a:r>
            <a:r>
              <a:rPr lang="tr-TR" sz="2400" b="1" dirty="0">
                <a:solidFill>
                  <a:schemeClr val="bg1"/>
                </a:solidFill>
              </a:rPr>
              <a:t> (Technical VET SCHOOL ) Antalya, Türkiye (IT </a:t>
            </a:r>
            <a:r>
              <a:rPr lang="tr-TR" sz="2400" b="1" dirty="0" err="1">
                <a:solidFill>
                  <a:schemeClr val="bg1"/>
                </a:solidFill>
              </a:rPr>
              <a:t>Expertise-Medium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level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drone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expertise</a:t>
            </a:r>
            <a:r>
              <a:rPr lang="tr-TR" sz="2400" b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tr-TR" sz="2400" b="1" dirty="0">
                <a:solidFill>
                  <a:schemeClr val="bg1"/>
                </a:solidFill>
              </a:rPr>
              <a:t>4-Agronomska </a:t>
            </a:r>
            <a:r>
              <a:rPr lang="tr-TR" sz="2400" b="1" dirty="0" err="1">
                <a:solidFill>
                  <a:schemeClr val="bg1"/>
                </a:solidFill>
              </a:rPr>
              <a:t>skola</a:t>
            </a:r>
            <a:r>
              <a:rPr lang="tr-TR" sz="2400" b="1" dirty="0">
                <a:solidFill>
                  <a:schemeClr val="bg1"/>
                </a:solidFill>
              </a:rPr>
              <a:t> Zagreb (</a:t>
            </a:r>
            <a:r>
              <a:rPr lang="tr-TR" sz="2400" b="1" dirty="0" err="1">
                <a:solidFill>
                  <a:schemeClr val="bg1"/>
                </a:solidFill>
              </a:rPr>
              <a:t>Agricultural</a:t>
            </a:r>
            <a:r>
              <a:rPr lang="tr-TR" sz="2400" b="1" dirty="0">
                <a:solidFill>
                  <a:schemeClr val="bg1"/>
                </a:solidFill>
              </a:rPr>
              <a:t> VET School) </a:t>
            </a:r>
            <a:r>
              <a:rPr lang="tr-TR" sz="2400" b="1" dirty="0" err="1">
                <a:solidFill>
                  <a:schemeClr val="bg1"/>
                </a:solidFill>
              </a:rPr>
              <a:t>Zagreb,Croatia</a:t>
            </a:r>
            <a:r>
              <a:rPr lang="tr-TR" sz="2400" b="1" dirty="0">
                <a:solidFill>
                  <a:schemeClr val="bg1"/>
                </a:solidFill>
              </a:rPr>
              <a:t> (</a:t>
            </a:r>
            <a:r>
              <a:rPr lang="tr-TR" sz="2400" b="1" dirty="0" err="1">
                <a:solidFill>
                  <a:schemeClr val="bg1"/>
                </a:solidFill>
              </a:rPr>
              <a:t>Agricultural</a:t>
            </a:r>
            <a:r>
              <a:rPr lang="tr-TR" sz="2400" b="1" dirty="0">
                <a:solidFill>
                  <a:schemeClr val="bg1"/>
                </a:solidFill>
              </a:rPr>
              <a:t> VET School) </a:t>
            </a:r>
          </a:p>
          <a:p>
            <a:pPr marL="0" indent="0">
              <a:buNone/>
            </a:pPr>
            <a:r>
              <a:rPr lang="tr-TR" sz="2400" b="1" dirty="0">
                <a:solidFill>
                  <a:schemeClr val="bg1"/>
                </a:solidFill>
              </a:rPr>
              <a:t>5- AIR3DMAP LIMITED COMPANY (Remote </a:t>
            </a:r>
            <a:r>
              <a:rPr lang="tr-TR" sz="2400" b="1" dirty="0" err="1">
                <a:solidFill>
                  <a:schemeClr val="bg1"/>
                </a:solidFill>
              </a:rPr>
              <a:t>Sensing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Expertise</a:t>
            </a:r>
            <a:r>
              <a:rPr lang="tr-TR" sz="2400" b="1" dirty="0">
                <a:solidFill>
                  <a:schemeClr val="bg1"/>
                </a:solidFill>
              </a:rPr>
              <a:t>) Antalya, Türkiye</a:t>
            </a:r>
          </a:p>
          <a:p>
            <a:pPr marL="0" indent="0">
              <a:buNone/>
            </a:pPr>
            <a:r>
              <a:rPr lang="tr-TR" sz="2400" b="1" dirty="0">
                <a:solidFill>
                  <a:schemeClr val="bg1"/>
                </a:solidFill>
              </a:rPr>
              <a:t>6- </a:t>
            </a:r>
            <a:r>
              <a:rPr lang="tr-TR" sz="2400" b="1" dirty="0" err="1">
                <a:solidFill>
                  <a:schemeClr val="bg1"/>
                </a:solidFill>
              </a:rPr>
              <a:t>Liceul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Tehnologic</a:t>
            </a:r>
            <a:r>
              <a:rPr lang="tr-TR" sz="2400" b="1" dirty="0">
                <a:solidFill>
                  <a:schemeClr val="bg1"/>
                </a:solidFill>
              </a:rPr>
              <a:t> «</a:t>
            </a:r>
            <a:r>
              <a:rPr lang="tr-TR" sz="2400" b="1" dirty="0" err="1">
                <a:solidFill>
                  <a:schemeClr val="bg1"/>
                </a:solidFill>
              </a:rPr>
              <a:t>Bratianu</a:t>
            </a:r>
            <a:r>
              <a:rPr lang="tr-TR" sz="2400" b="1" dirty="0">
                <a:solidFill>
                  <a:schemeClr val="bg1"/>
                </a:solidFill>
              </a:rPr>
              <a:t>» </a:t>
            </a:r>
            <a:r>
              <a:rPr lang="tr-TR" sz="2400" b="1" dirty="0" err="1">
                <a:solidFill>
                  <a:schemeClr val="bg1"/>
                </a:solidFill>
              </a:rPr>
              <a:t>Dragaşani</a:t>
            </a:r>
            <a:r>
              <a:rPr lang="tr-TR" sz="2400" b="1" dirty="0">
                <a:solidFill>
                  <a:schemeClr val="bg1"/>
                </a:solidFill>
              </a:rPr>
              <a:t>, </a:t>
            </a:r>
            <a:r>
              <a:rPr lang="tr-TR" sz="2400" b="1" dirty="0" err="1">
                <a:solidFill>
                  <a:schemeClr val="bg1"/>
                </a:solidFill>
              </a:rPr>
              <a:t>Romania</a:t>
            </a:r>
            <a:r>
              <a:rPr lang="tr-TR" sz="2400" b="1" dirty="0">
                <a:solidFill>
                  <a:schemeClr val="bg1"/>
                </a:solidFill>
              </a:rPr>
              <a:t> (</a:t>
            </a:r>
            <a:r>
              <a:rPr lang="tr-TR" sz="2400" b="1" dirty="0" err="1">
                <a:solidFill>
                  <a:schemeClr val="bg1"/>
                </a:solidFill>
              </a:rPr>
              <a:t>Drone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Expertise</a:t>
            </a:r>
            <a:r>
              <a:rPr lang="tr-TR" sz="2400" b="1" dirty="0">
                <a:solidFill>
                  <a:schemeClr val="bg1"/>
                </a:solidFill>
              </a:rPr>
              <a:t> and </a:t>
            </a:r>
            <a:r>
              <a:rPr lang="tr-TR" sz="2400" b="1" dirty="0" err="1">
                <a:solidFill>
                  <a:schemeClr val="bg1"/>
                </a:solidFill>
              </a:rPr>
              <a:t>Agriculture</a:t>
            </a:r>
            <a:r>
              <a:rPr lang="tr-TR" sz="2400" b="1" dirty="0">
                <a:solidFill>
                  <a:schemeClr val="bg1"/>
                </a:solidFill>
              </a:rPr>
              <a:t> </a:t>
            </a:r>
            <a:r>
              <a:rPr lang="tr-TR" sz="2400" b="1" dirty="0" err="1">
                <a:solidFill>
                  <a:schemeClr val="bg1"/>
                </a:solidFill>
              </a:rPr>
              <a:t>Department</a:t>
            </a:r>
            <a:r>
              <a:rPr lang="tr-TR" sz="24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511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8B0DD0-E09E-C082-F131-B3FF3109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1905001"/>
            <a:ext cx="10842171" cy="3809999"/>
          </a:xfrm>
        </p:spPr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PR 1: </a:t>
            </a:r>
            <a:r>
              <a:rPr lang="en-US" b="1" dirty="0">
                <a:solidFill>
                  <a:schemeClr val="bg1"/>
                </a:solidFill>
              </a:rPr>
              <a:t>Basic UAV Training and Drone Kit Design</a:t>
            </a:r>
            <a:br>
              <a:rPr lang="tr-TR" b="1" dirty="0">
                <a:solidFill>
                  <a:schemeClr val="bg1"/>
                </a:solidFill>
              </a:rPr>
            </a:br>
            <a:br>
              <a:rPr lang="tr-TR" b="1" dirty="0">
                <a:solidFill>
                  <a:schemeClr val="bg1"/>
                </a:solidFill>
              </a:rPr>
            </a:br>
            <a:r>
              <a:rPr lang="tr-TR" b="1" dirty="0">
                <a:solidFill>
                  <a:schemeClr val="bg1"/>
                </a:solidFill>
              </a:rPr>
              <a:t>PR 2: </a:t>
            </a:r>
            <a:r>
              <a:rPr lang="en-US" b="1" dirty="0">
                <a:solidFill>
                  <a:schemeClr val="bg1"/>
                </a:solidFill>
              </a:rPr>
              <a:t>Remote Sensing and Image Processing Kit and Training Modules</a:t>
            </a:r>
            <a:br>
              <a:rPr lang="tr-TR" b="1" dirty="0">
                <a:solidFill>
                  <a:schemeClr val="bg1"/>
                </a:solidFill>
              </a:rPr>
            </a:br>
            <a:r>
              <a:rPr lang="tr-TR" b="1" dirty="0">
                <a:solidFill>
                  <a:schemeClr val="bg1"/>
                </a:solidFill>
              </a:rPr>
              <a:t> </a:t>
            </a:r>
            <a:br>
              <a:rPr lang="tr-TR" b="1" dirty="0">
                <a:solidFill>
                  <a:schemeClr val="bg1"/>
                </a:solidFill>
              </a:rPr>
            </a:br>
            <a:r>
              <a:rPr lang="tr-TR" b="1" dirty="0">
                <a:solidFill>
                  <a:schemeClr val="bg1"/>
                </a:solidFill>
              </a:rPr>
              <a:t>PR 3: </a:t>
            </a:r>
            <a:r>
              <a:rPr lang="en-US" b="1" dirty="0">
                <a:solidFill>
                  <a:schemeClr val="bg1"/>
                </a:solidFill>
              </a:rPr>
              <a:t>Dissemination, Creation of e-book and Virtual Museum</a:t>
            </a: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A597DE-A693-54CD-CDC0-420546163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b="1" u="sng" dirty="0">
                <a:solidFill>
                  <a:schemeClr val="bg1"/>
                </a:solidFill>
              </a:rPr>
              <a:t>PROJECT RESULTS</a:t>
            </a:r>
          </a:p>
        </p:txBody>
      </p:sp>
    </p:spTree>
    <p:extLst>
      <p:ext uri="{BB962C8B-B14F-4D97-AF65-F5344CB8AC3E}">
        <p14:creationId xmlns:p14="http://schemas.microsoft.com/office/powerpoint/2010/main" val="277940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8B0DD0-E09E-C082-F131-B3FF3109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71" y="1142999"/>
            <a:ext cx="10646229" cy="5143727"/>
          </a:xfrm>
        </p:spPr>
        <p:txBody>
          <a:bodyPr>
            <a:normAutofit/>
          </a:bodyPr>
          <a:lstStyle/>
          <a:p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A597DE-A693-54CD-CDC0-420546163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17876"/>
            <a:ext cx="6456817" cy="45719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3200" b="1" u="sng" dirty="0">
                <a:solidFill>
                  <a:schemeClr val="bg1"/>
                </a:solidFill>
              </a:rPr>
              <a:t>MOBILITIES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6632F1E-88B5-253A-74F7-E1709E692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72" y="1031049"/>
            <a:ext cx="10646228" cy="525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98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2F6160-F839-B0E3-9302-A61E55F5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3" y="424544"/>
            <a:ext cx="9176657" cy="696685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FF0000"/>
                </a:solidFill>
              </a:rPr>
              <a:t>WORK PACKAGE 1 Project Management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0FCD0D-CB6D-E9E7-E9BD-5B90AE641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113" y="1001487"/>
            <a:ext cx="9884229" cy="56823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chemeClr val="bg1"/>
                </a:solidFill>
              </a:rPr>
              <a:t>WP LEADER </a:t>
            </a:r>
            <a:r>
              <a:rPr lang="tr-TR" b="1" dirty="0" err="1">
                <a:solidFill>
                  <a:schemeClr val="bg1"/>
                </a:solidFill>
              </a:rPr>
              <a:t>Coordinator-Zespół</a:t>
            </a:r>
            <a:r>
              <a:rPr lang="tr-TR" b="1" dirty="0">
                <a:solidFill>
                  <a:schemeClr val="bg1"/>
                </a:solidFill>
              </a:rPr>
              <a:t> </a:t>
            </a:r>
            <a:r>
              <a:rPr lang="tr-TR" b="1" dirty="0" err="1">
                <a:solidFill>
                  <a:schemeClr val="bg1"/>
                </a:solidFill>
              </a:rPr>
              <a:t>Szkół</a:t>
            </a: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Zespół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Szkół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tr-TR" sz="24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coordinate, provide effective communication among all partners, supervise planning,</a:t>
            </a:r>
            <a:endParaRPr lang="tr-TR" sz="24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Budget control, time sheets </a:t>
            </a:r>
            <a:r>
              <a:rPr lang="en-US" sz="2400" b="1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preparement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and task allocation.</a:t>
            </a:r>
            <a:endParaRPr lang="tr-TR" sz="24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implementation, evaluation, dissemination of all the project activities and products, compose the final report, disseminate all</a:t>
            </a:r>
            <a:r>
              <a:rPr lang="tr-TR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main project's outcomes on the EU Dissemination Platform</a:t>
            </a:r>
            <a:endParaRPr lang="tr-TR" sz="24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tr-TR" sz="24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All partners will be responsible for: </a:t>
            </a:r>
            <a:endParaRPr lang="tr-TR" sz="24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local, regional and national cooperation with own stakeholders and educational</a:t>
            </a:r>
            <a:r>
              <a:rPr lang="tr-TR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institutions; </a:t>
            </a:r>
            <a:endParaRPr lang="tr-TR" sz="24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dissemination, communication; </a:t>
            </a:r>
            <a:endParaRPr lang="tr-TR" sz="24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publications, participating to the study material and manuals composing; </a:t>
            </a:r>
            <a:endParaRPr lang="tr-TR" sz="24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implementing the project activities, participating the transnational project meetings, preliminary tasks to ensure successful</a:t>
            </a:r>
            <a:r>
              <a:rPr lang="tr-TR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meetings; </a:t>
            </a:r>
            <a:endParaRPr lang="tr-TR" sz="2400" b="1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ensuring academic level of activities</a:t>
            </a:r>
            <a:r>
              <a:rPr lang="tr-TR" sz="2400" b="1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b="1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19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2F6160-F839-B0E3-9302-A61E55F5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3" y="413658"/>
            <a:ext cx="9884229" cy="696685"/>
          </a:xfrm>
        </p:spPr>
        <p:txBody>
          <a:bodyPr>
            <a:noAutofit/>
          </a:bodyPr>
          <a:lstStyle/>
          <a:p>
            <a:pPr algn="ctr"/>
            <a:r>
              <a:rPr lang="tr-TR" sz="2400" b="1" dirty="0">
                <a:solidFill>
                  <a:srgbClr val="FF0000"/>
                </a:solidFill>
              </a:rPr>
              <a:t>WORK PACKAGE 2 </a:t>
            </a:r>
            <a:r>
              <a:rPr lang="en-US" sz="2400" b="1" dirty="0">
                <a:solidFill>
                  <a:srgbClr val="FF0000"/>
                </a:solidFill>
              </a:rPr>
              <a:t>Basic UAV Training and Drone Kit Design</a:t>
            </a:r>
            <a:br>
              <a:rPr lang="tr-TR" sz="2400" b="1" dirty="0">
                <a:solidFill>
                  <a:srgbClr val="FF0000"/>
                </a:solidFill>
              </a:rPr>
            </a:br>
            <a:r>
              <a:rPr lang="tr-TR" sz="2000" b="1" dirty="0">
                <a:solidFill>
                  <a:schemeClr val="bg1"/>
                </a:solidFill>
              </a:rPr>
              <a:t>WP LEADER G.P CHRONI (TR) CO LEADER </a:t>
            </a:r>
            <a:r>
              <a:rPr lang="tr-TR" sz="2000" b="1" dirty="0" err="1">
                <a:solidFill>
                  <a:schemeClr val="bg1"/>
                </a:solidFill>
              </a:rPr>
              <a:t>Liceul</a:t>
            </a:r>
            <a:r>
              <a:rPr lang="tr-TR" sz="2000" b="1" dirty="0">
                <a:solidFill>
                  <a:schemeClr val="bg1"/>
                </a:solidFill>
              </a:rPr>
              <a:t> </a:t>
            </a:r>
            <a:r>
              <a:rPr lang="tr-TR" sz="2000" b="1" dirty="0" err="1">
                <a:solidFill>
                  <a:schemeClr val="bg1"/>
                </a:solidFill>
              </a:rPr>
              <a:t>Tehnologic</a:t>
            </a:r>
            <a:r>
              <a:rPr lang="tr-TR" sz="2000" b="1" dirty="0">
                <a:solidFill>
                  <a:schemeClr val="bg1"/>
                </a:solidFill>
              </a:rPr>
              <a:t> (RO)</a:t>
            </a:r>
            <a:br>
              <a:rPr lang="tr-TR" sz="2800" b="1" dirty="0">
                <a:solidFill>
                  <a:schemeClr val="bg1"/>
                </a:solidFill>
              </a:rPr>
            </a:b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0FCD0D-CB6D-E9E7-E9BD-5B90AE641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6" y="1502229"/>
            <a:ext cx="10014856" cy="43978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2 main results will be produced and integrated to MOOC platform as a results of this work package;</a:t>
            </a:r>
            <a:endParaRPr lang="tr-T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1-Basic unmanned aerial vehicle training consisting of 10 modules.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2-Basic level drone design-manufacturing guide, consisting of 10 Modules.</a:t>
            </a:r>
            <a:endParaRPr lang="tr-TR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2F6160-F839-B0E3-9302-A61E55F5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3" y="391887"/>
            <a:ext cx="9884229" cy="696685"/>
          </a:xfrm>
        </p:spPr>
        <p:txBody>
          <a:bodyPr>
            <a:no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WORK PACKAGE 2 </a:t>
            </a:r>
            <a:r>
              <a:rPr lang="en-US" sz="2400" b="1" dirty="0">
                <a:solidFill>
                  <a:srgbClr val="FF0000"/>
                </a:solidFill>
              </a:rPr>
              <a:t>Basic UAV Training and Drone Kit Design</a:t>
            </a: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0FCD0D-CB6D-E9E7-E9BD-5B90AE641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6" y="1273629"/>
            <a:ext cx="10014856" cy="47135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3E5025E-4E7C-56D4-C806-D546738FD85B}"/>
              </a:ext>
            </a:extLst>
          </p:cNvPr>
          <p:cNvSpPr txBox="1"/>
          <p:nvPr/>
        </p:nvSpPr>
        <p:spPr>
          <a:xfrm>
            <a:off x="1132113" y="1088572"/>
            <a:ext cx="933994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1-UNMANNED AIRCRAFT TRAINING</a:t>
            </a:r>
            <a:endParaRPr lang="tr-TR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M1: Technologies, Aerodynamics and Performance. </a:t>
            </a:r>
            <a:r>
              <a:rPr lang="en-US" b="1" dirty="0">
                <a:solidFill>
                  <a:srgbClr val="FF0000"/>
                </a:solidFill>
              </a:rPr>
              <a:t>(ISTITUTO TECNICO COMMERCIALE "1-2 G.P. CHIRONI-S. SATTA)</a:t>
            </a:r>
          </a:p>
          <a:p>
            <a:r>
              <a:rPr lang="en-US" b="1" dirty="0">
                <a:solidFill>
                  <a:schemeClr val="bg1"/>
                </a:solidFill>
              </a:rPr>
              <a:t>M2: Propulsion Systems. </a:t>
            </a:r>
            <a:r>
              <a:rPr lang="en-US" b="1" dirty="0">
                <a:solidFill>
                  <a:srgbClr val="FF0000"/>
                </a:solidFill>
              </a:rPr>
              <a:t>(ISTITUTO TECNICO COMMERCIALE "1-2 G.P. CHIRONI-S. SATTA)</a:t>
            </a:r>
          </a:p>
          <a:p>
            <a:r>
              <a:rPr lang="en-US" b="1" dirty="0">
                <a:solidFill>
                  <a:schemeClr val="bg1"/>
                </a:solidFill>
              </a:rPr>
              <a:t>M3: RC, Avionics and Display Systems. </a:t>
            </a:r>
            <a:r>
              <a:rPr lang="en-US" b="1" dirty="0">
                <a:solidFill>
                  <a:srgbClr val="FF0000"/>
                </a:solidFill>
              </a:rPr>
              <a:t>(ISTITUTO TECNICO COMMERCIALE "1-2 G.P. CHIRONI-S. SATTA)</a:t>
            </a:r>
          </a:p>
          <a:p>
            <a:r>
              <a:rPr lang="en-US" b="1" dirty="0">
                <a:solidFill>
                  <a:schemeClr val="bg1"/>
                </a:solidFill>
              </a:rPr>
              <a:t>M4: Autonomous Flight and Ground Station Systems. </a:t>
            </a:r>
            <a:r>
              <a:rPr lang="en-US" b="1" dirty="0">
                <a:solidFill>
                  <a:srgbClr val="FF0000"/>
                </a:solidFill>
              </a:rPr>
              <a:t>(ISTITUTO TECNICO COMMERCIALE "1-2 G.P. CHIRONI-S. SATTA)</a:t>
            </a:r>
          </a:p>
          <a:p>
            <a:r>
              <a:rPr lang="en-US" b="1" dirty="0">
                <a:solidFill>
                  <a:schemeClr val="bg1"/>
                </a:solidFill>
              </a:rPr>
              <a:t>M5: Civil Aviation rules. </a:t>
            </a:r>
            <a:r>
              <a:rPr lang="en-US" b="1" dirty="0">
                <a:solidFill>
                  <a:srgbClr val="FF0000"/>
                </a:solidFill>
              </a:rPr>
              <a:t>(ZESPOL SZKOL CENTRUM)</a:t>
            </a:r>
          </a:p>
          <a:p>
            <a:r>
              <a:rPr lang="en-US" b="1" dirty="0">
                <a:solidFill>
                  <a:schemeClr val="bg1"/>
                </a:solidFill>
              </a:rPr>
              <a:t>M6: Meteorology and Flight Safety. </a:t>
            </a:r>
            <a:r>
              <a:rPr lang="en-US" b="1" dirty="0">
                <a:solidFill>
                  <a:srgbClr val="FF0000"/>
                </a:solidFill>
              </a:rPr>
              <a:t>(ZESPOL SZKOL CENTRUM)</a:t>
            </a:r>
          </a:p>
          <a:p>
            <a:r>
              <a:rPr lang="en-US" b="1" dirty="0">
                <a:solidFill>
                  <a:schemeClr val="bg1"/>
                </a:solidFill>
              </a:rPr>
              <a:t>M7: Basic Level Design. </a:t>
            </a:r>
            <a:r>
              <a:rPr lang="en-US" b="1" dirty="0">
                <a:solidFill>
                  <a:srgbClr val="FF0000"/>
                </a:solidFill>
              </a:rPr>
              <a:t>(LICEUL TEHNOLOGIC BRATIANU)</a:t>
            </a:r>
          </a:p>
          <a:p>
            <a:r>
              <a:rPr lang="en-US" b="1" dirty="0">
                <a:solidFill>
                  <a:schemeClr val="bg1"/>
                </a:solidFill>
              </a:rPr>
              <a:t>M8: Maintenance and Repair. </a:t>
            </a:r>
            <a:r>
              <a:rPr lang="en-US" b="1" dirty="0">
                <a:solidFill>
                  <a:srgbClr val="FF0000"/>
                </a:solidFill>
              </a:rPr>
              <a:t>(LICEUL TEHNOLOGIC BRATIANU)</a:t>
            </a:r>
          </a:p>
          <a:p>
            <a:r>
              <a:rPr lang="en-US" b="1" dirty="0">
                <a:solidFill>
                  <a:schemeClr val="bg1"/>
                </a:solidFill>
              </a:rPr>
              <a:t>M9: Using a Drone with special equipment (thermal and multispectral camera) </a:t>
            </a:r>
            <a:r>
              <a:rPr lang="en-US" b="1" dirty="0">
                <a:solidFill>
                  <a:srgbClr val="FF0000"/>
                </a:solidFill>
              </a:rPr>
              <a:t>(AIR3DMAP COMPANY)</a:t>
            </a:r>
          </a:p>
          <a:p>
            <a:r>
              <a:rPr lang="en-US" b="1" dirty="0">
                <a:solidFill>
                  <a:schemeClr val="bg1"/>
                </a:solidFill>
              </a:rPr>
              <a:t>M10: </a:t>
            </a:r>
            <a:r>
              <a:rPr lang="en-US" b="1" dirty="0" err="1">
                <a:solidFill>
                  <a:schemeClr val="bg1"/>
                </a:solidFill>
              </a:rPr>
              <a:t>Softwares</a:t>
            </a:r>
            <a:r>
              <a:rPr lang="en-US" b="1" dirty="0">
                <a:solidFill>
                  <a:schemeClr val="bg1"/>
                </a:solidFill>
              </a:rPr>
              <a:t> and applications to analyze images gathered by drone (analysis of thermal images for agricultural purposes) </a:t>
            </a:r>
            <a:r>
              <a:rPr lang="en-US" b="1" dirty="0">
                <a:solidFill>
                  <a:srgbClr val="FF0000"/>
                </a:solidFill>
              </a:rPr>
              <a:t>(AIR3DMAP COMPANY)</a:t>
            </a:r>
          </a:p>
          <a:p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73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2F6160-F839-B0E3-9302-A61E55F5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113" y="391887"/>
            <a:ext cx="9884229" cy="696685"/>
          </a:xfrm>
        </p:spPr>
        <p:txBody>
          <a:bodyPr>
            <a:noAutofit/>
          </a:bodyPr>
          <a:lstStyle/>
          <a:p>
            <a:r>
              <a:rPr lang="tr-TR" sz="2400" b="1" dirty="0">
                <a:solidFill>
                  <a:srgbClr val="FF0000"/>
                </a:solidFill>
              </a:rPr>
              <a:t>WORK PACKAGE 2 </a:t>
            </a:r>
            <a:r>
              <a:rPr lang="en-US" sz="2400" b="1" dirty="0">
                <a:solidFill>
                  <a:srgbClr val="FF0000"/>
                </a:solidFill>
              </a:rPr>
              <a:t>Basic UAV Training and Drone Kit Design</a:t>
            </a:r>
            <a:endParaRPr lang="tr-TR" sz="24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0FCD0D-CB6D-E9E7-E9BD-5B90AE641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6" y="1273630"/>
            <a:ext cx="10014856" cy="3886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3E5025E-4E7C-56D4-C806-D546738FD85B}"/>
              </a:ext>
            </a:extLst>
          </p:cNvPr>
          <p:cNvSpPr txBox="1"/>
          <p:nvPr/>
        </p:nvSpPr>
        <p:spPr>
          <a:xfrm>
            <a:off x="1175656" y="1443840"/>
            <a:ext cx="955765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2-DRONE DESIGN-PRODUCTION GUIDE</a:t>
            </a:r>
            <a:endParaRPr lang="tr-TR" sz="2400" b="1" dirty="0">
              <a:solidFill>
                <a:schemeClr val="bg1"/>
              </a:solidFill>
            </a:endParaRPr>
          </a:p>
          <a:p>
            <a:endParaRPr lang="tr-TR" sz="24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M1-Different types of multi-rotor UAVs </a:t>
            </a:r>
            <a:r>
              <a:rPr lang="en-US" sz="2000" b="1" dirty="0">
                <a:solidFill>
                  <a:srgbClr val="FF0000"/>
                </a:solidFill>
              </a:rPr>
              <a:t>(AIR3DMAP COMPANY)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M2-Flight terminology Roles of ESC </a:t>
            </a:r>
            <a:r>
              <a:rPr lang="en-US" sz="2000" b="1" dirty="0">
                <a:solidFill>
                  <a:srgbClr val="FF0000"/>
                </a:solidFill>
              </a:rPr>
              <a:t>(AIR3DMAP COMPANY)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M3-Drone flight </a:t>
            </a:r>
            <a:r>
              <a:rPr lang="en-US" sz="2000" b="1" dirty="0">
                <a:solidFill>
                  <a:srgbClr val="FF0000"/>
                </a:solidFill>
              </a:rPr>
              <a:t>(AIR3DMAP COMPANY)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M4-LiPo batteries </a:t>
            </a:r>
            <a:r>
              <a:rPr lang="en-US" sz="2000" b="1" dirty="0">
                <a:solidFill>
                  <a:srgbClr val="FF0000"/>
                </a:solidFill>
              </a:rPr>
              <a:t>(AIR3DMAP COMPANY)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M5- GPS in flight </a:t>
            </a:r>
            <a:r>
              <a:rPr lang="en-US" sz="2000" b="1" dirty="0">
                <a:solidFill>
                  <a:srgbClr val="FF0000"/>
                </a:solidFill>
              </a:rPr>
              <a:t>(ZESPOL SZKOL CENTRUM)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M6-Radio receiver and transmitter </a:t>
            </a:r>
            <a:r>
              <a:rPr lang="en-US" sz="2000" b="1" dirty="0">
                <a:solidFill>
                  <a:srgbClr val="FF0000"/>
                </a:solidFill>
              </a:rPr>
              <a:t>systems (ZESPOL SZKOL CENTRUM)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M7-Pre-flight checks </a:t>
            </a:r>
            <a:r>
              <a:rPr lang="en-US" sz="2000" b="1" dirty="0">
                <a:solidFill>
                  <a:srgbClr val="FF0000"/>
                </a:solidFill>
              </a:rPr>
              <a:t>(LICEUL TEHNOLOGIC BRATIANU)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M8-Assembling a quadcopter from commercially available parts </a:t>
            </a:r>
            <a:r>
              <a:rPr lang="en-US" sz="2000" b="1" dirty="0">
                <a:solidFill>
                  <a:srgbClr val="FF0000"/>
                </a:solidFill>
              </a:rPr>
              <a:t>(LICEUL TEHNOLOGIC BRATIANU)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M9-Required Software and controller </a:t>
            </a:r>
            <a:r>
              <a:rPr lang="en-US" sz="2000" b="1" dirty="0">
                <a:solidFill>
                  <a:srgbClr val="FF0000"/>
                </a:solidFill>
              </a:rPr>
              <a:t>(ISTITUTO TECNICO COMMERCIALE "1-2 G.P. CHIRONI-S. SATTA)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M10-Basic safety and legal requirements </a:t>
            </a:r>
            <a:r>
              <a:rPr lang="en-US" sz="2000" b="1" dirty="0">
                <a:solidFill>
                  <a:srgbClr val="FF0000"/>
                </a:solidFill>
              </a:rPr>
              <a:t>(ISTITUTO TECNICO COMMERCIALE "1-2 G.P. CHIRONI-S. SATTA)</a:t>
            </a:r>
          </a:p>
        </p:txBody>
      </p:sp>
    </p:spTree>
    <p:extLst>
      <p:ext uri="{BB962C8B-B14F-4D97-AF65-F5344CB8AC3E}">
        <p14:creationId xmlns:p14="http://schemas.microsoft.com/office/powerpoint/2010/main" val="1340465052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813</TotalTime>
  <Words>3063</Words>
  <Application>Microsoft Office PowerPoint</Application>
  <PresentationFormat>Geniş ekran</PresentationFormat>
  <Paragraphs>245</Paragraphs>
  <Slides>29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4" baseType="lpstr">
      <vt:lpstr>Calibri</vt:lpstr>
      <vt:lpstr>Century Gothic</vt:lpstr>
      <vt:lpstr>Wingdings</vt:lpstr>
      <vt:lpstr>Wingdings 3</vt:lpstr>
      <vt:lpstr>Dilim</vt:lpstr>
      <vt:lpstr>SMART FARMING APPLICATIONS WITH IMAGE PROCESSING TECHNOLOGIES FOR DEVELOPING STEM SKILLS IN VOCATIONAL EDUCATION</vt:lpstr>
      <vt:lpstr>PowerPoint Sunusu</vt:lpstr>
      <vt:lpstr>PowerPoint Sunusu</vt:lpstr>
      <vt:lpstr>PR 1: Basic UAV Training and Drone Kit Design  PR 2: Remote Sensing and Image Processing Kit and Training Modules   PR 3: Dissemination, Creation of e-book and Virtual Museum</vt:lpstr>
      <vt:lpstr>PowerPoint Sunusu</vt:lpstr>
      <vt:lpstr>WORK PACKAGE 1 Project Management</vt:lpstr>
      <vt:lpstr>WORK PACKAGE 2 Basic UAV Training and Drone Kit Design WP LEADER G.P CHRONI (TR) CO LEADER Liceul Tehnologic (RO) </vt:lpstr>
      <vt:lpstr>WORK PACKAGE 2 Basic UAV Training and Drone Kit Design</vt:lpstr>
      <vt:lpstr>WORK PACKAGE 2 Basic UAV Training and Drone Kit Design</vt:lpstr>
      <vt:lpstr>WORK PACKAGE 2 Basic UAV Training and Drone Kit Design</vt:lpstr>
      <vt:lpstr>WORK PACKAGE 2 Basic UAV Training and Drone Kit Design</vt:lpstr>
      <vt:lpstr> WORK PACKAGE 3: Remote Sensing and Image Processing Kit and Training Modules  WP LEADER AIR3DMAP COMPANY (TR) CO LEADER AGRONOMSKA SKOLA (HR) </vt:lpstr>
      <vt:lpstr> WORK PACKAGE 3: Remote Sensing and Image Processing Kit and Training Modules  WP LEADER AIR3DMAP COMPANY (TR) CO LEADER AGRONOMSKA SKOLA (HR) </vt:lpstr>
      <vt:lpstr> WORK PACKAGE 3: Remote Sensing and Image Processing Kit and Training Modules  WP LEADER AIR3DMAP COMPANY (TR) CO LEADER AGRONOMSKA SKOLA (HR) </vt:lpstr>
      <vt:lpstr> WORK PACKAGE 3: Remote Sensing and Image Processing Kit and Training Modules  WP LEADER AIR3DMAP COMPANY (TR) CO LEADER AGRONOMSKA SKOLA (HR) </vt:lpstr>
      <vt:lpstr> WORK PACKAGE 3: Remote Sensing and Image Processing Kit and Training Modules  WP LEADER AIR3DMAP COMPANY (TR) CO LEADER AGRONOMSKA SKOLA (HR) </vt:lpstr>
      <vt:lpstr>WORK PACKAGE 4 Dissemination, Creation of e-book and Virtual Museum  WP LEADER Coordınator-Zespół Szkół CO LEADER MURATPAŞA MTAL </vt:lpstr>
      <vt:lpstr>WORK PACKAGE 4 Dissemination, Creation of e-book and Virtual Museum  WP LEADER Coordınator-Zespół Szkół CO LEADER MURATPAŞA MTAL </vt:lpstr>
      <vt:lpstr>WORK PACKAGE 4 Dissemination, Creation of e-book and Virtual Museum  WP LEADER Coordınator-Zespół Szkół CO LEADER MURATPAŞA MTAL </vt:lpstr>
      <vt:lpstr>  PROJECT MEETINGS 1- KIck Off IN Poland ın NOVEMBER 2024 2- ıNtermedıate meetıng ın  türkiye ın september 2025 3- Closure ın ROMANIA SEPTEMBER 2026 MERGED WITH MULTIPLIER EVENT  LEARNING TEACHING TRAINING ACTIVITIES 1- LTT IN TURKIYE; TRAIN THE TRaINER (3 TEACHERS AND EDUCATORS) JANUARY 2025? 2-LTT IN SARDINIA –ITALY ; PILOT TESTS FOR THERMAL IMAGING (5 STUDENTS AND 2 TEACHERS)  APRIL 2025 ? 3- LTT IN ROMANIA; PILOT TESTS FOR SATELLITE IMAGING (5 STUDENTS AND 2 TEACHERS) NOVEMBER 2025 4- LTT IN CROATIA ; COLLECTING ALL DATA AND CREATION OF E BOOK (5 STUDENTS AND 2 TEACHERS) aprıl 2026   Multiplier Events: Promotion of the project results and implementation studies for educators working in vocational education in 4 partner countries</vt:lpstr>
      <vt:lpstr>Tıme lıne of the WORK PACKAGES </vt:lpstr>
      <vt:lpstr>BUDGET DISTRIBUTION</vt:lpstr>
      <vt:lpstr>TPM1 BUDGET</vt:lpstr>
      <vt:lpstr>ZSCKR im.Stanisława Staszica: 395 x 3 : 1.185 EURO FOR TRAVEL                                                      100 X 7 X 3 : 2.100 Euro for Individual Support                                                      Total: 3.265   Istituto Tecnico Commerciale: 309 x 3 : 927 EURO FOR TRAVEL                                                      100 X 7 X 3 : 2.100 Euro for Individual Support                                                      Total: 3027   Agronomska Skola :309 x 3 : 927 EURO FOR TRAVEL                                                      100 X 7 X 3 : 2.100 Euro for Individual Support                                                      Total: 3027   Liceul Tehnologic: 309 x 3 : 927 EURO FOR TRAVEL                                                      100 X 7 X 3 : 2.100 Euro for Individual Support                                                      Total: 3027  </vt:lpstr>
      <vt:lpstr>     ZSCKR im.Stanisława Staszica: 309 x 7 : 2.163  EURO FOR TRAVEL                                                      100 X 7 X 2 : 1.400 Euro for STAFF                                                        60 X 7X 5: 2.100 Euro for Students                                                     Total: 5.663 Euros  MURATPAŞA MTAL: 309 x 7 : 2.163  EURO FOR TRAVEL                                  100 X 7 X 2 : 1.400 Euro for STAFF                                  60 X 7X 5: 2.100 Euro for Students                                   Total: 5.663 Euros  AIR3DMAP COMPANY: 309 X 3 : 927  EURO FOR TRAVEL                                       : 100 X 7 X 3 : 2.100 Euro for STAFF                                        Total: 3.027 Euros                                                         </vt:lpstr>
      <vt:lpstr>   Agronomska Skola: 309 x 7 : 2.163  EURO FOR TRAVEL                                                      100 X 7 X 2 : 1.400 Euro for STAFF                                                        60 X 7X 5: 2.100 Euro for Students                                                     Total: 5.663 Euros  Liceul Tehnologic: 309 x 7 : 2.163  EURO FOR TRAVEL                                  100 X 7 X 2 : 1.400 Euro for STAFF                                  60 X 7X 5: 2.100 Euro for Students                                   Total: 5.663 Euros                                                          </vt:lpstr>
      <vt:lpstr>           ALL PARTNERS 6.500 EUROS FOR DRONE AS EXCEPTIONAL COST   COST FOR FIRST YEAR   1-ZSCKR im.Stanisława Staszica: 3.265 + 5.663 Euros + 6.500 = 15.428  (19.138) 3.710 can be used for Organisational Support  2-MURATPAŞA MTAL: 1.790 + 5.663 Euros + 6.500 = 13.953 (16.591) 2.638 OS  3-AIR3DMAP COMPANY: 1.790 + 3.027 Euros + 6.500 = 11. 317 (14.307) 2.990 OS  4-Istituto Tecnico Commerciale:1.618 + 3.027 Euros + 6.500 = 11.145 (16.582) 5.437 OS   5-Agronomska Skola: 1.618 + 3027 + 5.663 + 6.500 = 16.808 (16.884) 76 OS   6-Liceul Tehnologic: 1.618 + 3027 + 5.663 + 6.500 = 16.808 (16.484) -344 OS                                                                      </vt:lpstr>
      <vt:lpstr>             DOCUMENTS FOR PROVING EXPENSES   1-Travel documents (tickets, boarding passes, invoices ) are required   2- Hotel invoices are required  3- Anything needed for individual support ?  ( meals and other travel tickets ? )   4-Timesheets will be prepared and signed for working days (AIR3DMAP will guide the partners)    5-Drone purchase invoices are required ( please try to use tax free advantage if applicable in your country)    6- Organisational support budget invoices for dissamination materials such as Roll ups, brochures, promotional materials, web domain expenses, hosting expenses etc. should also be gathered.                                                                      </vt:lpstr>
      <vt:lpstr>THANK YOU FOR LISTENING AND GREAT COLLABORATION 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STEM  APPLICATIONS IN VOCATIONAL  EDUCATION FOR SMART FARMING WITH REMOTE  SENSING TECHNOLOGIES</dc:title>
  <dc:creator>GÜLŞEN TOPÇU</dc:creator>
  <cp:lastModifiedBy>GÜLŞEN TOPÇU</cp:lastModifiedBy>
  <cp:revision>49</cp:revision>
  <dcterms:created xsi:type="dcterms:W3CDTF">2023-12-26T12:02:28Z</dcterms:created>
  <dcterms:modified xsi:type="dcterms:W3CDTF">2024-11-18T10:59:35Z</dcterms:modified>
</cp:coreProperties>
</file>