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ileron Bold" pitchFamily="2" charset="77"/>
      <p:regular r:id="rId14"/>
      <p:bold r:id="rId15"/>
    </p:embeddedFont>
    <p:embeddedFont>
      <p:font typeface="Aileron Heavy" pitchFamily="2" charset="77"/>
      <p:regular r:id="rId16"/>
      <p:bold r:id="rId17"/>
    </p:embeddedFont>
    <p:embeddedFont>
      <p:font typeface="Aileron Heavy Bold" pitchFamily="2" charset="77"/>
      <p:regular r:id="rId18"/>
      <p:bold r:id="rId19"/>
    </p:embeddedFont>
    <p:embeddedFont>
      <p:font typeface="Canva Sans" panose="020B0503030501040103" pitchFamily="34" charset="0"/>
      <p:regular r:id="rId20"/>
    </p:embeddedFont>
    <p:embeddedFont>
      <p:font typeface="Canva Sans Bold" panose="020B0803030501040103" pitchFamily="3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90" autoAdjust="0"/>
  </p:normalViewPr>
  <p:slideViewPr>
    <p:cSldViewPr>
      <p:cViewPr varScale="1">
        <p:scale>
          <a:sx n="70" d="100"/>
          <a:sy n="70" d="100"/>
        </p:scale>
        <p:origin x="84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Accuracy: Percentage of correct predictions. Best for balanced classes but can be misleading otherwise.</a:t>
            </a:r>
          </a:p>
          <a:p>
            <a:r>
              <a:rPr lang="en-US" dirty="0"/>
              <a:t>Precision/Recall: Measure correct positive predictions. High precision means few false positives, high recall means few false negatives.</a:t>
            </a:r>
          </a:p>
          <a:p>
            <a:r>
              <a:rPr lang="en-US" dirty="0"/>
              <a:t>ROC AUC: Probability that model ranks a random positive higher than a random negative. Combines true/false positives and negatives.</a:t>
            </a:r>
          </a:p>
          <a:p>
            <a:r>
              <a:rPr lang="en-US" dirty="0"/>
              <a:t>Confusion Matrix: Shows distributions of actual vs predicted class assignments in a table for more detailed analysis.</a:t>
            </a:r>
          </a:p>
          <a:p>
            <a:r>
              <a:rPr lang="en-US" dirty="0"/>
              <a:t>F1 Score: Harmonic mean of precision and recall. Captures model effectiveness when both are important.</a:t>
            </a:r>
          </a:p>
          <a:p>
            <a:endParaRPr lang="en-US" dirty="0"/>
          </a:p>
          <a:p>
            <a:endParaRPr lang="en-US" dirty="0"/>
          </a:p>
          <a:p>
            <a:endParaRPr lang="en-US" dirty="0"/>
          </a:p>
          <a:p>
            <a:r>
              <a:rPr lang="en-US" dirty="0"/>
              <a:t>earning rate: Controls how quickly the model learns from examples during training. Too high can cause divergence, too low leads to slow learning.</a:t>
            </a:r>
          </a:p>
          <a:p>
            <a:r>
              <a:rPr lang="en-US" dirty="0"/>
              <a:t>Number of epochs: Number of full passes through the training dataset during learning. More epochs often improves performance but can lead to overfitting.</a:t>
            </a:r>
          </a:p>
          <a:p>
            <a:r>
              <a:rPr lang="en-US" dirty="0"/>
              <a:t>Batch size: Number of examples used in one iteration of gradient descent. Larger sizes reduce training time but high values can increase variance.</a:t>
            </a:r>
          </a:p>
          <a:p>
            <a:r>
              <a:rPr lang="en-US" dirty="0"/>
              <a:t>Hidden layers/units: Numbers of nodes in each hidden layer for neural networks. More layers/nodes allow more complex patterns but also more parameters to optimize.</a:t>
            </a:r>
          </a:p>
          <a:p>
            <a:r>
              <a:rPr lang="en-US" dirty="0"/>
              <a:t>Activation function: Transforms node output in hidden layers (e.g. sigmoid, tanh, </a:t>
            </a:r>
            <a:r>
              <a:rPr lang="en-US" dirty="0" err="1"/>
              <a:t>ReLU</a:t>
            </a:r>
            <a:r>
              <a:rPr lang="en-US" dirty="0"/>
              <a:t>). Impacts what types of patterns the network can represent.</a:t>
            </a:r>
          </a:p>
          <a:p>
            <a:r>
              <a:rPr lang="en-US" dirty="0"/>
              <a:t>Regularization: Penalties added to avoid overfitting (e.g. L1, L2, dropout). Reduce complexity but hurt performance if set too high.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64005" y="8884391"/>
            <a:ext cx="12443142" cy="0"/>
          </a:xfrm>
          <a:prstGeom prst="line">
            <a:avLst/>
          </a:prstGeom>
          <a:ln w="19050" cap="flat">
            <a:solidFill>
              <a:srgbClr val="1C4B82"/>
            </a:solidFill>
            <a:prstDash val="solid"/>
            <a:headEnd type="none" w="sm" len="sm"/>
            <a:tailEnd type="none" w="sm" len="sm"/>
          </a:ln>
        </p:spPr>
        <p:txBody>
          <a:bodyPr/>
          <a:lstStyle/>
          <a:p>
            <a:endParaRPr lang="en-US"/>
          </a:p>
        </p:txBody>
      </p:sp>
      <p:sp>
        <p:nvSpPr>
          <p:cNvPr id="3" name="TextBox 3"/>
          <p:cNvSpPr txBox="1"/>
          <p:nvPr/>
        </p:nvSpPr>
        <p:spPr>
          <a:xfrm>
            <a:off x="764005" y="9151779"/>
            <a:ext cx="10932418" cy="319659"/>
          </a:xfrm>
          <a:prstGeom prst="rect">
            <a:avLst/>
          </a:prstGeom>
        </p:spPr>
        <p:txBody>
          <a:bodyPr lIns="0" tIns="0" rIns="0" bIns="0" rtlCol="0" anchor="t">
            <a:spAutoFit/>
          </a:bodyPr>
          <a:lstStyle/>
          <a:p>
            <a:pPr marL="0" lvl="0" indent="0" algn="l">
              <a:lnSpc>
                <a:spcPts val="2478"/>
              </a:lnSpc>
              <a:spcBef>
                <a:spcPct val="0"/>
              </a:spcBef>
            </a:pPr>
            <a:r>
              <a:rPr lang="en-US" sz="2100" spc="210" dirty="0">
                <a:solidFill>
                  <a:srgbClr val="1C4B82"/>
                </a:solidFill>
                <a:latin typeface="Aileron Heavy"/>
              </a:rPr>
              <a:t>DESN 3002 – Instructor: KAM-MING MARK TAM</a:t>
            </a:r>
          </a:p>
        </p:txBody>
      </p:sp>
      <p:sp>
        <p:nvSpPr>
          <p:cNvPr id="4" name="TextBox 4"/>
          <p:cNvSpPr txBox="1"/>
          <p:nvPr/>
        </p:nvSpPr>
        <p:spPr>
          <a:xfrm>
            <a:off x="11957131" y="757428"/>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a:rPr>
              <a:t>Efsa Sema Aktay</a:t>
            </a:r>
          </a:p>
        </p:txBody>
      </p:sp>
      <p:sp>
        <p:nvSpPr>
          <p:cNvPr id="5" name="TextBox 5"/>
          <p:cNvSpPr txBox="1"/>
          <p:nvPr/>
        </p:nvSpPr>
        <p:spPr>
          <a:xfrm>
            <a:off x="764005" y="8215736"/>
            <a:ext cx="10932418" cy="678180"/>
          </a:xfrm>
          <a:prstGeom prst="rect">
            <a:avLst/>
          </a:prstGeom>
        </p:spPr>
        <p:txBody>
          <a:bodyPr lIns="0" tIns="0" rIns="0" bIns="0" rtlCol="0" anchor="t">
            <a:spAutoFit/>
          </a:bodyPr>
          <a:lstStyle/>
          <a:p>
            <a:pPr marL="0" lvl="0" indent="0" algn="l">
              <a:lnSpc>
                <a:spcPts val="5309"/>
              </a:lnSpc>
              <a:spcBef>
                <a:spcPct val="0"/>
              </a:spcBef>
            </a:pPr>
            <a:r>
              <a:rPr lang="en-US" sz="4500" spc="450">
                <a:solidFill>
                  <a:srgbClr val="1C4B82"/>
                </a:solidFill>
                <a:latin typeface="Aileron Heavy Bold"/>
              </a:rPr>
              <a:t>FINAL PROJECT PROPOSAL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911811"/>
            <a:ext cx="4618542" cy="1968439"/>
          </a:xfrm>
          <a:custGeom>
            <a:avLst/>
            <a:gdLst/>
            <a:ahLst/>
            <a:cxnLst/>
            <a:rect l="l" t="t" r="r" b="b"/>
            <a:pathLst>
              <a:path w="4618542" h="1968439">
                <a:moveTo>
                  <a:pt x="0" y="0"/>
                </a:moveTo>
                <a:lnTo>
                  <a:pt x="4618542" y="0"/>
                </a:lnTo>
                <a:lnTo>
                  <a:pt x="4618542" y="1968439"/>
                </a:lnTo>
                <a:lnTo>
                  <a:pt x="0" y="1968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071763" y="4613675"/>
            <a:ext cx="6953037" cy="4107279"/>
          </a:xfrm>
          <a:custGeom>
            <a:avLst/>
            <a:gdLst/>
            <a:ahLst/>
            <a:cxnLst/>
            <a:rect l="l" t="t" r="r" b="b"/>
            <a:pathLst>
              <a:path w="6953037" h="4107279">
                <a:moveTo>
                  <a:pt x="0" y="0"/>
                </a:moveTo>
                <a:lnTo>
                  <a:pt x="6953037" y="0"/>
                </a:lnTo>
                <a:lnTo>
                  <a:pt x="6953037" y="4107280"/>
                </a:lnTo>
                <a:lnTo>
                  <a:pt x="0" y="4107280"/>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1957131" y="9258300"/>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Bold"/>
              </a:rPr>
              <a:t>Efsa Sema Aktay</a:t>
            </a:r>
          </a:p>
        </p:txBody>
      </p:sp>
      <p:sp>
        <p:nvSpPr>
          <p:cNvPr id="5" name="TextBox 5"/>
          <p:cNvSpPr txBox="1"/>
          <p:nvPr/>
        </p:nvSpPr>
        <p:spPr>
          <a:xfrm>
            <a:off x="759429" y="1038986"/>
            <a:ext cx="10932418" cy="397383"/>
          </a:xfrm>
          <a:prstGeom prst="rect">
            <a:avLst/>
          </a:prstGeom>
        </p:spPr>
        <p:txBody>
          <a:bodyPr lIns="0" tIns="0" rIns="0" bIns="0" rtlCol="0" anchor="t">
            <a:spAutoFit/>
          </a:bodyPr>
          <a:lstStyle/>
          <a:p>
            <a:pPr marL="0" lvl="0" indent="0" algn="l">
              <a:lnSpc>
                <a:spcPts val="3186"/>
              </a:lnSpc>
              <a:spcBef>
                <a:spcPct val="0"/>
              </a:spcBef>
            </a:pPr>
            <a:r>
              <a:rPr lang="en-US" sz="2700" spc="270">
                <a:solidFill>
                  <a:srgbClr val="1C4B82"/>
                </a:solidFill>
                <a:latin typeface="Aileron Heavy"/>
              </a:rPr>
              <a:t>TIMELINE &amp; PLAN</a:t>
            </a:r>
          </a:p>
        </p:txBody>
      </p:sp>
      <p:sp>
        <p:nvSpPr>
          <p:cNvPr id="6" name="TextBox 6"/>
          <p:cNvSpPr txBox="1"/>
          <p:nvPr/>
        </p:nvSpPr>
        <p:spPr>
          <a:xfrm>
            <a:off x="5818986" y="1816561"/>
            <a:ext cx="7729295" cy="1926717"/>
          </a:xfrm>
          <a:prstGeom prst="rect">
            <a:avLst/>
          </a:prstGeom>
        </p:spPr>
        <p:txBody>
          <a:bodyPr lIns="0" tIns="0" rIns="0" bIns="0" rtlCol="0" anchor="t">
            <a:spAutoFit/>
          </a:bodyPr>
          <a:lstStyle/>
          <a:p>
            <a:pPr marL="388620" lvl="1" indent="-194310" algn="l">
              <a:lnSpc>
                <a:spcPts val="3114"/>
              </a:lnSpc>
              <a:buFont typeface="Arial"/>
              <a:buChar char="•"/>
            </a:pPr>
            <a:r>
              <a:rPr lang="en-US" sz="1800" spc="185">
                <a:solidFill>
                  <a:srgbClr val="2F2623"/>
                </a:solidFill>
                <a:latin typeface="Aileron Heavy"/>
              </a:rPr>
              <a:t>Week 1: Tutorials and Learning of LTSM Models </a:t>
            </a:r>
          </a:p>
          <a:p>
            <a:pPr marL="388620" lvl="1" indent="-194310" algn="l">
              <a:lnSpc>
                <a:spcPts val="3114"/>
              </a:lnSpc>
              <a:buFont typeface="Arial"/>
              <a:buChar char="•"/>
            </a:pPr>
            <a:r>
              <a:rPr lang="en-US" sz="1800" spc="185">
                <a:solidFill>
                  <a:srgbClr val="2F2623"/>
                </a:solidFill>
                <a:latin typeface="Aileron Heavy"/>
              </a:rPr>
              <a:t>Week 2:Data collection &amp; preprocessing</a:t>
            </a:r>
          </a:p>
          <a:p>
            <a:pPr marL="388620" lvl="1" indent="-194310" algn="l">
              <a:lnSpc>
                <a:spcPts val="3114"/>
              </a:lnSpc>
              <a:buFont typeface="Arial"/>
              <a:buChar char="•"/>
            </a:pPr>
            <a:r>
              <a:rPr lang="en-US" sz="1800" spc="185">
                <a:solidFill>
                  <a:srgbClr val="2F2623"/>
                </a:solidFill>
                <a:latin typeface="Aileron Heavy"/>
              </a:rPr>
              <a:t>Week 3: Validating the Model</a:t>
            </a:r>
          </a:p>
          <a:p>
            <a:pPr marL="388620" lvl="1" indent="-194310" algn="l">
              <a:lnSpc>
                <a:spcPts val="3114"/>
              </a:lnSpc>
              <a:buFont typeface="Arial"/>
              <a:buChar char="•"/>
            </a:pPr>
            <a:r>
              <a:rPr lang="en-US" sz="1800" spc="185">
                <a:solidFill>
                  <a:srgbClr val="2F2623"/>
                </a:solidFill>
                <a:latin typeface="Aileron Heavy"/>
              </a:rPr>
              <a:t>Week 4: Final Analysis and Reworking the Model into Other Markets and Further Analysis </a:t>
            </a:r>
          </a:p>
        </p:txBody>
      </p:sp>
      <p:sp>
        <p:nvSpPr>
          <p:cNvPr id="7" name="TextBox 7"/>
          <p:cNvSpPr txBox="1"/>
          <p:nvPr/>
        </p:nvSpPr>
        <p:spPr>
          <a:xfrm>
            <a:off x="759429" y="4566050"/>
            <a:ext cx="10932418" cy="455294"/>
          </a:xfrm>
          <a:prstGeom prst="rect">
            <a:avLst/>
          </a:prstGeom>
        </p:spPr>
        <p:txBody>
          <a:bodyPr lIns="0" tIns="0" rIns="0" bIns="0" rtlCol="0" anchor="t">
            <a:spAutoFit/>
          </a:bodyPr>
          <a:lstStyle/>
          <a:p>
            <a:pPr marL="0" lvl="0" indent="0" algn="l">
              <a:lnSpc>
                <a:spcPts val="3780"/>
              </a:lnSpc>
            </a:pPr>
            <a:r>
              <a:rPr lang="en-US" sz="2700" spc="270">
                <a:solidFill>
                  <a:srgbClr val="1C4B82"/>
                </a:solidFill>
                <a:latin typeface="Aileron Heavy"/>
              </a:rPr>
              <a:t>WHATS MORE?</a:t>
            </a:r>
          </a:p>
        </p:txBody>
      </p:sp>
      <p:sp>
        <p:nvSpPr>
          <p:cNvPr id="8" name="TextBox 8"/>
          <p:cNvSpPr txBox="1"/>
          <p:nvPr/>
        </p:nvSpPr>
        <p:spPr>
          <a:xfrm>
            <a:off x="759429" y="5383294"/>
            <a:ext cx="8384571" cy="3407758"/>
          </a:xfrm>
          <a:prstGeom prst="rect">
            <a:avLst/>
          </a:prstGeom>
        </p:spPr>
        <p:txBody>
          <a:bodyPr lIns="0" tIns="0" rIns="0" bIns="0" rtlCol="0" anchor="t">
            <a:spAutoFit/>
          </a:bodyPr>
          <a:lstStyle/>
          <a:p>
            <a:pPr marL="421567" lvl="1" indent="-210783" algn="l">
              <a:lnSpc>
                <a:spcPts val="2733"/>
              </a:lnSpc>
              <a:buFont typeface="Arial"/>
              <a:buChar char="•"/>
            </a:pPr>
            <a:r>
              <a:rPr lang="en-US" sz="1952" spc="523">
                <a:solidFill>
                  <a:srgbClr val="2F2623"/>
                </a:solidFill>
                <a:latin typeface="Aileron Heavy"/>
              </a:rPr>
              <a:t>Testing the model on other APAC market </a:t>
            </a:r>
          </a:p>
          <a:p>
            <a:pPr marL="421567" lvl="1" indent="-210783" algn="l">
              <a:lnSpc>
                <a:spcPts val="2733"/>
              </a:lnSpc>
              <a:buFont typeface="Arial"/>
              <a:buChar char="•"/>
            </a:pPr>
            <a:r>
              <a:rPr lang="en-US" sz="1952" spc="523">
                <a:solidFill>
                  <a:srgbClr val="2F2623"/>
                </a:solidFill>
                <a:latin typeface="Aileron Heavy"/>
              </a:rPr>
              <a:t>Comparing a certain industry across emerging markets </a:t>
            </a:r>
          </a:p>
          <a:p>
            <a:pPr marL="421567" lvl="1" indent="-210783" algn="l">
              <a:lnSpc>
                <a:spcPts val="2733"/>
              </a:lnSpc>
              <a:buFont typeface="Arial"/>
              <a:buChar char="•"/>
            </a:pPr>
            <a:r>
              <a:rPr lang="en-US" sz="1952" spc="523">
                <a:solidFill>
                  <a:srgbClr val="2F2623"/>
                </a:solidFill>
                <a:latin typeface="Aileron Heavy"/>
              </a:rPr>
              <a:t>Utilising the model to compare the Singapore/HK stock market</a:t>
            </a:r>
          </a:p>
          <a:p>
            <a:pPr marL="421567" lvl="1" indent="-210783" algn="l">
              <a:lnSpc>
                <a:spcPts val="2733"/>
              </a:lnSpc>
              <a:buFont typeface="Arial"/>
              <a:buChar char="•"/>
            </a:pPr>
            <a:r>
              <a:rPr lang="en-US" sz="1952" spc="523">
                <a:solidFill>
                  <a:srgbClr val="2F2623"/>
                </a:solidFill>
                <a:latin typeface="Aileron Heavy"/>
              </a:rPr>
              <a:t>Looking into Algorithmic Trading</a:t>
            </a:r>
          </a:p>
          <a:p>
            <a:pPr marL="421567" lvl="1" indent="-210783" algn="l">
              <a:lnSpc>
                <a:spcPts val="2733"/>
              </a:lnSpc>
              <a:buFont typeface="Arial"/>
              <a:buChar char="•"/>
            </a:pPr>
            <a:r>
              <a:rPr lang="en-US" sz="1952" spc="523">
                <a:solidFill>
                  <a:srgbClr val="2F2623"/>
                </a:solidFill>
                <a:latin typeface="Aileron Heavy"/>
              </a:rPr>
              <a:t>Submit to HKU Business School Journal </a:t>
            </a:r>
          </a:p>
          <a:p>
            <a:pPr marL="421567" lvl="1" indent="-210783" algn="l">
              <a:lnSpc>
                <a:spcPts val="2733"/>
              </a:lnSpc>
              <a:buFont typeface="Arial"/>
              <a:buChar char="•"/>
            </a:pPr>
            <a:r>
              <a:rPr lang="en-US" sz="1952" spc="523">
                <a:solidFill>
                  <a:srgbClr val="2F2623"/>
                </a:solidFill>
                <a:latin typeface="Aileron Heavy"/>
              </a:rPr>
              <a:t>Submit to the Fintech Department </a:t>
            </a:r>
          </a:p>
          <a:p>
            <a:pPr algn="l">
              <a:lnSpc>
                <a:spcPts val="2733"/>
              </a:lnSpc>
            </a:pPr>
            <a:endParaRPr lang="en-US" sz="1952" spc="523">
              <a:solidFill>
                <a:srgbClr val="2F2623"/>
              </a:solidFill>
              <a:latin typeface="Aileron Heavy"/>
            </a:endParaRPr>
          </a:p>
          <a:p>
            <a:pPr algn="l">
              <a:lnSpc>
                <a:spcPts val="2733"/>
              </a:lnSpc>
            </a:pPr>
            <a:endParaRPr lang="en-US" sz="1952" spc="523">
              <a:solidFill>
                <a:srgbClr val="2F2623"/>
              </a:solidFill>
              <a:latin typeface="Aileron Heavy"/>
            </a:endParaRPr>
          </a:p>
        </p:txBody>
      </p:sp>
      <p:sp>
        <p:nvSpPr>
          <p:cNvPr id="9" name="TextBox 9"/>
          <p:cNvSpPr txBox="1"/>
          <p:nvPr/>
        </p:nvSpPr>
        <p:spPr>
          <a:xfrm>
            <a:off x="266250" y="9657827"/>
            <a:ext cx="7724924" cy="804672"/>
          </a:xfrm>
          <a:prstGeom prst="rect">
            <a:avLst/>
          </a:prstGeom>
        </p:spPr>
        <p:txBody>
          <a:bodyPr lIns="0" tIns="0" rIns="0" bIns="0" rtlCol="0" anchor="t">
            <a:spAutoFit/>
          </a:bodyPr>
          <a:lstStyle/>
          <a:p>
            <a:pPr algn="l">
              <a:lnSpc>
                <a:spcPts val="2124"/>
              </a:lnSpc>
              <a:spcBef>
                <a:spcPct val="0"/>
              </a:spcBef>
            </a:pPr>
            <a:r>
              <a:rPr lang="en-US" sz="1800" spc="185">
                <a:solidFill>
                  <a:srgbClr val="000000"/>
                </a:solidFill>
                <a:latin typeface="Aileron Heavy Bold"/>
              </a:rPr>
              <a:t>Reference 1 image bottom right: Linkedin PyQuants post</a:t>
            </a:r>
            <a:r>
              <a:rPr lang="en-US" sz="1800" spc="185">
                <a:solidFill>
                  <a:srgbClr val="5E6269"/>
                </a:solidFill>
                <a:latin typeface="Aileron Heavy"/>
              </a:rPr>
              <a:t> </a:t>
            </a:r>
          </a:p>
          <a:p>
            <a:pPr algn="l">
              <a:lnSpc>
                <a:spcPts val="2124"/>
              </a:lnSpc>
              <a:spcBef>
                <a:spcPct val="0"/>
              </a:spcBef>
            </a:pPr>
            <a:endParaRPr lang="en-US" sz="1800" spc="185">
              <a:solidFill>
                <a:srgbClr val="5E6269"/>
              </a:solidFill>
              <a:latin typeface="Aileron Heavy"/>
            </a:endParaRPr>
          </a:p>
          <a:p>
            <a:pPr algn="l">
              <a:lnSpc>
                <a:spcPts val="2124"/>
              </a:lnSpc>
              <a:spcBef>
                <a:spcPct val="0"/>
              </a:spcBef>
            </a:pPr>
            <a:endParaRPr lang="en-US" sz="1800" spc="185">
              <a:solidFill>
                <a:srgbClr val="5E6269"/>
              </a:solidFill>
              <a:latin typeface="Aileron Heav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64005" y="8884391"/>
            <a:ext cx="12443142" cy="0"/>
          </a:xfrm>
          <a:prstGeom prst="line">
            <a:avLst/>
          </a:prstGeom>
          <a:ln w="19050" cap="flat">
            <a:solidFill>
              <a:srgbClr val="2F2623"/>
            </a:solidFill>
            <a:prstDash val="solid"/>
            <a:headEnd type="none" w="sm" len="sm"/>
            <a:tailEnd type="none" w="sm" len="sm"/>
          </a:ln>
        </p:spPr>
        <p:txBody>
          <a:bodyPr/>
          <a:lstStyle/>
          <a:p>
            <a:endParaRPr lang="en-US"/>
          </a:p>
        </p:txBody>
      </p:sp>
      <p:sp>
        <p:nvSpPr>
          <p:cNvPr id="3" name="TextBox 3"/>
          <p:cNvSpPr txBox="1"/>
          <p:nvPr/>
        </p:nvSpPr>
        <p:spPr>
          <a:xfrm>
            <a:off x="764005" y="9151779"/>
            <a:ext cx="10932418" cy="320601"/>
          </a:xfrm>
          <a:prstGeom prst="rect">
            <a:avLst/>
          </a:prstGeom>
        </p:spPr>
        <p:txBody>
          <a:bodyPr lIns="0" tIns="0" rIns="0" bIns="0" rtlCol="0" anchor="t">
            <a:spAutoFit/>
          </a:bodyPr>
          <a:lstStyle/>
          <a:p>
            <a:pPr marL="0" lvl="0" indent="0" algn="l">
              <a:lnSpc>
                <a:spcPts val="2478"/>
              </a:lnSpc>
              <a:spcBef>
                <a:spcPct val="0"/>
              </a:spcBef>
            </a:pPr>
            <a:r>
              <a:rPr lang="en-US" sz="2400" spc="210" dirty="0">
                <a:solidFill>
                  <a:srgbClr val="1C4B82"/>
                </a:solidFill>
                <a:latin typeface="Aileron Heavy"/>
              </a:rPr>
              <a:t>DESN 3002 – Instructor: KAM-MING MARK TAM</a:t>
            </a:r>
          </a:p>
        </p:txBody>
      </p:sp>
      <p:sp>
        <p:nvSpPr>
          <p:cNvPr id="4" name="TextBox 4"/>
          <p:cNvSpPr txBox="1"/>
          <p:nvPr/>
        </p:nvSpPr>
        <p:spPr>
          <a:xfrm>
            <a:off x="11957131" y="757428"/>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a:rPr>
              <a:t>Efsa Sema Aktay</a:t>
            </a:r>
          </a:p>
        </p:txBody>
      </p:sp>
      <p:sp>
        <p:nvSpPr>
          <p:cNvPr id="5" name="TextBox 5"/>
          <p:cNvSpPr txBox="1"/>
          <p:nvPr/>
        </p:nvSpPr>
        <p:spPr>
          <a:xfrm>
            <a:off x="764005" y="689610"/>
            <a:ext cx="10932418" cy="678180"/>
          </a:xfrm>
          <a:prstGeom prst="rect">
            <a:avLst/>
          </a:prstGeom>
        </p:spPr>
        <p:txBody>
          <a:bodyPr lIns="0" tIns="0" rIns="0" bIns="0" rtlCol="0" anchor="t">
            <a:spAutoFit/>
          </a:bodyPr>
          <a:lstStyle/>
          <a:p>
            <a:pPr marL="0" lvl="0" indent="0" algn="l">
              <a:lnSpc>
                <a:spcPts val="5309"/>
              </a:lnSpc>
              <a:spcBef>
                <a:spcPct val="0"/>
              </a:spcBef>
            </a:pPr>
            <a:r>
              <a:rPr lang="en-US" sz="4500" spc="450">
                <a:solidFill>
                  <a:srgbClr val="1C4B82"/>
                </a:solidFill>
                <a:latin typeface="Aileron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957131" y="9258300"/>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a:rPr>
              <a:t>Efsa Sema Aktay</a:t>
            </a:r>
          </a:p>
        </p:txBody>
      </p:sp>
      <p:sp>
        <p:nvSpPr>
          <p:cNvPr id="3" name="TextBox 3"/>
          <p:cNvSpPr txBox="1"/>
          <p:nvPr/>
        </p:nvSpPr>
        <p:spPr>
          <a:xfrm>
            <a:off x="1024712" y="1038225"/>
            <a:ext cx="10932418" cy="397383"/>
          </a:xfrm>
          <a:prstGeom prst="rect">
            <a:avLst/>
          </a:prstGeom>
        </p:spPr>
        <p:txBody>
          <a:bodyPr lIns="0" tIns="0" rIns="0" bIns="0" rtlCol="0" anchor="t">
            <a:spAutoFit/>
          </a:bodyPr>
          <a:lstStyle/>
          <a:p>
            <a:pPr marL="0" lvl="0" indent="0" algn="l">
              <a:lnSpc>
                <a:spcPts val="3186"/>
              </a:lnSpc>
              <a:spcBef>
                <a:spcPct val="0"/>
              </a:spcBef>
            </a:pPr>
            <a:r>
              <a:rPr lang="en-US" sz="2700" spc="270">
                <a:solidFill>
                  <a:srgbClr val="1C4B82"/>
                </a:solidFill>
                <a:latin typeface="Aileron Heavy Bold"/>
              </a:rPr>
              <a:t>PROBLEM STATEMENT </a:t>
            </a:r>
          </a:p>
        </p:txBody>
      </p:sp>
      <p:sp>
        <p:nvSpPr>
          <p:cNvPr id="4" name="TextBox 4"/>
          <p:cNvSpPr txBox="1"/>
          <p:nvPr/>
        </p:nvSpPr>
        <p:spPr>
          <a:xfrm>
            <a:off x="1028700" y="2693900"/>
            <a:ext cx="10932418" cy="397383"/>
          </a:xfrm>
          <a:prstGeom prst="rect">
            <a:avLst/>
          </a:prstGeom>
        </p:spPr>
        <p:txBody>
          <a:bodyPr lIns="0" tIns="0" rIns="0" bIns="0" rtlCol="0" anchor="t">
            <a:spAutoFit/>
          </a:bodyPr>
          <a:lstStyle/>
          <a:p>
            <a:pPr marL="0" lvl="0" indent="0" algn="l">
              <a:lnSpc>
                <a:spcPts val="3186"/>
              </a:lnSpc>
              <a:spcBef>
                <a:spcPct val="0"/>
              </a:spcBef>
            </a:pPr>
            <a:endParaRPr/>
          </a:p>
        </p:txBody>
      </p:sp>
      <p:sp>
        <p:nvSpPr>
          <p:cNvPr id="5" name="TextBox 5"/>
          <p:cNvSpPr txBox="1"/>
          <p:nvPr/>
        </p:nvSpPr>
        <p:spPr>
          <a:xfrm>
            <a:off x="1033462" y="2060805"/>
            <a:ext cx="16230600" cy="1780540"/>
          </a:xfrm>
          <a:prstGeom prst="rect">
            <a:avLst/>
          </a:prstGeom>
        </p:spPr>
        <p:txBody>
          <a:bodyPr lIns="0" tIns="0" rIns="0" bIns="0" rtlCol="0" anchor="t">
            <a:spAutoFit/>
          </a:bodyPr>
          <a:lstStyle/>
          <a:p>
            <a:pPr algn="l">
              <a:lnSpc>
                <a:spcPts val="4759"/>
              </a:lnSpc>
            </a:pPr>
            <a:r>
              <a:rPr lang="en-US" sz="3399">
                <a:solidFill>
                  <a:srgbClr val="000000"/>
                </a:solidFill>
                <a:latin typeface="Canva Sans"/>
              </a:rPr>
              <a:t>How can we predict the future stock price movements of HKSI (hang seng index) with </a:t>
            </a:r>
            <a:r>
              <a:rPr lang="en-US" sz="3399">
                <a:solidFill>
                  <a:srgbClr val="000000"/>
                </a:solidFill>
                <a:latin typeface="Canva Sans Bold"/>
              </a:rPr>
              <a:t>65%+* accuracy using different types of machine learning algorithms</a:t>
            </a:r>
            <a:r>
              <a:rPr lang="en-US" sz="3399">
                <a:solidFill>
                  <a:srgbClr val="000000"/>
                </a:solidFill>
                <a:latin typeface="Canva Sans"/>
              </a:rPr>
              <a:t> and diverse data such as past price information?</a:t>
            </a:r>
          </a:p>
        </p:txBody>
      </p:sp>
      <p:sp>
        <p:nvSpPr>
          <p:cNvPr id="6" name="TextBox 6"/>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7" name="TextBox 7"/>
          <p:cNvSpPr txBox="1"/>
          <p:nvPr/>
        </p:nvSpPr>
        <p:spPr>
          <a:xfrm>
            <a:off x="342281" y="9481947"/>
            <a:ext cx="13651855" cy="349249"/>
          </a:xfrm>
          <a:prstGeom prst="rect">
            <a:avLst/>
          </a:prstGeom>
        </p:spPr>
        <p:txBody>
          <a:bodyPr lIns="0" tIns="0" rIns="0" bIns="0" rtlCol="0" anchor="t">
            <a:spAutoFit/>
          </a:bodyPr>
          <a:lstStyle/>
          <a:p>
            <a:pPr algn="ctr">
              <a:lnSpc>
                <a:spcPts val="2800"/>
              </a:lnSpc>
            </a:pPr>
            <a:r>
              <a:rPr lang="en-US" sz="2000">
                <a:solidFill>
                  <a:srgbClr val="000000"/>
                </a:solidFill>
                <a:latin typeface="Canva Sans Bold"/>
              </a:rPr>
              <a:t>Reference:</a:t>
            </a:r>
            <a:r>
              <a:rPr lang="en-US" sz="2000">
                <a:solidFill>
                  <a:srgbClr val="000000"/>
                </a:solidFill>
                <a:latin typeface="Canva Sans"/>
              </a:rPr>
              <a:t> https://cs229.stanford.edu/proj2013/FuChenWei-HongKongStockIndexForecasting.pdft of body text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4712" y="1028700"/>
            <a:ext cx="13560144" cy="8035149"/>
          </a:xfrm>
          <a:custGeom>
            <a:avLst/>
            <a:gdLst/>
            <a:ahLst/>
            <a:cxnLst/>
            <a:rect l="l" t="t" r="r" b="b"/>
            <a:pathLst>
              <a:path w="13560144" h="8035149">
                <a:moveTo>
                  <a:pt x="0" y="0"/>
                </a:moveTo>
                <a:lnTo>
                  <a:pt x="13560145" y="0"/>
                </a:lnTo>
                <a:lnTo>
                  <a:pt x="13560145" y="8035149"/>
                </a:lnTo>
                <a:lnTo>
                  <a:pt x="0" y="803514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1957131" y="9258300"/>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a:rPr>
              <a:t>Efsa Sema Aktay</a:t>
            </a:r>
          </a:p>
        </p:txBody>
      </p:sp>
      <p:sp>
        <p:nvSpPr>
          <p:cNvPr id="4" name="TextBox 4"/>
          <p:cNvSpPr txBox="1"/>
          <p:nvPr/>
        </p:nvSpPr>
        <p:spPr>
          <a:xfrm>
            <a:off x="1024712" y="1038225"/>
            <a:ext cx="10932418" cy="397383"/>
          </a:xfrm>
          <a:prstGeom prst="rect">
            <a:avLst/>
          </a:prstGeom>
        </p:spPr>
        <p:txBody>
          <a:bodyPr lIns="0" tIns="0" rIns="0" bIns="0" rtlCol="0" anchor="t">
            <a:spAutoFit/>
          </a:bodyPr>
          <a:lstStyle/>
          <a:p>
            <a:pPr marL="0" lvl="0" indent="0" algn="l">
              <a:lnSpc>
                <a:spcPts val="3186"/>
              </a:lnSpc>
              <a:spcBef>
                <a:spcPct val="0"/>
              </a:spcBef>
            </a:pPr>
            <a:r>
              <a:rPr lang="en-US" sz="2700" spc="270">
                <a:solidFill>
                  <a:srgbClr val="1C4B82"/>
                </a:solidFill>
                <a:latin typeface="Aileron Heavy Bold"/>
              </a:rPr>
              <a:t>REFERENCE STANFORD PAPER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2466" y="1028700"/>
            <a:ext cx="6976834" cy="4001990"/>
          </a:xfrm>
          <a:custGeom>
            <a:avLst/>
            <a:gdLst/>
            <a:ahLst/>
            <a:cxnLst/>
            <a:rect l="l" t="t" r="r" b="b"/>
            <a:pathLst>
              <a:path w="6976834" h="4001990">
                <a:moveTo>
                  <a:pt x="0" y="0"/>
                </a:moveTo>
                <a:lnTo>
                  <a:pt x="6976834" y="0"/>
                </a:lnTo>
                <a:lnTo>
                  <a:pt x="6976834" y="4001990"/>
                </a:lnTo>
                <a:lnTo>
                  <a:pt x="0" y="4001990"/>
                </a:lnTo>
                <a:lnTo>
                  <a:pt x="0" y="0"/>
                </a:lnTo>
                <a:close/>
              </a:path>
            </a:pathLst>
          </a:custGeom>
          <a:blipFill>
            <a:blip r:embed="rId3"/>
            <a:stretch>
              <a:fillRect/>
            </a:stretch>
          </a:blipFill>
        </p:spPr>
        <p:txBody>
          <a:bodyPr/>
          <a:lstStyle/>
          <a:p>
            <a:endParaRPr lang="en-US"/>
          </a:p>
        </p:txBody>
      </p:sp>
      <p:sp>
        <p:nvSpPr>
          <p:cNvPr id="3" name="Freeform 3"/>
          <p:cNvSpPr/>
          <p:nvPr/>
        </p:nvSpPr>
        <p:spPr>
          <a:xfrm>
            <a:off x="10699039" y="5237890"/>
            <a:ext cx="6143688" cy="2733941"/>
          </a:xfrm>
          <a:custGeom>
            <a:avLst/>
            <a:gdLst/>
            <a:ahLst/>
            <a:cxnLst/>
            <a:rect l="l" t="t" r="r" b="b"/>
            <a:pathLst>
              <a:path w="6143688" h="2733941">
                <a:moveTo>
                  <a:pt x="0" y="0"/>
                </a:moveTo>
                <a:lnTo>
                  <a:pt x="6143688" y="0"/>
                </a:lnTo>
                <a:lnTo>
                  <a:pt x="6143688" y="2733942"/>
                </a:lnTo>
                <a:lnTo>
                  <a:pt x="0" y="2733942"/>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1957131" y="9258300"/>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a:rPr>
              <a:t>Efsa Sema Aktay</a:t>
            </a:r>
          </a:p>
        </p:txBody>
      </p:sp>
      <p:sp>
        <p:nvSpPr>
          <p:cNvPr id="5" name="TextBox 5"/>
          <p:cNvSpPr txBox="1"/>
          <p:nvPr/>
        </p:nvSpPr>
        <p:spPr>
          <a:xfrm>
            <a:off x="1024712" y="1038225"/>
            <a:ext cx="10932418" cy="397383"/>
          </a:xfrm>
          <a:prstGeom prst="rect">
            <a:avLst/>
          </a:prstGeom>
        </p:spPr>
        <p:txBody>
          <a:bodyPr lIns="0" tIns="0" rIns="0" bIns="0" rtlCol="0" anchor="t">
            <a:spAutoFit/>
          </a:bodyPr>
          <a:lstStyle/>
          <a:p>
            <a:pPr marL="0" lvl="0" indent="0" algn="l">
              <a:lnSpc>
                <a:spcPts val="3186"/>
              </a:lnSpc>
              <a:spcBef>
                <a:spcPct val="0"/>
              </a:spcBef>
            </a:pPr>
            <a:r>
              <a:rPr lang="en-US" sz="2700" spc="270">
                <a:solidFill>
                  <a:srgbClr val="1C4B82"/>
                </a:solidFill>
                <a:latin typeface="Aileron Heavy Bold"/>
              </a:rPr>
              <a:t>PROBLEM STATEMENT </a:t>
            </a:r>
          </a:p>
        </p:txBody>
      </p:sp>
      <p:sp>
        <p:nvSpPr>
          <p:cNvPr id="6" name="TextBox 6"/>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7" name="TextBox 7"/>
          <p:cNvSpPr txBox="1"/>
          <p:nvPr/>
        </p:nvSpPr>
        <p:spPr>
          <a:xfrm>
            <a:off x="431750" y="9229725"/>
            <a:ext cx="12602021" cy="790574"/>
          </a:xfrm>
          <a:prstGeom prst="rect">
            <a:avLst/>
          </a:prstGeom>
        </p:spPr>
        <p:txBody>
          <a:bodyPr lIns="0" tIns="0" rIns="0" bIns="0" rtlCol="0" anchor="t">
            <a:spAutoFit/>
          </a:bodyPr>
          <a:lstStyle/>
          <a:p>
            <a:pPr algn="l">
              <a:lnSpc>
                <a:spcPts val="2100"/>
              </a:lnSpc>
            </a:pPr>
            <a:r>
              <a:rPr lang="en-US" sz="1500">
                <a:solidFill>
                  <a:srgbClr val="000000"/>
                </a:solidFill>
                <a:latin typeface="Canva Sans Bold"/>
              </a:rPr>
              <a:t>Reference1 :</a:t>
            </a:r>
            <a:r>
              <a:rPr lang="en-US" sz="1500">
                <a:solidFill>
                  <a:srgbClr val="000000"/>
                </a:solidFill>
                <a:latin typeface="Canva Sans"/>
              </a:rPr>
              <a:t> https://cs229.stanford.edu/proj2013/FuChenWei-HongKongStockIndexForecasting.pdft of body text</a:t>
            </a:r>
          </a:p>
          <a:p>
            <a:pPr algn="l">
              <a:lnSpc>
                <a:spcPts val="2100"/>
              </a:lnSpc>
            </a:pPr>
            <a:r>
              <a:rPr lang="en-US" sz="1500">
                <a:solidFill>
                  <a:srgbClr val="000000"/>
                </a:solidFill>
                <a:latin typeface="Canva Sans Bold"/>
              </a:rPr>
              <a:t>Reference 2 image bottom :</a:t>
            </a:r>
            <a:r>
              <a:rPr lang="en-US" sz="1500">
                <a:solidFill>
                  <a:srgbClr val="000000"/>
                </a:solidFill>
                <a:latin typeface="Canva Sans"/>
              </a:rPr>
              <a:t>https://www.analyticsvidhya.com/blog/2021/03/introduction-to-long-short-term-memory-lstm/</a:t>
            </a:r>
          </a:p>
          <a:p>
            <a:pPr algn="l">
              <a:lnSpc>
                <a:spcPts val="2100"/>
              </a:lnSpc>
            </a:pPr>
            <a:r>
              <a:rPr lang="en-US" sz="1500">
                <a:solidFill>
                  <a:srgbClr val="000000"/>
                </a:solidFill>
                <a:latin typeface="Canva Sans Bold"/>
              </a:rPr>
              <a:t>Reference 3 image top:  </a:t>
            </a:r>
            <a:r>
              <a:rPr lang="en-US" sz="1500">
                <a:solidFill>
                  <a:srgbClr val="000000"/>
                </a:solidFill>
                <a:latin typeface="Canva Sans"/>
              </a:rPr>
              <a:t>https://medium.com/@miryam.ychen/predicting-stock-prices-with-machine-learning-a-deep-dive-8f80bfd585cd</a:t>
            </a:r>
          </a:p>
        </p:txBody>
      </p:sp>
      <p:sp>
        <p:nvSpPr>
          <p:cNvPr id="8" name="TextBox 8"/>
          <p:cNvSpPr txBox="1"/>
          <p:nvPr/>
        </p:nvSpPr>
        <p:spPr>
          <a:xfrm>
            <a:off x="1028700" y="5776652"/>
            <a:ext cx="5117455" cy="2272594"/>
          </a:xfrm>
          <a:prstGeom prst="rect">
            <a:avLst/>
          </a:prstGeom>
        </p:spPr>
        <p:txBody>
          <a:bodyPr lIns="0" tIns="0" rIns="0" bIns="0" rtlCol="0" anchor="t">
            <a:spAutoFit/>
          </a:bodyPr>
          <a:lstStyle/>
          <a:p>
            <a:pPr marL="0" lvl="0" indent="0" algn="l">
              <a:lnSpc>
                <a:spcPts val="2621"/>
              </a:lnSpc>
              <a:spcBef>
                <a:spcPct val="0"/>
              </a:spcBef>
            </a:pPr>
            <a:r>
              <a:rPr lang="en-US" sz="2221" u="none" strike="noStrike" spc="228">
                <a:solidFill>
                  <a:srgbClr val="000000"/>
                </a:solidFill>
                <a:latin typeface="Aileron Heavy"/>
              </a:rPr>
              <a:t>Design Variables:</a:t>
            </a:r>
          </a:p>
          <a:p>
            <a:pPr marL="0" lvl="0" indent="0" algn="l">
              <a:lnSpc>
                <a:spcPts val="2621"/>
              </a:lnSpc>
              <a:spcBef>
                <a:spcPct val="0"/>
              </a:spcBef>
            </a:pPr>
            <a:endParaRPr lang="en-US" sz="2221" u="none" strike="noStrike" spc="228">
              <a:solidFill>
                <a:srgbClr val="000000"/>
              </a:solidFill>
              <a:latin typeface="Aileron Heavy"/>
            </a:endParaRPr>
          </a:p>
          <a:p>
            <a:pPr marL="0" lvl="0" indent="0" algn="l">
              <a:lnSpc>
                <a:spcPts val="2621"/>
              </a:lnSpc>
              <a:spcBef>
                <a:spcPct val="0"/>
              </a:spcBef>
            </a:pPr>
            <a:r>
              <a:rPr lang="en-US" sz="2221" u="none" strike="noStrike" spc="228">
                <a:solidFill>
                  <a:srgbClr val="5E6269"/>
                </a:solidFill>
                <a:latin typeface="Aileron Heavy"/>
              </a:rPr>
              <a:t>Stock Price History Timeline</a:t>
            </a:r>
          </a:p>
          <a:p>
            <a:pPr marL="0" lvl="0" indent="0" algn="l">
              <a:lnSpc>
                <a:spcPts val="2621"/>
              </a:lnSpc>
              <a:spcBef>
                <a:spcPct val="0"/>
              </a:spcBef>
            </a:pPr>
            <a:r>
              <a:rPr lang="en-US" sz="2221" spc="228">
                <a:solidFill>
                  <a:srgbClr val="5E6269"/>
                </a:solidFill>
                <a:latin typeface="Aileron Heavy"/>
              </a:rPr>
              <a:t>Algorithm(s) to test</a:t>
            </a:r>
          </a:p>
          <a:p>
            <a:pPr marL="0" lvl="0" indent="0" algn="l">
              <a:lnSpc>
                <a:spcPts val="2621"/>
              </a:lnSpc>
              <a:spcBef>
                <a:spcPct val="0"/>
              </a:spcBef>
            </a:pPr>
            <a:r>
              <a:rPr lang="en-US" sz="2221" u="none" strike="noStrike" spc="228">
                <a:solidFill>
                  <a:srgbClr val="5E6269"/>
                </a:solidFill>
                <a:latin typeface="Aileron Heavy"/>
              </a:rPr>
              <a:t>Data preprocessing techniques</a:t>
            </a:r>
          </a:p>
          <a:p>
            <a:pPr marL="0" lvl="0" indent="0" algn="l">
              <a:lnSpc>
                <a:spcPts val="2621"/>
              </a:lnSpc>
              <a:spcBef>
                <a:spcPct val="0"/>
              </a:spcBef>
            </a:pPr>
            <a:r>
              <a:rPr lang="en-US" sz="2221" u="none" strike="noStrike" spc="228">
                <a:solidFill>
                  <a:srgbClr val="000000"/>
                </a:solidFill>
                <a:latin typeface="Aileron Heavy"/>
              </a:rPr>
              <a:t>Train/test data splits</a:t>
            </a:r>
          </a:p>
          <a:p>
            <a:pPr marL="0" lvl="0" indent="0" algn="l">
              <a:lnSpc>
                <a:spcPts val="2621"/>
              </a:lnSpc>
              <a:spcBef>
                <a:spcPct val="0"/>
              </a:spcBef>
            </a:pPr>
            <a:endParaRPr lang="en-US" sz="2221" u="none" strike="noStrike" spc="228">
              <a:solidFill>
                <a:srgbClr val="000000"/>
              </a:solidFill>
              <a:latin typeface="Aileron Heavy"/>
            </a:endParaRPr>
          </a:p>
        </p:txBody>
      </p:sp>
      <p:sp>
        <p:nvSpPr>
          <p:cNvPr id="9" name="TextBox 9"/>
          <p:cNvSpPr txBox="1"/>
          <p:nvPr/>
        </p:nvSpPr>
        <p:spPr>
          <a:xfrm>
            <a:off x="1028700" y="2025515"/>
            <a:ext cx="8189038" cy="2996137"/>
          </a:xfrm>
          <a:prstGeom prst="rect">
            <a:avLst/>
          </a:prstGeom>
        </p:spPr>
        <p:txBody>
          <a:bodyPr lIns="0" tIns="0" rIns="0" bIns="0" rtlCol="0" anchor="t">
            <a:spAutoFit/>
          </a:bodyPr>
          <a:lstStyle/>
          <a:p>
            <a:pPr marL="0" lvl="0" indent="0" algn="l">
              <a:lnSpc>
                <a:spcPts val="2397"/>
              </a:lnSpc>
              <a:spcBef>
                <a:spcPct val="0"/>
              </a:spcBef>
            </a:pPr>
            <a:r>
              <a:rPr lang="en-US" sz="2031" u="none" strike="noStrike" spc="209">
                <a:solidFill>
                  <a:srgbClr val="000000"/>
                </a:solidFill>
                <a:latin typeface="Aileron Heavy Bold"/>
              </a:rPr>
              <a:t>Design Space:</a:t>
            </a:r>
          </a:p>
          <a:p>
            <a:pPr marL="0" lvl="0" indent="0" algn="l">
              <a:lnSpc>
                <a:spcPts val="2397"/>
              </a:lnSpc>
              <a:spcBef>
                <a:spcPct val="0"/>
              </a:spcBef>
            </a:pPr>
            <a:endParaRPr lang="en-US" sz="2031" u="none" strike="noStrike" spc="209">
              <a:solidFill>
                <a:srgbClr val="000000"/>
              </a:solidFill>
              <a:latin typeface="Aileron Heavy Bold"/>
            </a:endParaRPr>
          </a:p>
          <a:p>
            <a:pPr marL="0" lvl="0" indent="0" algn="l">
              <a:lnSpc>
                <a:spcPts val="2397"/>
              </a:lnSpc>
              <a:spcBef>
                <a:spcPct val="0"/>
              </a:spcBef>
            </a:pPr>
            <a:r>
              <a:rPr lang="en-US" sz="2031" u="none" strike="noStrike" spc="209">
                <a:solidFill>
                  <a:srgbClr val="5E6269"/>
                </a:solidFill>
                <a:latin typeface="Aileron Heavy"/>
              </a:rPr>
              <a:t>Algorithm type: SVM, Neural Network,</a:t>
            </a:r>
            <a:r>
              <a:rPr lang="en-US" sz="2031" u="none" strike="noStrike" spc="209">
                <a:solidFill>
                  <a:srgbClr val="000000"/>
                </a:solidFill>
                <a:latin typeface="Aileron Heavy Bold"/>
              </a:rPr>
              <a:t> LSTM</a:t>
            </a:r>
          </a:p>
          <a:p>
            <a:pPr marL="0" lvl="0" indent="0" algn="l">
              <a:lnSpc>
                <a:spcPts val="2397"/>
              </a:lnSpc>
              <a:spcBef>
                <a:spcPct val="0"/>
              </a:spcBef>
            </a:pPr>
            <a:r>
              <a:rPr lang="en-US" sz="2031" u="none" strike="noStrike" spc="209">
                <a:solidFill>
                  <a:srgbClr val="5E6269"/>
                </a:solidFill>
                <a:latin typeface="Aileron Heavy"/>
              </a:rPr>
              <a:t>Input features: </a:t>
            </a:r>
            <a:r>
              <a:rPr lang="en-US" sz="2031" u="none" strike="noStrike" spc="209">
                <a:solidFill>
                  <a:srgbClr val="000000"/>
                </a:solidFill>
                <a:latin typeface="Aileron Heavy Bold"/>
              </a:rPr>
              <a:t>Price history</a:t>
            </a:r>
            <a:r>
              <a:rPr lang="en-US" sz="2031" u="none" strike="noStrike" spc="209">
                <a:solidFill>
                  <a:srgbClr val="5E6269"/>
                </a:solidFill>
                <a:latin typeface="Aileron Heavy"/>
              </a:rPr>
              <a:t>, technical indicators, macro factors, news, social media, etc.</a:t>
            </a:r>
          </a:p>
          <a:p>
            <a:pPr marL="0" lvl="0" indent="0" algn="l">
              <a:lnSpc>
                <a:spcPts val="2397"/>
              </a:lnSpc>
              <a:spcBef>
                <a:spcPct val="0"/>
              </a:spcBef>
            </a:pPr>
            <a:r>
              <a:rPr lang="en-US" sz="2031" u="none" strike="noStrike" spc="209">
                <a:solidFill>
                  <a:srgbClr val="5E6269"/>
                </a:solidFill>
                <a:latin typeface="Aileron Heavy"/>
              </a:rPr>
              <a:t>Data preprocessing: Scaling and lags</a:t>
            </a:r>
          </a:p>
          <a:p>
            <a:pPr marL="0" lvl="0" indent="0" algn="l">
              <a:lnSpc>
                <a:spcPts val="2397"/>
              </a:lnSpc>
              <a:spcBef>
                <a:spcPct val="0"/>
              </a:spcBef>
            </a:pPr>
            <a:r>
              <a:rPr lang="en-US" sz="2031" u="none" strike="noStrike" spc="209">
                <a:solidFill>
                  <a:srgbClr val="5E6269"/>
                </a:solidFill>
                <a:latin typeface="Aileron Heavy"/>
              </a:rPr>
              <a:t>Model hyperparameters: Layer sizes, kernels, optimizers</a:t>
            </a:r>
          </a:p>
          <a:p>
            <a:pPr marL="0" lvl="0" indent="0" algn="l">
              <a:lnSpc>
                <a:spcPts val="2515"/>
              </a:lnSpc>
              <a:spcBef>
                <a:spcPct val="0"/>
              </a:spcBef>
            </a:pPr>
            <a:r>
              <a:rPr lang="en-US" sz="2131" u="none" strike="noStrike" spc="219">
                <a:solidFill>
                  <a:srgbClr val="5E6269"/>
                </a:solidFill>
                <a:latin typeface="Aileron Heavy"/>
              </a:rPr>
              <a:t>Evaluation metrics: </a:t>
            </a:r>
            <a:r>
              <a:rPr lang="en-US" sz="2131" u="none" strike="noStrike" spc="219">
                <a:solidFill>
                  <a:srgbClr val="000000"/>
                </a:solidFill>
                <a:latin typeface="Aileron Heavy"/>
              </a:rPr>
              <a:t>Accuracy,</a:t>
            </a:r>
            <a:r>
              <a:rPr lang="en-US" sz="2131" u="none" strike="noStrike" spc="219">
                <a:solidFill>
                  <a:srgbClr val="5E6269"/>
                </a:solidFill>
                <a:latin typeface="Aileron Heavy"/>
              </a:rPr>
              <a:t> ROC AUC, precision/recall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30410" y="2279126"/>
            <a:ext cx="5973268" cy="3710170"/>
          </a:xfrm>
          <a:custGeom>
            <a:avLst/>
            <a:gdLst/>
            <a:ahLst/>
            <a:cxnLst/>
            <a:rect l="l" t="t" r="r" b="b"/>
            <a:pathLst>
              <a:path w="5973268" h="3710170">
                <a:moveTo>
                  <a:pt x="0" y="0"/>
                </a:moveTo>
                <a:lnTo>
                  <a:pt x="5973268" y="0"/>
                </a:lnTo>
                <a:lnTo>
                  <a:pt x="5973268" y="3710170"/>
                </a:lnTo>
                <a:lnTo>
                  <a:pt x="0" y="3710170"/>
                </a:lnTo>
                <a:lnTo>
                  <a:pt x="0" y="0"/>
                </a:lnTo>
                <a:close/>
              </a:path>
            </a:pathLst>
          </a:custGeom>
          <a:blipFill>
            <a:blip r:embed="rId2"/>
            <a:stretch>
              <a:fillRect b="-11459"/>
            </a:stretch>
          </a:blipFill>
        </p:spPr>
        <p:txBody>
          <a:bodyPr/>
          <a:lstStyle/>
          <a:p>
            <a:endParaRPr lang="en-US"/>
          </a:p>
        </p:txBody>
      </p:sp>
      <p:sp>
        <p:nvSpPr>
          <p:cNvPr id="3" name="AutoShape 3"/>
          <p:cNvSpPr/>
          <p:nvPr/>
        </p:nvSpPr>
        <p:spPr>
          <a:xfrm flipV="1">
            <a:off x="8103678" y="4134211"/>
            <a:ext cx="1629691" cy="0"/>
          </a:xfrm>
          <a:prstGeom prst="line">
            <a:avLst/>
          </a:prstGeom>
          <a:ln w="38100" cap="flat">
            <a:solidFill>
              <a:srgbClr val="000000"/>
            </a:solidFill>
            <a:prstDash val="solid"/>
            <a:headEnd type="none" w="sm" len="sm"/>
            <a:tailEnd type="arrow" w="med" len="sm"/>
          </a:ln>
        </p:spPr>
        <p:txBody>
          <a:bodyPr/>
          <a:lstStyle/>
          <a:p>
            <a:endParaRPr lang="en-US"/>
          </a:p>
        </p:txBody>
      </p:sp>
      <p:sp>
        <p:nvSpPr>
          <p:cNvPr id="4" name="Freeform 4"/>
          <p:cNvSpPr/>
          <p:nvPr/>
        </p:nvSpPr>
        <p:spPr>
          <a:xfrm>
            <a:off x="10133247" y="2279126"/>
            <a:ext cx="5973268" cy="3710170"/>
          </a:xfrm>
          <a:custGeom>
            <a:avLst/>
            <a:gdLst/>
            <a:ahLst/>
            <a:cxnLst/>
            <a:rect l="l" t="t" r="r" b="b"/>
            <a:pathLst>
              <a:path w="5973268" h="3710170">
                <a:moveTo>
                  <a:pt x="0" y="0"/>
                </a:moveTo>
                <a:lnTo>
                  <a:pt x="5973268" y="0"/>
                </a:lnTo>
                <a:lnTo>
                  <a:pt x="5973268" y="3710170"/>
                </a:lnTo>
                <a:lnTo>
                  <a:pt x="0" y="3710170"/>
                </a:lnTo>
                <a:lnTo>
                  <a:pt x="0" y="0"/>
                </a:lnTo>
                <a:close/>
              </a:path>
            </a:pathLst>
          </a:custGeom>
          <a:blipFill>
            <a:blip r:embed="rId3"/>
            <a:stretch>
              <a:fillRect l="-466" r="-466"/>
            </a:stretch>
          </a:blipFill>
        </p:spPr>
        <p:txBody>
          <a:bodyPr/>
          <a:lstStyle/>
          <a:p>
            <a:endParaRPr lang="en-US"/>
          </a:p>
        </p:txBody>
      </p:sp>
      <p:sp>
        <p:nvSpPr>
          <p:cNvPr id="5" name="TextBox 5"/>
          <p:cNvSpPr txBox="1"/>
          <p:nvPr/>
        </p:nvSpPr>
        <p:spPr>
          <a:xfrm>
            <a:off x="11957131" y="9258300"/>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Bold"/>
              </a:rPr>
              <a:t>Efsa Sema Aktay</a:t>
            </a:r>
          </a:p>
        </p:txBody>
      </p:sp>
      <p:sp>
        <p:nvSpPr>
          <p:cNvPr id="6" name="TextBox 6"/>
          <p:cNvSpPr txBox="1"/>
          <p:nvPr/>
        </p:nvSpPr>
        <p:spPr>
          <a:xfrm>
            <a:off x="4070777" y="6375692"/>
            <a:ext cx="2092533" cy="311559"/>
          </a:xfrm>
          <a:prstGeom prst="rect">
            <a:avLst/>
          </a:prstGeom>
        </p:spPr>
        <p:txBody>
          <a:bodyPr lIns="0" tIns="0" rIns="0" bIns="0" rtlCol="0" anchor="t">
            <a:spAutoFit/>
          </a:bodyPr>
          <a:lstStyle/>
          <a:p>
            <a:pPr algn="ctr">
              <a:lnSpc>
                <a:spcPts val="2439"/>
              </a:lnSpc>
              <a:spcBef>
                <a:spcPct val="0"/>
              </a:spcBef>
            </a:pPr>
            <a:r>
              <a:rPr lang="en-US" sz="2067" spc="212">
                <a:solidFill>
                  <a:srgbClr val="2F2623"/>
                </a:solidFill>
                <a:latin typeface="Aileron Heavy"/>
              </a:rPr>
              <a:t>"open outcry"</a:t>
            </a:r>
          </a:p>
        </p:txBody>
      </p:sp>
      <p:sp>
        <p:nvSpPr>
          <p:cNvPr id="7" name="TextBox 7"/>
          <p:cNvSpPr txBox="1"/>
          <p:nvPr/>
        </p:nvSpPr>
        <p:spPr>
          <a:xfrm>
            <a:off x="11484844" y="6375692"/>
            <a:ext cx="3270074" cy="311559"/>
          </a:xfrm>
          <a:prstGeom prst="rect">
            <a:avLst/>
          </a:prstGeom>
        </p:spPr>
        <p:txBody>
          <a:bodyPr lIns="0" tIns="0" rIns="0" bIns="0" rtlCol="0" anchor="t">
            <a:spAutoFit/>
          </a:bodyPr>
          <a:lstStyle/>
          <a:p>
            <a:pPr algn="ctr">
              <a:lnSpc>
                <a:spcPts val="2439"/>
              </a:lnSpc>
              <a:spcBef>
                <a:spcPct val="0"/>
              </a:spcBef>
            </a:pPr>
            <a:r>
              <a:rPr lang="en-US" sz="2067" spc="212">
                <a:solidFill>
                  <a:srgbClr val="2F2623"/>
                </a:solidFill>
                <a:latin typeface="Aileron Heavy"/>
              </a:rPr>
              <a:t>computerised system</a:t>
            </a:r>
          </a:p>
        </p:txBody>
      </p:sp>
      <p:sp>
        <p:nvSpPr>
          <p:cNvPr id="8" name="TextBox 8"/>
          <p:cNvSpPr txBox="1"/>
          <p:nvPr/>
        </p:nvSpPr>
        <p:spPr>
          <a:xfrm>
            <a:off x="1364034" y="7390008"/>
            <a:ext cx="15559931" cy="617866"/>
          </a:xfrm>
          <a:prstGeom prst="rect">
            <a:avLst/>
          </a:prstGeom>
        </p:spPr>
        <p:txBody>
          <a:bodyPr lIns="0" tIns="0" rIns="0" bIns="0" rtlCol="0" anchor="t">
            <a:spAutoFit/>
          </a:bodyPr>
          <a:lstStyle/>
          <a:p>
            <a:pPr algn="l">
              <a:lnSpc>
                <a:spcPts val="2439"/>
              </a:lnSpc>
              <a:spcBef>
                <a:spcPct val="0"/>
              </a:spcBef>
            </a:pPr>
            <a:r>
              <a:rPr lang="en-US" sz="2067" spc="212">
                <a:solidFill>
                  <a:srgbClr val="5E6269"/>
                </a:solidFill>
                <a:latin typeface="Aileron Heavy"/>
              </a:rPr>
              <a:t>The flow of information on the trading floors where the stocks are bought and sold has gotten increasingly faster in the last 8-10 years with the aid of improvements in technology.</a:t>
            </a:r>
          </a:p>
        </p:txBody>
      </p:sp>
      <p:sp>
        <p:nvSpPr>
          <p:cNvPr id="9" name="TextBox 9"/>
          <p:cNvSpPr txBox="1"/>
          <p:nvPr/>
        </p:nvSpPr>
        <p:spPr>
          <a:xfrm>
            <a:off x="1024712" y="1038225"/>
            <a:ext cx="10932418" cy="397383"/>
          </a:xfrm>
          <a:prstGeom prst="rect">
            <a:avLst/>
          </a:prstGeom>
        </p:spPr>
        <p:txBody>
          <a:bodyPr lIns="0" tIns="0" rIns="0" bIns="0" rtlCol="0" anchor="t">
            <a:spAutoFit/>
          </a:bodyPr>
          <a:lstStyle/>
          <a:p>
            <a:pPr marL="0" lvl="0" indent="0" algn="l">
              <a:lnSpc>
                <a:spcPts val="3186"/>
              </a:lnSpc>
              <a:spcBef>
                <a:spcPct val="0"/>
              </a:spcBef>
            </a:pPr>
            <a:r>
              <a:rPr lang="en-US" sz="2700" spc="270">
                <a:solidFill>
                  <a:srgbClr val="1C4B82"/>
                </a:solidFill>
                <a:latin typeface="Aileron Heavy Bold"/>
              </a:rPr>
              <a:t>THE STOCK MARKET AND INFORMATION FLOW:</a:t>
            </a:r>
          </a:p>
        </p:txBody>
      </p:sp>
      <p:sp>
        <p:nvSpPr>
          <p:cNvPr id="10" name="TextBox 10"/>
          <p:cNvSpPr txBox="1"/>
          <p:nvPr/>
        </p:nvSpPr>
        <p:spPr>
          <a:xfrm>
            <a:off x="359911" y="9500997"/>
            <a:ext cx="8365422" cy="790574"/>
          </a:xfrm>
          <a:prstGeom prst="rect">
            <a:avLst/>
          </a:prstGeom>
        </p:spPr>
        <p:txBody>
          <a:bodyPr lIns="0" tIns="0" rIns="0" bIns="0" rtlCol="0" anchor="t">
            <a:spAutoFit/>
          </a:bodyPr>
          <a:lstStyle/>
          <a:p>
            <a:pPr algn="just">
              <a:lnSpc>
                <a:spcPts val="2100"/>
              </a:lnSpc>
            </a:pPr>
            <a:r>
              <a:rPr lang="en-US" sz="1500">
                <a:solidFill>
                  <a:srgbClr val="000000"/>
                </a:solidFill>
                <a:latin typeface="Canva Sans Bold"/>
              </a:rPr>
              <a:t>Reference 1 outcry image:</a:t>
            </a:r>
            <a:r>
              <a:rPr lang="en-US" sz="1500">
                <a:solidFill>
                  <a:srgbClr val="000000"/>
                </a:solidFill>
                <a:latin typeface="Canva Sans"/>
              </a:rPr>
              <a:t> https://www.strike.money/stock-market/open-outcry</a:t>
            </a:r>
          </a:p>
          <a:p>
            <a:pPr algn="just">
              <a:lnSpc>
                <a:spcPts val="2100"/>
              </a:lnSpc>
            </a:pPr>
            <a:r>
              <a:rPr lang="en-US" sz="1500">
                <a:solidFill>
                  <a:srgbClr val="000000"/>
                </a:solidFill>
                <a:latin typeface="Canva Sans Bold"/>
              </a:rPr>
              <a:t>Reference 2:</a:t>
            </a:r>
            <a:r>
              <a:rPr lang="en-US" sz="1500">
                <a:solidFill>
                  <a:srgbClr val="000000"/>
                </a:solidFill>
                <a:latin typeface="Canva Sans"/>
              </a:rPr>
              <a:t> nyse image from nyse website</a:t>
            </a:r>
          </a:p>
          <a:p>
            <a:pPr algn="just">
              <a:lnSpc>
                <a:spcPts val="2100"/>
              </a:lnSpc>
            </a:pPr>
            <a:endParaRPr lang="en-US" sz="1500">
              <a:solidFill>
                <a:srgbClr val="000000"/>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11727" y="1232154"/>
            <a:ext cx="3063495" cy="3063495"/>
          </a:xfrm>
          <a:custGeom>
            <a:avLst/>
            <a:gdLst/>
            <a:ahLst/>
            <a:cxnLst/>
            <a:rect l="l" t="t" r="r" b="b"/>
            <a:pathLst>
              <a:path w="3063495" h="3063495">
                <a:moveTo>
                  <a:pt x="0" y="0"/>
                </a:moveTo>
                <a:lnTo>
                  <a:pt x="3063495" y="0"/>
                </a:lnTo>
                <a:lnTo>
                  <a:pt x="3063495" y="3063495"/>
                </a:lnTo>
                <a:lnTo>
                  <a:pt x="0" y="3063495"/>
                </a:lnTo>
                <a:lnTo>
                  <a:pt x="0" y="0"/>
                </a:lnTo>
                <a:close/>
              </a:path>
            </a:pathLst>
          </a:custGeom>
          <a:blipFill>
            <a:blip r:embed="rId2"/>
            <a:stretch>
              <a:fillRect t="-20278" b="-96523"/>
            </a:stretch>
          </a:blipFill>
        </p:spPr>
        <p:txBody>
          <a:bodyPr/>
          <a:lstStyle/>
          <a:p>
            <a:endParaRPr lang="en-US"/>
          </a:p>
        </p:txBody>
      </p:sp>
      <p:sp>
        <p:nvSpPr>
          <p:cNvPr id="3" name="Freeform 3"/>
          <p:cNvSpPr/>
          <p:nvPr/>
        </p:nvSpPr>
        <p:spPr>
          <a:xfrm>
            <a:off x="13071959" y="4584749"/>
            <a:ext cx="2943032" cy="2943032"/>
          </a:xfrm>
          <a:custGeom>
            <a:avLst/>
            <a:gdLst/>
            <a:ahLst/>
            <a:cxnLst/>
            <a:rect l="l" t="t" r="r" b="b"/>
            <a:pathLst>
              <a:path w="2943032" h="2943032">
                <a:moveTo>
                  <a:pt x="0" y="0"/>
                </a:moveTo>
                <a:lnTo>
                  <a:pt x="2943031" y="0"/>
                </a:lnTo>
                <a:lnTo>
                  <a:pt x="2943031" y="2943032"/>
                </a:lnTo>
                <a:lnTo>
                  <a:pt x="0" y="2943032"/>
                </a:lnTo>
                <a:lnTo>
                  <a:pt x="0" y="0"/>
                </a:lnTo>
                <a:close/>
              </a:path>
            </a:pathLst>
          </a:custGeom>
          <a:blipFill>
            <a:blip r:embed="rId3"/>
            <a:stretch>
              <a:fillRect l="-17372" r="-17372"/>
            </a:stretch>
          </a:blipFill>
        </p:spPr>
        <p:txBody>
          <a:bodyPr/>
          <a:lstStyle/>
          <a:p>
            <a:endParaRPr lang="en-US"/>
          </a:p>
        </p:txBody>
      </p:sp>
      <p:sp>
        <p:nvSpPr>
          <p:cNvPr id="4" name="TextBox 4"/>
          <p:cNvSpPr txBox="1"/>
          <p:nvPr/>
        </p:nvSpPr>
        <p:spPr>
          <a:xfrm>
            <a:off x="11957131" y="9258300"/>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a:rPr>
              <a:t>Efsa Sema Aktay</a:t>
            </a:r>
          </a:p>
        </p:txBody>
      </p:sp>
      <p:sp>
        <p:nvSpPr>
          <p:cNvPr id="5" name="TextBox 5"/>
          <p:cNvSpPr txBox="1"/>
          <p:nvPr/>
        </p:nvSpPr>
        <p:spPr>
          <a:xfrm>
            <a:off x="1024712" y="1038225"/>
            <a:ext cx="10932418" cy="397383"/>
          </a:xfrm>
          <a:prstGeom prst="rect">
            <a:avLst/>
          </a:prstGeom>
        </p:spPr>
        <p:txBody>
          <a:bodyPr lIns="0" tIns="0" rIns="0" bIns="0" rtlCol="0" anchor="t">
            <a:spAutoFit/>
          </a:bodyPr>
          <a:lstStyle/>
          <a:p>
            <a:pPr marL="0" lvl="0" indent="0" algn="l">
              <a:lnSpc>
                <a:spcPts val="3186"/>
              </a:lnSpc>
              <a:spcBef>
                <a:spcPct val="0"/>
              </a:spcBef>
            </a:pPr>
            <a:r>
              <a:rPr lang="en-US" sz="2700" spc="270">
                <a:solidFill>
                  <a:srgbClr val="1C4B82"/>
                </a:solidFill>
                <a:latin typeface="Aileron Heavy Bold"/>
              </a:rPr>
              <a:t>WHY DOES THIS MATTER?</a:t>
            </a:r>
          </a:p>
        </p:txBody>
      </p:sp>
      <p:sp>
        <p:nvSpPr>
          <p:cNvPr id="6" name="TextBox 6"/>
          <p:cNvSpPr txBox="1"/>
          <p:nvPr/>
        </p:nvSpPr>
        <p:spPr>
          <a:xfrm>
            <a:off x="1294265" y="2088452"/>
            <a:ext cx="7734488" cy="479845"/>
          </a:xfrm>
          <a:prstGeom prst="rect">
            <a:avLst/>
          </a:prstGeom>
        </p:spPr>
        <p:txBody>
          <a:bodyPr lIns="0" tIns="0" rIns="0" bIns="0" rtlCol="0" anchor="t">
            <a:spAutoFit/>
          </a:bodyPr>
          <a:lstStyle/>
          <a:p>
            <a:pPr marL="0" lvl="0" indent="0" algn="l">
              <a:lnSpc>
                <a:spcPts val="3920"/>
              </a:lnSpc>
              <a:spcBef>
                <a:spcPct val="0"/>
              </a:spcBef>
            </a:pPr>
            <a:r>
              <a:rPr lang="en-US" sz="2800">
                <a:solidFill>
                  <a:srgbClr val="2F2623"/>
                </a:solidFill>
                <a:latin typeface="Aileron Bold"/>
              </a:rPr>
              <a:t>1-</a:t>
            </a:r>
            <a:r>
              <a:rPr lang="en-US" sz="2800" u="none" strike="noStrike">
                <a:solidFill>
                  <a:srgbClr val="2F2623"/>
                </a:solidFill>
                <a:latin typeface="Aileron Bold"/>
              </a:rPr>
              <a:t>Time value of money </a:t>
            </a:r>
          </a:p>
        </p:txBody>
      </p:sp>
      <p:sp>
        <p:nvSpPr>
          <p:cNvPr id="7" name="TextBox 7"/>
          <p:cNvSpPr txBox="1"/>
          <p:nvPr/>
        </p:nvSpPr>
        <p:spPr>
          <a:xfrm>
            <a:off x="1301004" y="2696405"/>
            <a:ext cx="9584911" cy="576639"/>
          </a:xfrm>
          <a:prstGeom prst="rect">
            <a:avLst/>
          </a:prstGeom>
        </p:spPr>
        <p:txBody>
          <a:bodyPr lIns="0" tIns="0" rIns="0" bIns="0" rtlCol="0" anchor="t">
            <a:spAutoFit/>
          </a:bodyPr>
          <a:lstStyle/>
          <a:p>
            <a:pPr algn="l">
              <a:lnSpc>
                <a:spcPts val="2253"/>
              </a:lnSpc>
              <a:spcBef>
                <a:spcPct val="0"/>
              </a:spcBef>
            </a:pPr>
            <a:r>
              <a:rPr lang="en-US" sz="1910" spc="196">
                <a:solidFill>
                  <a:srgbClr val="5E6269"/>
                </a:solidFill>
                <a:latin typeface="Aileron Heavy"/>
              </a:rPr>
              <a:t>Hundred dollars today is worth more than Hundred dollars a year from now. </a:t>
            </a:r>
          </a:p>
        </p:txBody>
      </p:sp>
      <p:sp>
        <p:nvSpPr>
          <p:cNvPr id="8" name="TextBox 8"/>
          <p:cNvSpPr txBox="1"/>
          <p:nvPr/>
        </p:nvSpPr>
        <p:spPr>
          <a:xfrm>
            <a:off x="1294265" y="3492119"/>
            <a:ext cx="7734488" cy="479845"/>
          </a:xfrm>
          <a:prstGeom prst="rect">
            <a:avLst/>
          </a:prstGeom>
        </p:spPr>
        <p:txBody>
          <a:bodyPr lIns="0" tIns="0" rIns="0" bIns="0" rtlCol="0" anchor="t">
            <a:spAutoFit/>
          </a:bodyPr>
          <a:lstStyle/>
          <a:p>
            <a:pPr marL="0" lvl="0" indent="0" algn="l">
              <a:lnSpc>
                <a:spcPts val="3920"/>
              </a:lnSpc>
              <a:spcBef>
                <a:spcPct val="0"/>
              </a:spcBef>
            </a:pPr>
            <a:r>
              <a:rPr lang="en-US" sz="2800">
                <a:solidFill>
                  <a:srgbClr val="2F2623"/>
                </a:solidFill>
                <a:latin typeface="Aileron Bold"/>
              </a:rPr>
              <a:t>2- </a:t>
            </a:r>
            <a:r>
              <a:rPr lang="en-US" sz="2800" u="none" strike="noStrike">
                <a:solidFill>
                  <a:srgbClr val="2F2623"/>
                </a:solidFill>
                <a:latin typeface="Aileron Bold"/>
              </a:rPr>
              <a:t>Efficient markets theory </a:t>
            </a:r>
          </a:p>
        </p:txBody>
      </p:sp>
      <p:sp>
        <p:nvSpPr>
          <p:cNvPr id="9" name="TextBox 9"/>
          <p:cNvSpPr txBox="1"/>
          <p:nvPr/>
        </p:nvSpPr>
        <p:spPr>
          <a:xfrm>
            <a:off x="1294265" y="4095788"/>
            <a:ext cx="9584911" cy="862532"/>
          </a:xfrm>
          <a:prstGeom prst="rect">
            <a:avLst/>
          </a:prstGeom>
        </p:spPr>
        <p:txBody>
          <a:bodyPr lIns="0" tIns="0" rIns="0" bIns="0" rtlCol="0" anchor="t">
            <a:spAutoFit/>
          </a:bodyPr>
          <a:lstStyle/>
          <a:p>
            <a:pPr algn="l">
              <a:lnSpc>
                <a:spcPts val="2253"/>
              </a:lnSpc>
              <a:spcBef>
                <a:spcPct val="0"/>
              </a:spcBef>
            </a:pPr>
            <a:r>
              <a:rPr lang="en-US" sz="1910" spc="196">
                <a:solidFill>
                  <a:srgbClr val="5E6269"/>
                </a:solidFill>
                <a:latin typeface="Aileron Heavy"/>
              </a:rPr>
              <a:t>According to this theory, all the information is priced into the markets. However, this is not all correct in real-life scenarios creating opportunities for profit opportunities.</a:t>
            </a:r>
          </a:p>
        </p:txBody>
      </p:sp>
      <p:sp>
        <p:nvSpPr>
          <p:cNvPr id="10" name="TextBox 10"/>
          <p:cNvSpPr txBox="1"/>
          <p:nvPr/>
        </p:nvSpPr>
        <p:spPr>
          <a:xfrm>
            <a:off x="1294265" y="5442154"/>
            <a:ext cx="7734488" cy="481329"/>
          </a:xfrm>
          <a:prstGeom prst="rect">
            <a:avLst/>
          </a:prstGeom>
        </p:spPr>
        <p:txBody>
          <a:bodyPr lIns="0" tIns="0" rIns="0" bIns="0" rtlCol="0" anchor="t">
            <a:spAutoFit/>
          </a:bodyPr>
          <a:lstStyle/>
          <a:p>
            <a:pPr marL="0" lvl="0" indent="0" algn="just">
              <a:lnSpc>
                <a:spcPts val="3920"/>
              </a:lnSpc>
              <a:spcBef>
                <a:spcPct val="0"/>
              </a:spcBef>
            </a:pPr>
            <a:r>
              <a:rPr lang="en-US" sz="2800">
                <a:solidFill>
                  <a:srgbClr val="2F2623"/>
                </a:solidFill>
                <a:latin typeface="Aileron Bold"/>
              </a:rPr>
              <a:t>3- </a:t>
            </a:r>
            <a:r>
              <a:rPr lang="en-US" sz="2800" u="none" strike="noStrike">
                <a:solidFill>
                  <a:srgbClr val="2F2623"/>
                </a:solidFill>
                <a:latin typeface="Aileron Bold"/>
              </a:rPr>
              <a:t>Time Delay in Information</a:t>
            </a:r>
          </a:p>
        </p:txBody>
      </p:sp>
      <p:sp>
        <p:nvSpPr>
          <p:cNvPr id="11" name="TextBox 11"/>
          <p:cNvSpPr txBox="1"/>
          <p:nvPr/>
        </p:nvSpPr>
        <p:spPr>
          <a:xfrm>
            <a:off x="1301004" y="6056265"/>
            <a:ext cx="9584911" cy="1434319"/>
          </a:xfrm>
          <a:prstGeom prst="rect">
            <a:avLst/>
          </a:prstGeom>
        </p:spPr>
        <p:txBody>
          <a:bodyPr lIns="0" tIns="0" rIns="0" bIns="0" rtlCol="0" anchor="t">
            <a:spAutoFit/>
          </a:bodyPr>
          <a:lstStyle/>
          <a:p>
            <a:pPr algn="l">
              <a:lnSpc>
                <a:spcPts val="2253"/>
              </a:lnSpc>
              <a:spcBef>
                <a:spcPct val="0"/>
              </a:spcBef>
            </a:pPr>
            <a:r>
              <a:rPr lang="en-US" sz="1910" spc="196">
                <a:solidFill>
                  <a:srgbClr val="5E6269"/>
                </a:solidFill>
                <a:latin typeface="Aileron Heavy"/>
              </a:rPr>
              <a:t>Today, quantitative firms and trading firms use quantitative strategies to execute trades and serve their clients. The information available to public for free on yahoo finance generally tends to have delay in information compared to paid platforms like Morningstar and Bloomberg.</a:t>
            </a:r>
          </a:p>
        </p:txBody>
      </p:sp>
      <p:sp>
        <p:nvSpPr>
          <p:cNvPr id="12" name="TextBox 12"/>
          <p:cNvSpPr txBox="1"/>
          <p:nvPr/>
        </p:nvSpPr>
        <p:spPr>
          <a:xfrm>
            <a:off x="763416" y="8367323"/>
            <a:ext cx="15558393" cy="890977"/>
          </a:xfrm>
          <a:prstGeom prst="rect">
            <a:avLst/>
          </a:prstGeom>
        </p:spPr>
        <p:txBody>
          <a:bodyPr lIns="0" tIns="0" rIns="0" bIns="0" rtlCol="0" anchor="t">
            <a:spAutoFit/>
          </a:bodyPr>
          <a:lstStyle/>
          <a:p>
            <a:pPr algn="l">
              <a:lnSpc>
                <a:spcPts val="2393"/>
              </a:lnSpc>
            </a:pPr>
            <a:r>
              <a:rPr lang="en-US" sz="2028" spc="208">
                <a:solidFill>
                  <a:srgbClr val="5E6269"/>
                </a:solidFill>
                <a:latin typeface="Aileron Heavy Bold"/>
              </a:rPr>
              <a:t>Summary:</a:t>
            </a:r>
            <a:r>
              <a:rPr lang="en-US" sz="2028" spc="208">
                <a:solidFill>
                  <a:srgbClr val="5E6269"/>
                </a:solidFill>
                <a:latin typeface="Aileron Heavy"/>
              </a:rPr>
              <a:t>  As a result, if we can evaluate and predict stock market movements with some degree of accuracy it will benefit the industry in how firms serve their clients and invest their money.</a:t>
            </a:r>
          </a:p>
          <a:p>
            <a:pPr algn="l">
              <a:lnSpc>
                <a:spcPts val="2393"/>
              </a:lnSpc>
              <a:spcBef>
                <a:spcPct val="0"/>
              </a:spcBef>
            </a:pPr>
            <a:endParaRPr lang="en-US" sz="2028" spc="208">
              <a:solidFill>
                <a:srgbClr val="5E6269"/>
              </a:solidFill>
              <a:latin typeface="Aileron Heav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62381" y="2565484"/>
            <a:ext cx="4435515" cy="1819699"/>
          </a:xfrm>
          <a:custGeom>
            <a:avLst/>
            <a:gdLst/>
            <a:ahLst/>
            <a:cxnLst/>
            <a:rect l="l" t="t" r="r" b="b"/>
            <a:pathLst>
              <a:path w="4435515" h="1819699">
                <a:moveTo>
                  <a:pt x="0" y="0"/>
                </a:moveTo>
                <a:lnTo>
                  <a:pt x="4435515" y="0"/>
                </a:lnTo>
                <a:lnTo>
                  <a:pt x="4435515" y="1819698"/>
                </a:lnTo>
                <a:lnTo>
                  <a:pt x="0" y="181969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1957131" y="9258300"/>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a:rPr>
              <a:t>Efsa Sema Aktay</a:t>
            </a:r>
          </a:p>
        </p:txBody>
      </p:sp>
      <p:sp>
        <p:nvSpPr>
          <p:cNvPr id="4" name="TextBox 4"/>
          <p:cNvSpPr txBox="1"/>
          <p:nvPr/>
        </p:nvSpPr>
        <p:spPr>
          <a:xfrm>
            <a:off x="1024712" y="1038225"/>
            <a:ext cx="10932418" cy="397383"/>
          </a:xfrm>
          <a:prstGeom prst="rect">
            <a:avLst/>
          </a:prstGeom>
        </p:spPr>
        <p:txBody>
          <a:bodyPr lIns="0" tIns="0" rIns="0" bIns="0" rtlCol="0" anchor="t">
            <a:spAutoFit/>
          </a:bodyPr>
          <a:lstStyle/>
          <a:p>
            <a:pPr marL="0" lvl="0" indent="0" algn="l">
              <a:lnSpc>
                <a:spcPts val="3186"/>
              </a:lnSpc>
              <a:spcBef>
                <a:spcPct val="0"/>
              </a:spcBef>
            </a:pPr>
            <a:r>
              <a:rPr lang="en-US" sz="2700" spc="270">
                <a:solidFill>
                  <a:srgbClr val="1C4B82"/>
                </a:solidFill>
                <a:latin typeface="Aileron Heavy Bold"/>
              </a:rPr>
              <a:t>KEY INSIGHT FROM PREVOUS CASE STUDY </a:t>
            </a:r>
          </a:p>
        </p:txBody>
      </p:sp>
      <p:sp>
        <p:nvSpPr>
          <p:cNvPr id="5" name="TextBox 5"/>
          <p:cNvSpPr txBox="1"/>
          <p:nvPr/>
        </p:nvSpPr>
        <p:spPr>
          <a:xfrm>
            <a:off x="1024712" y="1861646"/>
            <a:ext cx="18288000" cy="481329"/>
          </a:xfrm>
          <a:prstGeom prst="rect">
            <a:avLst/>
          </a:prstGeom>
        </p:spPr>
        <p:txBody>
          <a:bodyPr lIns="0" tIns="0" rIns="0" bIns="0" rtlCol="0" anchor="t">
            <a:spAutoFit/>
          </a:bodyPr>
          <a:lstStyle/>
          <a:p>
            <a:pPr algn="l">
              <a:lnSpc>
                <a:spcPts val="3920"/>
              </a:lnSpc>
            </a:pPr>
            <a:r>
              <a:rPr lang="en-US" sz="2800">
                <a:solidFill>
                  <a:srgbClr val="2F2623"/>
                </a:solidFill>
                <a:latin typeface="Aileron Bold"/>
              </a:rPr>
              <a:t>Using an outsourced model that is in progress of development - Beta Version </a:t>
            </a:r>
          </a:p>
        </p:txBody>
      </p:sp>
      <p:sp>
        <p:nvSpPr>
          <p:cNvPr id="6" name="TextBox 6"/>
          <p:cNvSpPr txBox="1"/>
          <p:nvPr/>
        </p:nvSpPr>
        <p:spPr>
          <a:xfrm>
            <a:off x="1028700" y="6729168"/>
            <a:ext cx="18288000" cy="481329"/>
          </a:xfrm>
          <a:prstGeom prst="rect">
            <a:avLst/>
          </a:prstGeom>
        </p:spPr>
        <p:txBody>
          <a:bodyPr lIns="0" tIns="0" rIns="0" bIns="0" rtlCol="0" anchor="t">
            <a:spAutoFit/>
          </a:bodyPr>
          <a:lstStyle/>
          <a:p>
            <a:pPr algn="l">
              <a:lnSpc>
                <a:spcPts val="3920"/>
              </a:lnSpc>
            </a:pPr>
            <a:r>
              <a:rPr lang="en-US" sz="2800">
                <a:solidFill>
                  <a:srgbClr val="2F2623"/>
                </a:solidFill>
                <a:latin typeface="Aileron Bold"/>
              </a:rPr>
              <a:t>Industry impact and learning aspect</a:t>
            </a:r>
          </a:p>
        </p:txBody>
      </p:sp>
      <p:sp>
        <p:nvSpPr>
          <p:cNvPr id="7" name="TextBox 7"/>
          <p:cNvSpPr txBox="1"/>
          <p:nvPr/>
        </p:nvSpPr>
        <p:spPr>
          <a:xfrm>
            <a:off x="1024712" y="4575682"/>
            <a:ext cx="18288000" cy="481329"/>
          </a:xfrm>
          <a:prstGeom prst="rect">
            <a:avLst/>
          </a:prstGeom>
        </p:spPr>
        <p:txBody>
          <a:bodyPr lIns="0" tIns="0" rIns="0" bIns="0" rtlCol="0" anchor="t">
            <a:spAutoFit/>
          </a:bodyPr>
          <a:lstStyle/>
          <a:p>
            <a:pPr algn="l">
              <a:lnSpc>
                <a:spcPts val="3920"/>
              </a:lnSpc>
            </a:pPr>
            <a:r>
              <a:rPr lang="en-US" sz="2800">
                <a:solidFill>
                  <a:srgbClr val="2F2623"/>
                </a:solidFill>
                <a:latin typeface="Aileron Bold"/>
              </a:rPr>
              <a:t>My interest in utilising Machine Learning Models for analysis </a:t>
            </a:r>
          </a:p>
        </p:txBody>
      </p:sp>
      <p:sp>
        <p:nvSpPr>
          <p:cNvPr id="8" name="TextBox 8"/>
          <p:cNvSpPr txBox="1"/>
          <p:nvPr/>
        </p:nvSpPr>
        <p:spPr>
          <a:xfrm>
            <a:off x="1407900" y="3047925"/>
            <a:ext cx="9584911" cy="862532"/>
          </a:xfrm>
          <a:prstGeom prst="rect">
            <a:avLst/>
          </a:prstGeom>
        </p:spPr>
        <p:txBody>
          <a:bodyPr lIns="0" tIns="0" rIns="0" bIns="0" rtlCol="0" anchor="t">
            <a:spAutoFit/>
          </a:bodyPr>
          <a:lstStyle/>
          <a:p>
            <a:pPr marL="412378" lvl="1" indent="-206189" algn="l">
              <a:lnSpc>
                <a:spcPts val="2253"/>
              </a:lnSpc>
              <a:buFont typeface="Arial"/>
              <a:buChar char="•"/>
            </a:pPr>
            <a:r>
              <a:rPr lang="en-US" sz="1910" spc="196">
                <a:solidFill>
                  <a:srgbClr val="5E6269"/>
                </a:solidFill>
                <a:latin typeface="Aileron Heavy"/>
              </a:rPr>
              <a:t>little documentation about functions or components</a:t>
            </a:r>
          </a:p>
          <a:p>
            <a:pPr marL="412378" lvl="1" indent="-206189" algn="l">
              <a:lnSpc>
                <a:spcPts val="2253"/>
              </a:lnSpc>
              <a:buFont typeface="Arial"/>
              <a:buChar char="•"/>
            </a:pPr>
            <a:r>
              <a:rPr lang="en-US" sz="1910" spc="196">
                <a:solidFill>
                  <a:srgbClr val="5E6269"/>
                </a:solidFill>
                <a:latin typeface="Aileron Heavy"/>
              </a:rPr>
              <a:t>when encountering an error difficult to troubleshoot</a:t>
            </a:r>
          </a:p>
          <a:p>
            <a:pPr marL="412378" lvl="1" indent="-206189" algn="l">
              <a:lnSpc>
                <a:spcPts val="2253"/>
              </a:lnSpc>
              <a:spcBef>
                <a:spcPct val="0"/>
              </a:spcBef>
              <a:buFont typeface="Arial"/>
              <a:buChar char="•"/>
            </a:pPr>
            <a:r>
              <a:rPr lang="en-US" sz="1910" spc="196">
                <a:solidFill>
                  <a:srgbClr val="5E6269"/>
                </a:solidFill>
                <a:latin typeface="Aileron Heavy"/>
              </a:rPr>
              <a:t>beta version so a lot of issues with component data</a:t>
            </a:r>
          </a:p>
        </p:txBody>
      </p:sp>
      <p:sp>
        <p:nvSpPr>
          <p:cNvPr id="9" name="TextBox 9"/>
          <p:cNvSpPr txBox="1"/>
          <p:nvPr/>
        </p:nvSpPr>
        <p:spPr>
          <a:xfrm>
            <a:off x="1411888" y="5304661"/>
            <a:ext cx="13196328" cy="862532"/>
          </a:xfrm>
          <a:prstGeom prst="rect">
            <a:avLst/>
          </a:prstGeom>
        </p:spPr>
        <p:txBody>
          <a:bodyPr lIns="0" tIns="0" rIns="0" bIns="0" rtlCol="0" anchor="t">
            <a:spAutoFit/>
          </a:bodyPr>
          <a:lstStyle/>
          <a:p>
            <a:pPr marL="412378" lvl="1" indent="-206189" algn="l">
              <a:lnSpc>
                <a:spcPts val="2253"/>
              </a:lnSpc>
              <a:buFont typeface="Arial"/>
              <a:buChar char="•"/>
            </a:pPr>
            <a:r>
              <a:rPr lang="en-US" sz="1910" spc="196">
                <a:solidFill>
                  <a:srgbClr val="5E6269"/>
                </a:solidFill>
                <a:latin typeface="Aileron Heavy"/>
              </a:rPr>
              <a:t>machine learning models require large amounts of data to accurately predict an outcome </a:t>
            </a:r>
          </a:p>
          <a:p>
            <a:pPr marL="412378" lvl="1" indent="-206189" algn="l">
              <a:lnSpc>
                <a:spcPts val="2253"/>
              </a:lnSpc>
              <a:buFont typeface="Arial"/>
              <a:buChar char="•"/>
            </a:pPr>
            <a:r>
              <a:rPr lang="en-US" sz="1910" spc="196">
                <a:solidFill>
                  <a:srgbClr val="5E6269"/>
                </a:solidFill>
                <a:latin typeface="Aileron Heavy"/>
              </a:rPr>
              <a:t>there should be enough generated data to train and test the model</a:t>
            </a:r>
          </a:p>
          <a:p>
            <a:pPr marL="412378" lvl="1" indent="-206189" algn="l">
              <a:lnSpc>
                <a:spcPts val="2253"/>
              </a:lnSpc>
              <a:spcBef>
                <a:spcPct val="0"/>
              </a:spcBef>
              <a:buFont typeface="Arial"/>
              <a:buChar char="•"/>
            </a:pPr>
            <a:r>
              <a:rPr lang="en-US" sz="1910" spc="196">
                <a:solidFill>
                  <a:srgbClr val="5E6269"/>
                </a:solidFill>
                <a:latin typeface="Aileron Heavy"/>
              </a:rPr>
              <a:t>finance data is very accessible and well documented</a:t>
            </a:r>
          </a:p>
        </p:txBody>
      </p:sp>
      <p:sp>
        <p:nvSpPr>
          <p:cNvPr id="10" name="TextBox 10"/>
          <p:cNvSpPr txBox="1"/>
          <p:nvPr/>
        </p:nvSpPr>
        <p:spPr>
          <a:xfrm>
            <a:off x="1411888" y="7458147"/>
            <a:ext cx="13196328" cy="862532"/>
          </a:xfrm>
          <a:prstGeom prst="rect">
            <a:avLst/>
          </a:prstGeom>
        </p:spPr>
        <p:txBody>
          <a:bodyPr lIns="0" tIns="0" rIns="0" bIns="0" rtlCol="0" anchor="t">
            <a:spAutoFit/>
          </a:bodyPr>
          <a:lstStyle/>
          <a:p>
            <a:pPr marL="412378" lvl="1" indent="-206189" algn="l">
              <a:lnSpc>
                <a:spcPts val="2253"/>
              </a:lnSpc>
              <a:spcBef>
                <a:spcPct val="0"/>
              </a:spcBef>
              <a:buFont typeface="Arial"/>
              <a:buChar char="•"/>
            </a:pPr>
            <a:r>
              <a:rPr lang="en-US" sz="1910" spc="196">
                <a:solidFill>
                  <a:srgbClr val="5E6269"/>
                </a:solidFill>
                <a:latin typeface="Aileron Heavy"/>
              </a:rPr>
              <a:t>By choosing a finance topic and Python I can control the algorithms more easily and also achieve better visualisation of data as well as learning more about my expertise combining it with design</a:t>
            </a:r>
          </a:p>
        </p:txBody>
      </p:sp>
      <p:sp>
        <p:nvSpPr>
          <p:cNvPr id="11" name="TextBox 11"/>
          <p:cNvSpPr txBox="1"/>
          <p:nvPr/>
        </p:nvSpPr>
        <p:spPr>
          <a:xfrm>
            <a:off x="1411888" y="8395768"/>
            <a:ext cx="13196328" cy="862532"/>
          </a:xfrm>
          <a:prstGeom prst="rect">
            <a:avLst/>
          </a:prstGeom>
        </p:spPr>
        <p:txBody>
          <a:bodyPr lIns="0" tIns="0" rIns="0" bIns="0" rtlCol="0" anchor="t">
            <a:spAutoFit/>
          </a:bodyPr>
          <a:lstStyle/>
          <a:p>
            <a:pPr marL="412378" lvl="1" indent="-206189" algn="l">
              <a:lnSpc>
                <a:spcPts val="2253"/>
              </a:lnSpc>
              <a:spcBef>
                <a:spcPct val="0"/>
              </a:spcBef>
              <a:buFont typeface="Arial"/>
              <a:buChar char="•"/>
            </a:pPr>
            <a:r>
              <a:rPr lang="en-US" sz="1910" spc="196">
                <a:solidFill>
                  <a:srgbClr val="5E6269"/>
                </a:solidFill>
                <a:latin typeface="Aileron Heavy"/>
              </a:rPr>
              <a:t>Compared to floor layout generators most algorithm/machine learning stock price prediction journals have been published within the last three years or relatively more current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924721" y="4133526"/>
            <a:ext cx="6626585" cy="5260410"/>
          </a:xfrm>
          <a:custGeom>
            <a:avLst/>
            <a:gdLst/>
            <a:ahLst/>
            <a:cxnLst/>
            <a:rect l="l" t="t" r="r" b="b"/>
            <a:pathLst>
              <a:path w="6626585" h="5260410">
                <a:moveTo>
                  <a:pt x="0" y="0"/>
                </a:moveTo>
                <a:lnTo>
                  <a:pt x="6626584" y="0"/>
                </a:lnTo>
                <a:lnTo>
                  <a:pt x="6626584" y="5260410"/>
                </a:lnTo>
                <a:lnTo>
                  <a:pt x="0" y="5260410"/>
                </a:lnTo>
                <a:lnTo>
                  <a:pt x="0" y="0"/>
                </a:lnTo>
                <a:close/>
              </a:path>
            </a:pathLst>
          </a:custGeom>
          <a:blipFill>
            <a:blip r:embed="rId2"/>
            <a:stretch>
              <a:fillRect/>
            </a:stretch>
          </a:blipFill>
        </p:spPr>
        <p:txBody>
          <a:bodyPr/>
          <a:lstStyle/>
          <a:p>
            <a:endParaRPr lang="en-US"/>
          </a:p>
        </p:txBody>
      </p:sp>
      <p:sp>
        <p:nvSpPr>
          <p:cNvPr id="3" name="Freeform 3"/>
          <p:cNvSpPr/>
          <p:nvPr/>
        </p:nvSpPr>
        <p:spPr>
          <a:xfrm>
            <a:off x="10924721" y="479654"/>
            <a:ext cx="6334579" cy="3518236"/>
          </a:xfrm>
          <a:custGeom>
            <a:avLst/>
            <a:gdLst/>
            <a:ahLst/>
            <a:cxnLst/>
            <a:rect l="l" t="t" r="r" b="b"/>
            <a:pathLst>
              <a:path w="6334579" h="3518236">
                <a:moveTo>
                  <a:pt x="0" y="0"/>
                </a:moveTo>
                <a:lnTo>
                  <a:pt x="6334579" y="0"/>
                </a:lnTo>
                <a:lnTo>
                  <a:pt x="6334579" y="3518236"/>
                </a:lnTo>
                <a:lnTo>
                  <a:pt x="0" y="351823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1957131" y="9258300"/>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a:rPr>
              <a:t>Efsa Sema Aktay</a:t>
            </a:r>
          </a:p>
        </p:txBody>
      </p:sp>
      <p:sp>
        <p:nvSpPr>
          <p:cNvPr id="5" name="TextBox 5"/>
          <p:cNvSpPr txBox="1"/>
          <p:nvPr/>
        </p:nvSpPr>
        <p:spPr>
          <a:xfrm>
            <a:off x="1024712" y="1038225"/>
            <a:ext cx="10932418" cy="797433"/>
          </a:xfrm>
          <a:prstGeom prst="rect">
            <a:avLst/>
          </a:prstGeom>
        </p:spPr>
        <p:txBody>
          <a:bodyPr lIns="0" tIns="0" rIns="0" bIns="0" rtlCol="0" anchor="t">
            <a:spAutoFit/>
          </a:bodyPr>
          <a:lstStyle/>
          <a:p>
            <a:pPr algn="l">
              <a:lnSpc>
                <a:spcPts val="3186"/>
              </a:lnSpc>
            </a:pPr>
            <a:r>
              <a:rPr lang="en-US" sz="2700" spc="270">
                <a:solidFill>
                  <a:srgbClr val="1C4B82"/>
                </a:solidFill>
                <a:latin typeface="Aileron Heavy Bold"/>
              </a:rPr>
              <a:t>REFLECTION/LIMITATIONS</a:t>
            </a:r>
          </a:p>
          <a:p>
            <a:pPr marL="0" lvl="0" indent="0" algn="l">
              <a:lnSpc>
                <a:spcPts val="3186"/>
              </a:lnSpc>
              <a:spcBef>
                <a:spcPct val="0"/>
              </a:spcBef>
            </a:pPr>
            <a:endParaRPr lang="en-US" sz="2700" spc="270">
              <a:solidFill>
                <a:srgbClr val="1C4B82"/>
              </a:solidFill>
              <a:latin typeface="Aileron Heavy Bold"/>
            </a:endParaRPr>
          </a:p>
        </p:txBody>
      </p:sp>
      <p:sp>
        <p:nvSpPr>
          <p:cNvPr id="6" name="TextBox 6"/>
          <p:cNvSpPr txBox="1"/>
          <p:nvPr/>
        </p:nvSpPr>
        <p:spPr>
          <a:xfrm>
            <a:off x="1028700" y="2027935"/>
            <a:ext cx="8981263" cy="3115565"/>
          </a:xfrm>
          <a:prstGeom prst="rect">
            <a:avLst/>
          </a:prstGeom>
        </p:spPr>
        <p:txBody>
          <a:bodyPr lIns="0" tIns="0" rIns="0" bIns="0" rtlCol="0" anchor="t">
            <a:spAutoFit/>
          </a:bodyPr>
          <a:lstStyle/>
          <a:p>
            <a:pPr marL="412378" lvl="1" indent="-206189" algn="l">
              <a:lnSpc>
                <a:spcPts val="1910"/>
              </a:lnSpc>
              <a:buFont typeface="Arial"/>
              <a:buChar char="•"/>
            </a:pPr>
            <a:r>
              <a:rPr lang="en-US" sz="1910" spc="171">
                <a:solidFill>
                  <a:srgbClr val="5E6269"/>
                </a:solidFill>
                <a:latin typeface="Aileron Heavy"/>
              </a:rPr>
              <a:t>What additional financial/economic factors could improve predictions?</a:t>
            </a:r>
          </a:p>
          <a:p>
            <a:pPr marL="412378" lvl="1" indent="-206189" algn="l">
              <a:lnSpc>
                <a:spcPts val="1910"/>
              </a:lnSpc>
              <a:buFont typeface="Arial"/>
              <a:buChar char="•"/>
            </a:pPr>
            <a:r>
              <a:rPr lang="en-US" sz="1910" spc="171">
                <a:solidFill>
                  <a:srgbClr val="5E6269"/>
                </a:solidFill>
                <a:latin typeface="Aileron Heavy"/>
              </a:rPr>
              <a:t>Exchange rates, GDP, interest rates etc.</a:t>
            </a:r>
          </a:p>
          <a:p>
            <a:pPr algn="l">
              <a:lnSpc>
                <a:spcPts val="1910"/>
              </a:lnSpc>
            </a:pPr>
            <a:endParaRPr lang="en-US" sz="1910" spc="171">
              <a:solidFill>
                <a:srgbClr val="5E6269"/>
              </a:solidFill>
              <a:latin typeface="Aileron Heavy"/>
            </a:endParaRPr>
          </a:p>
          <a:p>
            <a:pPr marL="412378" lvl="1" indent="-206189" algn="l">
              <a:lnSpc>
                <a:spcPts val="1910"/>
              </a:lnSpc>
              <a:buFont typeface="Arial"/>
              <a:buChar char="•"/>
            </a:pPr>
            <a:r>
              <a:rPr lang="en-US" sz="1910" spc="171">
                <a:solidFill>
                  <a:srgbClr val="5E6269"/>
                </a:solidFill>
                <a:latin typeface="Aileron Heavy"/>
              </a:rPr>
              <a:t>How to address challenges like inflation, volatility, and black swan events?</a:t>
            </a:r>
          </a:p>
          <a:p>
            <a:pPr algn="l">
              <a:lnSpc>
                <a:spcPts val="1910"/>
              </a:lnSpc>
            </a:pPr>
            <a:endParaRPr lang="en-US" sz="1910" spc="171">
              <a:solidFill>
                <a:srgbClr val="5E6269"/>
              </a:solidFill>
              <a:latin typeface="Aileron Heavy"/>
            </a:endParaRPr>
          </a:p>
          <a:p>
            <a:pPr marL="412378" lvl="1" indent="-206189" algn="l">
              <a:lnSpc>
                <a:spcPts val="1910"/>
              </a:lnSpc>
              <a:buFont typeface="Arial"/>
              <a:buChar char="•"/>
            </a:pPr>
            <a:r>
              <a:rPr lang="en-US" sz="1910" spc="171">
                <a:solidFill>
                  <a:srgbClr val="5E6269"/>
                </a:solidFill>
                <a:latin typeface="Aileron Heavy"/>
              </a:rPr>
              <a:t>What evaluation strategies can be used to validate model performance?</a:t>
            </a:r>
          </a:p>
          <a:p>
            <a:pPr algn="l">
              <a:lnSpc>
                <a:spcPts val="1910"/>
              </a:lnSpc>
            </a:pPr>
            <a:endParaRPr lang="en-US" sz="1910" spc="171">
              <a:solidFill>
                <a:srgbClr val="5E6269"/>
              </a:solidFill>
              <a:latin typeface="Aileron Heavy"/>
            </a:endParaRPr>
          </a:p>
          <a:p>
            <a:pPr marL="412378" lvl="1" indent="-206189" algn="l">
              <a:lnSpc>
                <a:spcPts val="1910"/>
              </a:lnSpc>
              <a:buFont typeface="Arial"/>
              <a:buChar char="•"/>
            </a:pPr>
            <a:r>
              <a:rPr lang="en-US" sz="1910" spc="171">
                <a:solidFill>
                  <a:srgbClr val="5E6269"/>
                </a:solidFill>
                <a:latin typeface="Aileron Heavy"/>
              </a:rPr>
              <a:t>Which additional data sources I can incorporate to increase the robustness of the model? </a:t>
            </a:r>
          </a:p>
          <a:p>
            <a:pPr algn="l">
              <a:lnSpc>
                <a:spcPts val="1910"/>
              </a:lnSpc>
            </a:pPr>
            <a:endParaRPr lang="en-US" sz="1910" spc="171">
              <a:solidFill>
                <a:srgbClr val="5E6269"/>
              </a:solidFill>
              <a:latin typeface="Aileron Heavy"/>
            </a:endParaRPr>
          </a:p>
        </p:txBody>
      </p:sp>
      <p:sp>
        <p:nvSpPr>
          <p:cNvPr id="7" name="TextBox 7"/>
          <p:cNvSpPr txBox="1"/>
          <p:nvPr/>
        </p:nvSpPr>
        <p:spPr>
          <a:xfrm>
            <a:off x="1205556" y="6440731"/>
            <a:ext cx="8981263" cy="2322142"/>
          </a:xfrm>
          <a:prstGeom prst="rect">
            <a:avLst/>
          </a:prstGeom>
        </p:spPr>
        <p:txBody>
          <a:bodyPr lIns="0" tIns="0" rIns="0" bIns="0" rtlCol="0" anchor="t">
            <a:spAutoFit/>
          </a:bodyPr>
          <a:lstStyle/>
          <a:p>
            <a:pPr marL="0" lvl="0" indent="0" algn="l">
              <a:lnSpc>
                <a:spcPts val="3132"/>
              </a:lnSpc>
            </a:pPr>
            <a:r>
              <a:rPr lang="en-US" sz="1910" u="none" strike="noStrike" spc="196">
                <a:solidFill>
                  <a:srgbClr val="5E6269"/>
                </a:solidFill>
                <a:latin typeface="Aileron Heavy"/>
              </a:rPr>
              <a:t>According to “</a:t>
            </a:r>
            <a:r>
              <a:rPr lang="en-US" sz="1910" u="none" strike="noStrike" spc="196">
                <a:solidFill>
                  <a:srgbClr val="000000"/>
                </a:solidFill>
                <a:latin typeface="Aileron Heavy Bold"/>
              </a:rPr>
              <a:t> Incorporating stock prices and news sentiments for stock market prediction: A case of Hong Kong”</a:t>
            </a:r>
            <a:r>
              <a:rPr lang="en-US" sz="1910" u="none" strike="noStrike" spc="196">
                <a:solidFill>
                  <a:srgbClr val="5E6269"/>
                </a:solidFill>
                <a:latin typeface="Aileron Heavy"/>
              </a:rPr>
              <a:t> although the stock price examination based on previous price movements is common incorporating different types of data and multivariable factors is quite new to the field.</a:t>
            </a:r>
          </a:p>
          <a:p>
            <a:pPr marL="0" lvl="0" indent="0" algn="l">
              <a:lnSpc>
                <a:spcPts val="3132"/>
              </a:lnSpc>
            </a:pPr>
            <a:endParaRPr lang="en-US" sz="1910" u="none" strike="noStrike" spc="196">
              <a:solidFill>
                <a:srgbClr val="5E6269"/>
              </a:solidFill>
              <a:latin typeface="Aileron Heavy"/>
            </a:endParaRPr>
          </a:p>
        </p:txBody>
      </p:sp>
      <p:sp>
        <p:nvSpPr>
          <p:cNvPr id="8" name="TextBox 8"/>
          <p:cNvSpPr txBox="1"/>
          <p:nvPr/>
        </p:nvSpPr>
        <p:spPr>
          <a:xfrm>
            <a:off x="759429" y="5643298"/>
            <a:ext cx="10932418" cy="397383"/>
          </a:xfrm>
          <a:prstGeom prst="rect">
            <a:avLst/>
          </a:prstGeom>
        </p:spPr>
        <p:txBody>
          <a:bodyPr lIns="0" tIns="0" rIns="0" bIns="0" rtlCol="0" anchor="t">
            <a:spAutoFit/>
          </a:bodyPr>
          <a:lstStyle/>
          <a:p>
            <a:pPr marL="0" lvl="0" indent="0" algn="l">
              <a:lnSpc>
                <a:spcPts val="3186"/>
              </a:lnSpc>
              <a:spcBef>
                <a:spcPct val="0"/>
              </a:spcBef>
            </a:pPr>
            <a:r>
              <a:rPr lang="en-US" sz="2700" spc="270">
                <a:solidFill>
                  <a:srgbClr val="1C4B82"/>
                </a:solidFill>
                <a:latin typeface="Aileron Heavy Bold"/>
              </a:rPr>
              <a:t>LEARNING AND UNIQUENESS </a:t>
            </a:r>
          </a:p>
        </p:txBody>
      </p:sp>
      <p:sp>
        <p:nvSpPr>
          <p:cNvPr id="9" name="TextBox 9"/>
          <p:cNvSpPr txBox="1"/>
          <p:nvPr/>
        </p:nvSpPr>
        <p:spPr>
          <a:xfrm>
            <a:off x="510064" y="9229725"/>
            <a:ext cx="10664865" cy="1323974"/>
          </a:xfrm>
          <a:prstGeom prst="rect">
            <a:avLst/>
          </a:prstGeom>
        </p:spPr>
        <p:txBody>
          <a:bodyPr lIns="0" tIns="0" rIns="0" bIns="0" rtlCol="0" anchor="t">
            <a:spAutoFit/>
          </a:bodyPr>
          <a:lstStyle/>
          <a:p>
            <a:pPr algn="l">
              <a:lnSpc>
                <a:spcPts val="2100"/>
              </a:lnSpc>
            </a:pPr>
            <a:r>
              <a:rPr lang="en-US" sz="1500">
                <a:solidFill>
                  <a:srgbClr val="000000"/>
                </a:solidFill>
                <a:latin typeface="Canva Sans Bold"/>
              </a:rPr>
              <a:t>Reference 1 article below : </a:t>
            </a:r>
            <a:r>
              <a:rPr lang="en-US" sz="1500">
                <a:solidFill>
                  <a:srgbClr val="5E6269"/>
                </a:solidFill>
                <a:latin typeface="Canva Sans Bold"/>
              </a:rPr>
              <a:t>https://www.sciencedirect.com/science/article/abs/pii/S0306457319307952</a:t>
            </a:r>
            <a:r>
              <a:rPr lang="en-US" sz="1500">
                <a:solidFill>
                  <a:srgbClr val="5E6269"/>
                </a:solidFill>
                <a:latin typeface="Canva Sans"/>
              </a:rPr>
              <a:t> </a:t>
            </a:r>
          </a:p>
          <a:p>
            <a:pPr algn="l">
              <a:lnSpc>
                <a:spcPts val="2100"/>
              </a:lnSpc>
            </a:pPr>
            <a:r>
              <a:rPr lang="en-US" sz="1500">
                <a:solidFill>
                  <a:srgbClr val="000000"/>
                </a:solidFill>
                <a:latin typeface="Canva Sans Bold"/>
              </a:rPr>
              <a:t>Reference 2 image above: </a:t>
            </a:r>
            <a:r>
              <a:rPr lang="en-US" sz="1500">
                <a:solidFill>
                  <a:srgbClr val="5E6269"/>
                </a:solidFill>
                <a:latin typeface="Canva Sans Bold"/>
              </a:rPr>
              <a:t>https://medium.com/@julietoranebo/interactive-dashboard-design-of-data-analysis-of-gdp-inflation-and-international-trade-of-sample-97a4d1ef5da2</a:t>
            </a:r>
          </a:p>
          <a:p>
            <a:pPr algn="l">
              <a:lnSpc>
                <a:spcPts val="2100"/>
              </a:lnSpc>
            </a:pPr>
            <a:endParaRPr lang="en-US" sz="1500">
              <a:solidFill>
                <a:srgbClr val="5E6269"/>
              </a:solidFill>
              <a:latin typeface="Canva Sans Bold"/>
            </a:endParaRPr>
          </a:p>
          <a:p>
            <a:pPr algn="l">
              <a:lnSpc>
                <a:spcPts val="2100"/>
              </a:lnSpc>
            </a:pPr>
            <a:endParaRPr lang="en-US" sz="1500">
              <a:solidFill>
                <a:srgbClr val="5E6269"/>
              </a:solidFill>
              <a:latin typeface="Canva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551058" y="995954"/>
            <a:ext cx="8271903" cy="4033195"/>
          </a:xfrm>
          <a:custGeom>
            <a:avLst/>
            <a:gdLst/>
            <a:ahLst/>
            <a:cxnLst/>
            <a:rect l="l" t="t" r="r" b="b"/>
            <a:pathLst>
              <a:path w="8271903" h="4033195">
                <a:moveTo>
                  <a:pt x="0" y="0"/>
                </a:moveTo>
                <a:lnTo>
                  <a:pt x="8271903" y="0"/>
                </a:lnTo>
                <a:lnTo>
                  <a:pt x="8271903" y="4033195"/>
                </a:lnTo>
                <a:lnTo>
                  <a:pt x="0" y="4033195"/>
                </a:lnTo>
                <a:lnTo>
                  <a:pt x="0" y="0"/>
                </a:lnTo>
                <a:close/>
              </a:path>
            </a:pathLst>
          </a:custGeom>
          <a:blipFill>
            <a:blip r:embed="rId2"/>
            <a:stretch>
              <a:fillRect/>
            </a:stretch>
          </a:blipFill>
        </p:spPr>
        <p:txBody>
          <a:bodyPr/>
          <a:lstStyle/>
          <a:p>
            <a:endParaRPr lang="en-US"/>
          </a:p>
        </p:txBody>
      </p:sp>
      <p:sp>
        <p:nvSpPr>
          <p:cNvPr id="3" name="Freeform 3"/>
          <p:cNvSpPr/>
          <p:nvPr/>
        </p:nvSpPr>
        <p:spPr>
          <a:xfrm>
            <a:off x="8366207" y="5703414"/>
            <a:ext cx="4320802" cy="2994637"/>
          </a:xfrm>
          <a:custGeom>
            <a:avLst/>
            <a:gdLst/>
            <a:ahLst/>
            <a:cxnLst/>
            <a:rect l="l" t="t" r="r" b="b"/>
            <a:pathLst>
              <a:path w="4320802" h="2994637">
                <a:moveTo>
                  <a:pt x="0" y="0"/>
                </a:moveTo>
                <a:lnTo>
                  <a:pt x="4320802" y="0"/>
                </a:lnTo>
                <a:lnTo>
                  <a:pt x="4320802" y="2994638"/>
                </a:lnTo>
                <a:lnTo>
                  <a:pt x="0" y="2994638"/>
                </a:lnTo>
                <a:lnTo>
                  <a:pt x="0" y="0"/>
                </a:lnTo>
                <a:close/>
              </a:path>
            </a:pathLst>
          </a:custGeom>
          <a:blipFill>
            <a:blip r:embed="rId3"/>
            <a:stretch>
              <a:fillRect r="-1011"/>
            </a:stretch>
          </a:blipFill>
        </p:spPr>
        <p:txBody>
          <a:bodyPr/>
          <a:lstStyle/>
          <a:p>
            <a:endParaRPr lang="en-US"/>
          </a:p>
        </p:txBody>
      </p:sp>
      <p:sp>
        <p:nvSpPr>
          <p:cNvPr id="4" name="Freeform 4"/>
          <p:cNvSpPr/>
          <p:nvPr/>
        </p:nvSpPr>
        <p:spPr>
          <a:xfrm>
            <a:off x="12993821" y="5703414"/>
            <a:ext cx="4265479" cy="2880620"/>
          </a:xfrm>
          <a:custGeom>
            <a:avLst/>
            <a:gdLst/>
            <a:ahLst/>
            <a:cxnLst/>
            <a:rect l="l" t="t" r="r" b="b"/>
            <a:pathLst>
              <a:path w="4265479" h="2880620">
                <a:moveTo>
                  <a:pt x="0" y="0"/>
                </a:moveTo>
                <a:lnTo>
                  <a:pt x="4265479" y="0"/>
                </a:lnTo>
                <a:lnTo>
                  <a:pt x="4265479" y="2880620"/>
                </a:lnTo>
                <a:lnTo>
                  <a:pt x="0" y="2880620"/>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1957131" y="9258300"/>
            <a:ext cx="5302169" cy="271272"/>
          </a:xfrm>
          <a:prstGeom prst="rect">
            <a:avLst/>
          </a:prstGeom>
        </p:spPr>
        <p:txBody>
          <a:bodyPr lIns="0" tIns="0" rIns="0" bIns="0" rtlCol="0" anchor="t">
            <a:spAutoFit/>
          </a:bodyPr>
          <a:lstStyle/>
          <a:p>
            <a:pPr marL="0" lvl="0" indent="0" algn="r">
              <a:lnSpc>
                <a:spcPts val="2124"/>
              </a:lnSpc>
              <a:spcBef>
                <a:spcPct val="0"/>
              </a:spcBef>
            </a:pPr>
            <a:r>
              <a:rPr lang="en-US" sz="1800" spc="185">
                <a:solidFill>
                  <a:srgbClr val="1C4B82"/>
                </a:solidFill>
                <a:latin typeface="Aileron Heavy Bold"/>
              </a:rPr>
              <a:t>Efsa Sema Aktay</a:t>
            </a:r>
          </a:p>
        </p:txBody>
      </p:sp>
      <p:sp>
        <p:nvSpPr>
          <p:cNvPr id="6" name="TextBox 6"/>
          <p:cNvSpPr txBox="1"/>
          <p:nvPr/>
        </p:nvSpPr>
        <p:spPr>
          <a:xfrm>
            <a:off x="1024712" y="1038225"/>
            <a:ext cx="10932418" cy="397383"/>
          </a:xfrm>
          <a:prstGeom prst="rect">
            <a:avLst/>
          </a:prstGeom>
        </p:spPr>
        <p:txBody>
          <a:bodyPr lIns="0" tIns="0" rIns="0" bIns="0" rtlCol="0" anchor="t">
            <a:spAutoFit/>
          </a:bodyPr>
          <a:lstStyle/>
          <a:p>
            <a:pPr marL="0" lvl="0" indent="0" algn="l">
              <a:lnSpc>
                <a:spcPts val="3186"/>
              </a:lnSpc>
              <a:spcBef>
                <a:spcPct val="0"/>
              </a:spcBef>
            </a:pPr>
            <a:r>
              <a:rPr lang="en-US" sz="2700" spc="270">
                <a:solidFill>
                  <a:srgbClr val="1C4B82"/>
                </a:solidFill>
                <a:latin typeface="Aileron Heavy"/>
              </a:rPr>
              <a:t>EVALUATION</a:t>
            </a:r>
          </a:p>
        </p:txBody>
      </p:sp>
      <p:sp>
        <p:nvSpPr>
          <p:cNvPr id="7" name="TextBox 7"/>
          <p:cNvSpPr txBox="1"/>
          <p:nvPr/>
        </p:nvSpPr>
        <p:spPr>
          <a:xfrm>
            <a:off x="1028700" y="2029155"/>
            <a:ext cx="6262087" cy="1338072"/>
          </a:xfrm>
          <a:prstGeom prst="rect">
            <a:avLst/>
          </a:prstGeom>
        </p:spPr>
        <p:txBody>
          <a:bodyPr lIns="0" tIns="0" rIns="0" bIns="0" rtlCol="0" anchor="t">
            <a:spAutoFit/>
          </a:bodyPr>
          <a:lstStyle/>
          <a:p>
            <a:pPr algn="l">
              <a:lnSpc>
                <a:spcPts val="2124"/>
              </a:lnSpc>
              <a:spcBef>
                <a:spcPct val="0"/>
              </a:spcBef>
            </a:pPr>
            <a:r>
              <a:rPr lang="en-US" sz="1800" spc="185">
                <a:solidFill>
                  <a:srgbClr val="000000"/>
                </a:solidFill>
                <a:latin typeface="Aileron Heavy"/>
              </a:rPr>
              <a:t>Accuracy: </a:t>
            </a:r>
            <a:r>
              <a:rPr lang="en-US" sz="1800" spc="185">
                <a:solidFill>
                  <a:srgbClr val="5E6269"/>
                </a:solidFill>
                <a:latin typeface="Aileron Heavy"/>
              </a:rPr>
              <a:t>Percent correct predictions of up/down movements over the validation period</a:t>
            </a:r>
          </a:p>
          <a:p>
            <a:pPr algn="l">
              <a:lnSpc>
                <a:spcPts val="2124"/>
              </a:lnSpc>
              <a:spcBef>
                <a:spcPct val="0"/>
              </a:spcBef>
            </a:pPr>
            <a:endParaRPr lang="en-US" sz="1800" spc="185">
              <a:solidFill>
                <a:srgbClr val="5E6269"/>
              </a:solidFill>
              <a:latin typeface="Aileron Heavy"/>
            </a:endParaRPr>
          </a:p>
          <a:p>
            <a:pPr algn="l">
              <a:lnSpc>
                <a:spcPts val="2124"/>
              </a:lnSpc>
              <a:spcBef>
                <a:spcPct val="0"/>
              </a:spcBef>
            </a:pPr>
            <a:r>
              <a:rPr lang="en-US" sz="1800" spc="185">
                <a:solidFill>
                  <a:srgbClr val="5E6269"/>
                </a:solidFill>
                <a:latin typeface="Aileron Heavy"/>
              </a:rPr>
              <a:t>Validate against</a:t>
            </a:r>
            <a:r>
              <a:rPr lang="en-US" sz="1800" spc="185">
                <a:solidFill>
                  <a:srgbClr val="5E6269"/>
                </a:solidFill>
                <a:latin typeface="Aileron Heavy Bold"/>
              </a:rPr>
              <a:t> the </a:t>
            </a:r>
            <a:r>
              <a:rPr lang="en-US" sz="1800" spc="185">
                <a:solidFill>
                  <a:srgbClr val="2F2623"/>
                </a:solidFill>
                <a:latin typeface="Aileron Heavy Bold"/>
              </a:rPr>
              <a:t>Random Walk principle</a:t>
            </a:r>
          </a:p>
        </p:txBody>
      </p:sp>
      <p:sp>
        <p:nvSpPr>
          <p:cNvPr id="8" name="TextBox 8"/>
          <p:cNvSpPr txBox="1"/>
          <p:nvPr/>
        </p:nvSpPr>
        <p:spPr>
          <a:xfrm>
            <a:off x="1024712" y="3805428"/>
            <a:ext cx="6266074" cy="1338072"/>
          </a:xfrm>
          <a:prstGeom prst="rect">
            <a:avLst/>
          </a:prstGeom>
        </p:spPr>
        <p:txBody>
          <a:bodyPr lIns="0" tIns="0" rIns="0" bIns="0" rtlCol="0" anchor="t">
            <a:spAutoFit/>
          </a:bodyPr>
          <a:lstStyle/>
          <a:p>
            <a:pPr algn="l">
              <a:lnSpc>
                <a:spcPts val="2124"/>
              </a:lnSpc>
            </a:pPr>
            <a:r>
              <a:rPr lang="en-US" sz="1800" spc="185">
                <a:solidFill>
                  <a:srgbClr val="000000"/>
                </a:solidFill>
                <a:latin typeface="Aileron Heavy Bold"/>
              </a:rPr>
              <a:t>Tools:</a:t>
            </a:r>
            <a:r>
              <a:rPr lang="en-US" sz="1800" spc="185">
                <a:solidFill>
                  <a:srgbClr val="5E6269"/>
                </a:solidFill>
                <a:latin typeface="Aileron Heavy"/>
              </a:rPr>
              <a:t> I am planning on using Google Collaboratory and TensorFlow.</a:t>
            </a:r>
          </a:p>
          <a:p>
            <a:pPr algn="l">
              <a:lnSpc>
                <a:spcPts val="2124"/>
              </a:lnSpc>
            </a:pPr>
            <a:endParaRPr lang="en-US" sz="1800" spc="185">
              <a:solidFill>
                <a:srgbClr val="5E6269"/>
              </a:solidFill>
              <a:latin typeface="Aileron Heavy"/>
            </a:endParaRPr>
          </a:p>
          <a:p>
            <a:pPr algn="l">
              <a:lnSpc>
                <a:spcPts val="2124"/>
              </a:lnSpc>
              <a:spcBef>
                <a:spcPct val="0"/>
              </a:spcBef>
            </a:pPr>
            <a:r>
              <a:rPr lang="en-US" sz="1800" spc="185">
                <a:solidFill>
                  <a:srgbClr val="5E6269"/>
                </a:solidFill>
                <a:latin typeface="Aileron Heavy"/>
              </a:rPr>
              <a:t>These platforms utilise Python to run Machine Learning Algorithms.</a:t>
            </a:r>
          </a:p>
        </p:txBody>
      </p:sp>
      <p:sp>
        <p:nvSpPr>
          <p:cNvPr id="9" name="TextBox 9"/>
          <p:cNvSpPr txBox="1"/>
          <p:nvPr/>
        </p:nvSpPr>
        <p:spPr>
          <a:xfrm>
            <a:off x="240542" y="9288602"/>
            <a:ext cx="17146488" cy="1338072"/>
          </a:xfrm>
          <a:prstGeom prst="rect">
            <a:avLst/>
          </a:prstGeom>
        </p:spPr>
        <p:txBody>
          <a:bodyPr lIns="0" tIns="0" rIns="0" bIns="0" rtlCol="0" anchor="t">
            <a:spAutoFit/>
          </a:bodyPr>
          <a:lstStyle/>
          <a:p>
            <a:pPr algn="l">
              <a:lnSpc>
                <a:spcPts val="2124"/>
              </a:lnSpc>
              <a:spcBef>
                <a:spcPct val="0"/>
              </a:spcBef>
            </a:pPr>
            <a:r>
              <a:rPr lang="en-US" sz="1800" spc="185">
                <a:solidFill>
                  <a:srgbClr val="000000"/>
                </a:solidFill>
                <a:latin typeface="Aileron Heavy Bold"/>
              </a:rPr>
              <a:t>Reference 1 image bottom right:</a:t>
            </a:r>
            <a:r>
              <a:rPr lang="en-US" sz="1800" spc="185">
                <a:solidFill>
                  <a:srgbClr val="5E6269"/>
                </a:solidFill>
                <a:latin typeface="Aileron Heavy"/>
              </a:rPr>
              <a:t> https://www.investopedia.com/terms/r/randomwalktheory.asp</a:t>
            </a:r>
          </a:p>
          <a:p>
            <a:pPr algn="l">
              <a:lnSpc>
                <a:spcPts val="2124"/>
              </a:lnSpc>
              <a:spcBef>
                <a:spcPct val="0"/>
              </a:spcBef>
            </a:pPr>
            <a:r>
              <a:rPr lang="en-US" sz="1800" spc="185">
                <a:solidFill>
                  <a:srgbClr val="000000"/>
                </a:solidFill>
                <a:latin typeface="Aileron Heavy"/>
              </a:rPr>
              <a:t>Reference 2 image bottom left: </a:t>
            </a:r>
            <a:r>
              <a:rPr lang="en-US" sz="1800" spc="185">
                <a:solidFill>
                  <a:srgbClr val="5E6269"/>
                </a:solidFill>
                <a:latin typeface="Aileron Heavy"/>
              </a:rPr>
              <a:t>https://www.scribbr.com/statistics/normal-distribution/</a:t>
            </a:r>
          </a:p>
          <a:p>
            <a:pPr algn="l">
              <a:lnSpc>
                <a:spcPts val="2124"/>
              </a:lnSpc>
              <a:spcBef>
                <a:spcPct val="0"/>
              </a:spcBef>
            </a:pPr>
            <a:r>
              <a:rPr lang="en-US" sz="1800" spc="185">
                <a:solidFill>
                  <a:srgbClr val="000000"/>
                </a:solidFill>
                <a:latin typeface="Aileron Heavy"/>
              </a:rPr>
              <a:t>Reference 3 image top: </a:t>
            </a:r>
            <a:r>
              <a:rPr lang="en-US" sz="1800" spc="185">
                <a:solidFill>
                  <a:srgbClr val="5E6269"/>
                </a:solidFill>
                <a:latin typeface="Aileron Heavy"/>
              </a:rPr>
              <a:t>https://www.investopedia.com/articles/active-trading/092315/5-most-powerful-candlestick-patterns.asp</a:t>
            </a:r>
          </a:p>
          <a:p>
            <a:pPr algn="l">
              <a:lnSpc>
                <a:spcPts val="2124"/>
              </a:lnSpc>
              <a:spcBef>
                <a:spcPct val="0"/>
              </a:spcBef>
            </a:pPr>
            <a:endParaRPr lang="en-US" sz="1800" spc="185">
              <a:solidFill>
                <a:srgbClr val="5E6269"/>
              </a:solidFill>
              <a:latin typeface="Aileron Heavy"/>
            </a:endParaRPr>
          </a:p>
          <a:p>
            <a:pPr algn="l">
              <a:lnSpc>
                <a:spcPts val="2124"/>
              </a:lnSpc>
              <a:spcBef>
                <a:spcPct val="0"/>
              </a:spcBef>
            </a:pPr>
            <a:endParaRPr lang="en-US" sz="1800" spc="185">
              <a:solidFill>
                <a:srgbClr val="5E6269"/>
              </a:solidFill>
              <a:latin typeface="Aileron Heavy"/>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Macintosh PowerPoint</Application>
  <PresentationFormat>Custom</PresentationFormat>
  <Paragraphs>114</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Aileron Heavy</vt:lpstr>
      <vt:lpstr>Calibri</vt:lpstr>
      <vt:lpstr>Aileron Heavy Bold</vt:lpstr>
      <vt:lpstr>Aileron Bold</vt:lpstr>
      <vt:lpstr>Canva Sans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Design </dc:title>
  <cp:lastModifiedBy>Efsa Sema AKTAY</cp:lastModifiedBy>
  <cp:revision>2</cp:revision>
  <dcterms:created xsi:type="dcterms:W3CDTF">2006-08-16T00:00:00Z</dcterms:created>
  <dcterms:modified xsi:type="dcterms:W3CDTF">2024-05-17T15:17:16Z</dcterms:modified>
  <dc:identifier>DAF_Kf77hdA</dc:identifier>
</cp:coreProperties>
</file>