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2_B7A8B7F0.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8" r:id="rId5"/>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C47E273-8EF5-437B-D02F-7EF9AA6C72B0}" name="Tal Otiker" initials="TO" userId="S::tal.x.otiker@gsk.com::51d663fc-403d-413c-ac5b-831d0bde949d" providerId="AD"/>
  <p188:author id="{9304A6B5-0205-73C4-7D7A-A183C36D8B56}" name="Tal Otiker" initials="TO" userId="S::tal.x.otiker@gsk.com::7741874d-1df2-4f6e-83ea-ab37683bf2f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3692"/>
    <a:srgbClr val="45C2D2"/>
    <a:srgbClr val="E5E4E4"/>
    <a:srgbClr val="10DBE0"/>
    <a:srgbClr val="F0F0F0"/>
    <a:srgbClr val="D04C6B"/>
    <a:srgbClr val="C320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B0C458-36C3-E6F2-224F-0AC09955D188}" v="23" dt="2025-07-22T07:23:50.9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les Partington" userId="S::giles.partington_phastar.com#ext#@psiweb1.onmicrosoft.com::3875717f-5dbb-41f7-a775-38a964a8a219" providerId="AD" clId="Web-{55B0C458-36C3-E6F2-224F-0AC09955D188}"/>
    <pc:docChg chg="modSld">
      <pc:chgData name="Giles Partington" userId="S::giles.partington_phastar.com#ext#@psiweb1.onmicrosoft.com::3875717f-5dbb-41f7-a775-38a964a8a219" providerId="AD" clId="Web-{55B0C458-36C3-E6F2-224F-0AC09955D188}" dt="2025-07-22T07:23:50.176" v="20" actId="14100"/>
      <pc:docMkLst>
        <pc:docMk/>
      </pc:docMkLst>
      <pc:sldChg chg="modSp">
        <pc:chgData name="Giles Partington" userId="S::giles.partington_phastar.com#ext#@psiweb1.onmicrosoft.com::3875717f-5dbb-41f7-a775-38a964a8a219" providerId="AD" clId="Web-{55B0C458-36C3-E6F2-224F-0AC09955D188}" dt="2025-07-22T07:23:50.176" v="20" actId="14100"/>
        <pc:sldMkLst>
          <pc:docMk/>
          <pc:sldMk cId="3081287664" sldId="258"/>
        </pc:sldMkLst>
        <pc:spChg chg="mod">
          <ac:chgData name="Giles Partington" userId="S::giles.partington_phastar.com#ext#@psiweb1.onmicrosoft.com::3875717f-5dbb-41f7-a775-38a964a8a219" providerId="AD" clId="Web-{55B0C458-36C3-E6F2-224F-0AC09955D188}" dt="2025-07-22T07:23:46.145" v="13" actId="20577"/>
          <ac:spMkLst>
            <pc:docMk/>
            <pc:sldMk cId="3081287664" sldId="258"/>
            <ac:spMk id="8" creationId="{A8E4A8AC-33D4-A492-D703-C3B06574D4DD}"/>
          </ac:spMkLst>
        </pc:spChg>
        <pc:spChg chg="mod">
          <ac:chgData name="Giles Partington" userId="S::giles.partington_phastar.com#ext#@psiweb1.onmicrosoft.com::3875717f-5dbb-41f7-a775-38a964a8a219" providerId="AD" clId="Web-{55B0C458-36C3-E6F2-224F-0AC09955D188}" dt="2025-07-22T07:23:50.176" v="20" actId="14100"/>
          <ac:spMkLst>
            <pc:docMk/>
            <pc:sldMk cId="3081287664" sldId="258"/>
            <ac:spMk id="15" creationId="{A9ACC175-26CE-59C4-8131-341021DE125A}"/>
          </ac:spMkLst>
        </pc:spChg>
        <pc:spChg chg="mod">
          <ac:chgData name="Giles Partington" userId="S::giles.partington_phastar.com#ext#@psiweb1.onmicrosoft.com::3875717f-5dbb-41f7-a775-38a964a8a219" providerId="AD" clId="Web-{55B0C458-36C3-E6F2-224F-0AC09955D188}" dt="2025-07-22T07:23:48.957" v="18" actId="14100"/>
          <ac:spMkLst>
            <pc:docMk/>
            <pc:sldMk cId="3081287664" sldId="258"/>
            <ac:spMk id="32" creationId="{EE6311D2-C3B7-E66C-E001-C9C1B7E38A9F}"/>
          </ac:spMkLst>
        </pc:spChg>
        <pc:spChg chg="mod">
          <ac:chgData name="Giles Partington" userId="S::giles.partington_phastar.com#ext#@psiweb1.onmicrosoft.com::3875717f-5dbb-41f7-a775-38a964a8a219" providerId="AD" clId="Web-{55B0C458-36C3-E6F2-224F-0AC09955D188}" dt="2025-07-22T07:23:48.379" v="17" actId="14100"/>
          <ac:spMkLst>
            <pc:docMk/>
            <pc:sldMk cId="3081287664" sldId="258"/>
            <ac:spMk id="47" creationId="{A4D422BA-A30F-43C0-22E4-D38CC823F7DB}"/>
          </ac:spMkLst>
        </pc:spChg>
      </pc:sldChg>
    </pc:docChg>
  </pc:docChgLst>
  <pc:docChgLst>
    <pc:chgData name="Dupuis, Maeva" userId="46991464-9719-420a-a051-aac896e31687" providerId="ADAL" clId="{939DD9ED-9173-9D46-8AD1-15DFD8FFC20F}"/>
    <pc:docChg chg="modSld">
      <pc:chgData name="Dupuis, Maeva" userId="46991464-9719-420a-a051-aac896e31687" providerId="ADAL" clId="{939DD9ED-9173-9D46-8AD1-15DFD8FFC20F}" dt="2025-06-27T12:33:44.533" v="0" actId="1076"/>
      <pc:docMkLst>
        <pc:docMk/>
      </pc:docMkLst>
      <pc:sldChg chg="modSp">
        <pc:chgData name="Dupuis, Maeva" userId="46991464-9719-420a-a051-aac896e31687" providerId="ADAL" clId="{939DD9ED-9173-9D46-8AD1-15DFD8FFC20F}" dt="2025-06-27T12:33:44.533" v="0" actId="1076"/>
        <pc:sldMkLst>
          <pc:docMk/>
          <pc:sldMk cId="3081287664" sldId="258"/>
        </pc:sldMkLst>
        <pc:spChg chg="mod">
          <ac:chgData name="Dupuis, Maeva" userId="46991464-9719-420a-a051-aac896e31687" providerId="ADAL" clId="{939DD9ED-9173-9D46-8AD1-15DFD8FFC20F}" dt="2025-06-27T12:33:44.533" v="0" actId="1076"/>
          <ac:spMkLst>
            <pc:docMk/>
            <pc:sldMk cId="3081287664" sldId="258"/>
            <ac:spMk id="10" creationId="{38561649-089F-A745-0DCA-1F4779AD02FA}"/>
          </ac:spMkLst>
        </pc:spChg>
      </pc:sldChg>
    </pc:docChg>
  </pc:docChgLst>
  <pc:docChgLst>
    <pc:chgData name="Giles Partington" userId="S::giles.partington_phastar.com#ext#@psiweb1.onmicrosoft.com::3875717f-5dbb-41f7-a775-38a964a8a219" providerId="AD" clId="Web-{94779BF1-49E9-EAD9-79B8-DBBCF53CF575}"/>
    <pc:docChg chg="modSld">
      <pc:chgData name="Giles Partington" userId="S::giles.partington_phastar.com#ext#@psiweb1.onmicrosoft.com::3875717f-5dbb-41f7-a775-38a964a8a219" providerId="AD" clId="Web-{94779BF1-49E9-EAD9-79B8-DBBCF53CF575}" dt="2025-06-27T13:19:49.619" v="314" actId="1076"/>
      <pc:docMkLst>
        <pc:docMk/>
      </pc:docMkLst>
      <pc:sldChg chg="addSp delSp modSp modCm">
        <pc:chgData name="Giles Partington" userId="S::giles.partington_phastar.com#ext#@psiweb1.onmicrosoft.com::3875717f-5dbb-41f7-a775-38a964a8a219" providerId="AD" clId="Web-{94779BF1-49E9-EAD9-79B8-DBBCF53CF575}" dt="2025-06-27T13:19:49.619" v="314" actId="1076"/>
        <pc:sldMkLst>
          <pc:docMk/>
          <pc:sldMk cId="3081287664" sldId="258"/>
        </pc:sldMkLst>
        <pc:spChg chg="add mod">
          <ac:chgData name="Giles Partington" userId="S::giles.partington_phastar.com#ext#@psiweb1.onmicrosoft.com::3875717f-5dbb-41f7-a775-38a964a8a219" providerId="AD" clId="Web-{94779BF1-49E9-EAD9-79B8-DBBCF53CF575}" dt="2025-06-27T13:19:49.619" v="314" actId="1076"/>
          <ac:spMkLst>
            <pc:docMk/>
            <pc:sldMk cId="3081287664" sldId="258"/>
            <ac:spMk id="2" creationId="{EB1B71A5-BBD0-0CC9-2632-EE99C8D68547}"/>
          </ac:spMkLst>
        </pc:spChg>
        <pc:spChg chg="add mod ord">
          <ac:chgData name="Giles Partington" userId="S::giles.partington_phastar.com#ext#@psiweb1.onmicrosoft.com::3875717f-5dbb-41f7-a775-38a964a8a219" providerId="AD" clId="Web-{94779BF1-49E9-EAD9-79B8-DBBCF53CF575}" dt="2025-06-27T12:49:23.529" v="199" actId="1076"/>
          <ac:spMkLst>
            <pc:docMk/>
            <pc:sldMk cId="3081287664" sldId="258"/>
            <ac:spMk id="3" creationId="{E4E50835-E992-F8CC-15FF-28C34DB73EED}"/>
          </ac:spMkLst>
        </pc:spChg>
        <pc:spChg chg="mod">
          <ac:chgData name="Giles Partington" userId="S::giles.partington_phastar.com#ext#@psiweb1.onmicrosoft.com::3875717f-5dbb-41f7-a775-38a964a8a219" providerId="AD" clId="Web-{94779BF1-49E9-EAD9-79B8-DBBCF53CF575}" dt="2025-06-27T12:40:07.444" v="119"/>
          <ac:spMkLst>
            <pc:docMk/>
            <pc:sldMk cId="3081287664" sldId="258"/>
            <ac:spMk id="4" creationId="{E248D407-0F52-0F36-C6E1-D00A4C021D05}"/>
          </ac:spMkLst>
        </pc:spChg>
        <pc:spChg chg="mod">
          <ac:chgData name="Giles Partington" userId="S::giles.partington_phastar.com#ext#@psiweb1.onmicrosoft.com::3875717f-5dbb-41f7-a775-38a964a8a219" providerId="AD" clId="Web-{94779BF1-49E9-EAD9-79B8-DBBCF53CF575}" dt="2025-06-27T12:37:30.886" v="101" actId="20577"/>
          <ac:spMkLst>
            <pc:docMk/>
            <pc:sldMk cId="3081287664" sldId="258"/>
            <ac:spMk id="10" creationId="{38561649-089F-A745-0DCA-1F4779AD02FA}"/>
          </ac:spMkLst>
        </pc:spChg>
        <pc:spChg chg="mod">
          <ac:chgData name="Giles Partington" userId="S::giles.partington_phastar.com#ext#@psiweb1.onmicrosoft.com::3875717f-5dbb-41f7-a775-38a964a8a219" providerId="AD" clId="Web-{94779BF1-49E9-EAD9-79B8-DBBCF53CF575}" dt="2025-06-27T12:38:54.485" v="109"/>
          <ac:spMkLst>
            <pc:docMk/>
            <pc:sldMk cId="3081287664" sldId="258"/>
            <ac:spMk id="13" creationId="{B0401512-A595-BC65-3BCB-1EE4972F6002}"/>
          </ac:spMkLst>
        </pc:spChg>
        <pc:spChg chg="mod">
          <ac:chgData name="Giles Partington" userId="S::giles.partington_phastar.com#ext#@psiweb1.onmicrosoft.com::3875717f-5dbb-41f7-a775-38a964a8a219" providerId="AD" clId="Web-{94779BF1-49E9-EAD9-79B8-DBBCF53CF575}" dt="2025-06-27T12:57:15.796" v="226" actId="1076"/>
          <ac:spMkLst>
            <pc:docMk/>
            <pc:sldMk cId="3081287664" sldId="258"/>
            <ac:spMk id="15" creationId="{A9ACC175-26CE-59C4-8131-341021DE125A}"/>
          </ac:spMkLst>
        </pc:spChg>
        <pc:spChg chg="mod">
          <ac:chgData name="Giles Partington" userId="S::giles.partington_phastar.com#ext#@psiweb1.onmicrosoft.com::3875717f-5dbb-41f7-a775-38a964a8a219" providerId="AD" clId="Web-{94779BF1-49E9-EAD9-79B8-DBBCF53CF575}" dt="2025-06-27T12:38:46.938" v="108"/>
          <ac:spMkLst>
            <pc:docMk/>
            <pc:sldMk cId="3081287664" sldId="258"/>
            <ac:spMk id="17" creationId="{2EA15ADA-1C60-B46E-BD02-9234549980D5}"/>
          </ac:spMkLst>
        </pc:spChg>
        <pc:spChg chg="mod">
          <ac:chgData name="Giles Partington" userId="S::giles.partington_phastar.com#ext#@psiweb1.onmicrosoft.com::3875717f-5dbb-41f7-a775-38a964a8a219" providerId="AD" clId="Web-{94779BF1-49E9-EAD9-79B8-DBBCF53CF575}" dt="2025-06-27T12:40:14.772" v="121"/>
          <ac:spMkLst>
            <pc:docMk/>
            <pc:sldMk cId="3081287664" sldId="258"/>
            <ac:spMk id="21" creationId="{3E43C2A4-2D8B-EF67-8FDB-144612E90C39}"/>
          </ac:spMkLst>
        </pc:spChg>
        <pc:spChg chg="mod">
          <ac:chgData name="Giles Partington" userId="S::giles.partington_phastar.com#ext#@psiweb1.onmicrosoft.com::3875717f-5dbb-41f7-a775-38a964a8a219" providerId="AD" clId="Web-{94779BF1-49E9-EAD9-79B8-DBBCF53CF575}" dt="2025-06-27T12:39:02.127" v="112"/>
          <ac:spMkLst>
            <pc:docMk/>
            <pc:sldMk cId="3081287664" sldId="258"/>
            <ac:spMk id="22" creationId="{74C71C5D-467F-0548-9B48-52F8AFB4A4D8}"/>
          </ac:spMkLst>
        </pc:spChg>
        <pc:spChg chg="mod">
          <ac:chgData name="Giles Partington" userId="S::giles.partington_phastar.com#ext#@psiweb1.onmicrosoft.com::3875717f-5dbb-41f7-a775-38a964a8a219" providerId="AD" clId="Web-{94779BF1-49E9-EAD9-79B8-DBBCF53CF575}" dt="2025-06-27T12:38:59.814" v="111"/>
          <ac:spMkLst>
            <pc:docMk/>
            <pc:sldMk cId="3081287664" sldId="258"/>
            <ac:spMk id="24" creationId="{49D21FA1-413F-C2B2-3B24-05F5D12E96AC}"/>
          </ac:spMkLst>
        </pc:spChg>
        <pc:spChg chg="mod">
          <ac:chgData name="Giles Partington" userId="S::giles.partington_phastar.com#ext#@psiweb1.onmicrosoft.com::3875717f-5dbb-41f7-a775-38a964a8a219" providerId="AD" clId="Web-{94779BF1-49E9-EAD9-79B8-DBBCF53CF575}" dt="2025-06-27T12:40:25.445" v="123"/>
          <ac:spMkLst>
            <pc:docMk/>
            <pc:sldMk cId="3081287664" sldId="258"/>
            <ac:spMk id="35" creationId="{240403DC-7FAC-AA51-4D93-044DA00F8878}"/>
          </ac:spMkLst>
        </pc:spChg>
        <pc:spChg chg="mod">
          <ac:chgData name="Giles Partington" userId="S::giles.partington_phastar.com#ext#@psiweb1.onmicrosoft.com::3875717f-5dbb-41f7-a775-38a964a8a219" providerId="AD" clId="Web-{94779BF1-49E9-EAD9-79B8-DBBCF53CF575}" dt="2025-06-27T12:39:59.302" v="118"/>
          <ac:spMkLst>
            <pc:docMk/>
            <pc:sldMk cId="3081287664" sldId="258"/>
            <ac:spMk id="45" creationId="{55764D2D-3602-EDF4-E8B3-C8DEFCF55822}"/>
          </ac:spMkLst>
        </pc:spChg>
        <pc:spChg chg="mod">
          <ac:chgData name="Giles Partington" userId="S::giles.partington_phastar.com#ext#@psiweb1.onmicrosoft.com::3875717f-5dbb-41f7-a775-38a964a8a219" providerId="AD" clId="Web-{94779BF1-49E9-EAD9-79B8-DBBCF53CF575}" dt="2025-06-27T12:38:57.923" v="110"/>
          <ac:spMkLst>
            <pc:docMk/>
            <pc:sldMk cId="3081287664" sldId="258"/>
            <ac:spMk id="47" creationId="{A4D422BA-A30F-43C0-22E4-D38CC823F7DB}"/>
          </ac:spMkLst>
        </pc:spChg>
        <pc:picChg chg="add mod modCrop">
          <ac:chgData name="Giles Partington" userId="S::giles.partington_phastar.com#ext#@psiweb1.onmicrosoft.com::3875717f-5dbb-41f7-a775-38a964a8a219" providerId="AD" clId="Web-{94779BF1-49E9-EAD9-79B8-DBBCF53CF575}" dt="2025-06-27T12:49:19.560" v="198" actId="1076"/>
          <ac:picMkLst>
            <pc:docMk/>
            <pc:sldMk cId="3081287664" sldId="258"/>
            <ac:picMk id="11" creationId="{15A7136E-00F7-CF7F-B13D-1C692B64F2C2}"/>
          </ac:picMkLst>
        </pc:picChg>
        <pc:cxnChg chg="add mod">
          <ac:chgData name="Giles Partington" userId="S::giles.partington_phastar.com#ext#@psiweb1.onmicrosoft.com::3875717f-5dbb-41f7-a775-38a964a8a219" providerId="AD" clId="Web-{94779BF1-49E9-EAD9-79B8-DBBCF53CF575}" dt="2025-06-27T13:18:20.225" v="306"/>
          <ac:cxnSpMkLst>
            <pc:docMk/>
            <pc:sldMk cId="3081287664" sldId="258"/>
            <ac:cxnSpMk id="5" creationId="{0FF1B5F8-86D9-724C-738C-FFC8599C9312}"/>
          </ac:cxnSpMkLst>
        </pc:cxnChg>
        <pc:cxnChg chg="add mod">
          <ac:chgData name="Giles Partington" userId="S::giles.partington_phastar.com#ext#@psiweb1.onmicrosoft.com::3875717f-5dbb-41f7-a775-38a964a8a219" providerId="AD" clId="Web-{94779BF1-49E9-EAD9-79B8-DBBCF53CF575}" dt="2025-06-27T13:19:08.243" v="308" actId="1076"/>
          <ac:cxnSpMkLst>
            <pc:docMk/>
            <pc:sldMk cId="3081287664" sldId="258"/>
            <ac:cxnSpMk id="7" creationId="{842A84BE-637F-A900-4080-04FC3BCD26D0}"/>
          </ac:cxnSpMkLst>
        </pc:cxnChg>
        <pc:cxnChg chg="add mod">
          <ac:chgData name="Giles Partington" userId="S::giles.partington_phastar.com#ext#@psiweb1.onmicrosoft.com::3875717f-5dbb-41f7-a775-38a964a8a219" providerId="AD" clId="Web-{94779BF1-49E9-EAD9-79B8-DBBCF53CF575}" dt="2025-06-27T13:19:31.509" v="313" actId="1076"/>
          <ac:cxnSpMkLst>
            <pc:docMk/>
            <pc:sldMk cId="3081287664" sldId="258"/>
            <ac:cxnSpMk id="12" creationId="{EC8D2326-112D-420A-F0E5-89A17A72C085}"/>
          </ac:cxnSpMkLst>
        </pc:cxnChg>
        <pc:extLst>
          <p:ext xmlns:p="http://schemas.openxmlformats.org/presentationml/2006/main" uri="{D6D511B9-2390-475A-947B-AFAB55BFBCF1}">
            <pc226:cmChg xmlns:pc226="http://schemas.microsoft.com/office/powerpoint/2022/06/main/command" chg="mod">
              <pc226:chgData name="Giles Partington" userId="S::giles.partington_phastar.com#ext#@psiweb1.onmicrosoft.com::3875717f-5dbb-41f7-a775-38a964a8a219" providerId="AD" clId="Web-{94779BF1-49E9-EAD9-79B8-DBBCF53CF575}" dt="2025-06-27T12:37:30.886" v="101" actId="20577"/>
              <pc2:cmMkLst xmlns:pc2="http://schemas.microsoft.com/office/powerpoint/2019/9/main/command">
                <pc:docMk/>
                <pc:sldMk cId="3081287664" sldId="258"/>
                <pc2:cmMk id="{5C38093C-64C4-4E5E-BE6A-87C86FD0D7E1}"/>
              </pc2:cmMkLst>
            </pc226:cmChg>
            <pc226:cmChg xmlns:pc226="http://schemas.microsoft.com/office/powerpoint/2022/06/main/command" chg="mod">
              <pc226:chgData name="Giles Partington" userId="S::giles.partington_phastar.com#ext#@psiweb1.onmicrosoft.com::3875717f-5dbb-41f7-a775-38a964a8a219" providerId="AD" clId="Web-{94779BF1-49E9-EAD9-79B8-DBBCF53CF575}" dt="2025-06-27T12:37:30.886" v="101" actId="20577"/>
              <pc2:cmMkLst xmlns:pc2="http://schemas.microsoft.com/office/powerpoint/2019/9/main/command">
                <pc:docMk/>
                <pc:sldMk cId="3081287664" sldId="258"/>
                <pc2:cmMk id="{0877AC80-833B-47D7-B93D-F05BDA502313}"/>
              </pc2:cmMkLst>
            </pc226:cmChg>
            <pc226:cmChg xmlns:pc226="http://schemas.microsoft.com/office/powerpoint/2022/06/main/command" chg="mod">
              <pc226:chgData name="Giles Partington" userId="S::giles.partington_phastar.com#ext#@psiweb1.onmicrosoft.com::3875717f-5dbb-41f7-a775-38a964a8a219" providerId="AD" clId="Web-{94779BF1-49E9-EAD9-79B8-DBBCF53CF575}" dt="2025-06-27T12:37:30.886" v="101" actId="20577"/>
              <pc2:cmMkLst xmlns:pc2="http://schemas.microsoft.com/office/powerpoint/2019/9/main/command">
                <pc:docMk/>
                <pc:sldMk cId="3081287664" sldId="258"/>
                <pc2:cmMk id="{7A4A01E8-C141-487D-8B98-CA13516A7A94}"/>
              </pc2:cmMkLst>
            </pc226:cmChg>
          </p:ext>
        </pc:extLst>
      </pc:sldChg>
    </pc:docChg>
  </pc:docChgLst>
  <pc:docChgLst>
    <pc:chgData name="Giles Partington" userId="S::giles.partington_phastar.com#ext#@psiweb1.onmicrosoft.com::3875717f-5dbb-41f7-a775-38a964a8a219" providerId="AD" clId="Web-{9E936DB3-7E24-E7AA-ADDD-6BDA0C70AC92}"/>
    <pc:docChg chg="modSld">
      <pc:chgData name="Giles Partington" userId="S::giles.partington_phastar.com#ext#@psiweb1.onmicrosoft.com::3875717f-5dbb-41f7-a775-38a964a8a219" providerId="AD" clId="Web-{9E936DB3-7E24-E7AA-ADDD-6BDA0C70AC92}" dt="2025-07-10T14:54:19.078" v="448" actId="20577"/>
      <pc:docMkLst>
        <pc:docMk/>
      </pc:docMkLst>
      <pc:sldChg chg="addSp delSp modSp modCm">
        <pc:chgData name="Giles Partington" userId="S::giles.partington_phastar.com#ext#@psiweb1.onmicrosoft.com::3875717f-5dbb-41f7-a775-38a964a8a219" providerId="AD" clId="Web-{9E936DB3-7E24-E7AA-ADDD-6BDA0C70AC92}" dt="2025-07-10T14:54:19.078" v="448" actId="20577"/>
        <pc:sldMkLst>
          <pc:docMk/>
          <pc:sldMk cId="3081287664" sldId="258"/>
        </pc:sldMkLst>
        <pc:spChg chg="mod">
          <ac:chgData name="Giles Partington" userId="S::giles.partington_phastar.com#ext#@psiweb1.onmicrosoft.com::3875717f-5dbb-41f7-a775-38a964a8a219" providerId="AD" clId="Web-{9E936DB3-7E24-E7AA-ADDD-6BDA0C70AC92}" dt="2025-07-10T14:23:51.230" v="289" actId="1076"/>
          <ac:spMkLst>
            <pc:docMk/>
            <pc:sldMk cId="3081287664" sldId="258"/>
            <ac:spMk id="2" creationId="{EB1B71A5-BBD0-0CC9-2632-EE99C8D68547}"/>
          </ac:spMkLst>
        </pc:spChg>
        <pc:spChg chg="mod">
          <ac:chgData name="Giles Partington" userId="S::giles.partington_phastar.com#ext#@psiweb1.onmicrosoft.com::3875717f-5dbb-41f7-a775-38a964a8a219" providerId="AD" clId="Web-{9E936DB3-7E24-E7AA-ADDD-6BDA0C70AC92}" dt="2025-07-10T14:46:56.812" v="406" actId="20577"/>
          <ac:spMkLst>
            <pc:docMk/>
            <pc:sldMk cId="3081287664" sldId="258"/>
            <ac:spMk id="10" creationId="{38561649-089F-A745-0DCA-1F4779AD02FA}"/>
          </ac:spMkLst>
        </pc:spChg>
        <pc:spChg chg="mod">
          <ac:chgData name="Giles Partington" userId="S::giles.partington_phastar.com#ext#@psiweb1.onmicrosoft.com::3875717f-5dbb-41f7-a775-38a964a8a219" providerId="AD" clId="Web-{9E936DB3-7E24-E7AA-ADDD-6BDA0C70AC92}" dt="2025-07-10T14:54:19.078" v="448" actId="20577"/>
          <ac:spMkLst>
            <pc:docMk/>
            <pc:sldMk cId="3081287664" sldId="258"/>
            <ac:spMk id="16" creationId="{34A3D815-6F53-F871-4CAD-05D0E7597742}"/>
          </ac:spMkLst>
        </pc:spChg>
        <pc:spChg chg="add mod">
          <ac:chgData name="Giles Partington" userId="S::giles.partington_phastar.com#ext#@psiweb1.onmicrosoft.com::3875717f-5dbb-41f7-a775-38a964a8a219" providerId="AD" clId="Web-{9E936DB3-7E24-E7AA-ADDD-6BDA0C70AC92}" dt="2025-07-10T14:53:20.044" v="431" actId="20577"/>
          <ac:spMkLst>
            <pc:docMk/>
            <pc:sldMk cId="3081287664" sldId="258"/>
            <ac:spMk id="18" creationId="{6EFF66A5-39A6-EEE0-93C5-DD04580B1A9C}"/>
          </ac:spMkLst>
        </pc:spChg>
        <pc:spChg chg="mod">
          <ac:chgData name="Giles Partington" userId="S::giles.partington_phastar.com#ext#@psiweb1.onmicrosoft.com::3875717f-5dbb-41f7-a775-38a964a8a219" providerId="AD" clId="Web-{9E936DB3-7E24-E7AA-ADDD-6BDA0C70AC92}" dt="2025-07-10T14:47:39.235" v="411" actId="1076"/>
          <ac:spMkLst>
            <pc:docMk/>
            <pc:sldMk cId="3081287664" sldId="258"/>
            <ac:spMk id="32" creationId="{EE6311D2-C3B7-E66C-E001-C9C1B7E38A9F}"/>
          </ac:spMkLst>
        </pc:spChg>
        <pc:spChg chg="mod">
          <ac:chgData name="Giles Partington" userId="S::giles.partington_phastar.com#ext#@psiweb1.onmicrosoft.com::3875717f-5dbb-41f7-a775-38a964a8a219" providerId="AD" clId="Web-{9E936DB3-7E24-E7AA-ADDD-6BDA0C70AC92}" dt="2025-07-10T14:47:32.094" v="410" actId="1076"/>
          <ac:spMkLst>
            <pc:docMk/>
            <pc:sldMk cId="3081287664" sldId="258"/>
            <ac:spMk id="34" creationId="{1D1CB216-F5C6-3F95-A86E-BD19B49AD441}"/>
          </ac:spMkLst>
        </pc:spChg>
        <pc:picChg chg="mod">
          <ac:chgData name="Giles Partington" userId="S::giles.partington_phastar.com#ext#@psiweb1.onmicrosoft.com::3875717f-5dbb-41f7-a775-38a964a8a219" providerId="AD" clId="Web-{9E936DB3-7E24-E7AA-ADDD-6BDA0C70AC92}" dt="2025-07-10T14:46:58.655" v="407" actId="1076"/>
          <ac:picMkLst>
            <pc:docMk/>
            <pc:sldMk cId="3081287664" sldId="258"/>
            <ac:picMk id="14" creationId="{1FD88491-26A8-F4B2-F155-B4C476B306CA}"/>
          </ac:picMkLst>
        </pc:picChg>
        <pc:cxnChg chg="mod">
          <ac:chgData name="Giles Partington" userId="S::giles.partington_phastar.com#ext#@psiweb1.onmicrosoft.com::3875717f-5dbb-41f7-a775-38a964a8a219" providerId="AD" clId="Web-{9E936DB3-7E24-E7AA-ADDD-6BDA0C70AC92}" dt="2025-07-10T14:23:45.651" v="288" actId="1076"/>
          <ac:cxnSpMkLst>
            <pc:docMk/>
            <pc:sldMk cId="3081287664" sldId="258"/>
            <ac:cxnSpMk id="5" creationId="{0FF1B5F8-86D9-724C-738C-FFC8599C9312}"/>
          </ac:cxnSpMkLst>
        </pc:cxnChg>
        <pc:cxnChg chg="mod">
          <ac:chgData name="Giles Partington" userId="S::giles.partington_phastar.com#ext#@psiweb1.onmicrosoft.com::3875717f-5dbb-41f7-a775-38a964a8a219" providerId="AD" clId="Web-{9E936DB3-7E24-E7AA-ADDD-6BDA0C70AC92}" dt="2025-07-10T14:23:40.651" v="287" actId="1076"/>
          <ac:cxnSpMkLst>
            <pc:docMk/>
            <pc:sldMk cId="3081287664" sldId="258"/>
            <ac:cxnSpMk id="7" creationId="{842A84BE-637F-A900-4080-04FC3BCD26D0}"/>
          </ac:cxnSpMkLst>
        </pc:cxnChg>
        <pc:cxnChg chg="mod">
          <ac:chgData name="Giles Partington" userId="S::giles.partington_phastar.com#ext#@psiweb1.onmicrosoft.com::3875717f-5dbb-41f7-a775-38a964a8a219" providerId="AD" clId="Web-{9E936DB3-7E24-E7AA-ADDD-6BDA0C70AC92}" dt="2025-07-10T14:23:21.244" v="286" actId="1076"/>
          <ac:cxnSpMkLst>
            <pc:docMk/>
            <pc:sldMk cId="3081287664" sldId="258"/>
            <ac:cxnSpMk id="12" creationId="{EC8D2326-112D-420A-F0E5-89A17A72C085}"/>
          </ac:cxnSpMkLst>
        </pc:cxnChg>
        <pc:extLst>
          <p:ext xmlns:p="http://schemas.openxmlformats.org/presentationml/2006/main" uri="{D6D511B9-2390-475A-947B-AFAB55BFBCF1}">
            <pc226:cmChg xmlns:pc226="http://schemas.microsoft.com/office/powerpoint/2022/06/main/command" chg="mod">
              <pc226:chgData name="Giles Partington" userId="S::giles.partington_phastar.com#ext#@psiweb1.onmicrosoft.com::3875717f-5dbb-41f7-a775-38a964a8a219" providerId="AD" clId="Web-{9E936DB3-7E24-E7AA-ADDD-6BDA0C70AC92}" dt="2025-07-10T14:46:56.812" v="406" actId="20577"/>
              <pc2:cmMkLst xmlns:pc2="http://schemas.microsoft.com/office/powerpoint/2019/9/main/command">
                <pc:docMk/>
                <pc:sldMk cId="3081287664" sldId="258"/>
                <pc2:cmMk id="{5C38093C-64C4-4E5E-BE6A-87C86FD0D7E1}"/>
              </pc2:cmMkLst>
            </pc226:cmChg>
            <pc226:cmChg xmlns:pc226="http://schemas.microsoft.com/office/powerpoint/2022/06/main/command" chg="mod">
              <pc226:chgData name="Giles Partington" userId="S::giles.partington_phastar.com#ext#@psiweb1.onmicrosoft.com::3875717f-5dbb-41f7-a775-38a964a8a219" providerId="AD" clId="Web-{9E936DB3-7E24-E7AA-ADDD-6BDA0C70AC92}" dt="2025-07-10T14:46:56.812" v="406" actId="20577"/>
              <pc2:cmMkLst xmlns:pc2="http://schemas.microsoft.com/office/powerpoint/2019/9/main/command">
                <pc:docMk/>
                <pc:sldMk cId="3081287664" sldId="258"/>
                <pc2:cmMk id="{0877AC80-833B-47D7-B93D-F05BDA502313}"/>
              </pc2:cmMkLst>
            </pc226:cmChg>
            <pc226:cmChg xmlns:pc226="http://schemas.microsoft.com/office/powerpoint/2022/06/main/command" chg="mod">
              <pc226:chgData name="Giles Partington" userId="S::giles.partington_phastar.com#ext#@psiweb1.onmicrosoft.com::3875717f-5dbb-41f7-a775-38a964a8a219" providerId="AD" clId="Web-{9E936DB3-7E24-E7AA-ADDD-6BDA0C70AC92}" dt="2025-07-10T14:46:56.812" v="406" actId="20577"/>
              <pc2:cmMkLst xmlns:pc2="http://schemas.microsoft.com/office/powerpoint/2019/9/main/command">
                <pc:docMk/>
                <pc:sldMk cId="3081287664" sldId="258"/>
                <pc2:cmMk id="{7A4A01E8-C141-487D-8B98-CA13516A7A94}"/>
              </pc2:cmMkLst>
            </pc226:cmChg>
          </p:ext>
        </pc:extLst>
      </pc:sldChg>
    </pc:docChg>
  </pc:docChgLst>
  <pc:docChgLst>
    <pc:chgData name="Giles Partington" userId="S::giles.partington_phastar.com#ext#@psiweb1.onmicrosoft.com::3875717f-5dbb-41f7-a775-38a964a8a219" providerId="AD" clId="Web-{212CDB79-4F79-C95A-DE3E-ABD8FBE2A1D8}"/>
    <pc:docChg chg="modSld">
      <pc:chgData name="Giles Partington" userId="S::giles.partington_phastar.com#ext#@psiweb1.onmicrosoft.com::3875717f-5dbb-41f7-a775-38a964a8a219" providerId="AD" clId="Web-{212CDB79-4F79-C95A-DE3E-ABD8FBE2A1D8}" dt="2025-07-14T12:38:33.971" v="59" actId="20577"/>
      <pc:docMkLst>
        <pc:docMk/>
      </pc:docMkLst>
      <pc:sldChg chg="addSp modSp">
        <pc:chgData name="Giles Partington" userId="S::giles.partington_phastar.com#ext#@psiweb1.onmicrosoft.com::3875717f-5dbb-41f7-a775-38a964a8a219" providerId="AD" clId="Web-{212CDB79-4F79-C95A-DE3E-ABD8FBE2A1D8}" dt="2025-07-14T12:38:33.971" v="59" actId="20577"/>
        <pc:sldMkLst>
          <pc:docMk/>
          <pc:sldMk cId="3081287664" sldId="258"/>
        </pc:sldMkLst>
        <pc:spChg chg="mod">
          <ac:chgData name="Giles Partington" userId="S::giles.partington_phastar.com#ext#@psiweb1.onmicrosoft.com::3875717f-5dbb-41f7-a775-38a964a8a219" providerId="AD" clId="Web-{212CDB79-4F79-C95A-DE3E-ABD8FBE2A1D8}" dt="2025-07-14T12:37:37.532" v="45" actId="20577"/>
          <ac:spMkLst>
            <pc:docMk/>
            <pc:sldMk cId="3081287664" sldId="258"/>
            <ac:spMk id="18" creationId="{6EFF66A5-39A6-EEE0-93C5-DD04580B1A9C}"/>
          </ac:spMkLst>
        </pc:spChg>
        <pc:spChg chg="add mod">
          <ac:chgData name="Giles Partington" userId="S::giles.partington_phastar.com#ext#@psiweb1.onmicrosoft.com::3875717f-5dbb-41f7-a775-38a964a8a219" providerId="AD" clId="Web-{212CDB79-4F79-C95A-DE3E-ABD8FBE2A1D8}" dt="2025-07-14T12:38:33.971" v="59" actId="20577"/>
          <ac:spMkLst>
            <pc:docMk/>
            <pc:sldMk cId="3081287664" sldId="258"/>
            <ac:spMk id="19" creationId="{CFCB9AF7-2087-10C4-185A-B896F1EDE356}"/>
          </ac:spMkLst>
        </pc:spChg>
      </pc:sldChg>
    </pc:docChg>
  </pc:docChgLst>
  <pc:docChgLst>
    <pc:chgData name="Giles Partington" userId="S::giles.partington_phastar.com#ext#@psiweb1.onmicrosoft.com::3875717f-5dbb-41f7-a775-38a964a8a219" providerId="AD" clId="Web-{887D8200-D4ED-D2C2-8A5E-D65E1D7C5567}"/>
    <pc:docChg chg="modSld">
      <pc:chgData name="Giles Partington" userId="S::giles.partington_phastar.com#ext#@psiweb1.onmicrosoft.com::3875717f-5dbb-41f7-a775-38a964a8a219" providerId="AD" clId="Web-{887D8200-D4ED-D2C2-8A5E-D65E1D7C5567}" dt="2025-07-10T09:12:19.823" v="90" actId="14100"/>
      <pc:docMkLst>
        <pc:docMk/>
      </pc:docMkLst>
      <pc:sldChg chg="addSp delSp modSp modCm">
        <pc:chgData name="Giles Partington" userId="S::giles.partington_phastar.com#ext#@psiweb1.onmicrosoft.com::3875717f-5dbb-41f7-a775-38a964a8a219" providerId="AD" clId="Web-{887D8200-D4ED-D2C2-8A5E-D65E1D7C5567}" dt="2025-07-10T09:12:19.823" v="90" actId="14100"/>
        <pc:sldMkLst>
          <pc:docMk/>
          <pc:sldMk cId="3081287664" sldId="258"/>
        </pc:sldMkLst>
        <pc:spChg chg="mod">
          <ac:chgData name="Giles Partington" userId="S::giles.partington_phastar.com#ext#@psiweb1.onmicrosoft.com::3875717f-5dbb-41f7-a775-38a964a8a219" providerId="AD" clId="Web-{887D8200-D4ED-D2C2-8A5E-D65E1D7C5567}" dt="2025-07-10T09:12:19.823" v="90" actId="14100"/>
          <ac:spMkLst>
            <pc:docMk/>
            <pc:sldMk cId="3081287664" sldId="258"/>
            <ac:spMk id="6" creationId="{642AE667-18BA-E745-1652-32BE06C4056C}"/>
          </ac:spMkLst>
        </pc:spChg>
        <pc:spChg chg="mod">
          <ac:chgData name="Giles Partington" userId="S::giles.partington_phastar.com#ext#@psiweb1.onmicrosoft.com::3875717f-5dbb-41f7-a775-38a964a8a219" providerId="AD" clId="Web-{887D8200-D4ED-D2C2-8A5E-D65E1D7C5567}" dt="2025-07-10T09:11:37.368" v="87" actId="20577"/>
          <ac:spMkLst>
            <pc:docMk/>
            <pc:sldMk cId="3081287664" sldId="258"/>
            <ac:spMk id="10" creationId="{38561649-089F-A745-0DCA-1F4779AD02FA}"/>
          </ac:spMkLst>
        </pc:spChg>
        <pc:spChg chg="mod">
          <ac:chgData name="Giles Partington" userId="S::giles.partington_phastar.com#ext#@psiweb1.onmicrosoft.com::3875717f-5dbb-41f7-a775-38a964a8a219" providerId="AD" clId="Web-{887D8200-D4ED-D2C2-8A5E-D65E1D7C5567}" dt="2025-07-10T09:11:42.197" v="89" actId="1076"/>
          <ac:spMkLst>
            <pc:docMk/>
            <pc:sldMk cId="3081287664" sldId="258"/>
            <ac:spMk id="47" creationId="{A4D422BA-A30F-43C0-22E4-D38CC823F7DB}"/>
          </ac:spMkLst>
        </pc:spChg>
        <pc:picChg chg="add mod">
          <ac:chgData name="Giles Partington" userId="S::giles.partington_phastar.com#ext#@psiweb1.onmicrosoft.com::3875717f-5dbb-41f7-a775-38a964a8a219" providerId="AD" clId="Web-{887D8200-D4ED-D2C2-8A5E-D65E1D7C5567}" dt="2025-07-10T09:11:38.509" v="88" actId="1076"/>
          <ac:picMkLst>
            <pc:docMk/>
            <pc:sldMk cId="3081287664" sldId="258"/>
            <ac:picMk id="14" creationId="{1FD88491-26A8-F4B2-F155-B4C476B306CA}"/>
          </ac:picMkLst>
        </pc:picChg>
        <pc:extLst>
          <p:ext xmlns:p="http://schemas.openxmlformats.org/presentationml/2006/main" uri="{D6D511B9-2390-475A-947B-AFAB55BFBCF1}">
            <pc226:cmChg xmlns:pc226="http://schemas.microsoft.com/office/powerpoint/2022/06/main/command" chg="mod">
              <pc226:chgData name="Giles Partington" userId="S::giles.partington_phastar.com#ext#@psiweb1.onmicrosoft.com::3875717f-5dbb-41f7-a775-38a964a8a219" providerId="AD" clId="Web-{887D8200-D4ED-D2C2-8A5E-D65E1D7C5567}" dt="2025-07-10T09:11:37.368" v="87" actId="20577"/>
              <pc2:cmMkLst xmlns:pc2="http://schemas.microsoft.com/office/powerpoint/2019/9/main/command">
                <pc:docMk/>
                <pc:sldMk cId="3081287664" sldId="258"/>
                <pc2:cmMk id="{5C38093C-64C4-4E5E-BE6A-87C86FD0D7E1}"/>
              </pc2:cmMkLst>
            </pc226:cmChg>
            <pc226:cmChg xmlns:pc226="http://schemas.microsoft.com/office/powerpoint/2022/06/main/command" chg="mod">
              <pc226:chgData name="Giles Partington" userId="S::giles.partington_phastar.com#ext#@psiweb1.onmicrosoft.com::3875717f-5dbb-41f7-a775-38a964a8a219" providerId="AD" clId="Web-{887D8200-D4ED-D2C2-8A5E-D65E1D7C5567}" dt="2025-07-10T09:11:37.368" v="87" actId="20577"/>
              <pc2:cmMkLst xmlns:pc2="http://schemas.microsoft.com/office/powerpoint/2019/9/main/command">
                <pc:docMk/>
                <pc:sldMk cId="3081287664" sldId="258"/>
                <pc2:cmMk id="{0877AC80-833B-47D7-B93D-F05BDA502313}"/>
              </pc2:cmMkLst>
            </pc226:cmChg>
            <pc226:cmChg xmlns:pc226="http://schemas.microsoft.com/office/powerpoint/2022/06/main/command" chg="mod">
              <pc226:chgData name="Giles Partington" userId="S::giles.partington_phastar.com#ext#@psiweb1.onmicrosoft.com::3875717f-5dbb-41f7-a775-38a964a8a219" providerId="AD" clId="Web-{887D8200-D4ED-D2C2-8A5E-D65E1D7C5567}" dt="2025-07-10T09:11:37.368" v="87" actId="20577"/>
              <pc2:cmMkLst xmlns:pc2="http://schemas.microsoft.com/office/powerpoint/2019/9/main/command">
                <pc:docMk/>
                <pc:sldMk cId="3081287664" sldId="258"/>
                <pc2:cmMk id="{7A4A01E8-C141-487D-8B98-CA13516A7A94}"/>
              </pc2:cmMkLst>
            </pc226:cmChg>
          </p:ext>
        </pc:extLst>
      </pc:sldChg>
    </pc:docChg>
  </pc:docChgLst>
</pc:chgInfo>
</file>

<file path=ppt/comments/modernComment_102_B7A8B7F0.xml><?xml version="1.0" encoding="utf-8"?>
<p188:cmLst xmlns:a="http://schemas.openxmlformats.org/drawingml/2006/main" xmlns:r="http://schemas.openxmlformats.org/officeDocument/2006/relationships" xmlns:p188="http://schemas.microsoft.com/office/powerpoint/2018/8/main">
  <p188:cm id="{7A4A01E8-C141-487D-8B98-CA13516A7A94}" authorId="{9304A6B5-0205-73C4-7D7A-A183C36D8B56}" status="resolved" created="2025-06-27T10:04:28.814" complete="100000">
    <ac:txMkLst xmlns:ac="http://schemas.microsoft.com/office/drawing/2013/main/command">
      <pc:docMk xmlns:pc="http://schemas.microsoft.com/office/powerpoint/2013/main/command"/>
      <pc:sldMk xmlns:pc="http://schemas.microsoft.com/office/powerpoint/2013/main/command" cId="3081287664" sldId="258"/>
      <ac:spMk id="10" creationId="{38561649-089F-A745-0DCA-1F4779AD02FA}"/>
      <ac:txMk cp="247" len="12">
        <ac:context len="1024" hash="2955016232"/>
      </ac:txMk>
    </ac:txMkLst>
    <p188:pos x="7676486" y="2886179"/>
    <p188:txBody>
      <a:bodyPr/>
      <a:lstStyle/>
      <a:p>
        <a:r>
          <a:rPr lang="en-GB"/>
          <a:t>Change to EMA</a:t>
        </a:r>
      </a:p>
    </p188:txBody>
  </p188:cm>
  <p188:cm id="{5C38093C-64C4-4E5E-BE6A-87C86FD0D7E1}" authorId="{9304A6B5-0205-73C4-7D7A-A183C36D8B56}" status="resolved" created="2025-06-27T10:06:18.126" complete="100000">
    <ac:txMkLst xmlns:ac="http://schemas.microsoft.com/office/drawing/2013/main/command">
      <pc:docMk xmlns:pc="http://schemas.microsoft.com/office/powerpoint/2013/main/command"/>
      <pc:sldMk xmlns:pc="http://schemas.microsoft.com/office/powerpoint/2013/main/command" cId="3081287664" sldId="258"/>
      <ac:spMk id="10" creationId="{38561649-089F-A745-0DCA-1F4779AD02FA}"/>
      <ac:txMk cp="683">
        <ac:context len="1024" hash="2955016232"/>
      </ac:txMk>
    </ac:txMkLst>
    <p188:pos x="1540381" y="6519716"/>
    <p188:txBody>
      <a:bodyPr/>
      <a:lstStyle/>
      <a:p>
        <a:r>
          <a:rPr lang="en-GB"/>
          <a:t>“Harnessing Real-World Data (RWD) in clinical trials for small populations and rare diseases”</a:t>
        </a:r>
      </a:p>
    </p188:txBody>
  </p188:cm>
  <p188:cm id="{0877AC80-833B-47D7-B93D-F05BDA502313}" authorId="{DC47E273-8EF5-437B-D02F-7EF9AA6C72B0}" status="resolved" created="2025-06-27T10:08:14.475" complete="100000">
    <ac:txMkLst xmlns:ac="http://schemas.microsoft.com/office/drawing/2013/main/command">
      <pc:docMk xmlns:pc="http://schemas.microsoft.com/office/powerpoint/2013/main/command"/>
      <pc:sldMk xmlns:pc="http://schemas.microsoft.com/office/powerpoint/2013/main/command" cId="3081287664" sldId="258"/>
      <ac:spMk id="10" creationId="{38561649-089F-A745-0DCA-1F4779AD02FA}"/>
      <ac:txMk cp="53" len="1">
        <ac:context len="1024" hash="2955016232"/>
      </ac:txMk>
    </ac:txMkLst>
    <p188:pos x="10684381" y="600179"/>
    <p188:txBody>
      <a:bodyPr/>
      <a:lstStyle/>
      <a:p>
        <a:r>
          <a:rPr lang="en-GB"/>
          <a:t>Suggest changing to “industry and academia” </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p>
        </p:txBody>
      </p:sp>
      <p:sp>
        <p:nvSpPr>
          <p:cNvPr id="4" name="Date Placeholder 3"/>
          <p:cNvSpPr>
            <a:spLocks noGrp="1"/>
          </p:cNvSpPr>
          <p:nvPr>
            <p:ph type="dt" sz="half" idx="10"/>
          </p:nvPr>
        </p:nvSpPr>
        <p:spPr/>
        <p:txBody>
          <a:bodyPr/>
          <a:lstStyle/>
          <a:p>
            <a:fld id="{791AEBC4-C90A-40F1-953F-65C11C59FAED}"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D568C-E0C0-4607-A733-40B74820B4CB}" type="slidenum">
              <a:rPr lang="en-US" smtClean="0"/>
              <a:t>‹#›</a:t>
            </a:fld>
            <a:endParaRPr lang="en-US"/>
          </a:p>
        </p:txBody>
      </p:sp>
    </p:spTree>
    <p:extLst>
      <p:ext uri="{BB962C8B-B14F-4D97-AF65-F5344CB8AC3E}">
        <p14:creationId xmlns:p14="http://schemas.microsoft.com/office/powerpoint/2010/main" val="922401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1AEBC4-C90A-40F1-953F-65C11C59FAED}"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D568C-E0C0-4607-A733-40B74820B4CB}" type="slidenum">
              <a:rPr lang="en-US" smtClean="0"/>
              <a:t>‹#›</a:t>
            </a:fld>
            <a:endParaRPr lang="en-US"/>
          </a:p>
        </p:txBody>
      </p:sp>
    </p:spTree>
    <p:extLst>
      <p:ext uri="{BB962C8B-B14F-4D97-AF65-F5344CB8AC3E}">
        <p14:creationId xmlns:p14="http://schemas.microsoft.com/office/powerpoint/2010/main" val="2645583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1AEBC4-C90A-40F1-953F-65C11C59FAED}"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D568C-E0C0-4607-A733-40B74820B4CB}" type="slidenum">
              <a:rPr lang="en-US" smtClean="0"/>
              <a:t>‹#›</a:t>
            </a:fld>
            <a:endParaRPr lang="en-US"/>
          </a:p>
        </p:txBody>
      </p:sp>
    </p:spTree>
    <p:extLst>
      <p:ext uri="{BB962C8B-B14F-4D97-AF65-F5344CB8AC3E}">
        <p14:creationId xmlns:p14="http://schemas.microsoft.com/office/powerpoint/2010/main" val="3586340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1AEBC4-C90A-40F1-953F-65C11C59FAED}"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D568C-E0C0-4607-A733-40B74820B4CB}" type="slidenum">
              <a:rPr lang="en-US" smtClean="0"/>
              <a:t>‹#›</a:t>
            </a:fld>
            <a:endParaRPr lang="en-US"/>
          </a:p>
        </p:txBody>
      </p:sp>
    </p:spTree>
    <p:extLst>
      <p:ext uri="{BB962C8B-B14F-4D97-AF65-F5344CB8AC3E}">
        <p14:creationId xmlns:p14="http://schemas.microsoft.com/office/powerpoint/2010/main" val="2285060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1AEBC4-C90A-40F1-953F-65C11C59FAED}"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D568C-E0C0-4607-A733-40B74820B4CB}" type="slidenum">
              <a:rPr lang="en-US" smtClean="0"/>
              <a:t>‹#›</a:t>
            </a:fld>
            <a:endParaRPr lang="en-US"/>
          </a:p>
        </p:txBody>
      </p:sp>
    </p:spTree>
    <p:extLst>
      <p:ext uri="{BB962C8B-B14F-4D97-AF65-F5344CB8AC3E}">
        <p14:creationId xmlns:p14="http://schemas.microsoft.com/office/powerpoint/2010/main" val="2116053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1AEBC4-C90A-40F1-953F-65C11C59FAED}" type="datetimeFigureOut">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D568C-E0C0-4607-A733-40B74820B4CB}" type="slidenum">
              <a:rPr lang="en-US" smtClean="0"/>
              <a:t>‹#›</a:t>
            </a:fld>
            <a:endParaRPr lang="en-US"/>
          </a:p>
        </p:txBody>
      </p:sp>
    </p:spTree>
    <p:extLst>
      <p:ext uri="{BB962C8B-B14F-4D97-AF65-F5344CB8AC3E}">
        <p14:creationId xmlns:p14="http://schemas.microsoft.com/office/powerpoint/2010/main" val="3027201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1AEBC4-C90A-40F1-953F-65C11C59FAED}" type="datetimeFigureOut">
              <a:rPr lang="en-US" smtClean="0"/>
              <a:t>7/22/2025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DD568C-E0C0-4607-A733-40B74820B4CB}" type="slidenum">
              <a:rPr lang="en-US" smtClean="0"/>
              <a:t>‹#›</a:t>
            </a:fld>
            <a:endParaRPr lang="en-US"/>
          </a:p>
        </p:txBody>
      </p:sp>
    </p:spTree>
    <p:extLst>
      <p:ext uri="{BB962C8B-B14F-4D97-AF65-F5344CB8AC3E}">
        <p14:creationId xmlns:p14="http://schemas.microsoft.com/office/powerpoint/2010/main" val="1057008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1AEBC4-C90A-40F1-953F-65C11C59FAED}" type="datetimeFigureOut">
              <a:rPr lang="en-US" smtClean="0"/>
              <a:t>7/22/2025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DD568C-E0C0-4607-A733-40B74820B4CB}" type="slidenum">
              <a:rPr lang="en-US" smtClean="0"/>
              <a:t>‹#›</a:t>
            </a:fld>
            <a:endParaRPr lang="en-US"/>
          </a:p>
        </p:txBody>
      </p:sp>
    </p:spTree>
    <p:extLst>
      <p:ext uri="{BB962C8B-B14F-4D97-AF65-F5344CB8AC3E}">
        <p14:creationId xmlns:p14="http://schemas.microsoft.com/office/powerpoint/2010/main" val="44154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1AEBC4-C90A-40F1-953F-65C11C59FAED}" type="datetimeFigureOut">
              <a:rPr lang="en-US" smtClean="0"/>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DD568C-E0C0-4607-A733-40B74820B4CB}" type="slidenum">
              <a:rPr lang="en-US" smtClean="0"/>
              <a:t>‹#›</a:t>
            </a:fld>
            <a:endParaRPr lang="en-US"/>
          </a:p>
        </p:txBody>
      </p:sp>
    </p:spTree>
    <p:extLst>
      <p:ext uri="{BB962C8B-B14F-4D97-AF65-F5344CB8AC3E}">
        <p14:creationId xmlns:p14="http://schemas.microsoft.com/office/powerpoint/2010/main" val="2390837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791AEBC4-C90A-40F1-953F-65C11C59FAED}" type="datetimeFigureOut">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D568C-E0C0-4607-A733-40B74820B4CB}" type="slidenum">
              <a:rPr lang="en-US" smtClean="0"/>
              <a:t>‹#›</a:t>
            </a:fld>
            <a:endParaRPr lang="en-US"/>
          </a:p>
        </p:txBody>
      </p:sp>
    </p:spTree>
    <p:extLst>
      <p:ext uri="{BB962C8B-B14F-4D97-AF65-F5344CB8AC3E}">
        <p14:creationId xmlns:p14="http://schemas.microsoft.com/office/powerpoint/2010/main" val="3701397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791AEBC4-C90A-40F1-953F-65C11C59FAED}" type="datetimeFigureOut">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D568C-E0C0-4607-A733-40B74820B4CB}" type="slidenum">
              <a:rPr lang="en-US" smtClean="0"/>
              <a:t>‹#›</a:t>
            </a:fld>
            <a:endParaRPr lang="en-US"/>
          </a:p>
        </p:txBody>
      </p:sp>
    </p:spTree>
    <p:extLst>
      <p:ext uri="{BB962C8B-B14F-4D97-AF65-F5344CB8AC3E}">
        <p14:creationId xmlns:p14="http://schemas.microsoft.com/office/powerpoint/2010/main" val="2637350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791AEBC4-C90A-40F1-953F-65C11C59FAED}" type="datetimeFigureOut">
              <a:rPr lang="en-US" smtClean="0"/>
              <a:t>7/22/2025</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3BDD568C-E0C0-4607-A733-40B74820B4CB}" type="slidenum">
              <a:rPr lang="en-US" smtClean="0"/>
              <a:t>‹#›</a:t>
            </a:fld>
            <a:endParaRPr lang="en-US"/>
          </a:p>
        </p:txBody>
      </p:sp>
    </p:spTree>
    <p:extLst>
      <p:ext uri="{BB962C8B-B14F-4D97-AF65-F5344CB8AC3E}">
        <p14:creationId xmlns:p14="http://schemas.microsoft.com/office/powerpoint/2010/main" val="36106694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microsoft.com/office/2018/10/relationships/comments" Target="../comments/modernComment_102_B7A8B7F0.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243A6A-B309-85F0-21E4-7CFC7E2B5EFA}"/>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248D407-0F52-0F36-C6E1-D00A4C021D05}"/>
              </a:ext>
            </a:extLst>
          </p:cNvPr>
          <p:cNvSpPr/>
          <p:nvPr/>
        </p:nvSpPr>
        <p:spPr>
          <a:xfrm>
            <a:off x="212984" y="122237"/>
            <a:ext cx="29766273" cy="3638101"/>
          </a:xfrm>
          <a:prstGeom prst="roundRect">
            <a:avLst/>
          </a:prstGeom>
          <a:solidFill>
            <a:srgbClr val="45C2D2"/>
          </a:solidFill>
          <a:ln w="57150">
            <a:solidFill>
              <a:srgbClr val="2A36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sz="5092"/>
          </a:p>
        </p:txBody>
      </p:sp>
      <p:sp>
        <p:nvSpPr>
          <p:cNvPr id="21" name="Rectangle: Rounded Corners 20">
            <a:extLst>
              <a:ext uri="{FF2B5EF4-FFF2-40B4-BE49-F238E27FC236}">
                <a16:creationId xmlns:a16="http://schemas.microsoft.com/office/drawing/2014/main" id="{3E43C2A4-2D8B-EF67-8FDB-144612E90C39}"/>
              </a:ext>
            </a:extLst>
          </p:cNvPr>
          <p:cNvSpPr/>
          <p:nvPr/>
        </p:nvSpPr>
        <p:spPr>
          <a:xfrm>
            <a:off x="1019899" y="370507"/>
            <a:ext cx="3591012" cy="3152552"/>
          </a:xfrm>
          <a:prstGeom prst="roundRect">
            <a:avLst/>
          </a:prstGeom>
          <a:solidFill>
            <a:schemeClr val="bg1"/>
          </a:solidFill>
          <a:ln w="57150">
            <a:solidFill>
              <a:srgbClr val="2A36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42AE667-18BA-E745-1652-32BE06C4056C}"/>
              </a:ext>
            </a:extLst>
          </p:cNvPr>
          <p:cNvSpPr txBox="1"/>
          <p:nvPr/>
        </p:nvSpPr>
        <p:spPr>
          <a:xfrm>
            <a:off x="6129320" y="781397"/>
            <a:ext cx="19344681" cy="2862322"/>
          </a:xfrm>
          <a:prstGeom prst="rect">
            <a:avLst/>
          </a:prstGeom>
          <a:noFill/>
        </p:spPr>
        <p:txBody>
          <a:bodyPr wrap="square" lIns="91440" tIns="45720" rIns="91440" bIns="45720" anchor="t">
            <a:spAutoFit/>
          </a:bodyPr>
          <a:lstStyle/>
          <a:p>
            <a:pPr algn="ctr"/>
            <a:r>
              <a:rPr lang="en-US" sz="7200" b="1" dirty="0">
                <a:solidFill>
                  <a:schemeClr val="bg1"/>
                </a:solidFill>
                <a:latin typeface="Roboto"/>
                <a:ea typeface="Roboto"/>
                <a:cs typeface="Roboto"/>
              </a:rPr>
              <a:t>The PSI/EFSPI Small Population </a:t>
            </a:r>
          </a:p>
          <a:p>
            <a:pPr algn="ctr"/>
            <a:r>
              <a:rPr lang="en-US" sz="7200" b="1" dirty="0">
                <a:solidFill>
                  <a:schemeClr val="bg1"/>
                </a:solidFill>
                <a:latin typeface="Roboto"/>
                <a:ea typeface="Roboto"/>
                <a:cs typeface="Roboto"/>
              </a:rPr>
              <a:t>Special Interest Group</a:t>
            </a:r>
          </a:p>
          <a:p>
            <a:pPr algn="ctr"/>
            <a:r>
              <a:rPr lang="en-US" sz="3600" b="1" i="1" dirty="0">
                <a:solidFill>
                  <a:schemeClr val="bg1"/>
                </a:solidFill>
                <a:latin typeface="Roboto"/>
                <a:ea typeface="Roboto"/>
                <a:cs typeface="Roboto"/>
              </a:rPr>
              <a:t>Giles Partington, Maeva Dupuis, Aysun </a:t>
            </a:r>
            <a:r>
              <a:rPr lang="en-US" sz="3600" b="1" i="1" err="1">
                <a:solidFill>
                  <a:schemeClr val="bg1"/>
                </a:solidFill>
                <a:latin typeface="Roboto"/>
                <a:ea typeface="Roboto"/>
                <a:cs typeface="Roboto"/>
              </a:rPr>
              <a:t>Cetinyurek</a:t>
            </a:r>
            <a:r>
              <a:rPr lang="en-US" sz="3600" b="1" i="1" dirty="0">
                <a:solidFill>
                  <a:schemeClr val="bg1"/>
                </a:solidFill>
                <a:latin typeface="Roboto"/>
                <a:ea typeface="Roboto"/>
                <a:cs typeface="Roboto"/>
              </a:rPr>
              <a:t>-Yavuz</a:t>
            </a:r>
            <a:r>
              <a:rPr lang="en-US" sz="3600" b="1" i="1" dirty="0">
                <a:solidFill>
                  <a:srgbClr val="FF0000"/>
                </a:solidFill>
                <a:latin typeface="Roboto"/>
                <a:ea typeface="Roboto"/>
                <a:cs typeface="Roboto"/>
              </a:rPr>
              <a:t> </a:t>
            </a:r>
            <a:r>
              <a:rPr lang="en-US" sz="3600" b="1" i="1" dirty="0">
                <a:solidFill>
                  <a:schemeClr val="bg1"/>
                </a:solidFill>
                <a:latin typeface="Roboto"/>
                <a:ea typeface="Roboto"/>
                <a:cs typeface="Roboto"/>
              </a:rPr>
              <a:t>on behalf of the Small Population SIG</a:t>
            </a:r>
            <a:endParaRPr lang="en-US" sz="4000" b="1" i="1" dirty="0">
              <a:solidFill>
                <a:schemeClr val="bg1"/>
              </a:solidFill>
              <a:latin typeface="Roboto"/>
              <a:ea typeface="Roboto"/>
              <a:cs typeface="Roboto"/>
            </a:endParaRPr>
          </a:p>
        </p:txBody>
      </p:sp>
      <p:sp>
        <p:nvSpPr>
          <p:cNvPr id="9" name="Text Placeholder 4">
            <a:extLst>
              <a:ext uri="{FF2B5EF4-FFF2-40B4-BE49-F238E27FC236}">
                <a16:creationId xmlns:a16="http://schemas.microsoft.com/office/drawing/2014/main" id="{4813C3B7-A9C5-A6D1-9D67-18600684D8A4}"/>
              </a:ext>
            </a:extLst>
          </p:cNvPr>
          <p:cNvSpPr txBox="1">
            <a:spLocks/>
          </p:cNvSpPr>
          <p:nvPr/>
        </p:nvSpPr>
        <p:spPr>
          <a:xfrm>
            <a:off x="3646596" y="4394560"/>
            <a:ext cx="7432334" cy="716215"/>
          </a:xfrm>
          <a:prstGeom prst="rect">
            <a:avLst/>
          </a:prstGeom>
        </p:spPr>
        <p:txBody>
          <a:bodyPr vert="horz" lIns="91440" tIns="45720" rIns="91440" bIns="45720" rtlCol="0">
            <a:noAutofit/>
          </a:bodyPr>
          <a:lstStyle>
            <a:lvl1pPr marL="0" indent="0" algn="ctr" defTabSz="3027487" rtl="0" eaLnBrk="1" latinLnBrk="0" hangingPunct="1">
              <a:lnSpc>
                <a:spcPct val="90000"/>
              </a:lnSpc>
              <a:spcBef>
                <a:spcPts val="3311"/>
              </a:spcBef>
              <a:buFont typeface="Arial" panose="020B0604020202020204" pitchFamily="34" charset="0"/>
              <a:buNone/>
              <a:defRPr sz="7946" kern="1200">
                <a:solidFill>
                  <a:schemeClr val="tx1"/>
                </a:solidFill>
                <a:latin typeface="+mn-lt"/>
                <a:ea typeface="+mn-ea"/>
                <a:cs typeface="+mn-cs"/>
              </a:defRPr>
            </a:lvl1pPr>
            <a:lvl2pPr marL="1513743" indent="0" algn="ctr" defTabSz="3027487" rtl="0" eaLnBrk="1" latinLnBrk="0" hangingPunct="1">
              <a:lnSpc>
                <a:spcPct val="90000"/>
              </a:lnSpc>
              <a:spcBef>
                <a:spcPts val="1655"/>
              </a:spcBef>
              <a:buFont typeface="Arial" panose="020B0604020202020204" pitchFamily="34" charset="0"/>
              <a:buNone/>
              <a:defRPr sz="6622" kern="1200">
                <a:solidFill>
                  <a:schemeClr val="tx1"/>
                </a:solidFill>
                <a:latin typeface="+mn-lt"/>
                <a:ea typeface="+mn-ea"/>
                <a:cs typeface="+mn-cs"/>
              </a:defRPr>
            </a:lvl2pPr>
            <a:lvl3pPr marL="3027487" indent="0" algn="ctr" defTabSz="3027487" rtl="0" eaLnBrk="1" latinLnBrk="0" hangingPunct="1">
              <a:lnSpc>
                <a:spcPct val="90000"/>
              </a:lnSpc>
              <a:spcBef>
                <a:spcPts val="1655"/>
              </a:spcBef>
              <a:buFont typeface="Arial" panose="020B0604020202020204" pitchFamily="34" charset="0"/>
              <a:buNone/>
              <a:defRPr sz="5960" kern="1200">
                <a:solidFill>
                  <a:schemeClr val="tx1"/>
                </a:solidFill>
                <a:latin typeface="+mn-lt"/>
                <a:ea typeface="+mn-ea"/>
                <a:cs typeface="+mn-cs"/>
              </a:defRPr>
            </a:lvl3pPr>
            <a:lvl4pPr marL="4541230"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4pPr>
            <a:lvl5pPr marL="605497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5pPr>
            <a:lvl6pPr marL="7568717"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6pPr>
            <a:lvl7pPr marL="9082461"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7pPr>
            <a:lvl8pPr marL="10596204"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8pPr>
            <a:lvl9pPr marL="12109948" indent="0" algn="ctr" defTabSz="3027487" rtl="0" eaLnBrk="1" latinLnBrk="0" hangingPunct="1">
              <a:lnSpc>
                <a:spcPct val="90000"/>
              </a:lnSpc>
              <a:spcBef>
                <a:spcPts val="1655"/>
              </a:spcBef>
              <a:buFont typeface="Arial" panose="020B0604020202020204" pitchFamily="34" charset="0"/>
              <a:buNone/>
              <a:defRPr sz="5297" kern="1200">
                <a:solidFill>
                  <a:schemeClr val="tx1"/>
                </a:solidFill>
                <a:latin typeface="+mn-lt"/>
                <a:ea typeface="+mn-ea"/>
                <a:cs typeface="+mn-cs"/>
              </a:defRPr>
            </a:lvl9pPr>
          </a:lstStyle>
          <a:p>
            <a:r>
              <a:rPr lang="en-US" sz="5000" b="1">
                <a:latin typeface="Roboto" panose="02000000000000000000" pitchFamily="2" charset="0"/>
                <a:ea typeface="Roboto" panose="02000000000000000000" pitchFamily="2" charset="0"/>
                <a:cs typeface="Roboto" panose="02000000000000000000" pitchFamily="2" charset="0"/>
              </a:rPr>
              <a:t>Who are we?</a:t>
            </a:r>
            <a:endParaRPr lang="en-GB" sz="5000" b="1">
              <a:latin typeface="Roboto" panose="02000000000000000000" pitchFamily="2" charset="0"/>
              <a:ea typeface="Roboto" panose="02000000000000000000" pitchFamily="2" charset="0"/>
              <a:cs typeface="Roboto" panose="02000000000000000000" pitchFamily="2" charset="0"/>
            </a:endParaRPr>
          </a:p>
        </p:txBody>
      </p:sp>
      <p:sp>
        <p:nvSpPr>
          <p:cNvPr id="10" name="Content Placeholder 5">
            <a:extLst>
              <a:ext uri="{FF2B5EF4-FFF2-40B4-BE49-F238E27FC236}">
                <a16:creationId xmlns:a16="http://schemas.microsoft.com/office/drawing/2014/main" id="{38561649-089F-A745-0DCA-1F4779AD02FA}"/>
              </a:ext>
            </a:extLst>
          </p:cNvPr>
          <p:cNvSpPr txBox="1">
            <a:spLocks/>
          </p:cNvSpPr>
          <p:nvPr/>
        </p:nvSpPr>
        <p:spPr>
          <a:xfrm>
            <a:off x="370122" y="5551423"/>
            <a:ext cx="14002724" cy="4480145"/>
          </a:xfrm>
          <a:prstGeom prst="rect">
            <a:avLst/>
          </a:prstGeom>
        </p:spPr>
        <p:txBody>
          <a:bodyPr lIns="91440" tIns="45720" rIns="91440" bIns="45720" anchor="t">
            <a:noAutofit/>
          </a:bodyPr>
          <a:lst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0" indent="0" algn="just">
              <a:buNone/>
            </a:pPr>
            <a:r>
              <a:rPr lang="en-GB" sz="3400" dirty="0">
                <a:latin typeface="Roboto"/>
                <a:ea typeface="Roboto"/>
                <a:cs typeface="Roboto"/>
              </a:rPr>
              <a:t>A group of 17 statisticians across industry, academia and multiple countries led by our co-chairs Tal </a:t>
            </a:r>
            <a:r>
              <a:rPr lang="en-GB" sz="3400" dirty="0" err="1">
                <a:latin typeface="Roboto"/>
                <a:ea typeface="Roboto"/>
                <a:cs typeface="Roboto"/>
              </a:rPr>
              <a:t>Otiker</a:t>
            </a:r>
            <a:r>
              <a:rPr lang="en-GB" sz="3400" dirty="0">
                <a:latin typeface="Roboto"/>
                <a:ea typeface="Roboto"/>
                <a:cs typeface="Roboto"/>
              </a:rPr>
              <a:t> (GSK) &amp; Aysun </a:t>
            </a:r>
            <a:r>
              <a:rPr lang="en-GB" sz="3400" dirty="0" err="1">
                <a:latin typeface="Roboto"/>
                <a:ea typeface="Roboto"/>
                <a:cs typeface="Roboto"/>
              </a:rPr>
              <a:t>Cetinyurek</a:t>
            </a:r>
            <a:r>
              <a:rPr lang="en-GB" sz="3400" dirty="0">
                <a:latin typeface="Roboto"/>
                <a:ea typeface="Roboto"/>
                <a:cs typeface="Roboto"/>
              </a:rPr>
              <a:t>-Yavuz (Radboud UMC).</a:t>
            </a:r>
          </a:p>
          <a:p>
            <a:pPr marL="0" indent="0" algn="just">
              <a:buNone/>
            </a:pPr>
            <a:r>
              <a:rPr lang="en-GB" sz="3400" dirty="0">
                <a:latin typeface="Roboto"/>
                <a:ea typeface="Roboto"/>
                <a:cs typeface="Roboto"/>
              </a:rPr>
              <a:t>We meet online on the last Friday of the month for a 90-minute meeting looking at updated EMA approvals of small population trials and presenting new methods or interesting work that we have been involved in to facilitate discussions and learning around the topic.</a:t>
            </a:r>
          </a:p>
          <a:p>
            <a:pPr marL="0" indent="0" algn="just">
              <a:buNone/>
            </a:pPr>
            <a:r>
              <a:rPr lang="en-GB" sz="3400" dirty="0">
                <a:latin typeface="Roboto"/>
                <a:ea typeface="Roboto"/>
                <a:cs typeface="Roboto"/>
              </a:rPr>
              <a:t>We also work alongside other Special Interest Groups to put on Webinars for the wider PSI community.</a:t>
            </a:r>
          </a:p>
          <a:p>
            <a:pPr marL="0" indent="0" algn="just">
              <a:buNone/>
            </a:pPr>
            <a:r>
              <a:rPr lang="en-GB" sz="3400" dirty="0">
                <a:latin typeface="Roboto"/>
                <a:ea typeface="Roboto"/>
                <a:cs typeface="Roboto"/>
              </a:rPr>
              <a:t>In 2024, we hosted a webinar in collaboration with the RWD SIG called </a:t>
            </a:r>
            <a:r>
              <a:rPr lang="en-GB" sz="3400" i="1" dirty="0">
                <a:solidFill>
                  <a:srgbClr val="000000"/>
                </a:solidFill>
                <a:latin typeface="Roboto"/>
                <a:ea typeface="Roboto"/>
                <a:cs typeface="Roboto"/>
              </a:rPr>
              <a:t>Harnessing Real-World Data (RWD) in clinical trials for small populations and rare diseases</a:t>
            </a:r>
            <a:r>
              <a:rPr lang="en-GB" sz="3400" i="1" dirty="0">
                <a:latin typeface="Roboto"/>
                <a:ea typeface="Roboto"/>
                <a:cs typeface="Roboto"/>
              </a:rPr>
              <a:t>.</a:t>
            </a:r>
            <a:endParaRPr lang="en-GB" sz="3400" dirty="0">
              <a:latin typeface="Roboto"/>
              <a:ea typeface="Roboto"/>
              <a:cs typeface="Roboto"/>
            </a:endParaRPr>
          </a:p>
          <a:p>
            <a:pPr marL="0" indent="0" algn="just">
              <a:buNone/>
            </a:pPr>
            <a:r>
              <a:rPr lang="en-GB" sz="3400" dirty="0">
                <a:latin typeface="Roboto"/>
                <a:ea typeface="Roboto"/>
                <a:cs typeface="Roboto"/>
              </a:rPr>
              <a:t>This year we have also taken on multiple collaborative pieces of work including:</a:t>
            </a:r>
          </a:p>
          <a:p>
            <a:pPr marL="756285" indent="-756285" algn="just">
              <a:buFontTx/>
              <a:buChar char="-"/>
            </a:pPr>
            <a:r>
              <a:rPr lang="en-GB" sz="3400" dirty="0">
                <a:latin typeface="Roboto"/>
                <a:ea typeface="Roboto"/>
                <a:cs typeface="Roboto"/>
              </a:rPr>
              <a:t>Comparisons of dynamic borrowing methods.</a:t>
            </a:r>
          </a:p>
          <a:p>
            <a:pPr marL="756285" indent="-756285" algn="just">
              <a:buFontTx/>
              <a:buChar char="-"/>
            </a:pPr>
            <a:r>
              <a:rPr lang="en-GB" sz="3400" dirty="0">
                <a:latin typeface="Roboto"/>
                <a:ea typeface="Roboto"/>
                <a:cs typeface="Roboto"/>
              </a:rPr>
              <a:t>Consolidation of guidelines within the field of rare disease.</a:t>
            </a:r>
          </a:p>
          <a:p>
            <a:pPr marL="756285" indent="-756285" algn="just">
              <a:buFontTx/>
              <a:buChar char="-"/>
            </a:pPr>
            <a:r>
              <a:rPr lang="en-GB" sz="3400" dirty="0">
                <a:latin typeface="Roboto"/>
                <a:ea typeface="Roboto"/>
                <a:cs typeface="Roboto"/>
              </a:rPr>
              <a:t>Clarification of terminology around types of external controls.</a:t>
            </a:r>
          </a:p>
          <a:p>
            <a:pPr marL="0" indent="0" algn="just">
              <a:buNone/>
            </a:pPr>
            <a:r>
              <a:rPr lang="en-GB" sz="3400" dirty="0">
                <a:latin typeface="Roboto"/>
                <a:ea typeface="Roboto"/>
                <a:cs typeface="Roboto"/>
              </a:rPr>
              <a:t>Each of these topics plan to have outputs for publication, conferences and on our website.</a:t>
            </a:r>
            <a:endParaRPr lang="en-US" sz="3400" dirty="0">
              <a:latin typeface="Roboto"/>
              <a:ea typeface="Roboto"/>
              <a:cs typeface="Roboto"/>
            </a:endParaRPr>
          </a:p>
        </p:txBody>
      </p:sp>
      <p:sp>
        <p:nvSpPr>
          <p:cNvPr id="13" name="Rectangle: Rounded Corners 12">
            <a:extLst>
              <a:ext uri="{FF2B5EF4-FFF2-40B4-BE49-F238E27FC236}">
                <a16:creationId xmlns:a16="http://schemas.microsoft.com/office/drawing/2014/main" id="{B0401512-A595-BC65-3BCB-1EE4972F6002}"/>
              </a:ext>
            </a:extLst>
          </p:cNvPr>
          <p:cNvSpPr/>
          <p:nvPr/>
        </p:nvSpPr>
        <p:spPr>
          <a:xfrm>
            <a:off x="212984" y="3956853"/>
            <a:ext cx="14669937" cy="18253779"/>
          </a:xfrm>
          <a:prstGeom prst="roundRect">
            <a:avLst>
              <a:gd name="adj" fmla="val 5546"/>
            </a:avLst>
          </a:prstGeom>
          <a:noFill/>
          <a:ln w="190500">
            <a:solidFill>
              <a:srgbClr val="2A36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24242"/>
          </a:p>
        </p:txBody>
      </p:sp>
      <p:sp>
        <p:nvSpPr>
          <p:cNvPr id="15" name="Text Placeholder 6">
            <a:extLst>
              <a:ext uri="{FF2B5EF4-FFF2-40B4-BE49-F238E27FC236}">
                <a16:creationId xmlns:a16="http://schemas.microsoft.com/office/drawing/2014/main" id="{A9ACC175-26CE-59C4-8131-341021DE125A}"/>
              </a:ext>
            </a:extLst>
          </p:cNvPr>
          <p:cNvSpPr txBox="1">
            <a:spLocks/>
          </p:cNvSpPr>
          <p:nvPr/>
        </p:nvSpPr>
        <p:spPr>
          <a:xfrm>
            <a:off x="17976284" y="4394560"/>
            <a:ext cx="9548422" cy="720111"/>
          </a:xfrm>
          <a:prstGeom prst="rect">
            <a:avLst/>
          </a:prstGeom>
        </p:spPr>
        <p:txBody>
          <a:bodyPr lIns="91440" tIns="45720" rIns="91440" bIns="45720" anchor="t">
            <a:noAutofit/>
          </a:bodyPr>
          <a:lst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0" indent="0" algn="ctr">
              <a:buNone/>
            </a:pPr>
            <a:r>
              <a:rPr lang="en-US" sz="5000" b="1">
                <a:latin typeface="Roboto"/>
                <a:ea typeface="Roboto"/>
                <a:cs typeface="Roboto"/>
              </a:rPr>
              <a:t>Previous meeting Presentations</a:t>
            </a:r>
            <a:endParaRPr lang="en-US" sz="5000" b="1">
              <a:latin typeface="Roboto" panose="02000000000000000000" pitchFamily="2" charset="0"/>
              <a:ea typeface="Roboto" panose="02000000000000000000" pitchFamily="2" charset="0"/>
              <a:cs typeface="Roboto" panose="02000000000000000000" pitchFamily="2" charset="0"/>
            </a:endParaRPr>
          </a:p>
        </p:txBody>
      </p:sp>
      <p:sp>
        <p:nvSpPr>
          <p:cNvPr id="16" name="Content Placeholder 7">
            <a:extLst>
              <a:ext uri="{FF2B5EF4-FFF2-40B4-BE49-F238E27FC236}">
                <a16:creationId xmlns:a16="http://schemas.microsoft.com/office/drawing/2014/main" id="{34A3D815-6F53-F871-4CAD-05D0E7597742}"/>
              </a:ext>
            </a:extLst>
          </p:cNvPr>
          <p:cNvSpPr txBox="1">
            <a:spLocks/>
          </p:cNvSpPr>
          <p:nvPr/>
        </p:nvSpPr>
        <p:spPr>
          <a:xfrm>
            <a:off x="15634961" y="5143261"/>
            <a:ext cx="13943724" cy="7028274"/>
          </a:xfrm>
          <a:prstGeom prst="rect">
            <a:avLst/>
          </a:prstGeom>
        </p:spPr>
        <p:txBody>
          <a:bodyPr lIns="91440" tIns="45720" rIns="91440" bIns="45720" anchor="t">
            <a:noAutofit/>
          </a:bodyPr>
          <a:lst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0" indent="0" algn="just">
              <a:buNone/>
            </a:pPr>
            <a:r>
              <a:rPr lang="en-GB" sz="3400" dirty="0">
                <a:latin typeface="Roboto"/>
                <a:ea typeface="Roboto"/>
                <a:cs typeface="Roboto"/>
              </a:rPr>
              <a:t>Examples of presentations from our monthly meetings include:</a:t>
            </a:r>
            <a:endParaRPr lang="en-GB" sz="3400">
              <a:latin typeface="Roboto" panose="02000000000000000000" pitchFamily="2" charset="0"/>
              <a:ea typeface="Roboto" panose="02000000000000000000" pitchFamily="2" charset="0"/>
              <a:cs typeface="Roboto" panose="02000000000000000000" pitchFamily="2" charset="0"/>
            </a:endParaRPr>
          </a:p>
          <a:p>
            <a:pPr marL="756285" indent="-756285" algn="just">
              <a:lnSpc>
                <a:spcPct val="100000"/>
              </a:lnSpc>
              <a:spcBef>
                <a:spcPts val="1000"/>
              </a:spcBef>
            </a:pPr>
            <a:r>
              <a:rPr lang="en-GB" sz="2800" dirty="0">
                <a:latin typeface="Roboto"/>
                <a:ea typeface="Roboto"/>
                <a:cs typeface="Roboto"/>
              </a:rPr>
              <a:t>Registrational Phase 2 study in patients with systemic lupus erythematosus </a:t>
            </a:r>
          </a:p>
          <a:p>
            <a:pPr marL="756285" indent="-756285" algn="just">
              <a:lnSpc>
                <a:spcPct val="100000"/>
              </a:lnSpc>
              <a:spcBef>
                <a:spcPts val="1000"/>
              </a:spcBef>
            </a:pPr>
            <a:r>
              <a:rPr lang="en-GB" sz="2800" dirty="0">
                <a:latin typeface="Roboto"/>
                <a:ea typeface="Roboto"/>
                <a:cs typeface="Roboto"/>
              </a:rPr>
              <a:t>Use of a waiting natural history study followed by an interventional study to decrease heterogeneity, in a Gene-therapy phase 1/2/3 in DMD</a:t>
            </a:r>
          </a:p>
          <a:p>
            <a:pPr marL="756285" indent="-756285" algn="just">
              <a:lnSpc>
                <a:spcPct val="100000"/>
              </a:lnSpc>
              <a:spcBef>
                <a:spcPts val="1000"/>
              </a:spcBef>
            </a:pPr>
            <a:r>
              <a:rPr lang="en-GB" sz="2800" dirty="0">
                <a:latin typeface="Roboto"/>
                <a:ea typeface="Roboto"/>
                <a:cs typeface="Roboto"/>
              </a:rPr>
              <a:t>Introduction to Causal Inference</a:t>
            </a:r>
          </a:p>
          <a:p>
            <a:pPr marL="756285" indent="-756285" algn="just">
              <a:lnSpc>
                <a:spcPct val="100000"/>
              </a:lnSpc>
              <a:spcBef>
                <a:spcPts val="1000"/>
              </a:spcBef>
            </a:pPr>
            <a:r>
              <a:rPr lang="en-GB" sz="2800" dirty="0">
                <a:latin typeface="Roboto"/>
                <a:ea typeface="Roboto"/>
                <a:cs typeface="Roboto"/>
              </a:rPr>
              <a:t>Estimating the right </a:t>
            </a:r>
            <a:r>
              <a:rPr lang="en-GB" sz="2800" dirty="0" err="1">
                <a:latin typeface="Roboto"/>
                <a:ea typeface="Roboto"/>
                <a:cs typeface="Roboto"/>
              </a:rPr>
              <a:t>estimand</a:t>
            </a:r>
            <a:r>
              <a:rPr lang="en-GB" sz="2800" dirty="0">
                <a:latin typeface="Roboto"/>
                <a:ea typeface="Roboto"/>
                <a:cs typeface="Roboto"/>
              </a:rPr>
              <a:t>: a joint model for estimating mean change from baseline with multiple intercurrent events, including via composite strategy</a:t>
            </a:r>
          </a:p>
          <a:p>
            <a:pPr marL="756285" indent="-756285" algn="just">
              <a:lnSpc>
                <a:spcPct val="100000"/>
              </a:lnSpc>
              <a:spcBef>
                <a:spcPts val="1000"/>
              </a:spcBef>
            </a:pPr>
            <a:r>
              <a:rPr lang="en-GB" sz="2800" dirty="0">
                <a:latin typeface="Roboto"/>
                <a:ea typeface="Roboto"/>
                <a:cs typeface="Roboto"/>
              </a:rPr>
              <a:t>Quantitative Decision-Making in Ulcerative Colitis Utilizing Historical Placebo Data</a:t>
            </a:r>
          </a:p>
          <a:p>
            <a:pPr marL="756285" indent="-756285" algn="just">
              <a:lnSpc>
                <a:spcPct val="100000"/>
              </a:lnSpc>
              <a:spcBef>
                <a:spcPts val="1000"/>
              </a:spcBef>
            </a:pPr>
            <a:r>
              <a:rPr lang="en-GB" sz="2800" dirty="0">
                <a:latin typeface="Roboto"/>
                <a:ea typeface="Roboto"/>
                <a:cs typeface="Roboto"/>
              </a:rPr>
              <a:t>Experiences using RWE in rare disease/small population trials</a:t>
            </a:r>
          </a:p>
          <a:p>
            <a:pPr marL="756285" indent="-756285" algn="just">
              <a:lnSpc>
                <a:spcPct val="100000"/>
              </a:lnSpc>
              <a:spcBef>
                <a:spcPts val="1000"/>
              </a:spcBef>
            </a:pPr>
            <a:r>
              <a:rPr lang="en-GB" sz="2800" dirty="0">
                <a:latin typeface="Roboto"/>
                <a:ea typeface="Roboto"/>
                <a:cs typeface="Roboto"/>
              </a:rPr>
              <a:t>Employing a latent variable framework to improve efficiency in composite endpoint analysis</a:t>
            </a:r>
            <a:endParaRPr lang="en-GB" sz="2800"/>
          </a:p>
          <a:p>
            <a:pPr marL="756285" indent="-756285" algn="just">
              <a:lnSpc>
                <a:spcPct val="100000"/>
              </a:lnSpc>
              <a:spcBef>
                <a:spcPts val="1000"/>
              </a:spcBef>
            </a:pPr>
            <a:r>
              <a:rPr lang="en-GB" sz="2800" dirty="0">
                <a:latin typeface="Roboto"/>
                <a:ea typeface="Roboto"/>
                <a:cs typeface="Roboto"/>
              </a:rPr>
              <a:t>Bayesian designs for augmenting control arms with external data in RCT</a:t>
            </a:r>
            <a:endParaRPr lang="en-GB" sz="2800">
              <a:latin typeface="Roboto" panose="02000000000000000000" pitchFamily="2" charset="0"/>
              <a:ea typeface="Roboto" panose="02000000000000000000" pitchFamily="2" charset="0"/>
              <a:cs typeface="Roboto" panose="02000000000000000000" pitchFamily="2" charset="0"/>
            </a:endParaRPr>
          </a:p>
          <a:p>
            <a:pPr marL="756285" indent="-756285" algn="just">
              <a:lnSpc>
                <a:spcPct val="100000"/>
              </a:lnSpc>
              <a:spcBef>
                <a:spcPts val="1000"/>
              </a:spcBef>
            </a:pPr>
            <a:r>
              <a:rPr lang="en-GB" sz="2800">
                <a:latin typeface="Roboto"/>
                <a:ea typeface="Roboto"/>
                <a:cs typeface="Roboto"/>
              </a:rPr>
              <a:t>Challenging my ideas from the past – a problem from a rare disease study</a:t>
            </a:r>
            <a:endParaRPr lang="en-GB" sz="2800">
              <a:latin typeface="Roboto" panose="02000000000000000000" pitchFamily="2" charset="0"/>
              <a:ea typeface="Roboto" panose="02000000000000000000" pitchFamily="2" charset="0"/>
              <a:cs typeface="Roboto" panose="02000000000000000000" pitchFamily="2" charset="0"/>
            </a:endParaRPr>
          </a:p>
        </p:txBody>
      </p:sp>
      <p:sp>
        <p:nvSpPr>
          <p:cNvPr id="17" name="Rectangle: Rounded Corners 16">
            <a:extLst>
              <a:ext uri="{FF2B5EF4-FFF2-40B4-BE49-F238E27FC236}">
                <a16:creationId xmlns:a16="http://schemas.microsoft.com/office/drawing/2014/main" id="{2EA15ADA-1C60-B46E-BD02-9234549980D5}"/>
              </a:ext>
            </a:extLst>
          </p:cNvPr>
          <p:cNvSpPr/>
          <p:nvPr/>
        </p:nvSpPr>
        <p:spPr>
          <a:xfrm>
            <a:off x="15408858" y="3943298"/>
            <a:ext cx="14628489" cy="18267334"/>
          </a:xfrm>
          <a:prstGeom prst="roundRect">
            <a:avLst>
              <a:gd name="adj" fmla="val 5546"/>
            </a:avLst>
          </a:prstGeom>
          <a:noFill/>
          <a:ln w="190500">
            <a:solidFill>
              <a:srgbClr val="2A36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24242"/>
          </a:p>
        </p:txBody>
      </p:sp>
      <p:sp>
        <p:nvSpPr>
          <p:cNvPr id="32" name="Text Placeholder 4">
            <a:extLst>
              <a:ext uri="{FF2B5EF4-FFF2-40B4-BE49-F238E27FC236}">
                <a16:creationId xmlns:a16="http://schemas.microsoft.com/office/drawing/2014/main" id="{EE6311D2-C3B7-E66C-E001-C9C1B7E38A9F}"/>
              </a:ext>
            </a:extLst>
          </p:cNvPr>
          <p:cNvSpPr txBox="1">
            <a:spLocks/>
          </p:cNvSpPr>
          <p:nvPr/>
        </p:nvSpPr>
        <p:spPr>
          <a:xfrm>
            <a:off x="5462916" y="24680044"/>
            <a:ext cx="3803558" cy="941476"/>
          </a:xfrm>
          <a:prstGeom prst="rect">
            <a:avLst/>
          </a:prstGeom>
        </p:spPr>
        <p:txBody>
          <a:bodyPr vert="horz" lIns="321028" tIns="160514" rIns="321028" bIns="160514" rtlCol="0" anchor="b">
            <a:noAutofit/>
          </a:bodyPr>
          <a:lstStyle>
            <a:lvl1pPr marL="0" indent="0" algn="l" defTabSz="685800" rtl="0" eaLnBrk="1" latinLnBrk="0" hangingPunct="1">
              <a:lnSpc>
                <a:spcPct val="90000"/>
              </a:lnSpc>
              <a:spcBef>
                <a:spcPts val="750"/>
              </a:spcBef>
              <a:buFont typeface="Arial" panose="020B0604020202020204" pitchFamily="34" charset="0"/>
              <a:buNone/>
              <a:defRPr sz="1800" b="1"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500" b="1"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350" b="1"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9pPr>
          </a:lstStyle>
          <a:p>
            <a:pPr algn="ctr"/>
            <a:r>
              <a:rPr lang="en-US" sz="5000">
                <a:latin typeface="Roboto" panose="02000000000000000000" pitchFamily="2" charset="0"/>
                <a:ea typeface="Roboto" panose="02000000000000000000" pitchFamily="2" charset="0"/>
                <a:cs typeface="Roboto" panose="02000000000000000000" pitchFamily="2" charset="0"/>
              </a:rPr>
              <a:t>Guidelines</a:t>
            </a:r>
            <a:endParaRPr lang="en-GB" sz="5000">
              <a:latin typeface="Roboto" panose="02000000000000000000" pitchFamily="2" charset="0"/>
              <a:ea typeface="Roboto" panose="02000000000000000000" pitchFamily="2" charset="0"/>
              <a:cs typeface="Roboto" panose="02000000000000000000" pitchFamily="2" charset="0"/>
            </a:endParaRPr>
          </a:p>
        </p:txBody>
      </p:sp>
      <p:sp>
        <p:nvSpPr>
          <p:cNvPr id="34" name="Text Placeholder 6">
            <a:extLst>
              <a:ext uri="{FF2B5EF4-FFF2-40B4-BE49-F238E27FC236}">
                <a16:creationId xmlns:a16="http://schemas.microsoft.com/office/drawing/2014/main" id="{1D1CB216-F5C6-3F95-A86E-BD19B49AD441}"/>
              </a:ext>
            </a:extLst>
          </p:cNvPr>
          <p:cNvSpPr txBox="1">
            <a:spLocks/>
          </p:cNvSpPr>
          <p:nvPr/>
        </p:nvSpPr>
        <p:spPr>
          <a:xfrm>
            <a:off x="19857323" y="24674393"/>
            <a:ext cx="5327926" cy="1268607"/>
          </a:xfrm>
          <a:prstGeom prst="rect">
            <a:avLst/>
          </a:prstGeom>
        </p:spPr>
        <p:txBody>
          <a:bodyPr vert="horz" lIns="321028" tIns="160514" rIns="321028" bIns="160514" rtlCol="0" anchor="b">
            <a:noAutofit/>
          </a:bodyPr>
          <a:lstStyle>
            <a:lvl1pPr marL="0" indent="0" algn="l" defTabSz="685800" rtl="0" eaLnBrk="1" latinLnBrk="0" hangingPunct="1">
              <a:lnSpc>
                <a:spcPct val="90000"/>
              </a:lnSpc>
              <a:spcBef>
                <a:spcPts val="750"/>
              </a:spcBef>
              <a:buFont typeface="Arial" panose="020B0604020202020204" pitchFamily="34" charset="0"/>
              <a:buNone/>
              <a:defRPr sz="1800" b="1"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500" b="1"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350" b="1"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9pPr>
          </a:lstStyle>
          <a:p>
            <a:pPr algn="ctr"/>
            <a:r>
              <a:rPr lang="en-US" sz="5000">
                <a:latin typeface="Roboto" panose="02000000000000000000" pitchFamily="2" charset="0"/>
                <a:ea typeface="Roboto" panose="02000000000000000000" pitchFamily="2" charset="0"/>
                <a:cs typeface="Roboto" panose="02000000000000000000" pitchFamily="2" charset="0"/>
              </a:rPr>
              <a:t>External Controls</a:t>
            </a:r>
            <a:endParaRPr lang="en-GB" sz="5000">
              <a:latin typeface="Roboto" panose="02000000000000000000" pitchFamily="2" charset="0"/>
              <a:ea typeface="Roboto" panose="02000000000000000000" pitchFamily="2" charset="0"/>
              <a:cs typeface="Roboto" panose="02000000000000000000" pitchFamily="2" charset="0"/>
            </a:endParaRPr>
          </a:p>
        </p:txBody>
      </p:sp>
      <p:sp>
        <p:nvSpPr>
          <p:cNvPr id="45" name="Rectangle: Rounded Corners 44">
            <a:extLst>
              <a:ext uri="{FF2B5EF4-FFF2-40B4-BE49-F238E27FC236}">
                <a16:creationId xmlns:a16="http://schemas.microsoft.com/office/drawing/2014/main" id="{55764D2D-3602-EDF4-E8B3-C8DEFCF55822}"/>
              </a:ext>
            </a:extLst>
          </p:cNvPr>
          <p:cNvSpPr/>
          <p:nvPr/>
        </p:nvSpPr>
        <p:spPr>
          <a:xfrm>
            <a:off x="212985" y="41386632"/>
            <a:ext cx="29766271" cy="1294894"/>
          </a:xfrm>
          <a:prstGeom prst="roundRect">
            <a:avLst/>
          </a:prstGeom>
          <a:solidFill>
            <a:srgbClr val="45C2D2"/>
          </a:solidFill>
          <a:ln w="57150">
            <a:solidFill>
              <a:srgbClr val="2A36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210"/>
          </a:p>
        </p:txBody>
      </p:sp>
      <p:sp>
        <p:nvSpPr>
          <p:cNvPr id="46" name="Text Placeholder 4">
            <a:extLst>
              <a:ext uri="{FF2B5EF4-FFF2-40B4-BE49-F238E27FC236}">
                <a16:creationId xmlns:a16="http://schemas.microsoft.com/office/drawing/2014/main" id="{E0721A0F-4232-43F2-BACF-183CAD776F55}"/>
              </a:ext>
            </a:extLst>
          </p:cNvPr>
          <p:cNvSpPr txBox="1">
            <a:spLocks/>
          </p:cNvSpPr>
          <p:nvPr/>
        </p:nvSpPr>
        <p:spPr>
          <a:xfrm>
            <a:off x="3709207" y="41386632"/>
            <a:ext cx="21947100" cy="1261884"/>
          </a:xfrm>
          <a:prstGeom prst="rect">
            <a:avLst/>
          </a:prstGeom>
        </p:spPr>
        <p:txBody>
          <a:bodyPr vert="horz" lIns="321028" tIns="160514" rIns="321028" bIns="160514" rtlCol="0" anchor="b">
            <a:noAutofit/>
          </a:bodyPr>
          <a:lstStyle>
            <a:lvl1pPr marL="0" indent="0" algn="l" defTabSz="685800" rtl="0" eaLnBrk="1" latinLnBrk="0" hangingPunct="1">
              <a:lnSpc>
                <a:spcPct val="90000"/>
              </a:lnSpc>
              <a:spcBef>
                <a:spcPts val="750"/>
              </a:spcBef>
              <a:buFont typeface="Arial" panose="020B0604020202020204" pitchFamily="34" charset="0"/>
              <a:buNone/>
              <a:defRPr sz="1800" b="1" kern="1200">
                <a:solidFill>
                  <a:schemeClr val="tx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500" b="1"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350" b="1"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5pPr>
            <a:lvl6pPr marL="17145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6pPr>
            <a:lvl7pPr marL="20574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7pPr>
            <a:lvl8pPr marL="24003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8pPr>
            <a:lvl9pPr marL="2743200" indent="0" algn="l" defTabSz="685800" rtl="0" eaLnBrk="1" latinLnBrk="0" hangingPunct="1">
              <a:lnSpc>
                <a:spcPct val="90000"/>
              </a:lnSpc>
              <a:spcBef>
                <a:spcPts val="375"/>
              </a:spcBef>
              <a:buFont typeface="Arial" panose="020B0604020202020204" pitchFamily="34" charset="0"/>
              <a:buNone/>
              <a:defRPr sz="1200" b="1" kern="1200">
                <a:solidFill>
                  <a:schemeClr val="tx1"/>
                </a:solidFill>
                <a:latin typeface="+mn-lt"/>
                <a:ea typeface="+mn-ea"/>
                <a:cs typeface="+mn-cs"/>
              </a:defRPr>
            </a:lvl9pPr>
          </a:lstStyle>
          <a:p>
            <a:pPr algn="ctr"/>
            <a:r>
              <a:rPr lang="en-US" sz="5000">
                <a:solidFill>
                  <a:schemeClr val="bg1"/>
                </a:solidFill>
                <a:latin typeface="Roboto" panose="02000000000000000000" pitchFamily="2" charset="0"/>
                <a:ea typeface="Roboto" panose="02000000000000000000" pitchFamily="2" charset="0"/>
                <a:cs typeface="Roboto" panose="02000000000000000000" pitchFamily="2" charset="0"/>
              </a:rPr>
              <a:t>https://www.psiweb.org/sigs-special-interest-groups/small-populations</a:t>
            </a:r>
            <a:endParaRPr lang="en-GB" sz="500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8" name="Content Placeholder 7">
            <a:extLst>
              <a:ext uri="{FF2B5EF4-FFF2-40B4-BE49-F238E27FC236}">
                <a16:creationId xmlns:a16="http://schemas.microsoft.com/office/drawing/2014/main" id="{A8E4A8AC-33D4-A492-D703-C3B06574D4DD}"/>
              </a:ext>
            </a:extLst>
          </p:cNvPr>
          <p:cNvSpPr txBox="1">
            <a:spLocks/>
          </p:cNvSpPr>
          <p:nvPr/>
        </p:nvSpPr>
        <p:spPr>
          <a:xfrm>
            <a:off x="15311317" y="26904801"/>
            <a:ext cx="14259389" cy="4047346"/>
          </a:xfrm>
          <a:prstGeom prst="rect">
            <a:avLst/>
          </a:prstGeom>
        </p:spPr>
        <p:txBody>
          <a:bodyPr vert="horz" lIns="321028" tIns="160514" rIns="321028" bIns="160514"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50"/>
              </a:spcBef>
              <a:buNone/>
            </a:pPr>
            <a:r>
              <a:rPr lang="en-GB" sz="3400" dirty="0">
                <a:latin typeface="Roboto"/>
                <a:ea typeface="Roboto"/>
                <a:cs typeface="Roboto"/>
              </a:rPr>
              <a:t>One </a:t>
            </a:r>
            <a:r>
              <a:rPr lang="en-US" sz="3400" dirty="0">
                <a:latin typeface="Roboto"/>
                <a:ea typeface="Roboto"/>
                <a:cs typeface="Roboto"/>
              </a:rPr>
              <a:t>methodology to overcome small sample sizes encountered with small population and rare disease trials that is gaining more traction over time is utilizing outside sources of information as a control, whether this be through real world data, simulation, or historic trial data.</a:t>
            </a:r>
          </a:p>
          <a:p>
            <a:pPr marL="0" indent="0" algn="just">
              <a:lnSpc>
                <a:spcPct val="100000"/>
              </a:lnSpc>
              <a:spcBef>
                <a:spcPts val="50"/>
              </a:spcBef>
              <a:buNone/>
            </a:pPr>
            <a:endParaRPr lang="en-US" sz="3400">
              <a:latin typeface="Roboto" panose="02000000000000000000" pitchFamily="2" charset="0"/>
              <a:ea typeface="Roboto" panose="02000000000000000000" pitchFamily="2" charset="0"/>
              <a:cs typeface="Roboto" panose="02000000000000000000" pitchFamily="2" charset="0"/>
            </a:endParaRPr>
          </a:p>
          <a:p>
            <a:pPr marL="0" indent="0" algn="just">
              <a:lnSpc>
                <a:spcPct val="100000"/>
              </a:lnSpc>
              <a:spcBef>
                <a:spcPts val="50"/>
              </a:spcBef>
              <a:buNone/>
            </a:pPr>
            <a:r>
              <a:rPr lang="en-US" sz="3400" dirty="0">
                <a:latin typeface="Roboto"/>
                <a:ea typeface="Roboto"/>
                <a:cs typeface="Roboto"/>
              </a:rPr>
              <a:t>As this is a relatively new technique, there have been many different names and terminologies thrown around for quite similar ideas.</a:t>
            </a:r>
          </a:p>
          <a:p>
            <a:pPr marL="0" indent="0" algn="just">
              <a:lnSpc>
                <a:spcPct val="100000"/>
              </a:lnSpc>
              <a:spcBef>
                <a:spcPts val="50"/>
              </a:spcBef>
              <a:buNone/>
            </a:pPr>
            <a:endParaRPr lang="en-US" sz="3400">
              <a:latin typeface="Roboto" panose="02000000000000000000" pitchFamily="2" charset="0"/>
              <a:ea typeface="Roboto" panose="02000000000000000000" pitchFamily="2" charset="0"/>
              <a:cs typeface="Roboto" panose="02000000000000000000" pitchFamily="2" charset="0"/>
            </a:endParaRPr>
          </a:p>
          <a:p>
            <a:pPr marL="0" indent="0" algn="just">
              <a:lnSpc>
                <a:spcPct val="100000"/>
              </a:lnSpc>
              <a:spcBef>
                <a:spcPts val="50"/>
              </a:spcBef>
              <a:buNone/>
            </a:pPr>
            <a:r>
              <a:rPr lang="en-US" sz="3400" dirty="0">
                <a:latin typeface="Roboto"/>
                <a:ea typeface="Roboto"/>
                <a:cs typeface="Roboto"/>
              </a:rPr>
              <a:t>We at the PSI Small Populations Special Interest Group felt it would be helpful to collate all currently used terms within external controls, along with definitions of what they are and how they are used.</a:t>
            </a:r>
          </a:p>
          <a:p>
            <a:pPr marL="0" indent="0" algn="just">
              <a:lnSpc>
                <a:spcPct val="100000"/>
              </a:lnSpc>
              <a:spcBef>
                <a:spcPts val="50"/>
              </a:spcBef>
              <a:buNone/>
            </a:pPr>
            <a:endParaRPr lang="en-US" sz="3400">
              <a:latin typeface="Roboto" panose="02000000000000000000" pitchFamily="2" charset="0"/>
              <a:ea typeface="Roboto" panose="02000000000000000000" pitchFamily="2" charset="0"/>
              <a:cs typeface="Roboto" panose="02000000000000000000" pitchFamily="2" charset="0"/>
            </a:endParaRPr>
          </a:p>
          <a:p>
            <a:pPr marL="0" indent="0" algn="just">
              <a:lnSpc>
                <a:spcPct val="100000"/>
              </a:lnSpc>
              <a:spcBef>
                <a:spcPts val="50"/>
              </a:spcBef>
              <a:buNone/>
            </a:pPr>
            <a:endParaRPr lang="en-US" sz="3400">
              <a:latin typeface="Roboto" panose="02000000000000000000" pitchFamily="2" charset="0"/>
              <a:ea typeface="Roboto" panose="02000000000000000000" pitchFamily="2" charset="0"/>
              <a:cs typeface="Roboto" panose="02000000000000000000" pitchFamily="2" charset="0"/>
            </a:endParaRPr>
          </a:p>
          <a:p>
            <a:pPr marL="0" indent="0" algn="just">
              <a:lnSpc>
                <a:spcPct val="100000"/>
              </a:lnSpc>
              <a:spcBef>
                <a:spcPts val="50"/>
              </a:spcBef>
              <a:buNone/>
            </a:pPr>
            <a:endParaRPr lang="en-US" sz="3400">
              <a:latin typeface="Roboto" panose="02000000000000000000" pitchFamily="2" charset="0"/>
              <a:ea typeface="Roboto" panose="02000000000000000000" pitchFamily="2" charset="0"/>
              <a:cs typeface="Roboto" panose="02000000000000000000" pitchFamily="2" charset="0"/>
            </a:endParaRPr>
          </a:p>
          <a:p>
            <a:pPr marL="0" indent="0" algn="just">
              <a:lnSpc>
                <a:spcPct val="100000"/>
              </a:lnSpc>
              <a:spcBef>
                <a:spcPts val="50"/>
              </a:spcBef>
              <a:buNone/>
            </a:pPr>
            <a:endParaRPr lang="en-US" sz="3400">
              <a:latin typeface="Roboto" panose="02000000000000000000" pitchFamily="2" charset="0"/>
              <a:ea typeface="Roboto" panose="02000000000000000000" pitchFamily="2" charset="0"/>
              <a:cs typeface="Roboto" panose="02000000000000000000" pitchFamily="2" charset="0"/>
            </a:endParaRPr>
          </a:p>
          <a:p>
            <a:pPr marL="0" indent="0" algn="just">
              <a:lnSpc>
                <a:spcPct val="100000"/>
              </a:lnSpc>
              <a:spcBef>
                <a:spcPts val="50"/>
              </a:spcBef>
              <a:buNone/>
            </a:pPr>
            <a:endParaRPr lang="en-US" sz="3400" dirty="0">
              <a:latin typeface="Roboto" panose="02000000000000000000" pitchFamily="2" charset="0"/>
              <a:ea typeface="Roboto" panose="02000000000000000000" pitchFamily="2" charset="0"/>
              <a:cs typeface="Roboto" panose="02000000000000000000" pitchFamily="2" charset="0"/>
            </a:endParaRPr>
          </a:p>
          <a:p>
            <a:pPr marL="0" indent="0" algn="just">
              <a:lnSpc>
                <a:spcPct val="100000"/>
              </a:lnSpc>
              <a:spcBef>
                <a:spcPts val="50"/>
              </a:spcBef>
              <a:buNone/>
            </a:pPr>
            <a:endParaRPr lang="en-US" sz="3400" dirty="0">
              <a:latin typeface="Roboto"/>
              <a:ea typeface="Roboto"/>
              <a:cs typeface="Roboto"/>
            </a:endParaRPr>
          </a:p>
          <a:p>
            <a:pPr marL="0" indent="0" algn="just">
              <a:lnSpc>
                <a:spcPct val="100000"/>
              </a:lnSpc>
              <a:spcBef>
                <a:spcPts val="50"/>
              </a:spcBef>
              <a:buNone/>
            </a:pPr>
            <a:endParaRPr lang="en-US" sz="3400" dirty="0">
              <a:latin typeface="Roboto"/>
              <a:ea typeface="Roboto"/>
              <a:cs typeface="Roboto"/>
            </a:endParaRPr>
          </a:p>
          <a:p>
            <a:pPr marL="0" indent="0" algn="just">
              <a:lnSpc>
                <a:spcPct val="100000"/>
              </a:lnSpc>
              <a:spcBef>
                <a:spcPts val="50"/>
              </a:spcBef>
              <a:buNone/>
            </a:pPr>
            <a:r>
              <a:rPr lang="en-US" sz="3400" dirty="0">
                <a:latin typeface="Roboto"/>
                <a:ea typeface="Roboto"/>
                <a:cs typeface="Roboto"/>
              </a:rPr>
              <a:t>Look out for our definitions list on our website coming later this year.</a:t>
            </a:r>
            <a:endParaRPr lang="en-US" dirty="0"/>
          </a:p>
        </p:txBody>
      </p:sp>
      <p:sp>
        <p:nvSpPr>
          <p:cNvPr id="23" name="Content Placeholder 7">
            <a:extLst>
              <a:ext uri="{FF2B5EF4-FFF2-40B4-BE49-F238E27FC236}">
                <a16:creationId xmlns:a16="http://schemas.microsoft.com/office/drawing/2014/main" id="{59F89CB5-1B3E-5793-AB9F-C803D12D8F4C}"/>
              </a:ext>
            </a:extLst>
          </p:cNvPr>
          <p:cNvSpPr txBox="1">
            <a:spLocks/>
          </p:cNvSpPr>
          <p:nvPr/>
        </p:nvSpPr>
        <p:spPr>
          <a:xfrm>
            <a:off x="226338" y="26909248"/>
            <a:ext cx="14382540" cy="4594063"/>
          </a:xfrm>
          <a:prstGeom prst="rect">
            <a:avLst/>
          </a:prstGeom>
        </p:spPr>
        <p:txBody>
          <a:bodyPr vert="horz" lIns="321028" tIns="160514" rIns="321028" bIns="160514"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spcBef>
                <a:spcPts val="50"/>
              </a:spcBef>
              <a:spcAft>
                <a:spcPts val="50"/>
              </a:spcAft>
              <a:buNone/>
            </a:pPr>
            <a:r>
              <a:rPr lang="en-US" sz="3400">
                <a:latin typeface="Roboto" panose="02000000000000000000" pitchFamily="2" charset="0"/>
                <a:ea typeface="Roboto" panose="02000000000000000000" pitchFamily="2" charset="0"/>
                <a:cs typeface="Roboto" panose="02000000000000000000" pitchFamily="2" charset="0"/>
              </a:rPr>
              <a:t>The field of rare disease trials is a wide and far- reaching one with many difficulties surrounding more standard techniques.</a:t>
            </a:r>
          </a:p>
          <a:p>
            <a:pPr marL="0" indent="0" algn="just">
              <a:lnSpc>
                <a:spcPct val="100000"/>
              </a:lnSpc>
              <a:spcBef>
                <a:spcPts val="50"/>
              </a:spcBef>
              <a:spcAft>
                <a:spcPts val="50"/>
              </a:spcAft>
              <a:buNone/>
            </a:pPr>
            <a:r>
              <a:rPr lang="en-US" sz="3400">
                <a:latin typeface="Roboto" panose="02000000000000000000" pitchFamily="2" charset="0"/>
                <a:ea typeface="Roboto" panose="02000000000000000000" pitchFamily="2" charset="0"/>
                <a:cs typeface="Roboto" panose="02000000000000000000" pitchFamily="2" charset="0"/>
              </a:rPr>
              <a:t>Thankfully, many guidelines have been published to help support researchers and trialists in producing effective trials. </a:t>
            </a:r>
          </a:p>
          <a:p>
            <a:pPr marL="0" indent="0" algn="just">
              <a:lnSpc>
                <a:spcPct val="100000"/>
              </a:lnSpc>
              <a:spcBef>
                <a:spcPts val="50"/>
              </a:spcBef>
              <a:spcAft>
                <a:spcPts val="50"/>
              </a:spcAft>
              <a:buNone/>
            </a:pPr>
            <a:endParaRPr lang="en-US" sz="3400">
              <a:latin typeface="Roboto" panose="02000000000000000000" pitchFamily="2" charset="0"/>
              <a:ea typeface="Roboto" panose="02000000000000000000" pitchFamily="2" charset="0"/>
              <a:cs typeface="Roboto" panose="02000000000000000000" pitchFamily="2" charset="0"/>
            </a:endParaRPr>
          </a:p>
          <a:p>
            <a:pPr marL="0" indent="0" algn="just">
              <a:lnSpc>
                <a:spcPct val="100000"/>
              </a:lnSpc>
              <a:spcBef>
                <a:spcPts val="50"/>
              </a:spcBef>
              <a:spcAft>
                <a:spcPts val="50"/>
              </a:spcAft>
              <a:buNone/>
            </a:pPr>
            <a:r>
              <a:rPr lang="en-US" sz="3400">
                <a:latin typeface="Roboto" panose="02000000000000000000" pitchFamily="2" charset="0"/>
                <a:ea typeface="Roboto" panose="02000000000000000000" pitchFamily="2" charset="0"/>
                <a:cs typeface="Roboto" panose="02000000000000000000" pitchFamily="2" charset="0"/>
              </a:rPr>
              <a:t>As part of the PSI Special Interest Group for small population trials, we felt it would be helpful to create a repository of all available guidelines and a summary of overlap to give a clear guidance on what people should be aware of when trying to design small population trials or trials in rare diseases. There will be separate focus on trials in </a:t>
            </a:r>
            <a:r>
              <a:rPr lang="en-US" sz="3400" err="1">
                <a:latin typeface="Roboto" panose="02000000000000000000" pitchFamily="2" charset="0"/>
                <a:ea typeface="Roboto" panose="02000000000000000000" pitchFamily="2" charset="0"/>
                <a:cs typeface="Roboto" panose="02000000000000000000" pitchFamily="2" charset="0"/>
              </a:rPr>
              <a:t>paediatric</a:t>
            </a:r>
            <a:r>
              <a:rPr lang="en-US" sz="3400">
                <a:latin typeface="Roboto" panose="02000000000000000000" pitchFamily="2" charset="0"/>
                <a:ea typeface="Roboto" panose="02000000000000000000" pitchFamily="2" charset="0"/>
                <a:cs typeface="Roboto" panose="02000000000000000000" pitchFamily="2" charset="0"/>
              </a:rPr>
              <a:t> populations and early phase trials.</a:t>
            </a:r>
          </a:p>
          <a:p>
            <a:pPr marL="0" indent="0" algn="just">
              <a:lnSpc>
                <a:spcPct val="100000"/>
              </a:lnSpc>
              <a:spcBef>
                <a:spcPts val="50"/>
              </a:spcBef>
              <a:spcAft>
                <a:spcPts val="50"/>
              </a:spcAft>
              <a:buNone/>
            </a:pPr>
            <a:endParaRPr lang="en-US" sz="3400">
              <a:latin typeface="Roboto" panose="02000000000000000000" pitchFamily="2" charset="0"/>
              <a:ea typeface="Roboto" panose="02000000000000000000" pitchFamily="2" charset="0"/>
              <a:cs typeface="Roboto" panose="02000000000000000000" pitchFamily="2" charset="0"/>
            </a:endParaRPr>
          </a:p>
          <a:p>
            <a:pPr marL="0" indent="0" algn="just">
              <a:lnSpc>
                <a:spcPct val="100000"/>
              </a:lnSpc>
              <a:spcBef>
                <a:spcPts val="50"/>
              </a:spcBef>
              <a:spcAft>
                <a:spcPts val="50"/>
              </a:spcAft>
              <a:buNone/>
            </a:pPr>
            <a:endParaRPr lang="en-US" sz="3400">
              <a:latin typeface="Roboto" panose="02000000000000000000" pitchFamily="2" charset="0"/>
              <a:ea typeface="Roboto" panose="02000000000000000000" pitchFamily="2" charset="0"/>
              <a:cs typeface="Roboto" panose="02000000000000000000" pitchFamily="2" charset="0"/>
            </a:endParaRPr>
          </a:p>
          <a:p>
            <a:pPr marL="0" indent="0" algn="just">
              <a:lnSpc>
                <a:spcPct val="100000"/>
              </a:lnSpc>
              <a:spcBef>
                <a:spcPts val="50"/>
              </a:spcBef>
              <a:spcAft>
                <a:spcPts val="50"/>
              </a:spcAft>
              <a:buNone/>
            </a:pPr>
            <a:endParaRPr lang="en-US" sz="3400">
              <a:latin typeface="Roboto" panose="02000000000000000000" pitchFamily="2" charset="0"/>
              <a:ea typeface="Roboto" panose="02000000000000000000" pitchFamily="2" charset="0"/>
              <a:cs typeface="Roboto" panose="02000000000000000000" pitchFamily="2" charset="0"/>
            </a:endParaRPr>
          </a:p>
          <a:p>
            <a:pPr marL="0" indent="0" algn="just">
              <a:lnSpc>
                <a:spcPct val="100000"/>
              </a:lnSpc>
              <a:spcBef>
                <a:spcPts val="50"/>
              </a:spcBef>
              <a:spcAft>
                <a:spcPts val="50"/>
              </a:spcAft>
              <a:buNone/>
            </a:pPr>
            <a:endParaRPr lang="en-US" sz="3400">
              <a:latin typeface="Roboto" panose="02000000000000000000" pitchFamily="2" charset="0"/>
              <a:ea typeface="Roboto" panose="02000000000000000000" pitchFamily="2" charset="0"/>
              <a:cs typeface="Roboto" panose="02000000000000000000" pitchFamily="2" charset="0"/>
            </a:endParaRPr>
          </a:p>
          <a:p>
            <a:pPr marL="0" indent="0" algn="just">
              <a:lnSpc>
                <a:spcPct val="100000"/>
              </a:lnSpc>
              <a:spcBef>
                <a:spcPts val="50"/>
              </a:spcBef>
              <a:spcAft>
                <a:spcPts val="50"/>
              </a:spcAft>
              <a:buNone/>
            </a:pPr>
            <a:endParaRPr lang="en-US" sz="3400">
              <a:latin typeface="Roboto" panose="02000000000000000000" pitchFamily="2" charset="0"/>
              <a:ea typeface="Roboto" panose="02000000000000000000" pitchFamily="2" charset="0"/>
              <a:cs typeface="Roboto" panose="02000000000000000000" pitchFamily="2" charset="0"/>
            </a:endParaRPr>
          </a:p>
          <a:p>
            <a:pPr marL="0" indent="0" algn="just">
              <a:lnSpc>
                <a:spcPct val="100000"/>
              </a:lnSpc>
              <a:spcBef>
                <a:spcPts val="50"/>
              </a:spcBef>
              <a:spcAft>
                <a:spcPts val="50"/>
              </a:spcAft>
              <a:buNone/>
            </a:pPr>
            <a:endParaRPr lang="en-US" sz="3400">
              <a:latin typeface="Roboto" panose="02000000000000000000" pitchFamily="2" charset="0"/>
              <a:ea typeface="Roboto" panose="02000000000000000000" pitchFamily="2" charset="0"/>
              <a:cs typeface="Roboto" panose="02000000000000000000" pitchFamily="2" charset="0"/>
            </a:endParaRPr>
          </a:p>
          <a:p>
            <a:pPr marL="0" indent="0" algn="just">
              <a:lnSpc>
                <a:spcPct val="100000"/>
              </a:lnSpc>
              <a:spcBef>
                <a:spcPts val="50"/>
              </a:spcBef>
              <a:spcAft>
                <a:spcPts val="50"/>
              </a:spcAft>
              <a:buNone/>
            </a:pPr>
            <a:endParaRPr lang="en-US" sz="3400">
              <a:latin typeface="Roboto" panose="02000000000000000000" pitchFamily="2" charset="0"/>
              <a:ea typeface="Roboto" panose="02000000000000000000" pitchFamily="2" charset="0"/>
              <a:cs typeface="Roboto" panose="02000000000000000000" pitchFamily="2" charset="0"/>
            </a:endParaRPr>
          </a:p>
          <a:p>
            <a:pPr marL="0" indent="0" algn="just">
              <a:lnSpc>
                <a:spcPct val="100000"/>
              </a:lnSpc>
              <a:spcBef>
                <a:spcPts val="50"/>
              </a:spcBef>
              <a:spcAft>
                <a:spcPts val="50"/>
              </a:spcAft>
              <a:buNone/>
            </a:pPr>
            <a:r>
              <a:rPr lang="en-US" sz="3400">
                <a:latin typeface="Roboto" panose="02000000000000000000" pitchFamily="2" charset="0"/>
                <a:ea typeface="Roboto" panose="02000000000000000000" pitchFamily="2" charset="0"/>
                <a:cs typeface="Roboto" panose="02000000000000000000" pitchFamily="2" charset="0"/>
              </a:rPr>
              <a:t>Look out for the summary and repository on our website coming later this year.</a:t>
            </a:r>
          </a:p>
          <a:p>
            <a:pPr algn="just">
              <a:lnSpc>
                <a:spcPct val="100000"/>
              </a:lnSpc>
            </a:pPr>
            <a:endParaRPr lang="en-US" sz="2700">
              <a:latin typeface="Roboto" panose="02000000000000000000" pitchFamily="2" charset="0"/>
              <a:ea typeface="Roboto" panose="02000000000000000000" pitchFamily="2" charset="0"/>
              <a:cs typeface="Roboto" panose="02000000000000000000" pitchFamily="2" charset="0"/>
            </a:endParaRPr>
          </a:p>
        </p:txBody>
      </p:sp>
      <p:pic>
        <p:nvPicPr>
          <p:cNvPr id="1026" name="Picture 2" descr="Home">
            <a:extLst>
              <a:ext uri="{FF2B5EF4-FFF2-40B4-BE49-F238E27FC236}">
                <a16:creationId xmlns:a16="http://schemas.microsoft.com/office/drawing/2014/main" id="{E31EE950-AEF1-6937-72EF-57606D892B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754" y="492793"/>
            <a:ext cx="2844800" cy="284480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Rounded Corners 21">
            <a:extLst>
              <a:ext uri="{FF2B5EF4-FFF2-40B4-BE49-F238E27FC236}">
                <a16:creationId xmlns:a16="http://schemas.microsoft.com/office/drawing/2014/main" id="{74C71C5D-467F-0548-9B48-52F8AFB4A4D8}"/>
              </a:ext>
            </a:extLst>
          </p:cNvPr>
          <p:cNvSpPr/>
          <p:nvPr/>
        </p:nvSpPr>
        <p:spPr>
          <a:xfrm>
            <a:off x="226338" y="22762773"/>
            <a:ext cx="14669937" cy="18253779"/>
          </a:xfrm>
          <a:prstGeom prst="roundRect">
            <a:avLst>
              <a:gd name="adj" fmla="val 5546"/>
            </a:avLst>
          </a:prstGeom>
          <a:noFill/>
          <a:ln w="190500">
            <a:solidFill>
              <a:srgbClr val="2A36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24242"/>
          </a:p>
        </p:txBody>
      </p:sp>
      <p:sp>
        <p:nvSpPr>
          <p:cNvPr id="24" name="Rectangle: Rounded Corners 23">
            <a:extLst>
              <a:ext uri="{FF2B5EF4-FFF2-40B4-BE49-F238E27FC236}">
                <a16:creationId xmlns:a16="http://schemas.microsoft.com/office/drawing/2014/main" id="{49D21FA1-413F-C2B2-3B24-05F5D12E96AC}"/>
              </a:ext>
            </a:extLst>
          </p:cNvPr>
          <p:cNvSpPr/>
          <p:nvPr/>
        </p:nvSpPr>
        <p:spPr>
          <a:xfrm>
            <a:off x="15408858" y="22762773"/>
            <a:ext cx="14669937" cy="18253779"/>
          </a:xfrm>
          <a:prstGeom prst="roundRect">
            <a:avLst>
              <a:gd name="adj" fmla="val 5546"/>
            </a:avLst>
          </a:prstGeom>
          <a:noFill/>
          <a:ln w="190500">
            <a:solidFill>
              <a:srgbClr val="2A36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24242"/>
          </a:p>
        </p:txBody>
      </p:sp>
      <p:sp>
        <p:nvSpPr>
          <p:cNvPr id="47" name="Rectangle: Rounded Corners 46">
            <a:extLst>
              <a:ext uri="{FF2B5EF4-FFF2-40B4-BE49-F238E27FC236}">
                <a16:creationId xmlns:a16="http://schemas.microsoft.com/office/drawing/2014/main" id="{A4D422BA-A30F-43C0-22E4-D38CC823F7DB}"/>
              </a:ext>
            </a:extLst>
          </p:cNvPr>
          <p:cNvSpPr/>
          <p:nvPr/>
        </p:nvSpPr>
        <p:spPr>
          <a:xfrm>
            <a:off x="9527572" y="18476698"/>
            <a:ext cx="11208592" cy="8070860"/>
          </a:xfrm>
          <a:prstGeom prst="roundRect">
            <a:avLst>
              <a:gd name="adj" fmla="val 6962"/>
            </a:avLst>
          </a:prstGeom>
          <a:solidFill>
            <a:srgbClr val="45C2D2"/>
          </a:solidFill>
          <a:ln w="190500">
            <a:solidFill>
              <a:srgbClr val="2A369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7200" dirty="0"/>
              <a:t>If you want to get involved: contact our co-chairs, check out our website, or speak to some of our members in attendance:</a:t>
            </a:r>
          </a:p>
          <a:p>
            <a:pPr algn="ctr"/>
            <a:r>
              <a:rPr lang="en-GB" sz="4800" dirty="0">
                <a:solidFill>
                  <a:schemeClr val="bg1"/>
                </a:solidFill>
                <a:latin typeface="Aptos Display"/>
              </a:rPr>
              <a:t>Maeva Dupuis, Aysun </a:t>
            </a:r>
            <a:r>
              <a:rPr lang="en-US" sz="4800" err="1">
                <a:solidFill>
                  <a:schemeClr val="bg1"/>
                </a:solidFill>
                <a:latin typeface="Aptos Display"/>
                <a:ea typeface="Roboto"/>
                <a:cs typeface="Roboto"/>
              </a:rPr>
              <a:t>Cetinyurek</a:t>
            </a:r>
            <a:r>
              <a:rPr lang="en-US" sz="4800" dirty="0">
                <a:solidFill>
                  <a:schemeClr val="bg1"/>
                </a:solidFill>
                <a:latin typeface="Aptos Display"/>
                <a:ea typeface="Roboto"/>
                <a:cs typeface="Roboto"/>
              </a:rPr>
              <a:t>-Yavuz and</a:t>
            </a:r>
            <a:r>
              <a:rPr lang="en-US" sz="4800" i="1" dirty="0">
                <a:solidFill>
                  <a:schemeClr val="bg1"/>
                </a:solidFill>
                <a:latin typeface="Aptos Display"/>
                <a:ea typeface="Roboto"/>
                <a:cs typeface="Roboto"/>
              </a:rPr>
              <a:t> </a:t>
            </a:r>
            <a:r>
              <a:rPr lang="en-US" sz="4800" dirty="0">
                <a:solidFill>
                  <a:schemeClr val="bg1"/>
                </a:solidFill>
                <a:latin typeface="Aptos Display"/>
                <a:ea typeface="Roboto"/>
                <a:cs typeface="Roboto"/>
              </a:rPr>
              <a:t>Tim Friede</a:t>
            </a:r>
          </a:p>
        </p:txBody>
      </p:sp>
      <p:sp>
        <p:nvSpPr>
          <p:cNvPr id="35" name="Rectangle: Rounded Corners 34">
            <a:extLst>
              <a:ext uri="{FF2B5EF4-FFF2-40B4-BE49-F238E27FC236}">
                <a16:creationId xmlns:a16="http://schemas.microsoft.com/office/drawing/2014/main" id="{240403DC-7FAC-AA51-4D93-044DA00F8878}"/>
              </a:ext>
            </a:extLst>
          </p:cNvPr>
          <p:cNvSpPr/>
          <p:nvPr/>
        </p:nvSpPr>
        <p:spPr>
          <a:xfrm>
            <a:off x="25477934" y="370507"/>
            <a:ext cx="3591012" cy="3152552"/>
          </a:xfrm>
          <a:prstGeom prst="roundRect">
            <a:avLst/>
          </a:prstGeom>
          <a:solidFill>
            <a:schemeClr val="bg1"/>
          </a:solidFill>
          <a:ln w="57150">
            <a:solidFill>
              <a:srgbClr val="2A36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4" descr="PSIEFSPI logos">
            <a:extLst>
              <a:ext uri="{FF2B5EF4-FFF2-40B4-BE49-F238E27FC236}">
                <a16:creationId xmlns:a16="http://schemas.microsoft.com/office/drawing/2014/main" id="{65F7BF57-BB61-B0E6-9CD5-2427B983509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625" t="15409" r="76725"/>
          <a:stretch>
            <a:fillRect/>
          </a:stretch>
        </p:blipFill>
        <p:spPr bwMode="auto">
          <a:xfrm>
            <a:off x="25828670" y="562389"/>
            <a:ext cx="2962844" cy="2775204"/>
          </a:xfrm>
          <a:prstGeom prst="rect">
            <a:avLst/>
          </a:prstGeom>
          <a:noFill/>
          <a:extLst>
            <a:ext uri="{909E8E84-426E-40DD-AFC4-6F175D3DCCD1}">
              <a14:hiddenFill xmlns:a14="http://schemas.microsoft.com/office/drawing/2010/main">
                <a:solidFill>
                  <a:srgbClr val="FFFFFF"/>
                </a:solidFill>
              </a14:hiddenFill>
            </a:ext>
          </a:extLst>
        </p:spPr>
      </p:pic>
      <p:pic>
        <p:nvPicPr>
          <p:cNvPr id="50" name="Graphic 49" descr="Books with solid fill">
            <a:extLst>
              <a:ext uri="{FF2B5EF4-FFF2-40B4-BE49-F238E27FC236}">
                <a16:creationId xmlns:a16="http://schemas.microsoft.com/office/drawing/2014/main" id="{034233FC-493D-A8CB-041D-3566312148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14897" y="33476876"/>
            <a:ext cx="2692514" cy="2692514"/>
          </a:xfrm>
          <a:prstGeom prst="rect">
            <a:avLst/>
          </a:prstGeom>
        </p:spPr>
      </p:pic>
      <p:pic>
        <p:nvPicPr>
          <p:cNvPr id="52" name="Graphic 51" descr="Open book with solid fill">
            <a:extLst>
              <a:ext uri="{FF2B5EF4-FFF2-40B4-BE49-F238E27FC236}">
                <a16:creationId xmlns:a16="http://schemas.microsoft.com/office/drawing/2014/main" id="{3CE0C524-795C-ABF0-C693-2ADFAA85759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62282" y="33370181"/>
            <a:ext cx="2905904" cy="2905904"/>
          </a:xfrm>
          <a:prstGeom prst="rect">
            <a:avLst/>
          </a:prstGeom>
        </p:spPr>
      </p:pic>
      <p:pic>
        <p:nvPicPr>
          <p:cNvPr id="61" name="Graphic 60" descr="Questions outline">
            <a:extLst>
              <a:ext uri="{FF2B5EF4-FFF2-40B4-BE49-F238E27FC236}">
                <a16:creationId xmlns:a16="http://schemas.microsoft.com/office/drawing/2014/main" id="{D43B56E5-5B4E-1076-5B64-02DA807F07B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953119" y="34038920"/>
            <a:ext cx="2474966" cy="2474966"/>
          </a:xfrm>
          <a:prstGeom prst="rect">
            <a:avLst/>
          </a:prstGeom>
        </p:spPr>
      </p:pic>
      <p:sp>
        <p:nvSpPr>
          <p:cNvPr id="3" name="Rectangle: Rounded Corners 2">
            <a:extLst>
              <a:ext uri="{FF2B5EF4-FFF2-40B4-BE49-F238E27FC236}">
                <a16:creationId xmlns:a16="http://schemas.microsoft.com/office/drawing/2014/main" id="{E4E50835-E992-F8CC-15FF-28C34DB73EED}"/>
              </a:ext>
            </a:extLst>
          </p:cNvPr>
          <p:cNvSpPr>
            <a:spLocks/>
          </p:cNvSpPr>
          <p:nvPr/>
        </p:nvSpPr>
        <p:spPr>
          <a:xfrm>
            <a:off x="26857112" y="39828067"/>
            <a:ext cx="2756986" cy="2744128"/>
          </a:xfrm>
          <a:prstGeom prst="roundRect">
            <a:avLst/>
          </a:prstGeom>
          <a:solidFill>
            <a:schemeClr val="bg1"/>
          </a:solidFill>
          <a:ln w="57150">
            <a:solidFill>
              <a:srgbClr val="2A369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pic>
        <p:nvPicPr>
          <p:cNvPr id="11" name="Picture 10" descr="A qr code with a dinosaur&#10;&#10;AI-generated content may be incorrect.">
            <a:extLst>
              <a:ext uri="{FF2B5EF4-FFF2-40B4-BE49-F238E27FC236}">
                <a16:creationId xmlns:a16="http://schemas.microsoft.com/office/drawing/2014/main" id="{15A7136E-00F7-CF7F-B13D-1C692B64F2C2}"/>
              </a:ext>
            </a:extLst>
          </p:cNvPr>
          <p:cNvPicPr>
            <a:picLocks noChangeAspect="1"/>
          </p:cNvPicPr>
          <p:nvPr/>
        </p:nvPicPr>
        <p:blipFill>
          <a:blip r:embed="rId11"/>
          <a:srcRect l="6557" t="5738" r="5738" b="6302"/>
          <a:stretch>
            <a:fillRect/>
          </a:stretch>
        </p:blipFill>
        <p:spPr>
          <a:xfrm>
            <a:off x="27028240" y="40018074"/>
            <a:ext cx="2399498" cy="2408643"/>
          </a:xfrm>
          <a:prstGeom prst="rect">
            <a:avLst/>
          </a:prstGeom>
        </p:spPr>
      </p:pic>
      <p:sp>
        <p:nvSpPr>
          <p:cNvPr id="2" name="Text Placeholder 6">
            <a:extLst>
              <a:ext uri="{FF2B5EF4-FFF2-40B4-BE49-F238E27FC236}">
                <a16:creationId xmlns:a16="http://schemas.microsoft.com/office/drawing/2014/main" id="{EB1B71A5-BBD0-0CC9-2632-EE99C8D68547}"/>
              </a:ext>
            </a:extLst>
          </p:cNvPr>
          <p:cNvSpPr txBox="1">
            <a:spLocks/>
          </p:cNvSpPr>
          <p:nvPr/>
        </p:nvSpPr>
        <p:spPr>
          <a:xfrm>
            <a:off x="17926375" y="12362969"/>
            <a:ext cx="9548422" cy="720111"/>
          </a:xfrm>
          <a:prstGeom prst="rect">
            <a:avLst/>
          </a:prstGeom>
        </p:spPr>
        <p:txBody>
          <a:bodyPr lIns="91440" tIns="45720" rIns="91440" bIns="45720" anchor="t">
            <a:noAutofit/>
          </a:bodyPr>
          <a:lst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0" indent="0" algn="ctr">
              <a:buNone/>
            </a:pPr>
            <a:r>
              <a:rPr lang="en-US" sz="5000" b="1">
                <a:latin typeface="Roboto"/>
                <a:ea typeface="Roboto"/>
                <a:cs typeface="Roboto"/>
              </a:rPr>
              <a:t>Testimonials from Members</a:t>
            </a:r>
            <a:endParaRPr lang="en-US"/>
          </a:p>
        </p:txBody>
      </p:sp>
      <p:cxnSp>
        <p:nvCxnSpPr>
          <p:cNvPr id="5" name="Straight Arrow Connector 4">
            <a:extLst>
              <a:ext uri="{FF2B5EF4-FFF2-40B4-BE49-F238E27FC236}">
                <a16:creationId xmlns:a16="http://schemas.microsoft.com/office/drawing/2014/main" id="{0FF1B5F8-86D9-724C-738C-FFC8599C9312}"/>
              </a:ext>
            </a:extLst>
          </p:cNvPr>
          <p:cNvCxnSpPr/>
          <p:nvPr/>
        </p:nvCxnSpPr>
        <p:spPr>
          <a:xfrm>
            <a:off x="15310333" y="12224455"/>
            <a:ext cx="14749686" cy="14899"/>
          </a:xfrm>
          <a:prstGeom prst="straightConnector1">
            <a:avLst/>
          </a:prstGeom>
          <a:ln w="57150">
            <a:solidFill>
              <a:srgbClr val="2A3692"/>
            </a:solidFill>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842A84BE-637F-A900-4080-04FC3BCD26D0}"/>
              </a:ext>
            </a:extLst>
          </p:cNvPr>
          <p:cNvCxnSpPr>
            <a:cxnSpLocks/>
          </p:cNvCxnSpPr>
          <p:nvPr/>
        </p:nvCxnSpPr>
        <p:spPr>
          <a:xfrm>
            <a:off x="15344004" y="12168750"/>
            <a:ext cx="14749686" cy="14899"/>
          </a:xfrm>
          <a:prstGeom prst="straightConnector1">
            <a:avLst/>
          </a:prstGeom>
          <a:ln w="57150">
            <a:solidFill>
              <a:srgbClr val="2A3692"/>
            </a:solidFill>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C8D2326-112D-420A-F0E5-89A17A72C085}"/>
              </a:ext>
            </a:extLst>
          </p:cNvPr>
          <p:cNvCxnSpPr>
            <a:cxnSpLocks/>
          </p:cNvCxnSpPr>
          <p:nvPr/>
        </p:nvCxnSpPr>
        <p:spPr>
          <a:xfrm>
            <a:off x="15338220" y="12120712"/>
            <a:ext cx="14749686" cy="14899"/>
          </a:xfrm>
          <a:prstGeom prst="straightConnector1">
            <a:avLst/>
          </a:prstGeom>
          <a:ln w="57150">
            <a:solidFill>
              <a:srgbClr val="2A3692"/>
            </a:solidFill>
          </a:ln>
        </p:spPr>
        <p:style>
          <a:lnRef idx="2">
            <a:schemeClr val="accent1"/>
          </a:lnRef>
          <a:fillRef idx="0">
            <a:schemeClr val="accent1"/>
          </a:fillRef>
          <a:effectRef idx="1">
            <a:schemeClr val="accent1"/>
          </a:effectRef>
          <a:fontRef idx="minor">
            <a:schemeClr val="tx1"/>
          </a:fontRef>
        </p:style>
      </p:cxnSp>
      <p:pic>
        <p:nvPicPr>
          <p:cNvPr id="14" name="Picture 13" descr="A group of people on a video call&#10;&#10;AI-generated content may be incorrect.">
            <a:extLst>
              <a:ext uri="{FF2B5EF4-FFF2-40B4-BE49-F238E27FC236}">
                <a16:creationId xmlns:a16="http://schemas.microsoft.com/office/drawing/2014/main" id="{1FD88491-26A8-F4B2-F155-B4C476B306CA}"/>
              </a:ext>
            </a:extLst>
          </p:cNvPr>
          <p:cNvPicPr>
            <a:picLocks noChangeAspect="1"/>
          </p:cNvPicPr>
          <p:nvPr/>
        </p:nvPicPr>
        <p:blipFill>
          <a:blip r:embed="rId12"/>
          <a:stretch>
            <a:fillRect/>
          </a:stretch>
        </p:blipFill>
        <p:spPr>
          <a:xfrm>
            <a:off x="550633" y="18469750"/>
            <a:ext cx="8804044" cy="4823615"/>
          </a:xfrm>
          <a:prstGeom prst="rect">
            <a:avLst/>
          </a:prstGeom>
        </p:spPr>
      </p:pic>
      <p:sp>
        <p:nvSpPr>
          <p:cNvPr id="18" name="Content Placeholder 7">
            <a:extLst>
              <a:ext uri="{FF2B5EF4-FFF2-40B4-BE49-F238E27FC236}">
                <a16:creationId xmlns:a16="http://schemas.microsoft.com/office/drawing/2014/main" id="{6EFF66A5-39A6-EEE0-93C5-DD04580B1A9C}"/>
              </a:ext>
            </a:extLst>
          </p:cNvPr>
          <p:cNvSpPr txBox="1">
            <a:spLocks/>
          </p:cNvSpPr>
          <p:nvPr/>
        </p:nvSpPr>
        <p:spPr>
          <a:xfrm>
            <a:off x="15464274" y="13483720"/>
            <a:ext cx="14086643" cy="5527642"/>
          </a:xfrm>
          <a:prstGeom prst="rect">
            <a:avLst/>
          </a:prstGeom>
        </p:spPr>
        <p:txBody>
          <a:bodyPr lIns="91440" tIns="45720" rIns="91440" bIns="45720" anchor="t">
            <a:noAutofit/>
          </a:bodyPr>
          <a:lst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0" indent="0" algn="just">
              <a:buNone/>
            </a:pPr>
            <a:r>
              <a:rPr lang="en-GB" sz="3400" dirty="0">
                <a:latin typeface="Roboto"/>
                <a:ea typeface="Roboto"/>
                <a:cs typeface="Roboto"/>
              </a:rPr>
              <a:t>"</a:t>
            </a:r>
            <a:r>
              <a:rPr lang="en-GB" sz="3400" i="1" dirty="0">
                <a:latin typeface="Roboto"/>
                <a:ea typeface="Roboto"/>
                <a:cs typeface="Roboto"/>
              </a:rPr>
              <a:t>In our group, we share real examples – from recent drug approvals in rare disease to innovative trial designs for small populations. This exchange of ideas helps us design better studies and propose more suitable analyses tailored to the specific challenges of small populations.</a:t>
            </a:r>
            <a:r>
              <a:rPr lang="en-GB" sz="3400" dirty="0">
                <a:latin typeface="Roboto"/>
                <a:ea typeface="Roboto"/>
                <a:cs typeface="Roboto"/>
              </a:rPr>
              <a:t>" - Elodie Blondiaux, Venn Life</a:t>
            </a:r>
          </a:p>
          <a:p>
            <a:pPr marL="0" indent="0" algn="just">
              <a:buNone/>
            </a:pPr>
            <a:r>
              <a:rPr lang="en-GB" sz="3400" dirty="0">
                <a:latin typeface="Roboto"/>
                <a:ea typeface="Roboto"/>
                <a:cs typeface="Roboto"/>
              </a:rPr>
              <a:t>"</a:t>
            </a:r>
            <a:r>
              <a:rPr lang="en-GB" sz="3400" i="1" dirty="0">
                <a:latin typeface="Roboto"/>
                <a:ea typeface="Roboto"/>
                <a:cs typeface="Roboto"/>
              </a:rPr>
              <a:t>Connecting with others who share interest in rare disease/small population trials means I can share my experiences whilst learning from others to forward my understanding and be more prepared for future client work.</a:t>
            </a:r>
            <a:r>
              <a:rPr lang="en-GB" sz="3400" dirty="0">
                <a:latin typeface="Roboto"/>
                <a:ea typeface="Roboto"/>
                <a:cs typeface="Roboto"/>
              </a:rPr>
              <a:t>" - Giles Partington, </a:t>
            </a:r>
            <a:r>
              <a:rPr lang="en-GB" sz="3400" dirty="0" err="1">
                <a:latin typeface="Roboto"/>
                <a:ea typeface="Roboto"/>
                <a:cs typeface="Roboto"/>
              </a:rPr>
              <a:t>Phastar</a:t>
            </a:r>
            <a:r>
              <a:rPr lang="en-GB" sz="3400" dirty="0">
                <a:latin typeface="Roboto"/>
                <a:ea typeface="Roboto"/>
                <a:cs typeface="Roboto"/>
              </a:rPr>
              <a:t> </a:t>
            </a:r>
            <a:endParaRPr lang="en-GB" sz="3400" dirty="0" err="1">
              <a:latin typeface="Roboto" panose="02000000000000000000" pitchFamily="2" charset="0"/>
              <a:ea typeface="Roboto" panose="02000000000000000000" pitchFamily="2" charset="0"/>
              <a:cs typeface="Roboto" panose="02000000000000000000" pitchFamily="2" charset="0"/>
            </a:endParaRPr>
          </a:p>
        </p:txBody>
      </p:sp>
      <p:sp>
        <p:nvSpPr>
          <p:cNvPr id="19" name="Content Placeholder 7">
            <a:extLst>
              <a:ext uri="{FF2B5EF4-FFF2-40B4-BE49-F238E27FC236}">
                <a16:creationId xmlns:a16="http://schemas.microsoft.com/office/drawing/2014/main" id="{CFCB9AF7-2087-10C4-185A-B896F1EDE356}"/>
              </a:ext>
            </a:extLst>
          </p:cNvPr>
          <p:cNvSpPr txBox="1">
            <a:spLocks/>
          </p:cNvSpPr>
          <p:nvPr/>
        </p:nvSpPr>
        <p:spPr>
          <a:xfrm>
            <a:off x="21032927" y="18326233"/>
            <a:ext cx="8637106" cy="4074615"/>
          </a:xfrm>
          <a:prstGeom prst="rect">
            <a:avLst/>
          </a:prstGeom>
        </p:spPr>
        <p:txBody>
          <a:bodyPr lIns="91440" tIns="45720" rIns="91440" bIns="45720" anchor="t">
            <a:noAutofit/>
          </a:bodyPr>
          <a:lst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a:lstStyle>
          <a:p>
            <a:pPr marL="0" indent="0" algn="just">
              <a:buNone/>
            </a:pPr>
            <a:r>
              <a:rPr lang="en-GB" sz="3400" dirty="0">
                <a:latin typeface="Roboto"/>
                <a:ea typeface="Roboto"/>
                <a:cs typeface="Roboto"/>
              </a:rPr>
              <a:t>"</a:t>
            </a:r>
            <a:r>
              <a:rPr lang="en-GB" sz="3400" i="1" dirty="0">
                <a:latin typeface="Roboto"/>
                <a:ea typeface="Roboto"/>
                <a:cs typeface="Roboto"/>
              </a:rPr>
              <a:t>I feel welcome and appreciated in the Small Populations SIG group, where the low threshold to get involved has made it easy to collaborate and engage meaningfully at an appropriate level.</a:t>
            </a:r>
            <a:r>
              <a:rPr lang="en-GB" sz="3400" dirty="0">
                <a:latin typeface="Roboto"/>
                <a:ea typeface="Roboto"/>
                <a:cs typeface="Roboto"/>
              </a:rPr>
              <a:t>" - Maya </a:t>
            </a:r>
            <a:r>
              <a:rPr lang="en-GB" sz="3400" dirty="0" err="1">
                <a:latin typeface="Roboto"/>
                <a:ea typeface="Roboto"/>
                <a:cs typeface="Roboto"/>
              </a:rPr>
              <a:t>Marintcheva</a:t>
            </a:r>
            <a:r>
              <a:rPr lang="en-GB" sz="3400" dirty="0">
                <a:latin typeface="Roboto"/>
                <a:ea typeface="Roboto"/>
                <a:cs typeface="Roboto"/>
              </a:rPr>
              <a:t>-Petrova, Danone</a:t>
            </a:r>
            <a:endParaRPr lang="en-GB" sz="34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081287664"/>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236FC82D63AB3245BE904CC19F3AEA43" ma:contentTypeVersion="4" ma:contentTypeDescription="Ein neues Dokument erstellen." ma:contentTypeScope="" ma:versionID="936ef9048a3b5438c2e65a943d3444d0">
  <xsd:schema xmlns:xsd="http://www.w3.org/2001/XMLSchema" xmlns:xs="http://www.w3.org/2001/XMLSchema" xmlns:p="http://schemas.microsoft.com/office/2006/metadata/properties" xmlns:ns2="24f88b0a-4176-4f7b-ab51-74081db4196b" targetNamespace="http://schemas.microsoft.com/office/2006/metadata/properties" ma:root="true" ma:fieldsID="1d8c7a0a2194291d1f2e8e03b46b62c5" ns2:_="">
    <xsd:import namespace="24f88b0a-4176-4f7b-ab51-74081db4196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f88b0a-4176-4f7b-ab51-74081db419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EDA326-008A-4A45-9C0F-BFB7CB16AA2E}">
  <ds:schemaRefs>
    <ds:schemaRef ds:uri="http://schemas.microsoft.com/office/2006/metadata/properties"/>
    <ds:schemaRef ds:uri="http://schemas.microsoft.com/office/infopath/2007/PartnerControls"/>
    <ds:schemaRef ds:uri="http://www.w3.org/2000/xmlns/"/>
  </ds:schemaRefs>
</ds:datastoreItem>
</file>

<file path=customXml/itemProps2.xml><?xml version="1.0" encoding="utf-8"?>
<ds:datastoreItem xmlns:ds="http://schemas.openxmlformats.org/officeDocument/2006/customXml" ds:itemID="{4672787F-8DE9-4E5D-834A-812FCF32FE24}"/>
</file>

<file path=customXml/itemProps3.xml><?xml version="1.0" encoding="utf-8"?>
<ds:datastoreItem xmlns:ds="http://schemas.openxmlformats.org/officeDocument/2006/customXml" ds:itemID="{F4F87268-635A-4D18-9AD2-3B726C8EA0B5}">
  <ds:schemaRefs>
    <ds:schemaRef ds:uri="http://schemas.microsoft.com/sharepoint/v3/contenttype/forms"/>
  </ds:schemaRefs>
</ds:datastoreItem>
</file>

<file path=docMetadata/LabelInfo.xml><?xml version="1.0" encoding="utf-8"?>
<clbl:labelList xmlns:clbl="http://schemas.microsoft.com/office/2020/mipLabelMetadata">
  <clbl:label id="{bea66b2b-af80-48b6-873b-d341d3035cfa}" enabled="1" method="Standard" siteId="{63982aff-fb6c-4c22-973b-70e4acfb63e6}" contentBits="0" removed="0"/>
</clbl:labelList>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Maisie Carscadden</dc:creator>
  <cp:revision>161</cp:revision>
  <dcterms:created xsi:type="dcterms:W3CDTF">2024-09-19T11:07:47Z</dcterms:created>
  <dcterms:modified xsi:type="dcterms:W3CDTF">2025-07-22T07:23:56Z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0x010100236FC82D63AB3245BE904CC19F3AEA43</vt:lpwstr>
  </property>
</Properties>
</file>