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ber, Emmanuel" userId="922bc7eb-5e69-4854-a5d0-0b2f50b82d55" providerId="ADAL" clId="{FD382776-223C-49DD-BE58-2BFC638C5D35}"/>
    <pc:docChg chg="undo custSel modSld">
      <pc:chgData name="Zuber, Emmanuel" userId="922bc7eb-5e69-4854-a5d0-0b2f50b82d55" providerId="ADAL" clId="{FD382776-223C-49DD-BE58-2BFC638C5D35}" dt="2023-11-29T10:59:39.447" v="1935" actId="20577"/>
      <pc:docMkLst>
        <pc:docMk/>
      </pc:docMkLst>
      <pc:sldChg chg="modSp mod">
        <pc:chgData name="Zuber, Emmanuel" userId="922bc7eb-5e69-4854-a5d0-0b2f50b82d55" providerId="ADAL" clId="{FD382776-223C-49DD-BE58-2BFC638C5D35}" dt="2023-11-29T10:57:44.458" v="1799" actId="207"/>
        <pc:sldMkLst>
          <pc:docMk/>
          <pc:sldMk cId="1873835999" sldId="257"/>
        </pc:sldMkLst>
        <pc:spChg chg="mod">
          <ac:chgData name="Zuber, Emmanuel" userId="922bc7eb-5e69-4854-a5d0-0b2f50b82d55" providerId="ADAL" clId="{FD382776-223C-49DD-BE58-2BFC638C5D35}" dt="2023-11-29T10:42:48.978" v="1269" actId="20577"/>
          <ac:spMkLst>
            <pc:docMk/>
            <pc:sldMk cId="1873835999" sldId="257"/>
            <ac:spMk id="2" creationId="{B8DDBAA1-FC32-B748-070A-F9EB28CCFF43}"/>
          </ac:spMkLst>
        </pc:spChg>
        <pc:spChg chg="mod">
          <ac:chgData name="Zuber, Emmanuel" userId="922bc7eb-5e69-4854-a5d0-0b2f50b82d55" providerId="ADAL" clId="{FD382776-223C-49DD-BE58-2BFC638C5D35}" dt="2023-11-29T10:57:44.458" v="1799" actId="207"/>
          <ac:spMkLst>
            <pc:docMk/>
            <pc:sldMk cId="1873835999" sldId="257"/>
            <ac:spMk id="3" creationId="{B54854DC-EA4C-C482-1EBC-CD542BBAAFCD}"/>
          </ac:spMkLst>
        </pc:spChg>
      </pc:sldChg>
      <pc:sldChg chg="modSp mod">
        <pc:chgData name="Zuber, Emmanuel" userId="922bc7eb-5e69-4854-a5d0-0b2f50b82d55" providerId="ADAL" clId="{FD382776-223C-49DD-BE58-2BFC638C5D35}" dt="2023-11-29T10:54:44.951" v="1670" actId="20577"/>
        <pc:sldMkLst>
          <pc:docMk/>
          <pc:sldMk cId="3399313836" sldId="258"/>
        </pc:sldMkLst>
        <pc:spChg chg="mod">
          <ac:chgData name="Zuber, Emmanuel" userId="922bc7eb-5e69-4854-a5d0-0b2f50b82d55" providerId="ADAL" clId="{FD382776-223C-49DD-BE58-2BFC638C5D35}" dt="2023-11-29T10:54:44.951" v="1670" actId="20577"/>
          <ac:spMkLst>
            <pc:docMk/>
            <pc:sldMk cId="3399313836" sldId="258"/>
            <ac:spMk id="3" creationId="{CB5600D6-B72E-2B73-A797-F59986F9B4EC}"/>
          </ac:spMkLst>
        </pc:spChg>
      </pc:sldChg>
      <pc:sldChg chg="modSp mod">
        <pc:chgData name="Zuber, Emmanuel" userId="922bc7eb-5e69-4854-a5d0-0b2f50b82d55" providerId="ADAL" clId="{FD382776-223C-49DD-BE58-2BFC638C5D35}" dt="2023-11-29T10:56:02.237" v="1707" actId="20577"/>
        <pc:sldMkLst>
          <pc:docMk/>
          <pc:sldMk cId="3171739659" sldId="259"/>
        </pc:sldMkLst>
        <pc:spChg chg="mod">
          <ac:chgData name="Zuber, Emmanuel" userId="922bc7eb-5e69-4854-a5d0-0b2f50b82d55" providerId="ADAL" clId="{FD382776-223C-49DD-BE58-2BFC638C5D35}" dt="2023-11-29T10:56:02.237" v="1707" actId="20577"/>
          <ac:spMkLst>
            <pc:docMk/>
            <pc:sldMk cId="3171739659" sldId="259"/>
            <ac:spMk id="3" creationId="{7E265876-52B6-618E-A5C1-138CB34C476F}"/>
          </ac:spMkLst>
        </pc:spChg>
      </pc:sldChg>
      <pc:sldChg chg="modSp mod">
        <pc:chgData name="Zuber, Emmanuel" userId="922bc7eb-5e69-4854-a5d0-0b2f50b82d55" providerId="ADAL" clId="{FD382776-223C-49DD-BE58-2BFC638C5D35}" dt="2023-11-29T10:59:39.447" v="1935" actId="20577"/>
        <pc:sldMkLst>
          <pc:docMk/>
          <pc:sldMk cId="3904267516" sldId="260"/>
        </pc:sldMkLst>
        <pc:spChg chg="mod">
          <ac:chgData name="Zuber, Emmanuel" userId="922bc7eb-5e69-4854-a5d0-0b2f50b82d55" providerId="ADAL" clId="{FD382776-223C-49DD-BE58-2BFC638C5D35}" dt="2023-11-29T10:59:39.447" v="1935" actId="20577"/>
          <ac:spMkLst>
            <pc:docMk/>
            <pc:sldMk cId="3904267516" sldId="260"/>
            <ac:spMk id="3" creationId="{4E459ECA-286A-3393-BF6F-48B0B0C6CE3E}"/>
          </ac:spMkLst>
        </pc:spChg>
      </pc:sldChg>
      <pc:sldChg chg="modSp mod">
        <pc:chgData name="Zuber, Emmanuel" userId="922bc7eb-5e69-4854-a5d0-0b2f50b82d55" providerId="ADAL" clId="{FD382776-223C-49DD-BE58-2BFC638C5D35}" dt="2023-11-29T10:53:45.409" v="1660" actId="400"/>
        <pc:sldMkLst>
          <pc:docMk/>
          <pc:sldMk cId="1492160003" sldId="262"/>
        </pc:sldMkLst>
        <pc:spChg chg="mod">
          <ac:chgData name="Zuber, Emmanuel" userId="922bc7eb-5e69-4854-a5d0-0b2f50b82d55" providerId="ADAL" clId="{FD382776-223C-49DD-BE58-2BFC638C5D35}" dt="2023-11-29T10:53:45.409" v="1660" actId="400"/>
          <ac:spMkLst>
            <pc:docMk/>
            <pc:sldMk cId="1492160003" sldId="262"/>
            <ac:spMk id="3" creationId="{B54854DC-EA4C-C482-1EBC-CD542BBAAF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BACF-B41E-BDB5-8168-6ADA8A5D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BA876-3A20-992E-1B5F-6E8FC0C42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8C1D-04C4-509C-A8B1-F6FEE788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F51D-8D0F-B215-F9CD-D19A5DC5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6FE1-5403-796B-9640-7F9EF69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323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2233-D609-3FD5-29E5-677C764C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E1A1A-13D4-8D6D-F37C-70068D88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E1EB-C181-C825-6B87-1D6CF560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FA0C-9888-E7D5-E455-BF4FC1C5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D07C-4598-1073-0ABC-409602CF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78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9E48D-F652-375D-DE17-E45BE358A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4104-6186-5E32-50D3-C4EA1283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5778-9A96-AF52-4D7E-8B0C33BB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DF72-F433-57D2-B02C-CE085A3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3FF8-A140-7174-2F5B-BD099CC0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D505-72CE-0E34-51DC-21A2A94E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EF02-DDD0-52CF-855C-4D843586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8741-C318-654E-6E44-87A11478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35AF-D7CC-4A45-7ADA-101070DB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22E0-266F-8AD1-6FC3-572475FB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DE1C-C8C2-2648-B420-D401E6A1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95F0-40F0-6DDC-30B9-4592A669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C8EE-DB4E-8CF2-B035-12DAB07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BC2A-C6C9-A09B-4B17-48E37F2E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6BDE-D3BA-507E-4EAB-05237029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40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0C4-CB33-E7ED-7B25-AF0F0FD1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ABE3-4879-35CB-0BC7-5E57212F9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4D46-32A3-58E2-D07A-C13972D7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65555-C30F-40C5-448C-B94DC1B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A307-12EF-CEAE-C925-F8463B8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8453-6BD9-61E2-C294-CFAACE4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468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A886-31EA-E0E7-FD07-836F1421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5393D-07C5-0400-6AC4-C3EF623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506B-E8FB-0F38-8E3D-2E8CECEEC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51706-ADC9-7DBE-5F52-E4EF06FA8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DB7A1-C693-B903-ED6F-2ECD97E6E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6A13E-DE3D-C80C-8E6F-BD047387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B7B5C-5EC5-A2E0-A8A6-D4F9077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EC922-300E-F804-616A-86A72D45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385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938-FF41-278D-848C-0E20768D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28EEE-85DF-C5AC-8DDB-47381237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ED033-C461-D9C6-2F2B-8C777C9D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09BF7-9C9C-F604-2221-31DF5FC6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08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AE9CA-D8CD-C1CD-0E33-CD6FCC90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7B020-DAC2-BC47-6EE4-27F4269E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95DC-3D97-9617-1C0C-FE97EDE4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889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88B8-F457-820B-89FE-A506D5FF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BEB6-6E23-9174-A90C-08CE5ED4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CBC5-39A9-AEE8-1CCD-E386F332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B4F2A-3861-60CA-400C-9C3ED0A6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E3C86-37F0-5AB9-BDCB-2EF6066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395C-862A-23CA-0E9E-B5E2FB0E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16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913B-0998-DC0B-67F7-139C672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0E555-D614-961F-31DD-DF8FB3ABF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C20A8-8359-07C0-3466-C89F72AC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2F671-51A7-86CB-4BDC-46A097AF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57623-0E7E-9939-FD1A-19870D67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4EC5-CC70-893C-A784-7FDF903B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565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FF47E-4D28-29F2-1EC2-FE03A1FB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F02D-A8FC-C578-5522-E23A0D50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AA60-2915-28B2-866F-7499C85D4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3FAD-6467-470D-BD6D-5F654A0CE544}" type="datetimeFigureOut">
              <a:rPr lang="da-DK" smtClean="0"/>
              <a:t>06-12-2023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4BEB-224C-E63F-80FF-6FD224C84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1B1F-5246-8C88-B66F-8F44CB1D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1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23ED-35AB-C8B3-6735-E320F9BDC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EFSPI Regulatory Statistics Workshop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7CC7B-11C6-E831-204A-2FF458F1F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Principles for selection of </a:t>
            </a:r>
            <a:r>
              <a:rPr lang="en-US" sz="2400"/>
              <a:t>members of </a:t>
            </a:r>
            <a:r>
              <a:rPr lang="en-US" sz="2400" dirty="0"/>
              <a:t>the SC &amp; LOC and Chair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9749F-BA0D-5AAA-6CC8-87EC30CE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02" y="5814353"/>
            <a:ext cx="8712795" cy="8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BAA1-FC32-B748-070A-F9EB28CC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background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54DC-EA4C-C482-1EBC-CD542BBA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1149668" cy="4742446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Key to workshop </a:t>
            </a:r>
            <a:r>
              <a:rPr lang="en-US" sz="2600" dirty="0" smtClean="0"/>
              <a:t>continued </a:t>
            </a:r>
            <a:r>
              <a:rPr lang="en-US" sz="2600" dirty="0"/>
              <a:t>success: hallmark “spirit” and specific </a:t>
            </a:r>
            <a:r>
              <a:rPr lang="en-US" sz="2600" dirty="0" smtClean="0"/>
              <a:t>focus:</a:t>
            </a:r>
            <a:endParaRPr lang="en-US" sz="2600" dirty="0"/>
          </a:p>
          <a:p>
            <a:pPr lvl="1"/>
            <a:r>
              <a:rPr lang="en-US" dirty="0"/>
              <a:t>Open and informal regulatory dialogue, fostering networking and sense of community, depth of </a:t>
            </a:r>
            <a:r>
              <a:rPr lang="en-US" dirty="0" smtClean="0"/>
              <a:t>discussions.</a:t>
            </a:r>
            <a:endParaRPr lang="en-US" dirty="0"/>
          </a:p>
          <a:p>
            <a:pPr lvl="1"/>
            <a:r>
              <a:rPr lang="en-US" dirty="0"/>
              <a:t>Non-technical strategic focus, inclusive of all drug developers, global </a:t>
            </a:r>
            <a:r>
              <a:rPr lang="en-US" dirty="0" smtClean="0"/>
              <a:t>openness.</a:t>
            </a:r>
            <a:endParaRPr lang="en-US" dirty="0"/>
          </a:p>
          <a:p>
            <a:pPr lvl="1"/>
            <a:r>
              <a:rPr lang="en-US" dirty="0"/>
              <a:t>Congenial mindset and low-key logistics, voluntary engagement rather than commercial </a:t>
            </a:r>
            <a:r>
              <a:rPr lang="en-US" dirty="0" smtClean="0"/>
              <a:t>support.</a:t>
            </a:r>
            <a:endParaRPr lang="en-US" dirty="0"/>
          </a:p>
          <a:p>
            <a:r>
              <a:rPr lang="en-US" sz="2600" dirty="0"/>
              <a:t>Purpose of the overarching principles: </a:t>
            </a:r>
          </a:p>
          <a:p>
            <a:pPr lvl="1"/>
            <a:r>
              <a:rPr lang="en-US" dirty="0"/>
              <a:t>Promoting diversity, transparency and commitment in workshop scientific </a:t>
            </a:r>
            <a:r>
              <a:rPr lang="en-US" dirty="0" smtClean="0"/>
              <a:t>leadership.</a:t>
            </a:r>
            <a:endParaRPr lang="en-US" dirty="0"/>
          </a:p>
          <a:p>
            <a:pPr lvl="1"/>
            <a:r>
              <a:rPr lang="en-US" dirty="0"/>
              <a:t>Supporting sustained impact and success through organized renewal of </a:t>
            </a:r>
            <a:r>
              <a:rPr lang="en-US" dirty="0" smtClean="0"/>
              <a:t>committees.</a:t>
            </a:r>
            <a:endParaRPr lang="en-US" dirty="0"/>
          </a:p>
          <a:p>
            <a:pPr lvl="1"/>
            <a:r>
              <a:rPr lang="en-US" dirty="0"/>
              <a:t>Ensuring continuity of spirit, focus and level of engagement of the </a:t>
            </a:r>
            <a:r>
              <a:rPr lang="en-US" dirty="0" smtClean="0"/>
              <a:t>workshop.</a:t>
            </a:r>
            <a:endParaRPr lang="en-US" dirty="0"/>
          </a:p>
          <a:p>
            <a:r>
              <a:rPr lang="en-US" sz="2600" dirty="0"/>
              <a:t>Not a rigid book of </a:t>
            </a:r>
            <a:r>
              <a:rPr lang="en-US" sz="2600" dirty="0" smtClean="0"/>
              <a:t>rules. B</a:t>
            </a:r>
            <a:r>
              <a:rPr lang="en-US" dirty="0" smtClean="0"/>
              <a:t>asis </a:t>
            </a:r>
            <a:r>
              <a:rPr lang="en-US" dirty="0"/>
              <a:t>for discussion and a clarification of </a:t>
            </a:r>
            <a:r>
              <a:rPr lang="en-US" dirty="0" smtClean="0"/>
              <a:t>intent.</a:t>
            </a:r>
          </a:p>
          <a:p>
            <a:r>
              <a:rPr lang="en-US" dirty="0" smtClean="0"/>
              <a:t>Bodies: Local organizing committee (LOC), Scientific Committee (SOC).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3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BAA1-FC32-B748-070A-F9EB28CC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Committee – guiding principles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54DC-EA4C-C482-1EBC-CD542BBA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50837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Regulators responsible for nominating their members (incl. HTA colleagues).</a:t>
            </a:r>
          </a:p>
          <a:p>
            <a:r>
              <a:rPr lang="en-US" dirty="0"/>
              <a:t>Overarching principles: </a:t>
            </a:r>
          </a:p>
          <a:p>
            <a:pPr lvl="1"/>
            <a:r>
              <a:rPr lang="en-US" dirty="0"/>
              <a:t>Balanced </a:t>
            </a:r>
            <a:r>
              <a:rPr lang="en-US" dirty="0" smtClean="0"/>
              <a:t>representation </a:t>
            </a:r>
            <a:r>
              <a:rPr lang="en-US" dirty="0"/>
              <a:t>of regulators / HTA and industry (beyond </a:t>
            </a:r>
            <a:r>
              <a:rPr lang="en-US" dirty="0" smtClean="0"/>
              <a:t>LOC).</a:t>
            </a:r>
          </a:p>
          <a:p>
            <a:pPr lvl="1"/>
            <a:r>
              <a:rPr lang="en-US" dirty="0" smtClean="0"/>
              <a:t>Balanced representation of EFSPI regions.</a:t>
            </a:r>
            <a:endParaRPr lang="en-US" dirty="0"/>
          </a:p>
          <a:p>
            <a:pPr lvl="1"/>
            <a:r>
              <a:rPr lang="en-US" dirty="0"/>
              <a:t>Maximal one member per company </a:t>
            </a:r>
            <a:r>
              <a:rPr lang="en-US" dirty="0" smtClean="0"/>
              <a:t>(Exception</a:t>
            </a:r>
            <a:r>
              <a:rPr lang="en-US" dirty="0"/>
              <a:t>: shadowing LOC members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Diversity: gender</a:t>
            </a:r>
            <a:r>
              <a:rPr lang="en-US" dirty="0"/>
              <a:t>, region, big / small </a:t>
            </a:r>
            <a:r>
              <a:rPr lang="en-US" dirty="0" smtClean="0"/>
              <a:t>pharma.</a:t>
            </a:r>
            <a:endParaRPr lang="en-US" dirty="0"/>
          </a:p>
          <a:p>
            <a:r>
              <a:rPr lang="en-US" dirty="0" smtClean="0"/>
              <a:t>Drug </a:t>
            </a:r>
            <a:r>
              <a:rPr lang="en-US" dirty="0"/>
              <a:t>development </a:t>
            </a:r>
            <a:r>
              <a:rPr lang="en-US" dirty="0" smtClean="0"/>
              <a:t>and regulatory interaction </a:t>
            </a:r>
            <a:r>
              <a:rPr lang="en-US" smtClean="0"/>
              <a:t>/ statistics experience.</a:t>
            </a:r>
            <a:endParaRPr lang="en-US" dirty="0"/>
          </a:p>
          <a:p>
            <a:r>
              <a:rPr lang="en-US" dirty="0" smtClean="0"/>
              <a:t>Target</a:t>
            </a:r>
            <a:r>
              <a:rPr lang="en-US" dirty="0"/>
              <a:t>: six industry members in addition to LOC (and shadowing) </a:t>
            </a:r>
            <a:r>
              <a:rPr lang="en-US" dirty="0" smtClean="0"/>
              <a:t>members.</a:t>
            </a:r>
            <a:endParaRPr lang="en-US" dirty="0"/>
          </a:p>
          <a:p>
            <a:pPr lvl="1"/>
            <a:r>
              <a:rPr lang="en-US" dirty="0"/>
              <a:t>The chair and the EFSPI Council liaison are mandatory </a:t>
            </a:r>
            <a:r>
              <a:rPr lang="en-US" dirty="0" smtClean="0"/>
              <a:t>members.</a:t>
            </a:r>
            <a:endParaRPr lang="en-US" dirty="0"/>
          </a:p>
          <a:p>
            <a:pPr lvl="1"/>
            <a:r>
              <a:rPr lang="en-US" dirty="0"/>
              <a:t>If not fully included (default), </a:t>
            </a:r>
            <a:r>
              <a:rPr lang="en-US" dirty="0" smtClean="0"/>
              <a:t>LOC to </a:t>
            </a:r>
            <a:r>
              <a:rPr lang="en-US" dirty="0"/>
              <a:t>be represented </a:t>
            </a:r>
            <a:r>
              <a:rPr lang="en-US" b="1" dirty="0"/>
              <a:t>as a minimum </a:t>
            </a:r>
            <a:r>
              <a:rPr lang="en-US" dirty="0"/>
              <a:t>by the chair and the EFSPI Council </a:t>
            </a:r>
            <a:r>
              <a:rPr lang="en-US" dirty="0" smtClean="0"/>
              <a:t>liaison.</a:t>
            </a:r>
            <a:endParaRPr lang="en-US" strike="sngStrike" dirty="0" smtClean="0"/>
          </a:p>
          <a:p>
            <a:pPr lvl="1"/>
            <a:r>
              <a:rPr lang="en-US" dirty="0" smtClean="0"/>
              <a:t>EFSPI Methods Leader Group represented with at least one member.</a:t>
            </a:r>
          </a:p>
          <a:p>
            <a:r>
              <a:rPr lang="en-US" dirty="0" smtClean="0"/>
              <a:t>Members </a:t>
            </a:r>
            <a:r>
              <a:rPr lang="en-US" dirty="0"/>
              <a:t>elected for two years. Potential to apply for extension of one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 decision-maker no membership: EFSPI regulatory workshop lead (currently </a:t>
            </a:r>
            <a:r>
              <a:rPr lang="en-US" dirty="0" err="1" smtClean="0"/>
              <a:t>Helle</a:t>
            </a:r>
            <a:r>
              <a:rPr lang="en-US" dirty="0" smtClean="0"/>
              <a:t> </a:t>
            </a:r>
            <a:r>
              <a:rPr lang="en-US" dirty="0" err="1" smtClean="0"/>
              <a:t>Lynggaard</a:t>
            </a:r>
            <a:r>
              <a:rPr lang="en-US" dirty="0" smtClean="0"/>
              <a:t>).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216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CE0F-3A18-CA5D-3483-5479E6E2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for members of </a:t>
            </a:r>
            <a:r>
              <a:rPr lang="en-US" dirty="0" smtClean="0"/>
              <a:t>SOC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00D6-B72E-2B73-A797-F59986F9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call through EFSPI </a:t>
            </a:r>
            <a:r>
              <a:rPr lang="en-US" sz="2400" dirty="0" smtClean="0"/>
              <a:t>Council and via </a:t>
            </a:r>
            <a:r>
              <a:rPr lang="en-US" sz="2400" dirty="0" err="1" smtClean="0"/>
              <a:t>linkedin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  <a:p>
            <a:r>
              <a:rPr lang="en-US" sz="2400" dirty="0"/>
              <a:t>Clearly specify role and expectations (documented on workshop website</a:t>
            </a:r>
            <a:r>
              <a:rPr lang="en-US" sz="2400" dirty="0" smtClean="0"/>
              <a:t>).</a:t>
            </a:r>
            <a:endParaRPr lang="en-US" sz="2400" dirty="0"/>
          </a:p>
          <a:p>
            <a:pPr lvl="1"/>
            <a:r>
              <a:rPr lang="en-US" dirty="0"/>
              <a:t>Active presence at </a:t>
            </a:r>
            <a:r>
              <a:rPr lang="en-US" dirty="0" smtClean="0"/>
              <a:t>regulatory preparatory </a:t>
            </a:r>
            <a:r>
              <a:rPr lang="en-US" dirty="0"/>
              <a:t>meetings (topics and speakers/panelists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Co-chair session at </a:t>
            </a:r>
            <a:r>
              <a:rPr lang="en-US" dirty="0" smtClean="0"/>
              <a:t>workshop.</a:t>
            </a:r>
          </a:p>
          <a:p>
            <a:pPr lvl="1"/>
            <a:r>
              <a:rPr lang="en-US" dirty="0" smtClean="0"/>
              <a:t>Collect topics for short </a:t>
            </a:r>
            <a:r>
              <a:rPr lang="en-US" smtClean="0"/>
              <a:t>topic session.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If company already represented, it needs to be discussed internally in the company, who will be the </a:t>
            </a:r>
            <a:r>
              <a:rPr lang="en-US" sz="2400" dirty="0" smtClean="0"/>
              <a:t>SOC </a:t>
            </a:r>
            <a:r>
              <a:rPr lang="en-US" sz="2400" dirty="0"/>
              <a:t>member (Exception: shadowing LOC members).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E649-E53E-661B-8621-B3A1FC96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" y="365125"/>
            <a:ext cx="11534862" cy="918391"/>
          </a:xfrm>
        </p:spPr>
        <p:txBody>
          <a:bodyPr/>
          <a:lstStyle/>
          <a:p>
            <a:r>
              <a:rPr lang="da-DK" dirty="0"/>
              <a:t>Local Organising Committee – 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5876-52B6-618E-A5C1-138CB34C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3516"/>
            <a:ext cx="10857931" cy="54274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Overarching focus: </a:t>
            </a:r>
          </a:p>
          <a:p>
            <a:pPr lvl="1"/>
            <a:r>
              <a:rPr lang="en-US" dirty="0"/>
              <a:t>Strategic direction of the workshop organization and evolution, ensuring quality and sustainability of the </a:t>
            </a:r>
            <a:r>
              <a:rPr lang="en-US" dirty="0" smtClean="0"/>
              <a:t>workshop.</a:t>
            </a:r>
            <a:endParaRPr lang="en-US" dirty="0"/>
          </a:p>
          <a:p>
            <a:pPr lvl="1"/>
            <a:r>
              <a:rPr lang="en-US" dirty="0"/>
              <a:t>Maintaining the workshop hallmark “spirit” and strategic </a:t>
            </a:r>
            <a:r>
              <a:rPr lang="en-US" dirty="0" smtClean="0"/>
              <a:t>focus.</a:t>
            </a:r>
            <a:endParaRPr lang="en-US" dirty="0"/>
          </a:p>
          <a:p>
            <a:r>
              <a:rPr lang="en-US" dirty="0"/>
              <a:t>Main tasks: organization and coordination of</a:t>
            </a:r>
          </a:p>
          <a:p>
            <a:pPr lvl="1"/>
            <a:r>
              <a:rPr lang="en-US" dirty="0"/>
              <a:t>on-site support (cameras, mics, chat observers, …),</a:t>
            </a:r>
          </a:p>
          <a:p>
            <a:pPr lvl="1"/>
            <a:r>
              <a:rPr lang="en-US" dirty="0"/>
              <a:t>venue, </a:t>
            </a:r>
          </a:p>
          <a:p>
            <a:pPr lvl="1"/>
            <a:r>
              <a:rPr lang="en-US" dirty="0"/>
              <a:t>catering, </a:t>
            </a:r>
          </a:p>
          <a:p>
            <a:pPr lvl="1"/>
            <a:r>
              <a:rPr lang="en-US" dirty="0"/>
              <a:t>technicians, </a:t>
            </a:r>
          </a:p>
          <a:p>
            <a:pPr lvl="1"/>
            <a:r>
              <a:rPr lang="en-US" dirty="0"/>
              <a:t>set up of registration,</a:t>
            </a:r>
          </a:p>
          <a:p>
            <a:pPr lvl="1"/>
            <a:r>
              <a:rPr lang="en-US" dirty="0"/>
              <a:t>budget, payment administration, certificates.</a:t>
            </a:r>
          </a:p>
          <a:p>
            <a:r>
              <a:rPr lang="da-DK" dirty="0"/>
              <a:t>Approximately 5 members plus shadowing members.</a:t>
            </a:r>
          </a:p>
          <a:p>
            <a:r>
              <a:rPr lang="da-DK" dirty="0"/>
              <a:t>All members including shadowing members can be members of the </a:t>
            </a:r>
            <a:r>
              <a:rPr lang="da-DK" dirty="0" smtClean="0"/>
              <a:t>SOC.</a:t>
            </a:r>
            <a:endParaRPr lang="da-DK" dirty="0"/>
          </a:p>
          <a:p>
            <a:r>
              <a:rPr lang="da-DK" dirty="0"/>
              <a:t>Priority to truly local representatives. </a:t>
            </a:r>
            <a:br>
              <a:rPr lang="da-DK" dirty="0"/>
            </a:br>
            <a:r>
              <a:rPr lang="da-DK" dirty="0"/>
              <a:t>Exceptions: if necessary, a non-local member can be considered for:</a:t>
            </a:r>
          </a:p>
          <a:p>
            <a:pPr lvl="1"/>
            <a:r>
              <a:rPr lang="da-DK" dirty="0"/>
              <a:t>Specific key role: Chair, </a:t>
            </a:r>
            <a:r>
              <a:rPr lang="en-US" dirty="0"/>
              <a:t>EFSPI Council liaison, treasurer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Anticipated different location (shadowing the year before).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173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A81A-5C9E-E89D-93F3-E2148367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for members of Local </a:t>
            </a:r>
            <a:r>
              <a:rPr lang="en-US" dirty="0" err="1"/>
              <a:t>Organising</a:t>
            </a:r>
            <a:r>
              <a:rPr lang="en-US" dirty="0"/>
              <a:t> Committee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9ECA-286A-3393-BF6F-48B0B0C6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6170" cy="4351338"/>
          </a:xfrm>
        </p:spPr>
        <p:txBody>
          <a:bodyPr/>
          <a:lstStyle/>
          <a:p>
            <a:r>
              <a:rPr lang="en-US" dirty="0"/>
              <a:t>Primarily through local personal recruitment.</a:t>
            </a:r>
          </a:p>
          <a:p>
            <a:pPr lvl="1"/>
            <a:r>
              <a:rPr lang="en-US" dirty="0"/>
              <a:t>Reach out to local people through e.g., BBS or within local companies</a:t>
            </a:r>
          </a:p>
          <a:p>
            <a:endParaRPr lang="en-US" dirty="0" smtClean="0"/>
          </a:p>
          <a:p>
            <a:r>
              <a:rPr lang="en-US" dirty="0" smtClean="0"/>
              <a:t>Maintaining </a:t>
            </a:r>
            <a:r>
              <a:rPr lang="en-US" dirty="0"/>
              <a:t>continuity of workshop spirit, network &amp; operating </a:t>
            </a:r>
            <a:r>
              <a:rPr lang="en-US" dirty="0" smtClean="0"/>
              <a:t>model.</a:t>
            </a:r>
            <a:endParaRPr lang="en-US" dirty="0"/>
          </a:p>
          <a:p>
            <a:pPr lvl="1"/>
            <a:r>
              <a:rPr lang="en-US" dirty="0"/>
              <a:t>Renewal of LOC members considered over the long term (no fixed frequency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Use of a shadowing process to ensure onboarding and continuity of spirit over a sufficient period of </a:t>
            </a:r>
            <a:r>
              <a:rPr lang="en-US" dirty="0" smtClean="0"/>
              <a:t>time.</a:t>
            </a:r>
            <a:endParaRPr lang="en-US" dirty="0"/>
          </a:p>
          <a:p>
            <a:pPr lvl="1"/>
            <a:r>
              <a:rPr lang="en-US" dirty="0"/>
              <a:t>Monitoring and ad hoc adjustments of </a:t>
            </a:r>
            <a:r>
              <a:rPr lang="en-US" dirty="0" smtClean="0"/>
              <a:t>SOC </a:t>
            </a:r>
            <a:r>
              <a:rPr lang="en-US" dirty="0"/>
              <a:t>contributions in case of </a:t>
            </a:r>
            <a:r>
              <a:rPr lang="en-US" dirty="0" smtClean="0"/>
              <a:t>shadowing.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426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8E4-72E6-513E-3AA5-369F3AD9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Chair – 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ECB0-53BE-4ED0-8F32-168D510C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Tenure of maximum </a:t>
            </a:r>
            <a:r>
              <a:rPr lang="da-DK" dirty="0"/>
              <a:t>three years.</a:t>
            </a:r>
          </a:p>
          <a:p>
            <a:r>
              <a:rPr lang="da-DK" dirty="0"/>
              <a:t>Experienced drug developer.</a:t>
            </a:r>
          </a:p>
          <a:p>
            <a:r>
              <a:rPr lang="da-DK" dirty="0"/>
              <a:t>Ideally, former member of the scientific committee (”shadowing”).</a:t>
            </a:r>
          </a:p>
          <a:p>
            <a:r>
              <a:rPr lang="da-DK" dirty="0"/>
              <a:t>Well connected in Europe and beyond (industry &amp; regulators, ideally also academia).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699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fed7bd-9f6a-44a1-b694-6e39c468c150}" enabled="0" method="" siteId="{fdfed7bd-9f6a-44a1-b694-6e39c468c15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EFSPI Regulatory Statistics Workshop</vt:lpstr>
      <vt:lpstr>Introduction – background</vt:lpstr>
      <vt:lpstr>Scientific Committee – guiding principles</vt:lpstr>
      <vt:lpstr>Recruitment for members of SOC</vt:lpstr>
      <vt:lpstr>Local Organising Committee – guiding principles</vt:lpstr>
      <vt:lpstr>Recruitment for members of Local Organising Committee</vt:lpstr>
      <vt:lpstr>Chair – guiding principles</vt:lpstr>
    </vt:vector>
  </TitlesOfParts>
  <Company>Novo Nordisk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EFSPI Regulatory Statistics Workshop</dc:title>
  <dc:creator>HLYN (Helle Lynggaard)</dc:creator>
  <cp:lastModifiedBy>Rufibach, Kaspar {TBUA~BASEL}</cp:lastModifiedBy>
  <cp:revision>18</cp:revision>
  <dcterms:created xsi:type="dcterms:W3CDTF">2023-11-02T08:44:06Z</dcterms:created>
  <dcterms:modified xsi:type="dcterms:W3CDTF">2023-12-06T08:46:37Z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2023-11-28T22:58:29Z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6595f6fd-23c2-4de7-b7e6-a134199c3ac7</vt:lpwstr>
  </property>
  <property fmtid="{D5CDD505-2E9C-101B-9397-08002B2CF9AE}" pid="8" name="MSIP_Label_3c9bec58-8084-492e-8360-0e1cfe36408c_ContentBits">
    <vt:lpwstr>0</vt:lpwstr>
  </property>
</Properties>
</file>