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625c00413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9625c00413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9625c00413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9625c00413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9625c00413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9625c00413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9625c00413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9625c00413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625c0041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9625c0041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9625c0041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9625c0041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9625c0041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9625c0041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625c0041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9625c0041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9625c0041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9625c0041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9625c0041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9625c0041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9625c00413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9625c00413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9625c00413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9625c00413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81350" y="397925"/>
            <a:ext cx="5017500" cy="158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00">
                <a:latin typeface="Times New Roman"/>
                <a:ea typeface="Times New Roman"/>
                <a:cs typeface="Times New Roman"/>
                <a:sym typeface="Times New Roman"/>
              </a:rPr>
              <a:t>Cyberbullying Detection Using Deep Neural Network from Social Media Comments in Bangla Language</a:t>
            </a:r>
            <a:endParaRPr sz="2000">
              <a:latin typeface="Times New Roman"/>
              <a:ea typeface="Times New Roman"/>
              <a:cs typeface="Times New Roman"/>
              <a:sym typeface="Times New Roman"/>
            </a:endParaRPr>
          </a:p>
        </p:txBody>
      </p:sp>
      <p:sp>
        <p:nvSpPr>
          <p:cNvPr id="135" name="Google Shape;135;p13"/>
          <p:cNvSpPr txBox="1"/>
          <p:nvPr>
            <p:ph idx="1" type="subTitle"/>
          </p:nvPr>
        </p:nvSpPr>
        <p:spPr>
          <a:xfrm>
            <a:off x="6366750" y="4212300"/>
            <a:ext cx="2232000" cy="5061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solidFill>
                  <a:schemeClr val="accent1"/>
                </a:solidFill>
              </a:rPr>
              <a:t>RA: Mehnaz &amp; Sabbir</a:t>
            </a:r>
            <a:endParaRPr>
              <a:solidFill>
                <a:schemeClr val="accent1"/>
              </a:solidFill>
            </a:endParaRPr>
          </a:p>
        </p:txBody>
      </p:sp>
      <p:sp>
        <p:nvSpPr>
          <p:cNvPr id="136" name="Google Shape;136;p13"/>
          <p:cNvSpPr txBox="1"/>
          <p:nvPr/>
        </p:nvSpPr>
        <p:spPr>
          <a:xfrm>
            <a:off x="6203850" y="1569600"/>
            <a:ext cx="2350800" cy="5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Times New Roman"/>
                <a:ea typeface="Times New Roman"/>
                <a:cs typeface="Times New Roman"/>
                <a:sym typeface="Times New Roman"/>
              </a:rPr>
              <a:t>INDIVIDUAL TASK 1</a:t>
            </a:r>
            <a:endParaRPr sz="1200">
              <a:solidFill>
                <a:schemeClr val="lt1"/>
              </a:solidFill>
              <a:latin typeface="Times New Roman"/>
              <a:ea typeface="Times New Roman"/>
              <a:cs typeface="Times New Roman"/>
              <a:sym typeface="Times New Roman"/>
            </a:endParaRPr>
          </a:p>
        </p:txBody>
      </p:sp>
      <p:sp>
        <p:nvSpPr>
          <p:cNvPr id="137" name="Google Shape;137;p13"/>
          <p:cNvSpPr txBox="1"/>
          <p:nvPr/>
        </p:nvSpPr>
        <p:spPr>
          <a:xfrm>
            <a:off x="5939350" y="2262250"/>
            <a:ext cx="2659500" cy="965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Lato"/>
                <a:ea typeface="Lato"/>
                <a:cs typeface="Lato"/>
                <a:sym typeface="Lato"/>
              </a:rPr>
              <a:t>Submitted By: </a:t>
            </a:r>
            <a:endParaRPr>
              <a:solidFill>
                <a:schemeClr val="lt1"/>
              </a:solidFill>
              <a:latin typeface="Lato"/>
              <a:ea typeface="Lato"/>
              <a:cs typeface="Lato"/>
              <a:sym typeface="Lato"/>
            </a:endParaRPr>
          </a:p>
          <a:p>
            <a:pPr indent="0" lvl="0" marL="0" rtl="0" algn="r">
              <a:spcBef>
                <a:spcPts val="0"/>
              </a:spcBef>
              <a:spcAft>
                <a:spcPts val="0"/>
              </a:spcAft>
              <a:buNone/>
            </a:pPr>
            <a:r>
              <a:rPr lang="en">
                <a:solidFill>
                  <a:schemeClr val="lt1"/>
                </a:solidFill>
                <a:latin typeface="Lato"/>
                <a:ea typeface="Lato"/>
                <a:cs typeface="Lato"/>
                <a:sym typeface="Lato"/>
              </a:rPr>
              <a:t>Name: Eftakhairul Islam </a:t>
            </a:r>
            <a:endParaRPr>
              <a:solidFill>
                <a:schemeClr val="lt1"/>
              </a:solidFill>
              <a:latin typeface="Lato"/>
              <a:ea typeface="Lato"/>
              <a:cs typeface="Lato"/>
              <a:sym typeface="Lato"/>
            </a:endParaRPr>
          </a:p>
          <a:p>
            <a:pPr indent="0" lvl="0" marL="0" rtl="0" algn="r">
              <a:spcBef>
                <a:spcPts val="0"/>
              </a:spcBef>
              <a:spcAft>
                <a:spcPts val="0"/>
              </a:spcAft>
              <a:buNone/>
            </a:pPr>
            <a:r>
              <a:rPr lang="en">
                <a:solidFill>
                  <a:schemeClr val="lt1"/>
                </a:solidFill>
                <a:latin typeface="Lato"/>
                <a:ea typeface="Lato"/>
                <a:cs typeface="Lato"/>
                <a:sym typeface="Lato"/>
              </a:rPr>
              <a:t>ID: 20101390 </a:t>
            </a:r>
            <a:endParaRPr>
              <a:solidFill>
                <a:schemeClr val="lt1"/>
              </a:solidFill>
              <a:latin typeface="Lato"/>
              <a:ea typeface="Lato"/>
              <a:cs typeface="Lato"/>
              <a:sym typeface="Lato"/>
            </a:endParaRPr>
          </a:p>
          <a:p>
            <a:pPr indent="0" lvl="0" marL="0" rtl="0" algn="r">
              <a:spcBef>
                <a:spcPts val="0"/>
              </a:spcBef>
              <a:spcAft>
                <a:spcPts val="0"/>
              </a:spcAft>
              <a:buNone/>
            </a:pPr>
            <a:r>
              <a:rPr lang="en">
                <a:solidFill>
                  <a:schemeClr val="lt1"/>
                </a:solidFill>
                <a:latin typeface="Lato"/>
                <a:ea typeface="Lato"/>
                <a:cs typeface="Lato"/>
                <a:sym typeface="Lato"/>
              </a:rPr>
              <a:t>Section: 01</a:t>
            </a:r>
            <a:endParaRPr>
              <a:solidFill>
                <a:schemeClr val="lt1"/>
              </a:solidFill>
              <a:latin typeface="Lato"/>
              <a:ea typeface="Lato"/>
              <a:cs typeface="Lato"/>
              <a:sym typeface="Lato"/>
            </a:endParaRPr>
          </a:p>
        </p:txBody>
      </p:sp>
      <p:sp>
        <p:nvSpPr>
          <p:cNvPr id="138" name="Google Shape;138;p13"/>
          <p:cNvSpPr txBox="1"/>
          <p:nvPr/>
        </p:nvSpPr>
        <p:spPr>
          <a:xfrm>
            <a:off x="6278250" y="3316000"/>
            <a:ext cx="2276400" cy="670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Lato"/>
                <a:ea typeface="Lato"/>
                <a:cs typeface="Lato"/>
                <a:sym typeface="Lato"/>
              </a:rPr>
              <a:t>Submitted to: </a:t>
            </a:r>
            <a:endParaRPr>
              <a:solidFill>
                <a:schemeClr val="lt1"/>
              </a:solidFill>
              <a:latin typeface="Lato"/>
              <a:ea typeface="Lato"/>
              <a:cs typeface="Lato"/>
              <a:sym typeface="Lato"/>
            </a:endParaRPr>
          </a:p>
          <a:p>
            <a:pPr indent="0" lvl="0" marL="0" rtl="0" algn="r">
              <a:spcBef>
                <a:spcPts val="0"/>
              </a:spcBef>
              <a:spcAft>
                <a:spcPts val="0"/>
              </a:spcAft>
              <a:buNone/>
            </a:pPr>
            <a:r>
              <a:rPr lang="en">
                <a:solidFill>
                  <a:schemeClr val="lt1"/>
                </a:solidFill>
                <a:latin typeface="Lato"/>
                <a:ea typeface="Lato"/>
                <a:cs typeface="Lato"/>
                <a:sym typeface="Lato"/>
              </a:rPr>
              <a:t>Annajiat Alim Rasel</a:t>
            </a:r>
            <a:endParaRPr>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t>FUTURE WORK </a:t>
            </a:r>
            <a:endParaRPr sz="2000"/>
          </a:p>
        </p:txBody>
      </p:sp>
      <p:sp>
        <p:nvSpPr>
          <p:cNvPr id="194" name="Google Shape;194;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AutoNum type="arabicPeriod"/>
            </a:pPr>
            <a:r>
              <a:rPr lang="en"/>
              <a:t>It can be improved in the future if more data is given to the training set.</a:t>
            </a:r>
            <a:endParaRPr/>
          </a:p>
          <a:p>
            <a:pPr indent="-311150" lvl="0" marL="457200" rtl="0" algn="l">
              <a:lnSpc>
                <a:spcPct val="200000"/>
              </a:lnSpc>
              <a:spcBef>
                <a:spcPts val="0"/>
              </a:spcBef>
              <a:spcAft>
                <a:spcPts val="0"/>
              </a:spcAft>
              <a:buSzPts val="1300"/>
              <a:buAutoNum type="arabicPeriod"/>
            </a:pPr>
            <a:r>
              <a:rPr lang="en"/>
              <a:t>If a mass variety of sentences with different word order and syntax are included as a training set. </a:t>
            </a:r>
            <a:endParaRPr/>
          </a:p>
          <a:p>
            <a:pPr indent="-311150" lvl="0" marL="457200" rtl="0" algn="l">
              <a:lnSpc>
                <a:spcPct val="200000"/>
              </a:lnSpc>
              <a:spcBef>
                <a:spcPts val="0"/>
              </a:spcBef>
              <a:spcAft>
                <a:spcPts val="0"/>
              </a:spcAft>
              <a:buSzPts val="1300"/>
              <a:buAutoNum type="arabicPeriod"/>
            </a:pPr>
            <a:r>
              <a:rPr lang="en"/>
              <a:t>Fixing false positive results for comparatively longer and complex sentences.</a:t>
            </a:r>
            <a:endParaRPr/>
          </a:p>
          <a:p>
            <a:pPr indent="-311150" lvl="0" marL="457200" rtl="0" algn="l">
              <a:lnSpc>
                <a:spcPct val="200000"/>
              </a:lnSpc>
              <a:spcBef>
                <a:spcPts val="0"/>
              </a:spcBef>
              <a:spcAft>
                <a:spcPts val="0"/>
              </a:spcAft>
              <a:buSzPts val="1300"/>
              <a:buAutoNum type="arabicPeriod"/>
            </a:pPr>
            <a:r>
              <a:rPr lang="en"/>
              <a:t>Using other Machine learning techniques to get best result.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t>CONCLUSION</a:t>
            </a:r>
            <a:endParaRPr sz="2000"/>
          </a:p>
        </p:txBody>
      </p:sp>
      <p:sp>
        <p:nvSpPr>
          <p:cNvPr id="200" name="Google Shape;200;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t>Bully detection on the Facebook platform for various major languages is quite challenging  because of the diversity of different languages and the ways they are used or typed by different users. It can successfully detect whether a statement input by a user is a bully expression or not. Besides bully detection, It can also state to what category it falls in and to what extent it falls. The dataset used for this paper is up to date consisting of a decent amount of data enabling to get high precision results.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5927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REFERENCES</a:t>
            </a:r>
            <a:endParaRPr sz="2000"/>
          </a:p>
        </p:txBody>
      </p:sp>
      <p:sp>
        <p:nvSpPr>
          <p:cNvPr id="206" name="Google Shape;206;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Natural Language Processing is Fun!. (2021). Retrieved 8 June 2021, from https://medium.com/@ageitgey/natural-language-processing-is-fun-9a0bff37854e</a:t>
            </a:r>
            <a:endParaRPr/>
          </a:p>
          <a:p>
            <a:pPr indent="0" lvl="0" marL="0" rtl="0" algn="l">
              <a:spcBef>
                <a:spcPts val="1200"/>
              </a:spcBef>
              <a:spcAft>
                <a:spcPts val="0"/>
              </a:spcAft>
              <a:buNone/>
            </a:pPr>
            <a:r>
              <a:rPr lang="en"/>
              <a:t>A Simple Introduction to Natural Language Processing. (2021). Retrieved 8 June 2021, from https://becominghuman.ai/a-simple-introduction-to-naturallanguage-processing-ea66a1747b32</a:t>
            </a:r>
            <a:endParaRPr/>
          </a:p>
          <a:p>
            <a:pPr indent="0" lvl="0" marL="0" rtl="0" algn="l">
              <a:spcBef>
                <a:spcPts val="1200"/>
              </a:spcBef>
              <a:spcAft>
                <a:spcPts val="0"/>
              </a:spcAft>
              <a:buNone/>
            </a:pPr>
            <a:r>
              <a:rPr lang="en"/>
              <a:t>Brill, E., &amp; Mooney, R. J. (1997). An overview of empirical natural language processing. AI magazine, 18(4), 13-13</a:t>
            </a:r>
            <a:endParaRPr/>
          </a:p>
          <a:p>
            <a:pPr indent="0" lvl="0" marL="0" rtl="0" algn="l">
              <a:spcBef>
                <a:spcPts val="1200"/>
              </a:spcBef>
              <a:spcAft>
                <a:spcPts val="1200"/>
              </a:spcAft>
              <a:buNone/>
            </a:pPr>
            <a:r>
              <a:rPr lang="en"/>
              <a:t>Sharma, Hitesh Kumar, and K. Kshitiz. "Nlp and machine learning techniques for detecting insulting comments on social networking platforms." 2018 International Conference on Advances in Computing and Communication Engineering (ICACCE). IEEE, 2018</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9144000" y="-48400"/>
            <a:ext cx="215700" cy="25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Arial"/>
                <a:ea typeface="Arial"/>
                <a:cs typeface="Arial"/>
                <a:sym typeface="Arial"/>
              </a:rPr>
              <a:t>a</a:t>
            </a:r>
            <a:endParaRPr sz="600">
              <a:latin typeface="Arial"/>
              <a:ea typeface="Arial"/>
              <a:cs typeface="Arial"/>
              <a:sym typeface="Arial"/>
            </a:endParaRPr>
          </a:p>
        </p:txBody>
      </p:sp>
      <p:sp>
        <p:nvSpPr>
          <p:cNvPr id="212" name="Google Shape;212;p25"/>
          <p:cNvSpPr txBox="1"/>
          <p:nvPr>
            <p:ph idx="1" type="body"/>
          </p:nvPr>
        </p:nvSpPr>
        <p:spPr>
          <a:xfrm>
            <a:off x="1297500" y="2063300"/>
            <a:ext cx="7038900" cy="2415600"/>
          </a:xfrm>
          <a:prstGeom prst="rect">
            <a:avLst/>
          </a:prstGeom>
        </p:spPr>
        <p:txBody>
          <a:bodyPr anchorCtr="0" anchor="t" bIns="91425" lIns="91425" spcFirstLastPara="1" rIns="91425" wrap="square" tIns="91425">
            <a:normAutofit/>
          </a:bodyPr>
          <a:lstStyle/>
          <a:p>
            <a:pPr indent="0" lvl="0" marL="0" rtl="0" algn="ctr">
              <a:lnSpc>
                <a:spcPct val="200000"/>
              </a:lnSpc>
              <a:spcBef>
                <a:spcPts val="0"/>
              </a:spcBef>
              <a:spcAft>
                <a:spcPts val="1200"/>
              </a:spcAft>
              <a:buNone/>
            </a:pPr>
            <a:r>
              <a:rPr lang="en" sz="2400">
                <a:latin typeface="Montserrat"/>
                <a:ea typeface="Montserrat"/>
                <a:cs typeface="Montserrat"/>
                <a:sym typeface="Montserrat"/>
              </a:rPr>
              <a:t>THANK YOU</a:t>
            </a:r>
            <a:endParaRPr sz="24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4"/>
          <p:cNvSpPr txBox="1"/>
          <p:nvPr>
            <p:ph type="title"/>
          </p:nvPr>
        </p:nvSpPr>
        <p:spPr>
          <a:xfrm>
            <a:off x="1334350" y="6443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solidFill>
                  <a:srgbClr val="93C47D"/>
                </a:solidFill>
                <a:latin typeface="Times New Roman"/>
                <a:ea typeface="Times New Roman"/>
                <a:cs typeface="Times New Roman"/>
                <a:sym typeface="Times New Roman"/>
              </a:rPr>
              <a:t>OUTLINE</a:t>
            </a:r>
            <a:endParaRPr sz="2000">
              <a:solidFill>
                <a:srgbClr val="93C47D"/>
              </a:solidFill>
              <a:latin typeface="Times New Roman"/>
              <a:ea typeface="Times New Roman"/>
              <a:cs typeface="Times New Roman"/>
              <a:sym typeface="Times New Roman"/>
            </a:endParaRPr>
          </a:p>
        </p:txBody>
      </p:sp>
      <p:sp>
        <p:nvSpPr>
          <p:cNvPr id="144" name="Google Shape;144;p14"/>
          <p:cNvSpPr txBox="1"/>
          <p:nvPr>
            <p:ph idx="1" type="body"/>
          </p:nvPr>
        </p:nvSpPr>
        <p:spPr>
          <a:xfrm>
            <a:off x="1297500" y="1473775"/>
            <a:ext cx="7038900" cy="3005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 INTRODUCTION </a:t>
            </a:r>
            <a:endParaRPr/>
          </a:p>
          <a:p>
            <a:pPr indent="0" lvl="0" marL="0" rtl="0" algn="l">
              <a:spcBef>
                <a:spcPts val="1200"/>
              </a:spcBef>
              <a:spcAft>
                <a:spcPts val="0"/>
              </a:spcAft>
              <a:buNone/>
            </a:pPr>
            <a:r>
              <a:rPr lang="en"/>
              <a:t>● MOTIVATION/PURPOSE </a:t>
            </a:r>
            <a:endParaRPr/>
          </a:p>
          <a:p>
            <a:pPr indent="0" lvl="0" marL="0" rtl="0" algn="l">
              <a:spcBef>
                <a:spcPts val="1200"/>
              </a:spcBef>
              <a:spcAft>
                <a:spcPts val="0"/>
              </a:spcAft>
              <a:buNone/>
            </a:pPr>
            <a:r>
              <a:rPr lang="en"/>
              <a:t>● CONTRIBUTION </a:t>
            </a:r>
            <a:endParaRPr/>
          </a:p>
          <a:p>
            <a:pPr indent="0" lvl="0" marL="0" rtl="0" algn="l">
              <a:spcBef>
                <a:spcPts val="1200"/>
              </a:spcBef>
              <a:spcAft>
                <a:spcPts val="0"/>
              </a:spcAft>
              <a:buNone/>
            </a:pPr>
            <a:r>
              <a:rPr lang="en"/>
              <a:t>● METHODOLOGIES AND EXPERIMENTS </a:t>
            </a:r>
            <a:endParaRPr/>
          </a:p>
          <a:p>
            <a:pPr indent="0" lvl="0" marL="0" rtl="0" algn="l">
              <a:spcBef>
                <a:spcPts val="1200"/>
              </a:spcBef>
              <a:spcAft>
                <a:spcPts val="0"/>
              </a:spcAft>
              <a:buNone/>
            </a:pPr>
            <a:r>
              <a:rPr lang="en"/>
              <a:t>● RESULT </a:t>
            </a:r>
            <a:endParaRPr/>
          </a:p>
          <a:p>
            <a:pPr indent="0" lvl="0" marL="0" rtl="0" algn="l">
              <a:spcBef>
                <a:spcPts val="1200"/>
              </a:spcBef>
              <a:spcAft>
                <a:spcPts val="0"/>
              </a:spcAft>
              <a:buNone/>
            </a:pPr>
            <a:r>
              <a:rPr lang="en"/>
              <a:t>● LIMITATIONS </a:t>
            </a:r>
            <a:endParaRPr/>
          </a:p>
          <a:p>
            <a:pPr indent="0" lvl="0" marL="0" rtl="0" algn="l">
              <a:spcBef>
                <a:spcPts val="1200"/>
              </a:spcBef>
              <a:spcAft>
                <a:spcPts val="0"/>
              </a:spcAft>
              <a:buNone/>
            </a:pPr>
            <a:r>
              <a:rPr lang="en"/>
              <a:t>● FUTURE WORK </a:t>
            </a:r>
            <a:endParaRPr/>
          </a:p>
          <a:p>
            <a:pPr indent="0" lvl="0" marL="0" rtl="0" algn="l">
              <a:spcBef>
                <a:spcPts val="1200"/>
              </a:spcBef>
              <a:spcAft>
                <a:spcPts val="1200"/>
              </a:spcAft>
              <a:buNone/>
            </a:pPr>
            <a:r>
              <a:rPr lang="en"/>
              <a:t>● 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565025"/>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n" sz="2000"/>
              <a:t>INTRODUCTION </a:t>
            </a:r>
            <a:endParaRPr sz="3100"/>
          </a:p>
        </p:txBody>
      </p:sp>
      <p:sp>
        <p:nvSpPr>
          <p:cNvPr id="150" name="Google Shape;150;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NLP has a wide range of applications, including machine translation, text summarization, and sentiment analysis that deals with the interaction between computers and human languages.</a:t>
            </a:r>
            <a:endParaRPr sz="1400"/>
          </a:p>
          <a:p>
            <a:pPr indent="0" lvl="0" marL="0" rtl="0" algn="l">
              <a:spcBef>
                <a:spcPts val="1200"/>
              </a:spcBef>
              <a:spcAft>
                <a:spcPts val="0"/>
              </a:spcAft>
              <a:buNone/>
            </a:pPr>
            <a:r>
              <a:rPr lang="en" sz="1400"/>
              <a:t>In recent years, NLP has been used to develop methods for detecting cyberbullying. Using NLP techniques to extract features from text data, use of certain keywords or phrases to classify text data as cyberbullying or not.</a:t>
            </a:r>
            <a:endParaRPr sz="1400"/>
          </a:p>
          <a:p>
            <a:pPr indent="0" lvl="0" marL="0" rtl="0" algn="l">
              <a:spcBef>
                <a:spcPts val="1200"/>
              </a:spcBef>
              <a:spcAft>
                <a:spcPts val="1200"/>
              </a:spcAft>
              <a:buNone/>
            </a:pPr>
            <a:r>
              <a:rPr lang="en" sz="1400"/>
              <a:t>In this paper, author have proposed binary and multiclass classification model using hybrid neural network for bully expression detection in Bengali language to classify Bengali text data as cyberbullying or not.</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n" sz="2000"/>
              <a:t>MOTIVATION BEHIND THIS RESEARCH</a:t>
            </a:r>
            <a:endParaRPr sz="2000"/>
          </a:p>
        </p:txBody>
      </p:sp>
      <p:sp>
        <p:nvSpPr>
          <p:cNvPr id="156" name="Google Shape;156;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sz="1400"/>
              <a:t>In the era of social media and online networking, the usage of offensive and aggressive words has increased building cultural disrespect in cyberspace.</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AutoNum type="arabicPeriod"/>
            </a:pPr>
            <a:r>
              <a:rPr lang="en" sz="1400"/>
              <a:t>There is a lack of research on cyberbullying detection in Bengali</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AutoNum type="arabicPeriod"/>
            </a:pPr>
            <a:r>
              <a:rPr lang="en" sz="1400"/>
              <a:t>Out of every 100 women being cyber harassed, 70 are aged 15-25 years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n" sz="1700">
                <a:latin typeface="Lato"/>
                <a:ea typeface="Lato"/>
                <a:cs typeface="Lato"/>
                <a:sym typeface="Lato"/>
              </a:rPr>
              <a:t> </a:t>
            </a:r>
            <a:r>
              <a:rPr lang="en" sz="2000"/>
              <a:t>CONTRIBUTION</a:t>
            </a:r>
            <a:endParaRPr sz="3100"/>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AutoNum type="arabicPeriod"/>
            </a:pPr>
            <a:r>
              <a:rPr lang="en"/>
              <a:t>Making cyberspace more user friendly most </a:t>
            </a:r>
            <a:r>
              <a:rPr lang="en"/>
              <a:t>importantly</a:t>
            </a:r>
            <a:r>
              <a:rPr lang="en"/>
              <a:t> for women.</a:t>
            </a:r>
            <a:endParaRPr/>
          </a:p>
          <a:p>
            <a:pPr indent="-311150" lvl="0" marL="457200" rtl="0" algn="l">
              <a:lnSpc>
                <a:spcPct val="200000"/>
              </a:lnSpc>
              <a:spcBef>
                <a:spcPts val="0"/>
              </a:spcBef>
              <a:spcAft>
                <a:spcPts val="0"/>
              </a:spcAft>
              <a:buSzPts val="1300"/>
              <a:buAutoNum type="arabicPeriod"/>
            </a:pPr>
            <a:r>
              <a:rPr lang="en"/>
              <a:t>D</a:t>
            </a:r>
            <a:r>
              <a:rPr lang="en"/>
              <a:t>etecting words, sentences that considered as online harassment on social networking platforms.</a:t>
            </a:r>
            <a:endParaRPr/>
          </a:p>
          <a:p>
            <a:pPr indent="-311150" lvl="0" marL="457200" rtl="0" algn="l">
              <a:lnSpc>
                <a:spcPct val="200000"/>
              </a:lnSpc>
              <a:spcBef>
                <a:spcPts val="0"/>
              </a:spcBef>
              <a:spcAft>
                <a:spcPts val="0"/>
              </a:spcAft>
              <a:buSzPts val="1300"/>
              <a:buAutoNum type="arabicPeriod"/>
            </a:pPr>
            <a:r>
              <a:rPr lang="en"/>
              <a:t>This is done by several machine learning algorithms on 44,001 users.</a:t>
            </a:r>
            <a:endParaRPr/>
          </a:p>
          <a:p>
            <a:pPr indent="-311150" lvl="0" marL="457200" rtl="0" algn="l">
              <a:lnSpc>
                <a:spcPct val="200000"/>
              </a:lnSpc>
              <a:spcBef>
                <a:spcPts val="0"/>
              </a:spcBef>
              <a:spcAft>
                <a:spcPts val="0"/>
              </a:spcAft>
              <a:buSzPts val="1300"/>
              <a:buAutoNum type="arabicPeriod"/>
            </a:pPr>
            <a:r>
              <a:rPr lang="en"/>
              <a:t>Distinguishing animosity and occurrences of online provocation.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t>METHODOLOGY</a:t>
            </a:r>
            <a:endParaRPr sz="2000"/>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AutoNum type="arabicPeriod"/>
            </a:pPr>
            <a:r>
              <a:rPr lang="en"/>
              <a:t>Collecting and Labeling </a:t>
            </a:r>
            <a:r>
              <a:rPr lang="en"/>
              <a:t>comments.</a:t>
            </a:r>
            <a:endParaRPr/>
          </a:p>
          <a:p>
            <a:pPr indent="-311150" lvl="0" marL="457200" rtl="0" algn="l">
              <a:lnSpc>
                <a:spcPct val="200000"/>
              </a:lnSpc>
              <a:spcBef>
                <a:spcPts val="0"/>
              </a:spcBef>
              <a:spcAft>
                <a:spcPts val="0"/>
              </a:spcAft>
              <a:buSzPts val="1300"/>
              <a:buAutoNum type="arabicPeriod"/>
            </a:pPr>
            <a:r>
              <a:rPr lang="en"/>
              <a:t>Classified into 5 classes - ‘sexual’, ‘threat’, ’troll’, ‘religious’ as ‘bully.</a:t>
            </a:r>
            <a:endParaRPr/>
          </a:p>
          <a:p>
            <a:pPr indent="-311150" lvl="0" marL="457200" rtl="0" algn="l">
              <a:lnSpc>
                <a:spcPct val="200000"/>
              </a:lnSpc>
              <a:spcBef>
                <a:spcPts val="0"/>
              </a:spcBef>
              <a:spcAft>
                <a:spcPts val="0"/>
              </a:spcAft>
              <a:buSzPts val="1300"/>
              <a:buAutoNum type="arabicPeriod"/>
            </a:pPr>
            <a:r>
              <a:rPr lang="en"/>
              <a:t>Using Word Embedding to visualize  words and associated words are clustered together in a multi-dimensional vector space.</a:t>
            </a:r>
            <a:endParaRPr/>
          </a:p>
          <a:p>
            <a:pPr indent="-311150" lvl="0" marL="457200" rtl="0" algn="l">
              <a:lnSpc>
                <a:spcPct val="200000"/>
              </a:lnSpc>
              <a:spcBef>
                <a:spcPts val="0"/>
              </a:spcBef>
              <a:spcAft>
                <a:spcPts val="0"/>
              </a:spcAft>
              <a:buSzPts val="1300"/>
              <a:buAutoNum type="arabicPeriod"/>
            </a:pPr>
            <a:r>
              <a:rPr lang="en"/>
              <a:t>Using </a:t>
            </a:r>
            <a:r>
              <a:rPr lang="en"/>
              <a:t>binary and multi-class classification models to predict more </a:t>
            </a:r>
            <a:r>
              <a:rPr lang="en"/>
              <a:t>accurately</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t>DATASETS</a:t>
            </a:r>
            <a:endParaRPr sz="2000"/>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a:t>Comments under posts given by actors, social media influencers, singers, politicians, sportsmen.</a:t>
            </a:r>
            <a:endParaRPr/>
          </a:p>
          <a:p>
            <a:pPr indent="-311150" lvl="0" marL="457200" rtl="0" algn="l">
              <a:lnSpc>
                <a:spcPct val="200000"/>
              </a:lnSpc>
              <a:spcBef>
                <a:spcPts val="1200"/>
              </a:spcBef>
              <a:spcAft>
                <a:spcPts val="0"/>
              </a:spcAft>
              <a:buSzPts val="1300"/>
              <a:buChar char="●"/>
            </a:pPr>
            <a:r>
              <a:rPr lang="en"/>
              <a:t> Total 44001 data from Facebook</a:t>
            </a:r>
            <a:endParaRPr/>
          </a:p>
          <a:p>
            <a:pPr indent="-311150" lvl="0" marL="457200" rtl="0" algn="l">
              <a:lnSpc>
                <a:spcPct val="200000"/>
              </a:lnSpc>
              <a:spcBef>
                <a:spcPts val="0"/>
              </a:spcBef>
              <a:spcAft>
                <a:spcPts val="0"/>
              </a:spcAft>
              <a:buSzPts val="1300"/>
              <a:buChar char="●"/>
            </a:pPr>
            <a:r>
              <a:rPr lang="en"/>
              <a:t> 31.9% comments are targeted towards male victims</a:t>
            </a:r>
            <a:endParaRPr/>
          </a:p>
          <a:p>
            <a:pPr indent="-311150" lvl="0" marL="457200" rtl="0" algn="l">
              <a:lnSpc>
                <a:spcPct val="200000"/>
              </a:lnSpc>
              <a:spcBef>
                <a:spcPts val="0"/>
              </a:spcBef>
              <a:spcAft>
                <a:spcPts val="0"/>
              </a:spcAft>
              <a:buSzPts val="1300"/>
              <a:buChar char="●"/>
            </a:pPr>
            <a:r>
              <a:rPr lang="en"/>
              <a:t>68.1% comments are aimed towards female victims</a:t>
            </a:r>
            <a:endParaRPr/>
          </a:p>
          <a:p>
            <a:pPr indent="-311150" lvl="0" marL="457200" rtl="0" algn="l">
              <a:lnSpc>
                <a:spcPct val="200000"/>
              </a:lnSpc>
              <a:spcBef>
                <a:spcPts val="0"/>
              </a:spcBef>
              <a:spcAft>
                <a:spcPts val="0"/>
              </a:spcAft>
              <a:buSzPts val="1300"/>
              <a:buChar char="●"/>
            </a:pPr>
            <a:r>
              <a:rPr lang="en"/>
              <a:t>Others are towards singer, actor, </a:t>
            </a:r>
            <a:r>
              <a:rPr lang="en"/>
              <a:t>athletes</a:t>
            </a:r>
            <a:r>
              <a:rPr lang="en"/>
              <a:t> , politician, influencers.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t>RESULT</a:t>
            </a:r>
            <a:endParaRPr sz="2000"/>
          </a:p>
        </p:txBody>
      </p:sp>
      <p:sp>
        <p:nvSpPr>
          <p:cNvPr id="180" name="Google Shape;180;p20"/>
          <p:cNvSpPr txBox="1"/>
          <p:nvPr>
            <p:ph idx="1" type="body"/>
          </p:nvPr>
        </p:nvSpPr>
        <p:spPr>
          <a:xfrm>
            <a:off x="5172975" y="3352850"/>
            <a:ext cx="4016100" cy="1002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82"/>
              <a:t>Be</a:t>
            </a:r>
            <a:r>
              <a:rPr lang="en" sz="1582"/>
              <a:t>st Machine Learning Algorithm:</a:t>
            </a:r>
            <a:endParaRPr sz="1582"/>
          </a:p>
          <a:p>
            <a:pPr indent="-311150" lvl="0" marL="457200" rtl="0" algn="l">
              <a:spcBef>
                <a:spcPts val="1200"/>
              </a:spcBef>
              <a:spcAft>
                <a:spcPts val="0"/>
              </a:spcAft>
              <a:buSzPts val="1300"/>
              <a:buChar char="➔"/>
            </a:pPr>
            <a:r>
              <a:rPr lang="en"/>
              <a:t>SVM algorithm performs best with an improved accuracy of 85%</a:t>
            </a:r>
            <a:endParaRPr/>
          </a:p>
        </p:txBody>
      </p:sp>
      <p:sp>
        <p:nvSpPr>
          <p:cNvPr id="181" name="Google Shape;181;p20"/>
          <p:cNvSpPr txBox="1"/>
          <p:nvPr/>
        </p:nvSpPr>
        <p:spPr>
          <a:xfrm>
            <a:off x="5172975" y="1451675"/>
            <a:ext cx="3522300" cy="15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Classification Parameters:</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15 epochs, Validation loss  0.27204, </a:t>
            </a:r>
            <a:r>
              <a:rPr lang="en">
                <a:solidFill>
                  <a:schemeClr val="lt1"/>
                </a:solidFill>
                <a:latin typeface="Lato"/>
                <a:ea typeface="Lato"/>
                <a:cs typeface="Lato"/>
                <a:sym typeface="Lato"/>
              </a:rPr>
              <a:t>Validation  Accuracy </a:t>
            </a:r>
            <a:r>
              <a:rPr lang="en">
                <a:solidFill>
                  <a:schemeClr val="lt1"/>
                </a:solidFill>
                <a:latin typeface="Lato"/>
                <a:ea typeface="Lato"/>
                <a:cs typeface="Lato"/>
                <a:sym typeface="Lato"/>
              </a:rPr>
              <a:t>87.91% (Binary Classification)</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15 epochs, Validation loss  0.6210, Validation  Accuracy 79.29%, (Multiclass Classification)</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182" name="Google Shape;182;p20"/>
          <p:cNvPicPr preferRelativeResize="0"/>
          <p:nvPr/>
        </p:nvPicPr>
        <p:blipFill>
          <a:blip r:embed="rId3">
            <a:alphaModFix/>
          </a:blip>
          <a:stretch>
            <a:fillRect/>
          </a:stretch>
        </p:blipFill>
        <p:spPr>
          <a:xfrm>
            <a:off x="449500" y="1987075"/>
            <a:ext cx="3824475" cy="1631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t>LIMITATIONS</a:t>
            </a:r>
            <a:endParaRPr sz="2000"/>
          </a:p>
        </p:txBody>
      </p:sp>
      <p:sp>
        <p:nvSpPr>
          <p:cNvPr id="188" name="Google Shape;188;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457200" rtl="0" algn="l">
              <a:lnSpc>
                <a:spcPct val="200000"/>
              </a:lnSpc>
              <a:spcBef>
                <a:spcPts val="0"/>
              </a:spcBef>
              <a:spcAft>
                <a:spcPts val="0"/>
              </a:spcAft>
              <a:buNone/>
            </a:pPr>
            <a:r>
              <a:rPr lang="en"/>
              <a:t>Main Limitation of this research:</a:t>
            </a:r>
            <a:endParaRPr/>
          </a:p>
          <a:p>
            <a:pPr indent="-311150" lvl="0" marL="457200" rtl="0" algn="l">
              <a:lnSpc>
                <a:spcPct val="200000"/>
              </a:lnSpc>
              <a:spcBef>
                <a:spcPts val="1200"/>
              </a:spcBef>
              <a:spcAft>
                <a:spcPts val="0"/>
              </a:spcAft>
              <a:buSzPts val="1300"/>
              <a:buAutoNum type="arabicPeriod"/>
            </a:pPr>
            <a:r>
              <a:rPr lang="en"/>
              <a:t>T</a:t>
            </a:r>
            <a:r>
              <a:rPr lang="en"/>
              <a:t>he multiclass classification, the 'threat' category showed comparatively less accuracy than other categories due to low recall value.</a:t>
            </a:r>
            <a:endParaRPr/>
          </a:p>
          <a:p>
            <a:pPr indent="-311150" lvl="0" marL="457200" rtl="0" algn="l">
              <a:lnSpc>
                <a:spcPct val="200000"/>
              </a:lnSpc>
              <a:spcBef>
                <a:spcPts val="0"/>
              </a:spcBef>
              <a:spcAft>
                <a:spcPts val="0"/>
              </a:spcAft>
              <a:buSzPts val="1300"/>
              <a:buAutoNum type="arabicPeriod"/>
            </a:pPr>
            <a:r>
              <a:rPr lang="en"/>
              <a:t>Showed false positive results for comparatively longer and complex sentences.</a:t>
            </a:r>
            <a:endParaRPr/>
          </a:p>
          <a:p>
            <a:pPr indent="-311150" lvl="0" marL="457200" rtl="0" algn="l">
              <a:lnSpc>
                <a:spcPct val="200000"/>
              </a:lnSpc>
              <a:spcBef>
                <a:spcPts val="0"/>
              </a:spcBef>
              <a:spcAft>
                <a:spcPts val="0"/>
              </a:spcAft>
              <a:buSzPts val="1300"/>
              <a:buAutoNum type="arabicPeriod"/>
            </a:pPr>
            <a:r>
              <a:rPr lang="en"/>
              <a:t>Cannot effectively identify all the threat comments due to the insufficient training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