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636d60c315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636d60c315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636d60c315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636d60c315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63789142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63789142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3708e2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3708e2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637110bf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637110bf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63708e24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63708e24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6378914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6378914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3" name="Google Shape;10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04" name="Google Shape;104;p11"/>
          <p:cNvGrpSpPr/>
          <p:nvPr/>
        </p:nvGrpSpPr>
        <p:grpSpPr>
          <a:xfrm flipH="1">
            <a:off x="6720423" y="3784091"/>
            <a:ext cx="2423582" cy="1357541"/>
            <a:chOff x="-77" y="3784091"/>
            <a:chExt cx="2423582" cy="1357541"/>
          </a:xfrm>
        </p:grpSpPr>
        <p:sp>
          <p:nvSpPr>
            <p:cNvPr id="105" name="Google Shape;10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1"/>
          <p:cNvGrpSpPr/>
          <p:nvPr/>
        </p:nvGrpSpPr>
        <p:grpSpPr>
          <a:xfrm flipH="1" rot="10800000">
            <a:off x="-77" y="-9"/>
            <a:ext cx="2423582" cy="1357541"/>
            <a:chOff x="-77" y="3784091"/>
            <a:chExt cx="2423582" cy="1357541"/>
          </a:xfrm>
        </p:grpSpPr>
        <p:sp>
          <p:nvSpPr>
            <p:cNvPr id="111" name="Google Shape;11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7" name="Shape 117"/>
        <p:cNvGrpSpPr/>
        <p:nvPr/>
      </p:nvGrpSpPr>
      <p:grpSpPr>
        <a:xfrm>
          <a:off x="0" y="0"/>
          <a:ext cx="0" cy="0"/>
          <a:chOff x="0" y="0"/>
          <a:chExt cx="0" cy="0"/>
        </a:xfrm>
      </p:grpSpPr>
      <p:sp>
        <p:nvSpPr>
          <p:cNvPr id="118" name="Google Shape;11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19" name="Shape 119"/>
        <p:cNvGrpSpPr/>
        <p:nvPr/>
      </p:nvGrpSpPr>
      <p:grpSpPr>
        <a:xfrm>
          <a:off x="0" y="0"/>
          <a:ext cx="0" cy="0"/>
          <a:chOff x="0" y="0"/>
          <a:chExt cx="0" cy="0"/>
        </a:xfrm>
      </p:grpSpPr>
      <p:sp>
        <p:nvSpPr>
          <p:cNvPr id="120" name="Google Shape;120;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22" name="Google Shape;122;p13"/>
          <p:cNvGrpSpPr/>
          <p:nvPr/>
        </p:nvGrpSpPr>
        <p:grpSpPr>
          <a:xfrm>
            <a:off x="-77" y="3784091"/>
            <a:ext cx="2423582" cy="1357541"/>
            <a:chOff x="-77" y="3784091"/>
            <a:chExt cx="2423582" cy="1357541"/>
          </a:xfrm>
        </p:grpSpPr>
        <p:sp>
          <p:nvSpPr>
            <p:cNvPr id="123" name="Google Shape;123;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3"/>
          <p:cNvGrpSpPr/>
          <p:nvPr/>
        </p:nvGrpSpPr>
        <p:grpSpPr>
          <a:xfrm rot="10800000">
            <a:off x="6720423" y="-9"/>
            <a:ext cx="2423582" cy="1357541"/>
            <a:chOff x="-77" y="3784091"/>
            <a:chExt cx="2423582" cy="1357541"/>
          </a:xfrm>
        </p:grpSpPr>
        <p:sp>
          <p:nvSpPr>
            <p:cNvPr id="129" name="Google Shape;129;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5" name="Shape 135"/>
        <p:cNvGrpSpPr/>
        <p:nvPr/>
      </p:nvGrpSpPr>
      <p:grpSpPr>
        <a:xfrm>
          <a:off x="0" y="0"/>
          <a:ext cx="0" cy="0"/>
          <a:chOff x="0" y="0"/>
          <a:chExt cx="0" cy="0"/>
        </a:xfrm>
      </p:grpSpPr>
      <p:sp>
        <p:nvSpPr>
          <p:cNvPr id="136" name="Google Shape;136;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8" name="Google Shape;138;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9" name="Google Shape;139;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1" name="Google Shape;141;p14"/>
          <p:cNvGrpSpPr/>
          <p:nvPr/>
        </p:nvGrpSpPr>
        <p:grpSpPr>
          <a:xfrm rot="-5400000">
            <a:off x="8346375" y="4345871"/>
            <a:ext cx="1022509" cy="572747"/>
            <a:chOff x="-77" y="3784091"/>
            <a:chExt cx="2423582" cy="1357541"/>
          </a:xfrm>
        </p:grpSpPr>
        <p:sp>
          <p:nvSpPr>
            <p:cNvPr id="142" name="Google Shape;142;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4"/>
          <p:cNvGrpSpPr/>
          <p:nvPr/>
        </p:nvGrpSpPr>
        <p:grpSpPr>
          <a:xfrm rot="5400000">
            <a:off x="-224875" y="224871"/>
            <a:ext cx="1022509" cy="572747"/>
            <a:chOff x="-77" y="3784091"/>
            <a:chExt cx="2423582" cy="1357541"/>
          </a:xfrm>
        </p:grpSpPr>
        <p:sp>
          <p:nvSpPr>
            <p:cNvPr id="148" name="Google Shape;148;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54" name="Shape 154"/>
        <p:cNvGrpSpPr/>
        <p:nvPr/>
      </p:nvGrpSpPr>
      <p:grpSpPr>
        <a:xfrm>
          <a:off x="0" y="0"/>
          <a:ext cx="0" cy="0"/>
          <a:chOff x="0" y="0"/>
          <a:chExt cx="0" cy="0"/>
        </a:xfrm>
      </p:grpSpPr>
      <p:sp>
        <p:nvSpPr>
          <p:cNvPr id="155" name="Google Shape;155;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7" name="Google Shape;157;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8" name="Google Shape;158;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9" name="Google Shape;159;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60" name="Google Shape;160;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8" name="Google Shape;168;p15"/>
          <p:cNvGrpSpPr/>
          <p:nvPr/>
        </p:nvGrpSpPr>
        <p:grpSpPr>
          <a:xfrm rot="-5400000">
            <a:off x="8346375" y="4345871"/>
            <a:ext cx="1022509" cy="572747"/>
            <a:chOff x="-77" y="3784091"/>
            <a:chExt cx="2423582" cy="1357541"/>
          </a:xfrm>
        </p:grpSpPr>
        <p:sp>
          <p:nvSpPr>
            <p:cNvPr id="169" name="Google Shape;16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5"/>
          <p:cNvGrpSpPr/>
          <p:nvPr/>
        </p:nvGrpSpPr>
        <p:grpSpPr>
          <a:xfrm rot="5400000">
            <a:off x="-224875" y="224871"/>
            <a:ext cx="1022509" cy="572747"/>
            <a:chOff x="-77" y="3784091"/>
            <a:chExt cx="2423582" cy="1357541"/>
          </a:xfrm>
        </p:grpSpPr>
        <p:sp>
          <p:nvSpPr>
            <p:cNvPr id="175" name="Google Shape;17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81" name="Shape 181"/>
        <p:cNvGrpSpPr/>
        <p:nvPr/>
      </p:nvGrpSpPr>
      <p:grpSpPr>
        <a:xfrm>
          <a:off x="0" y="0"/>
          <a:ext cx="0" cy="0"/>
          <a:chOff x="0" y="0"/>
          <a:chExt cx="0" cy="0"/>
        </a:xfrm>
      </p:grpSpPr>
      <p:sp>
        <p:nvSpPr>
          <p:cNvPr id="182" name="Google Shape;182;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4" name="Google Shape;184;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6" name="Google Shape;186;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8" name="Google Shape;188;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9" name="Google Shape;189;p16"/>
          <p:cNvGrpSpPr/>
          <p:nvPr/>
        </p:nvGrpSpPr>
        <p:grpSpPr>
          <a:xfrm flipH="1" rot="5400000">
            <a:off x="-224875" y="4345871"/>
            <a:ext cx="1022509" cy="572747"/>
            <a:chOff x="-77" y="3784091"/>
            <a:chExt cx="2423582" cy="1357541"/>
          </a:xfrm>
        </p:grpSpPr>
        <p:sp>
          <p:nvSpPr>
            <p:cNvPr id="190" name="Google Shape;190;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6"/>
          <p:cNvGrpSpPr/>
          <p:nvPr/>
        </p:nvGrpSpPr>
        <p:grpSpPr>
          <a:xfrm flipH="1" rot="-5400000">
            <a:off x="8346375" y="224871"/>
            <a:ext cx="1022509" cy="572747"/>
            <a:chOff x="-77" y="3784091"/>
            <a:chExt cx="2423582" cy="1357541"/>
          </a:xfrm>
        </p:grpSpPr>
        <p:sp>
          <p:nvSpPr>
            <p:cNvPr id="196" name="Google Shape;196;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02" name="Shape 202"/>
        <p:cNvGrpSpPr/>
        <p:nvPr/>
      </p:nvGrpSpPr>
      <p:grpSpPr>
        <a:xfrm>
          <a:off x="0" y="0"/>
          <a:ext cx="0" cy="0"/>
          <a:chOff x="0" y="0"/>
          <a:chExt cx="0" cy="0"/>
        </a:xfrm>
      </p:grpSpPr>
      <p:sp>
        <p:nvSpPr>
          <p:cNvPr id="203" name="Google Shape;203;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08" name="Google Shape;208;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10" name="Google Shape;210;p17"/>
          <p:cNvGrpSpPr/>
          <p:nvPr/>
        </p:nvGrpSpPr>
        <p:grpSpPr>
          <a:xfrm flipH="1" rot="-5400000">
            <a:off x="8346375" y="224871"/>
            <a:ext cx="1022509" cy="572747"/>
            <a:chOff x="-77" y="3784091"/>
            <a:chExt cx="2423582" cy="1357541"/>
          </a:xfrm>
        </p:grpSpPr>
        <p:sp>
          <p:nvSpPr>
            <p:cNvPr id="211" name="Google Shape;21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7"/>
          <p:cNvGrpSpPr/>
          <p:nvPr/>
        </p:nvGrpSpPr>
        <p:grpSpPr>
          <a:xfrm flipH="1" rot="5400000">
            <a:off x="-224875" y="4345871"/>
            <a:ext cx="1022509" cy="572747"/>
            <a:chOff x="-77" y="3784091"/>
            <a:chExt cx="2423582" cy="1357541"/>
          </a:xfrm>
        </p:grpSpPr>
        <p:sp>
          <p:nvSpPr>
            <p:cNvPr id="217" name="Google Shape;217;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23" name="Shape 223"/>
        <p:cNvGrpSpPr/>
        <p:nvPr/>
      </p:nvGrpSpPr>
      <p:grpSpPr>
        <a:xfrm>
          <a:off x="0" y="0"/>
          <a:ext cx="0" cy="0"/>
          <a:chOff x="0" y="0"/>
          <a:chExt cx="0" cy="0"/>
        </a:xfrm>
      </p:grpSpPr>
      <p:sp>
        <p:nvSpPr>
          <p:cNvPr id="224" name="Google Shape;224;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 name="Google Shape;225;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26" name="Google Shape;226;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28" name="Google Shape;228;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0" name="Google Shape;230;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2" name="Google Shape;232;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3" name="Google Shape;233;p18"/>
          <p:cNvGrpSpPr/>
          <p:nvPr/>
        </p:nvGrpSpPr>
        <p:grpSpPr>
          <a:xfrm flipH="1" rot="-5400000">
            <a:off x="8346375" y="224871"/>
            <a:ext cx="1022509" cy="572747"/>
            <a:chOff x="-77" y="3784091"/>
            <a:chExt cx="2423582" cy="1357541"/>
          </a:xfrm>
        </p:grpSpPr>
        <p:sp>
          <p:nvSpPr>
            <p:cNvPr id="234" name="Google Shape;234;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8"/>
          <p:cNvGrpSpPr/>
          <p:nvPr/>
        </p:nvGrpSpPr>
        <p:grpSpPr>
          <a:xfrm flipH="1" rot="5400000">
            <a:off x="-224875" y="4345871"/>
            <a:ext cx="1022509" cy="572747"/>
            <a:chOff x="-77" y="3784091"/>
            <a:chExt cx="2423582" cy="1357541"/>
          </a:xfrm>
        </p:grpSpPr>
        <p:sp>
          <p:nvSpPr>
            <p:cNvPr id="240" name="Google Shape;240;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46" name="Shape 246"/>
        <p:cNvGrpSpPr/>
        <p:nvPr/>
      </p:nvGrpSpPr>
      <p:grpSpPr>
        <a:xfrm>
          <a:off x="0" y="0"/>
          <a:ext cx="0" cy="0"/>
          <a:chOff x="0" y="0"/>
          <a:chExt cx="0" cy="0"/>
        </a:xfrm>
      </p:grpSpPr>
      <p:sp>
        <p:nvSpPr>
          <p:cNvPr id="247" name="Google Shape;24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0" name="Google Shape;25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3" name="Google Shape;25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5" name="Google Shape;25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6" name="Google Shape;25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57" name="Google Shape;257;p19"/>
          <p:cNvGrpSpPr/>
          <p:nvPr/>
        </p:nvGrpSpPr>
        <p:grpSpPr>
          <a:xfrm>
            <a:off x="-77" y="3784091"/>
            <a:ext cx="2423582" cy="1357541"/>
            <a:chOff x="-77" y="3784091"/>
            <a:chExt cx="2423582" cy="1357541"/>
          </a:xfrm>
        </p:grpSpPr>
        <p:sp>
          <p:nvSpPr>
            <p:cNvPr id="258" name="Google Shape;25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9"/>
          <p:cNvGrpSpPr/>
          <p:nvPr/>
        </p:nvGrpSpPr>
        <p:grpSpPr>
          <a:xfrm rot="10800000">
            <a:off x="6720423" y="-9"/>
            <a:ext cx="2423582" cy="1357541"/>
            <a:chOff x="-77" y="3784091"/>
            <a:chExt cx="2423582" cy="1357541"/>
          </a:xfrm>
        </p:grpSpPr>
        <p:sp>
          <p:nvSpPr>
            <p:cNvPr id="264" name="Google Shape;26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0" name="Shape 270"/>
        <p:cNvGrpSpPr/>
        <p:nvPr/>
      </p:nvGrpSpPr>
      <p:grpSpPr>
        <a:xfrm>
          <a:off x="0" y="0"/>
          <a:ext cx="0" cy="0"/>
          <a:chOff x="0" y="0"/>
          <a:chExt cx="0" cy="0"/>
        </a:xfrm>
      </p:grpSpPr>
      <p:sp>
        <p:nvSpPr>
          <p:cNvPr id="271" name="Google Shape;271;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2" name="Google Shape;272;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4" name="Google Shape;274;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6" name="Google Shape;276;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7" name="Google Shape;277;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9" name="Google Shape;279;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0" name="Google Shape;280;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2" name="Google Shape;282;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0" name="Google Shape;290;p20"/>
          <p:cNvGrpSpPr/>
          <p:nvPr/>
        </p:nvGrpSpPr>
        <p:grpSpPr>
          <a:xfrm>
            <a:off x="0" y="4569046"/>
            <a:ext cx="1022509" cy="572747"/>
            <a:chOff x="-77" y="3784091"/>
            <a:chExt cx="2423582" cy="1357541"/>
          </a:xfrm>
        </p:grpSpPr>
        <p:sp>
          <p:nvSpPr>
            <p:cNvPr id="291" name="Google Shape;291;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flipH="1">
            <a:off x="8121500" y="4569046"/>
            <a:ext cx="1022509" cy="572747"/>
            <a:chOff x="-77" y="3784091"/>
            <a:chExt cx="2423582" cy="1357541"/>
          </a:xfrm>
        </p:grpSpPr>
        <p:sp>
          <p:nvSpPr>
            <p:cNvPr id="297" name="Google Shape;297;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03" name="Shape 303"/>
        <p:cNvGrpSpPr/>
        <p:nvPr/>
      </p:nvGrpSpPr>
      <p:grpSpPr>
        <a:xfrm>
          <a:off x="0" y="0"/>
          <a:ext cx="0" cy="0"/>
          <a:chOff x="0" y="0"/>
          <a:chExt cx="0" cy="0"/>
        </a:xfrm>
      </p:grpSpPr>
      <p:sp>
        <p:nvSpPr>
          <p:cNvPr id="304" name="Google Shape;30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5" name="Google Shape;30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8" name="Google Shape;30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3" name="Google Shape;31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4" name="Google Shape;31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7" name="Google Shape;317;p21"/>
          <p:cNvGrpSpPr/>
          <p:nvPr/>
        </p:nvGrpSpPr>
        <p:grpSpPr>
          <a:xfrm>
            <a:off x="0" y="4569046"/>
            <a:ext cx="1022509" cy="572747"/>
            <a:chOff x="-77" y="3784091"/>
            <a:chExt cx="2423582" cy="1357541"/>
          </a:xfrm>
        </p:grpSpPr>
        <p:sp>
          <p:nvSpPr>
            <p:cNvPr id="318" name="Google Shape;31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1"/>
          <p:cNvGrpSpPr/>
          <p:nvPr/>
        </p:nvGrpSpPr>
        <p:grpSpPr>
          <a:xfrm rot="10800000">
            <a:off x="8121500" y="-4"/>
            <a:ext cx="1022509" cy="572747"/>
            <a:chOff x="-77" y="3784091"/>
            <a:chExt cx="2423582" cy="1357541"/>
          </a:xfrm>
        </p:grpSpPr>
        <p:sp>
          <p:nvSpPr>
            <p:cNvPr id="324" name="Google Shape;32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30" name="Shape 330"/>
        <p:cNvGrpSpPr/>
        <p:nvPr/>
      </p:nvGrpSpPr>
      <p:grpSpPr>
        <a:xfrm>
          <a:off x="0" y="0"/>
          <a:ext cx="0" cy="0"/>
          <a:chOff x="0" y="0"/>
          <a:chExt cx="0" cy="0"/>
        </a:xfrm>
      </p:grpSpPr>
      <p:grpSp>
        <p:nvGrpSpPr>
          <p:cNvPr id="331" name="Google Shape;331;p22"/>
          <p:cNvGrpSpPr/>
          <p:nvPr/>
        </p:nvGrpSpPr>
        <p:grpSpPr>
          <a:xfrm>
            <a:off x="-9" y="1669058"/>
            <a:ext cx="2781383" cy="1805382"/>
            <a:chOff x="8024127" y="984378"/>
            <a:chExt cx="2502369" cy="1624275"/>
          </a:xfrm>
        </p:grpSpPr>
        <p:sp>
          <p:nvSpPr>
            <p:cNvPr id="332" name="Google Shape;332;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2"/>
          <p:cNvGrpSpPr/>
          <p:nvPr/>
        </p:nvGrpSpPr>
        <p:grpSpPr>
          <a:xfrm flipH="1">
            <a:off x="7058589" y="1071875"/>
            <a:ext cx="2085403" cy="2999739"/>
            <a:chOff x="7435625" y="1209875"/>
            <a:chExt cx="1470250" cy="2114875"/>
          </a:xfrm>
        </p:grpSpPr>
        <p:sp>
          <p:nvSpPr>
            <p:cNvPr id="369" name="Google Shape;369;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0" name="Google Shape;450;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1" name="Google Shape;451;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
        <p:nvSpPr>
          <p:cNvPr id="452" name="Google Shape;45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53" name="Shape 453"/>
        <p:cNvGrpSpPr/>
        <p:nvPr/>
      </p:nvGrpSpPr>
      <p:grpSpPr>
        <a:xfrm>
          <a:off x="0" y="0"/>
          <a:ext cx="0" cy="0"/>
          <a:chOff x="0" y="0"/>
          <a:chExt cx="0" cy="0"/>
        </a:xfrm>
      </p:grpSpPr>
      <p:grpSp>
        <p:nvGrpSpPr>
          <p:cNvPr id="454" name="Google Shape;454;p23"/>
          <p:cNvGrpSpPr/>
          <p:nvPr/>
        </p:nvGrpSpPr>
        <p:grpSpPr>
          <a:xfrm>
            <a:off x="0" y="4569046"/>
            <a:ext cx="1022509" cy="572747"/>
            <a:chOff x="-77" y="3784091"/>
            <a:chExt cx="2423582" cy="1357541"/>
          </a:xfrm>
        </p:grpSpPr>
        <p:sp>
          <p:nvSpPr>
            <p:cNvPr id="455" name="Google Shape;45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3"/>
          <p:cNvGrpSpPr/>
          <p:nvPr/>
        </p:nvGrpSpPr>
        <p:grpSpPr>
          <a:xfrm rot="10800000">
            <a:off x="8121500" y="-4"/>
            <a:ext cx="1022509" cy="572747"/>
            <a:chOff x="-77" y="3784091"/>
            <a:chExt cx="2423582" cy="1357541"/>
          </a:xfrm>
        </p:grpSpPr>
        <p:sp>
          <p:nvSpPr>
            <p:cNvPr id="461" name="Google Shape;46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flipH="1">
            <a:off x="8121500" y="4569896"/>
            <a:ext cx="1022509" cy="572747"/>
            <a:chOff x="-77" y="3784091"/>
            <a:chExt cx="2423582" cy="1357541"/>
          </a:xfrm>
        </p:grpSpPr>
        <p:sp>
          <p:nvSpPr>
            <p:cNvPr id="467" name="Google Shape;467;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3"/>
          <p:cNvGrpSpPr/>
          <p:nvPr/>
        </p:nvGrpSpPr>
        <p:grpSpPr>
          <a:xfrm flipH="1" rot="10800000">
            <a:off x="0" y="846"/>
            <a:ext cx="1022509" cy="572747"/>
            <a:chOff x="-77" y="3784091"/>
            <a:chExt cx="2423582" cy="1357541"/>
          </a:xfrm>
        </p:grpSpPr>
        <p:sp>
          <p:nvSpPr>
            <p:cNvPr id="473" name="Google Shape;47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79" name="Shape 479"/>
        <p:cNvGrpSpPr/>
        <p:nvPr/>
      </p:nvGrpSpPr>
      <p:grpSpPr>
        <a:xfrm>
          <a:off x="0" y="0"/>
          <a:ext cx="0" cy="0"/>
          <a:chOff x="0" y="0"/>
          <a:chExt cx="0" cy="0"/>
        </a:xfrm>
      </p:grpSpPr>
      <p:grpSp>
        <p:nvGrpSpPr>
          <p:cNvPr id="480" name="Google Shape;480;p24"/>
          <p:cNvGrpSpPr/>
          <p:nvPr/>
        </p:nvGrpSpPr>
        <p:grpSpPr>
          <a:xfrm flipH="1" rot="5400000">
            <a:off x="-533027" y="3252941"/>
            <a:ext cx="2423582" cy="1357541"/>
            <a:chOff x="-77" y="3784091"/>
            <a:chExt cx="2423582" cy="1357541"/>
          </a:xfrm>
        </p:grpSpPr>
        <p:sp>
          <p:nvSpPr>
            <p:cNvPr id="481" name="Google Shape;481;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4"/>
          <p:cNvGrpSpPr/>
          <p:nvPr/>
        </p:nvGrpSpPr>
        <p:grpSpPr>
          <a:xfrm flipH="1" rot="-5400000">
            <a:off x="7253448" y="533016"/>
            <a:ext cx="2423582" cy="1357541"/>
            <a:chOff x="-77" y="3784091"/>
            <a:chExt cx="2423582" cy="1357541"/>
          </a:xfrm>
        </p:grpSpPr>
        <p:sp>
          <p:nvSpPr>
            <p:cNvPr id="487" name="Google Shape;487;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0" name="Google Shape;20;p4"/>
          <p:cNvGrpSpPr/>
          <p:nvPr/>
        </p:nvGrpSpPr>
        <p:grpSpPr>
          <a:xfrm>
            <a:off x="0" y="4569046"/>
            <a:ext cx="1022509" cy="572747"/>
            <a:chOff x="-77" y="3784091"/>
            <a:chExt cx="2423582" cy="1357541"/>
          </a:xfrm>
        </p:grpSpPr>
        <p:sp>
          <p:nvSpPr>
            <p:cNvPr id="21" name="Google Shape;2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4"/>
          <p:cNvGrpSpPr/>
          <p:nvPr/>
        </p:nvGrpSpPr>
        <p:grpSpPr>
          <a:xfrm rot="10800000">
            <a:off x="8121500" y="-4"/>
            <a:ext cx="1022509" cy="572747"/>
            <a:chOff x="-77" y="3784091"/>
            <a:chExt cx="2423582" cy="1357541"/>
          </a:xfrm>
        </p:grpSpPr>
        <p:sp>
          <p:nvSpPr>
            <p:cNvPr id="27" name="Google Shape;27;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9" name="Google Shape;39;p5"/>
          <p:cNvGrpSpPr/>
          <p:nvPr/>
        </p:nvGrpSpPr>
        <p:grpSpPr>
          <a:xfrm>
            <a:off x="0" y="4569046"/>
            <a:ext cx="1022509" cy="572747"/>
            <a:chOff x="-77" y="3784091"/>
            <a:chExt cx="2423582" cy="1357541"/>
          </a:xfrm>
        </p:grpSpPr>
        <p:sp>
          <p:nvSpPr>
            <p:cNvPr id="40" name="Google Shape;40;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flipH="1">
            <a:off x="8121500" y="4569046"/>
            <a:ext cx="1022509" cy="572747"/>
            <a:chOff x="-77" y="3784091"/>
            <a:chExt cx="2423582" cy="1357541"/>
          </a:xfrm>
        </p:grpSpPr>
        <p:sp>
          <p:nvSpPr>
            <p:cNvPr id="46" name="Google Shape;4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4" name="Google Shape;54;p6"/>
          <p:cNvGrpSpPr/>
          <p:nvPr/>
        </p:nvGrpSpPr>
        <p:grpSpPr>
          <a:xfrm>
            <a:off x="0" y="4569046"/>
            <a:ext cx="1022509" cy="572747"/>
            <a:chOff x="-77" y="3784091"/>
            <a:chExt cx="2423582" cy="1357541"/>
          </a:xfrm>
        </p:grpSpPr>
        <p:sp>
          <p:nvSpPr>
            <p:cNvPr id="55" name="Google Shape;55;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6"/>
          <p:cNvGrpSpPr/>
          <p:nvPr/>
        </p:nvGrpSpPr>
        <p:grpSpPr>
          <a:xfrm rot="10800000">
            <a:off x="8121500" y="-4"/>
            <a:ext cx="1022509" cy="572747"/>
            <a:chOff x="-77" y="3784091"/>
            <a:chExt cx="2423582" cy="1357541"/>
          </a:xfrm>
        </p:grpSpPr>
        <p:sp>
          <p:nvSpPr>
            <p:cNvPr id="61" name="Google Shape;61;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9" name="Google Shape;69;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70" name="Google Shape;7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3" name="Google Shape;73;p8"/>
          <p:cNvGrpSpPr/>
          <p:nvPr/>
        </p:nvGrpSpPr>
        <p:grpSpPr>
          <a:xfrm>
            <a:off x="-77" y="3784091"/>
            <a:ext cx="2423582" cy="1357541"/>
            <a:chOff x="-77" y="3784091"/>
            <a:chExt cx="2423582" cy="1357541"/>
          </a:xfrm>
        </p:grpSpPr>
        <p:sp>
          <p:nvSpPr>
            <p:cNvPr id="74" name="Google Shape;7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8"/>
          <p:cNvGrpSpPr/>
          <p:nvPr/>
        </p:nvGrpSpPr>
        <p:grpSpPr>
          <a:xfrm rot="10800000">
            <a:off x="6720423" y="-9"/>
            <a:ext cx="2423582" cy="1357541"/>
            <a:chOff x="-77" y="3784091"/>
            <a:chExt cx="2423582" cy="1357541"/>
          </a:xfrm>
        </p:grpSpPr>
        <p:sp>
          <p:nvSpPr>
            <p:cNvPr id="80" name="Google Shape;80;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Google Shape;88;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90" name="Google Shape;90;p9"/>
          <p:cNvGrpSpPr/>
          <p:nvPr/>
        </p:nvGrpSpPr>
        <p:grpSpPr>
          <a:xfrm>
            <a:off x="720000" y="1013625"/>
            <a:ext cx="95400" cy="3116250"/>
            <a:chOff x="4524300" y="1013625"/>
            <a:chExt cx="95400" cy="3116250"/>
          </a:xfrm>
        </p:grpSpPr>
        <p:sp>
          <p:nvSpPr>
            <p:cNvPr id="91" name="Google Shape;91;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00" name="Google Shape;10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doi.org/10.3389/frai.2023.1163577" TargetMode="External"/><Relationship Id="rId4" Type="http://schemas.openxmlformats.org/officeDocument/2006/relationships/hyperlink" Target="https://doi.org/10.33395/sinkron.v8i2.1223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96" name="Shape 496"/>
        <p:cNvGrpSpPr/>
        <p:nvPr/>
      </p:nvGrpSpPr>
      <p:grpSpPr>
        <a:xfrm>
          <a:off x="0" y="0"/>
          <a:ext cx="0" cy="0"/>
          <a:chOff x="0" y="0"/>
          <a:chExt cx="0" cy="0"/>
        </a:xfrm>
      </p:grpSpPr>
      <p:sp>
        <p:nvSpPr>
          <p:cNvPr id="497" name="Google Shape;497;p25"/>
          <p:cNvSpPr txBox="1"/>
          <p:nvPr>
            <p:ph type="ctrTitle"/>
          </p:nvPr>
        </p:nvSpPr>
        <p:spPr>
          <a:xfrm>
            <a:off x="661675" y="779800"/>
            <a:ext cx="7704000" cy="18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400">
                <a:solidFill>
                  <a:schemeClr val="lt1"/>
                </a:solidFill>
              </a:rPr>
              <a:t>GROUP TASK 5</a:t>
            </a:r>
            <a:endParaRPr sz="3400">
              <a:solidFill>
                <a:schemeClr val="lt1"/>
              </a:solidFill>
            </a:endParaRPr>
          </a:p>
          <a:p>
            <a:pPr indent="0" lvl="0" marL="0" rtl="0" algn="ctr">
              <a:spcBef>
                <a:spcPts val="0"/>
              </a:spcBef>
              <a:spcAft>
                <a:spcPts val="0"/>
              </a:spcAft>
              <a:buNone/>
            </a:pPr>
            <a:r>
              <a:rPr lang="en" sz="3500"/>
              <a:t>Sentiment Analysis of Russo-Ukrainian War using Social Media Discussion Corpus applying NLP techniques</a:t>
            </a:r>
            <a:endParaRPr sz="3500"/>
          </a:p>
        </p:txBody>
      </p:sp>
      <p:sp>
        <p:nvSpPr>
          <p:cNvPr id="498" name="Google Shape;498;p25"/>
          <p:cNvSpPr txBox="1"/>
          <p:nvPr>
            <p:ph idx="1" type="subTitle"/>
          </p:nvPr>
        </p:nvSpPr>
        <p:spPr>
          <a:xfrm>
            <a:off x="720000" y="3160000"/>
            <a:ext cx="2977200" cy="163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Members:</a:t>
            </a:r>
            <a:endParaRPr sz="1400"/>
          </a:p>
          <a:p>
            <a:pPr indent="0" lvl="0" marL="0" rtl="0" algn="l">
              <a:lnSpc>
                <a:spcPct val="150000"/>
              </a:lnSpc>
              <a:spcBef>
                <a:spcPts val="0"/>
              </a:spcBef>
              <a:spcAft>
                <a:spcPts val="0"/>
              </a:spcAft>
              <a:buNone/>
            </a:pPr>
            <a:r>
              <a:rPr lang="en" sz="1400"/>
              <a:t>Sumaiya Sinha (20101141)</a:t>
            </a:r>
            <a:endParaRPr sz="1400"/>
          </a:p>
          <a:p>
            <a:pPr indent="0" lvl="0" marL="0" rtl="0" algn="l">
              <a:lnSpc>
                <a:spcPct val="150000"/>
              </a:lnSpc>
              <a:spcBef>
                <a:spcPts val="0"/>
              </a:spcBef>
              <a:spcAft>
                <a:spcPts val="0"/>
              </a:spcAft>
              <a:buNone/>
            </a:pPr>
            <a:r>
              <a:rPr lang="en" sz="1400"/>
              <a:t>Shouri Saha (20101349)</a:t>
            </a:r>
            <a:endParaRPr sz="1400"/>
          </a:p>
          <a:p>
            <a:pPr indent="0" lvl="0" marL="0" rtl="0" algn="l">
              <a:lnSpc>
                <a:spcPct val="150000"/>
              </a:lnSpc>
              <a:spcBef>
                <a:spcPts val="0"/>
              </a:spcBef>
              <a:spcAft>
                <a:spcPts val="0"/>
              </a:spcAft>
              <a:buNone/>
            </a:pPr>
            <a:r>
              <a:rPr lang="en" sz="1400"/>
              <a:t>Eftakhairul Islam (20101390)</a:t>
            </a:r>
            <a:endParaRPr sz="1400"/>
          </a:p>
          <a:p>
            <a:pPr indent="0" lvl="0" marL="0" rtl="0" algn="l">
              <a:lnSpc>
                <a:spcPct val="150000"/>
              </a:lnSpc>
              <a:spcBef>
                <a:spcPts val="0"/>
              </a:spcBef>
              <a:spcAft>
                <a:spcPts val="0"/>
              </a:spcAft>
              <a:buNone/>
            </a:pPr>
            <a:r>
              <a:rPr lang="en" sz="1400"/>
              <a:t>Taslima Islam (20101603)</a:t>
            </a:r>
            <a:endParaRPr sz="1400"/>
          </a:p>
          <a:p>
            <a:pPr indent="0" lvl="0" marL="0" rtl="0" algn="l">
              <a:lnSpc>
                <a:spcPct val="150000"/>
              </a:lnSpc>
              <a:spcBef>
                <a:spcPts val="0"/>
              </a:spcBef>
              <a:spcAft>
                <a:spcPts val="0"/>
              </a:spcAft>
              <a:buNone/>
            </a:pPr>
            <a:r>
              <a:t/>
            </a:r>
            <a:endParaRPr b="1" sz="1100"/>
          </a:p>
        </p:txBody>
      </p:sp>
      <p:sp>
        <p:nvSpPr>
          <p:cNvPr id="499" name="Google Shape;499;p25"/>
          <p:cNvSpPr txBox="1"/>
          <p:nvPr/>
        </p:nvSpPr>
        <p:spPr>
          <a:xfrm>
            <a:off x="3166950" y="2615500"/>
            <a:ext cx="28101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Submitted by: GROUP 5</a:t>
            </a:r>
            <a:endParaRPr b="1">
              <a:solidFill>
                <a:schemeClr val="dk1"/>
              </a:solidFill>
              <a:latin typeface="Roboto"/>
              <a:ea typeface="Roboto"/>
              <a:cs typeface="Roboto"/>
              <a:sym typeface="Roboto"/>
            </a:endParaRPr>
          </a:p>
        </p:txBody>
      </p:sp>
      <p:sp>
        <p:nvSpPr>
          <p:cNvPr id="500" name="Google Shape;500;p25"/>
          <p:cNvSpPr txBox="1"/>
          <p:nvPr/>
        </p:nvSpPr>
        <p:spPr>
          <a:xfrm>
            <a:off x="5495475" y="3222325"/>
            <a:ext cx="2977200" cy="1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Submitted to:</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Annajiat Alim Rasel (AAR)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RA:</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Sabbir &amp; Mehnaz</a:t>
            </a:r>
            <a:endParaRPr>
              <a:solidFill>
                <a:schemeClr val="dk1"/>
              </a:solidFill>
              <a:latin typeface="Roboto"/>
              <a:ea typeface="Roboto"/>
              <a:cs typeface="Roboto"/>
              <a:sym typeface="Roboto"/>
            </a:endParaRPr>
          </a:p>
        </p:txBody>
      </p:sp>
      <p:sp>
        <p:nvSpPr>
          <p:cNvPr id="501" name="Google Shape;50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4"/>
          <p:cNvSpPr txBox="1"/>
          <p:nvPr>
            <p:ph type="title"/>
          </p:nvPr>
        </p:nvSpPr>
        <p:spPr>
          <a:xfrm>
            <a:off x="1902600" y="626150"/>
            <a:ext cx="53388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Oswald"/>
                <a:ea typeface="Oswald"/>
                <a:cs typeface="Oswald"/>
                <a:sym typeface="Oswald"/>
              </a:rPr>
              <a:t>CONCLUSION</a:t>
            </a:r>
            <a:endParaRPr sz="3700">
              <a:latin typeface="Oswald"/>
              <a:ea typeface="Oswald"/>
              <a:cs typeface="Oswald"/>
              <a:sym typeface="Oswald"/>
            </a:endParaRPr>
          </a:p>
        </p:txBody>
      </p:sp>
      <p:sp>
        <p:nvSpPr>
          <p:cNvPr id="595" name="Google Shape;595;p34"/>
          <p:cNvSpPr txBox="1"/>
          <p:nvPr>
            <p:ph idx="2" type="title"/>
          </p:nvPr>
        </p:nvSpPr>
        <p:spPr>
          <a:xfrm>
            <a:off x="758900" y="1724875"/>
            <a:ext cx="7323000" cy="25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study used Twitter and Reddit to analyse 2022 Russia-Ukraine conflict attitudes. We learned about public opinion and conflict emotions using sentiment analysis methods like RoBERTa and BoW. We can see that English tweets were dominated by fear and wrath, whereas Russian tweets were negative. Support for Ukraine, appeals for peace, and concerns about the conflict's implications were global themes. Texts in their native languages indicated sentiment and lexical differences.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96" name="Google Shape;59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00" name="Shape 600"/>
        <p:cNvGrpSpPr/>
        <p:nvPr/>
      </p:nvGrpSpPr>
      <p:grpSpPr>
        <a:xfrm>
          <a:off x="0" y="0"/>
          <a:ext cx="0" cy="0"/>
          <a:chOff x="0" y="0"/>
          <a:chExt cx="0" cy="0"/>
        </a:xfrm>
      </p:grpSpPr>
      <p:sp>
        <p:nvSpPr>
          <p:cNvPr id="601" name="Google Shape;601;p35"/>
          <p:cNvSpPr txBox="1"/>
          <p:nvPr>
            <p:ph type="title"/>
          </p:nvPr>
        </p:nvSpPr>
        <p:spPr>
          <a:xfrm>
            <a:off x="2855925" y="253650"/>
            <a:ext cx="2844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602" name="Google Shape;602;p35"/>
          <p:cNvSpPr txBox="1"/>
          <p:nvPr>
            <p:ph idx="1" type="body"/>
          </p:nvPr>
        </p:nvSpPr>
        <p:spPr>
          <a:xfrm>
            <a:off x="4939700" y="1864675"/>
            <a:ext cx="3871200" cy="180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grpSp>
        <p:nvGrpSpPr>
          <p:cNvPr id="603" name="Google Shape;603;p35"/>
          <p:cNvGrpSpPr/>
          <p:nvPr/>
        </p:nvGrpSpPr>
        <p:grpSpPr>
          <a:xfrm>
            <a:off x="0" y="4569046"/>
            <a:ext cx="1022509" cy="572747"/>
            <a:chOff x="-77" y="3784091"/>
            <a:chExt cx="2423582" cy="1357541"/>
          </a:xfrm>
        </p:grpSpPr>
        <p:sp>
          <p:nvSpPr>
            <p:cNvPr id="604" name="Google Shape;604;p3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5"/>
          <p:cNvGrpSpPr/>
          <p:nvPr/>
        </p:nvGrpSpPr>
        <p:grpSpPr>
          <a:xfrm rot="10800000">
            <a:off x="8121500" y="-4"/>
            <a:ext cx="1022509" cy="572747"/>
            <a:chOff x="-77" y="3784091"/>
            <a:chExt cx="2423582" cy="1357541"/>
          </a:xfrm>
        </p:grpSpPr>
        <p:sp>
          <p:nvSpPr>
            <p:cNvPr id="610" name="Google Shape;610;p3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5"/>
          <p:cNvSpPr txBox="1"/>
          <p:nvPr/>
        </p:nvSpPr>
        <p:spPr>
          <a:xfrm>
            <a:off x="568325" y="842425"/>
            <a:ext cx="8184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Guerra, A., &amp; Karakuş, O. (2023). Sentiment analysis for measuring hope and fear from Reddit posts during the 2022 Russo-Ukrainian conflict. Frontiers in Artificial Intelligence, 6. </a:t>
            </a:r>
            <a:r>
              <a:rPr lang="en" u="sng">
                <a:solidFill>
                  <a:schemeClr val="hlink"/>
                </a:solidFill>
                <a:latin typeface="Roboto"/>
                <a:ea typeface="Roboto"/>
                <a:cs typeface="Roboto"/>
                <a:sym typeface="Roboto"/>
                <a:hlinkClick r:id="rId3"/>
              </a:rPr>
              <a:t>https://doi.org/10.3389/frai.2023.1163577</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Xu, A., Tiffany, T., Phanie, M. E., &amp; Simarmata, A. M. (2023). Sentiment analysis on Twitter posts about the Russia and Ukraine war with long Short-Term memory. Sinkron : Jurnal Dan Penelitian Teknik Informatika, 8(2), 789–797. </a:t>
            </a:r>
            <a:r>
              <a:rPr lang="en" u="sng">
                <a:solidFill>
                  <a:schemeClr val="hlink"/>
                </a:solidFill>
                <a:latin typeface="Roboto"/>
                <a:ea typeface="Roboto"/>
                <a:cs typeface="Roboto"/>
                <a:sym typeface="Roboto"/>
                <a:hlinkClick r:id="rId4"/>
              </a:rPr>
              <a:t>https://doi.org/10.33395/sinkron.v8i2.12235</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 Poleksić and S. Martinčić-Ipšć, "Sentiment of the Tweets on Russo-Ukrainian War: the Social Network Analysis," 2023 46th MIPRO ICT and Electronics Convention (MIPRO), Opatija, Croatia, 2023, pp. 1089-1095, doi: 10.23919/MIPRO57284.2023.10159770.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M. B. Garcia and A. Cunanan-Yabut, "Public Sentiment and Emotion Analyses of Twitter Data on the 2022 Russian Invasion of Ukraine," 2022 9th International Conference on Information Technology, Computer, and Electrical Engineering (ICITACEE), Semarang, Indonesia, 2022, pp. 242-247, doi: 10.1109/ICITACEE55701.2022.9924136.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M. Caprolu, A. Sadighian and R. Di Pietro, "Characterizing the 2022- Russo-Ukrainian Conflict Through the Lenses of Aspect-Based Sentiment Analysis: Dataset, Methodology, and Key Findings," 2023 32nd International Conference on Computer Communications and Networks (ICCCN), Honolulu, HI, USA, 2023, pp. 1-10, doi: 10.1109/ICCCN58024.2023.10230192.</a:t>
            </a:r>
            <a:endParaRPr>
              <a:solidFill>
                <a:schemeClr val="dk1"/>
              </a:solidFill>
              <a:latin typeface="Roboto"/>
              <a:ea typeface="Roboto"/>
              <a:cs typeface="Roboto"/>
              <a:sym typeface="Roboto"/>
            </a:endParaRPr>
          </a:p>
        </p:txBody>
      </p:sp>
      <p:sp>
        <p:nvSpPr>
          <p:cNvPr id="616" name="Google Shape;61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6"/>
          <p:cNvSpPr txBox="1"/>
          <p:nvPr>
            <p:ph type="title"/>
          </p:nvPr>
        </p:nvSpPr>
        <p:spPr>
          <a:xfrm>
            <a:off x="2257700" y="2086500"/>
            <a:ext cx="4667100" cy="9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THANK YOU</a:t>
            </a:r>
            <a:endParaRPr sz="4700"/>
          </a:p>
        </p:txBody>
      </p:sp>
      <p:sp>
        <p:nvSpPr>
          <p:cNvPr id="622" name="Google Shape;62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5" name="Shape 505"/>
        <p:cNvGrpSpPr/>
        <p:nvPr/>
      </p:nvGrpSpPr>
      <p:grpSpPr>
        <a:xfrm>
          <a:off x="0" y="0"/>
          <a:ext cx="0" cy="0"/>
          <a:chOff x="0" y="0"/>
          <a:chExt cx="0" cy="0"/>
        </a:xfrm>
      </p:grpSpPr>
      <p:sp>
        <p:nvSpPr>
          <p:cNvPr id="506" name="Google Shape;506;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ABSTRACT</a:t>
            </a:r>
            <a:endParaRPr sz="3500"/>
          </a:p>
          <a:p>
            <a:pPr indent="0" lvl="0" marL="0" rtl="0" algn="l">
              <a:spcBef>
                <a:spcPts val="0"/>
              </a:spcBef>
              <a:spcAft>
                <a:spcPts val="0"/>
              </a:spcAft>
              <a:buNone/>
            </a:pPr>
            <a:r>
              <a:t/>
            </a:r>
            <a:endParaRPr/>
          </a:p>
        </p:txBody>
      </p:sp>
      <p:sp>
        <p:nvSpPr>
          <p:cNvPr id="507" name="Google Shape;507;p26"/>
          <p:cNvSpPr txBox="1"/>
          <p:nvPr>
            <p:ph idx="1" type="body"/>
          </p:nvPr>
        </p:nvSpPr>
        <p:spPr>
          <a:xfrm>
            <a:off x="720000" y="1381825"/>
            <a:ext cx="7890600" cy="2802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400"/>
              <a:t>Natural Language Processing uses sentiment analysis to help computers interpret and analyse text. Researchers utilise this method to better understand human emotions and language to gain insights. It is becoming increasingly significant as social media spreads massive data that can benefit many sectors. Twitter and Reddit are two of the largest social media platforms where users share vital data. This study aims to better understand conflict feelings using this data. NLP and sentiment analysis can help us interpret disputes in these instances. This study uses Twitter and Reddit data for sentiment analysis of the Russian-Ukrainian war. We demonstrate that ROBERTA, BOW, and Decision tree NLP models can interpret public positive, negative, and neutral sentiment. This study provides a complete grasp of this war's rhetoric.</a:t>
            </a:r>
            <a:endParaRPr/>
          </a:p>
        </p:txBody>
      </p:sp>
      <p:sp>
        <p:nvSpPr>
          <p:cNvPr id="508" name="Google Shape;50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2" name="Shape 512"/>
        <p:cNvGrpSpPr/>
        <p:nvPr/>
      </p:nvGrpSpPr>
      <p:grpSpPr>
        <a:xfrm>
          <a:off x="0" y="0"/>
          <a:ext cx="0" cy="0"/>
          <a:chOff x="0" y="0"/>
          <a:chExt cx="0" cy="0"/>
        </a:xfrm>
      </p:grpSpPr>
      <p:sp>
        <p:nvSpPr>
          <p:cNvPr id="513" name="Google Shape;513;p27"/>
          <p:cNvSpPr txBox="1"/>
          <p:nvPr>
            <p:ph type="title"/>
          </p:nvPr>
        </p:nvSpPr>
        <p:spPr>
          <a:xfrm>
            <a:off x="719950" y="462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INTRODUCTION</a:t>
            </a:r>
            <a:endParaRPr sz="3700"/>
          </a:p>
        </p:txBody>
      </p:sp>
      <p:sp>
        <p:nvSpPr>
          <p:cNvPr id="514" name="Google Shape;514;p27"/>
          <p:cNvSpPr txBox="1"/>
          <p:nvPr/>
        </p:nvSpPr>
        <p:spPr>
          <a:xfrm>
            <a:off x="857575" y="1783225"/>
            <a:ext cx="7243800" cy="20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We aimed to conduct sentiment analysis on social media platforms regarding the Russo-Ukrainian War discussion. Inspiration was drawn from a recent scholarly article concerning sentiment analysis in Covide-19. Following this, we intend to conduct additional comparisons among the positive, negative, and impartial portions on the  Twitter dataset using RoBERTa and Bow model. This analysis will assist us in gauging public opinion on the subject and gathering data on the suffering of the populace, thereby contributing to the effort to bring attention to the matter.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15" name="Google Shape;51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9" name="Shape 519"/>
        <p:cNvGrpSpPr/>
        <p:nvPr/>
      </p:nvGrpSpPr>
      <p:grpSpPr>
        <a:xfrm>
          <a:off x="0" y="0"/>
          <a:ext cx="0" cy="0"/>
          <a:chOff x="0" y="0"/>
          <a:chExt cx="0" cy="0"/>
        </a:xfrm>
      </p:grpSpPr>
      <p:sp>
        <p:nvSpPr>
          <p:cNvPr id="520" name="Google Shape;520;p28"/>
          <p:cNvSpPr txBox="1"/>
          <p:nvPr>
            <p:ph type="title"/>
          </p:nvPr>
        </p:nvSpPr>
        <p:spPr>
          <a:xfrm>
            <a:off x="1845750" y="0"/>
            <a:ext cx="5338800" cy="7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Oswald"/>
                <a:ea typeface="Oswald"/>
                <a:cs typeface="Oswald"/>
                <a:sym typeface="Oswald"/>
              </a:rPr>
              <a:t>RELATED WORKS</a:t>
            </a:r>
            <a:endParaRPr sz="3000">
              <a:latin typeface="Oswald"/>
              <a:ea typeface="Oswald"/>
              <a:cs typeface="Oswald"/>
              <a:sym typeface="Oswald"/>
            </a:endParaRPr>
          </a:p>
        </p:txBody>
      </p:sp>
      <p:sp>
        <p:nvSpPr>
          <p:cNvPr id="521" name="Google Shape;521;p28"/>
          <p:cNvSpPr txBox="1"/>
          <p:nvPr>
            <p:ph idx="2" type="title"/>
          </p:nvPr>
        </p:nvSpPr>
        <p:spPr>
          <a:xfrm>
            <a:off x="430200" y="824100"/>
            <a:ext cx="8169900" cy="40494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AutoNum type="arabicPeriod"/>
            </a:pPr>
            <a:r>
              <a:rPr lang="en" sz="1350"/>
              <a:t>“Sentiment Analysis On Twitter Posts About The Russia and Ukraine War With Long Short-Term Memory" by Allwin M. Simarmata, Anthony, Tiffany, Matthew Evan Phanie. 2537 Twitter posts were collected and a LSTM Model was used. Positive: 54.7%, Neutral: 35%, Negative: 10.2%.</a:t>
            </a:r>
            <a:endParaRPr sz="1350"/>
          </a:p>
          <a:p>
            <a:pPr indent="-314325" lvl="0" marL="457200" rtl="0" algn="l">
              <a:lnSpc>
                <a:spcPct val="115000"/>
              </a:lnSpc>
              <a:spcBef>
                <a:spcPts val="0"/>
              </a:spcBef>
              <a:spcAft>
                <a:spcPts val="0"/>
              </a:spcAft>
              <a:buSzPts val="1350"/>
              <a:buAutoNum type="arabicPeriod"/>
            </a:pPr>
            <a:r>
              <a:rPr lang="en" sz="1350"/>
              <a:t>“Sentiment of the Tweets on Russo-Ukrainian War: the Social Network Analysis” by A. Poleksić and S. Martinčić-Ipšć. Tweets containing keywords "Ukraine" and "Russia" during May, October, November, and December 2022 were collected. Used VADER for sentiment analysis. Negative (57%), neutral (32%), positive (11%).</a:t>
            </a:r>
            <a:endParaRPr sz="1350"/>
          </a:p>
          <a:p>
            <a:pPr indent="-314325" lvl="0" marL="457200" rtl="0" algn="l">
              <a:lnSpc>
                <a:spcPct val="115000"/>
              </a:lnSpc>
              <a:spcBef>
                <a:spcPts val="0"/>
              </a:spcBef>
              <a:spcAft>
                <a:spcPts val="0"/>
              </a:spcAft>
              <a:buSzPts val="1350"/>
              <a:buAutoNum type="arabicPeriod"/>
            </a:pPr>
            <a:r>
              <a:rPr lang="en" sz="1350"/>
              <a:t>“Public Sentiment and Emotion Analyses of Twitter Data on the 2022 Russian Invasion of Ukraine” by M. B. Garcia and A. Cunanan-Yabut. 27,894 tweets containing #UkraineRussia hashtag posted within the first day of the invasion were collected. </a:t>
            </a:r>
            <a:r>
              <a:rPr lang="en" sz="1350"/>
              <a:t>Used VADER for sentiment analysis. 70% negative, 26% neutral, 4% positive.</a:t>
            </a:r>
            <a:endParaRPr sz="1350"/>
          </a:p>
          <a:p>
            <a:pPr indent="-314325" lvl="0" marL="457200" rtl="0" algn="l">
              <a:lnSpc>
                <a:spcPct val="115000"/>
              </a:lnSpc>
              <a:spcBef>
                <a:spcPts val="0"/>
              </a:spcBef>
              <a:spcAft>
                <a:spcPts val="0"/>
              </a:spcAft>
              <a:buSzPts val="1350"/>
              <a:buAutoNum type="arabicPeriod"/>
            </a:pPr>
            <a:r>
              <a:rPr lang="en" sz="1350"/>
              <a:t>“Characterizing the 2022- Russo-Ukrainian Conflict Through the Lenses of Aspect-Based Sentiment Analysis: Dataset, Methodology, and Key Findings” by M. Caprolu, A. Sadighian and R. Di Pietro. 5.5+ million Twitter posts related to the conflict, generated by 1.8+ million unique users were collected. Used lexicon-based approach for sentiment analysis.</a:t>
            </a:r>
            <a:endParaRPr sz="1350"/>
          </a:p>
          <a:p>
            <a:pPr indent="-314325" lvl="0" marL="457200" rtl="0" algn="l">
              <a:lnSpc>
                <a:spcPct val="115000"/>
              </a:lnSpc>
              <a:spcBef>
                <a:spcPts val="0"/>
              </a:spcBef>
              <a:spcAft>
                <a:spcPts val="0"/>
              </a:spcAft>
              <a:buSzPts val="1350"/>
              <a:buAutoNum type="arabicPeriod"/>
            </a:pPr>
            <a:r>
              <a:rPr lang="en" sz="1350"/>
              <a:t>“Semantic Analysis of Russo-Ukrainian War Tweet Networks” by Benjamin Džubur, Žiga Trojer and Urša Zrimšek. Over 1.5 million tweets containing hashtags related to the Russo-Ukrainian War were collected and a LSTM Model was used. Positive 54.7%, neutral 35% and negativity: 10.2%.</a:t>
            </a:r>
            <a:endParaRPr sz="1350"/>
          </a:p>
        </p:txBody>
      </p:sp>
      <p:sp>
        <p:nvSpPr>
          <p:cNvPr id="522" name="Google Shape;52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26" name="Shape 526"/>
        <p:cNvGrpSpPr/>
        <p:nvPr/>
      </p:nvGrpSpPr>
      <p:grpSpPr>
        <a:xfrm>
          <a:off x="0" y="0"/>
          <a:ext cx="0" cy="0"/>
          <a:chOff x="0" y="0"/>
          <a:chExt cx="0" cy="0"/>
        </a:xfrm>
      </p:grpSpPr>
      <p:sp>
        <p:nvSpPr>
          <p:cNvPr id="527" name="Google Shape;527;p29"/>
          <p:cNvSpPr txBox="1"/>
          <p:nvPr>
            <p:ph type="title"/>
          </p:nvPr>
        </p:nvSpPr>
        <p:spPr>
          <a:xfrm>
            <a:off x="4939700" y="1178725"/>
            <a:ext cx="2257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528" name="Google Shape;528;p29"/>
          <p:cNvSpPr txBox="1"/>
          <p:nvPr>
            <p:ph idx="1" type="body"/>
          </p:nvPr>
        </p:nvSpPr>
        <p:spPr>
          <a:xfrm>
            <a:off x="4939700" y="1864675"/>
            <a:ext cx="3871200" cy="1803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Data collection</a:t>
            </a:r>
            <a:endParaRPr/>
          </a:p>
          <a:p>
            <a:pPr indent="-317500" lvl="0" marL="457200" rtl="0" algn="l">
              <a:lnSpc>
                <a:spcPct val="115000"/>
              </a:lnSpc>
              <a:spcBef>
                <a:spcPts val="0"/>
              </a:spcBef>
              <a:spcAft>
                <a:spcPts val="0"/>
              </a:spcAft>
              <a:buSzPts val="1400"/>
              <a:buChar char="●"/>
            </a:pPr>
            <a:r>
              <a:rPr lang="en"/>
              <a:t>Analysis of data</a:t>
            </a:r>
            <a:endParaRPr/>
          </a:p>
          <a:p>
            <a:pPr indent="-317500" lvl="0" marL="457200" rtl="0" algn="l">
              <a:lnSpc>
                <a:spcPct val="115000"/>
              </a:lnSpc>
              <a:spcBef>
                <a:spcPts val="0"/>
              </a:spcBef>
              <a:spcAft>
                <a:spcPts val="0"/>
              </a:spcAft>
              <a:buSzPts val="1400"/>
              <a:buChar char="●"/>
            </a:pPr>
            <a:r>
              <a:rPr lang="en"/>
              <a:t>Data cleaning </a:t>
            </a:r>
            <a:endParaRPr/>
          </a:p>
          <a:p>
            <a:pPr indent="-317500" lvl="0" marL="457200" rtl="0" algn="l">
              <a:lnSpc>
                <a:spcPct val="115000"/>
              </a:lnSpc>
              <a:spcBef>
                <a:spcPts val="0"/>
              </a:spcBef>
              <a:spcAft>
                <a:spcPts val="0"/>
              </a:spcAft>
              <a:buSzPts val="1400"/>
              <a:buChar char="●"/>
            </a:pPr>
            <a:r>
              <a:rPr lang="en"/>
              <a:t>Pre-processing of data</a:t>
            </a:r>
            <a:endParaRPr/>
          </a:p>
          <a:p>
            <a:pPr indent="-317500" lvl="0" marL="457200" rtl="0" algn="l">
              <a:lnSpc>
                <a:spcPct val="115000"/>
              </a:lnSpc>
              <a:spcBef>
                <a:spcPts val="0"/>
              </a:spcBef>
              <a:spcAft>
                <a:spcPts val="0"/>
              </a:spcAft>
              <a:buSzPts val="1400"/>
              <a:buChar char="●"/>
            </a:pPr>
            <a:r>
              <a:rPr lang="en"/>
              <a:t>Do classification analysis</a:t>
            </a:r>
            <a:endParaRPr/>
          </a:p>
          <a:p>
            <a:pPr indent="-317500" lvl="0" marL="457200" rtl="0" algn="l">
              <a:lnSpc>
                <a:spcPct val="115000"/>
              </a:lnSpc>
              <a:spcBef>
                <a:spcPts val="0"/>
              </a:spcBef>
              <a:spcAft>
                <a:spcPts val="0"/>
              </a:spcAft>
              <a:buSzPts val="1400"/>
              <a:buChar char="●"/>
            </a:pPr>
            <a:r>
              <a:rPr lang="en"/>
              <a:t>Running different models</a:t>
            </a:r>
            <a:endParaRPr/>
          </a:p>
          <a:p>
            <a:pPr indent="-317500" lvl="0" marL="457200" rtl="0" algn="l">
              <a:lnSpc>
                <a:spcPct val="115000"/>
              </a:lnSpc>
              <a:spcBef>
                <a:spcPts val="0"/>
              </a:spcBef>
              <a:spcAft>
                <a:spcPts val="0"/>
              </a:spcAft>
              <a:buSzPts val="1400"/>
              <a:buChar char="●"/>
            </a:pPr>
            <a:r>
              <a:rPr lang="en"/>
              <a:t>Define positive and negative Twitter hashtags and show wordcloud.</a:t>
            </a:r>
            <a:endParaRPr/>
          </a:p>
          <a:p>
            <a:pPr indent="-317500" lvl="0" marL="457200" rtl="0" algn="l">
              <a:lnSpc>
                <a:spcPct val="115000"/>
              </a:lnSpc>
              <a:spcBef>
                <a:spcPts val="0"/>
              </a:spcBef>
              <a:spcAft>
                <a:spcPts val="0"/>
              </a:spcAft>
              <a:buSzPts val="1400"/>
              <a:buChar char="●"/>
            </a:pPr>
            <a:r>
              <a:rPr lang="en"/>
              <a:t>Result visualization</a:t>
            </a:r>
            <a:endParaRPr/>
          </a:p>
          <a:p>
            <a:pPr indent="0" lvl="0" marL="0" rtl="0" algn="l">
              <a:spcBef>
                <a:spcPts val="0"/>
              </a:spcBef>
              <a:spcAft>
                <a:spcPts val="0"/>
              </a:spcAft>
              <a:buNone/>
            </a:pPr>
            <a:r>
              <a:t/>
            </a:r>
            <a:endParaRPr/>
          </a:p>
        </p:txBody>
      </p:sp>
      <p:grpSp>
        <p:nvGrpSpPr>
          <p:cNvPr id="529" name="Google Shape;529;p29"/>
          <p:cNvGrpSpPr/>
          <p:nvPr/>
        </p:nvGrpSpPr>
        <p:grpSpPr>
          <a:xfrm>
            <a:off x="1845914" y="1864668"/>
            <a:ext cx="1600177" cy="1414164"/>
            <a:chOff x="-3137650" y="2787000"/>
            <a:chExt cx="291450" cy="257575"/>
          </a:xfrm>
        </p:grpSpPr>
        <p:sp>
          <p:nvSpPr>
            <p:cNvPr id="530" name="Google Shape;530;p29"/>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9"/>
          <p:cNvGrpSpPr/>
          <p:nvPr/>
        </p:nvGrpSpPr>
        <p:grpSpPr>
          <a:xfrm>
            <a:off x="0" y="4569046"/>
            <a:ext cx="1022509" cy="572747"/>
            <a:chOff x="-77" y="3784091"/>
            <a:chExt cx="2423582" cy="1357541"/>
          </a:xfrm>
        </p:grpSpPr>
        <p:sp>
          <p:nvSpPr>
            <p:cNvPr id="539" name="Google Shape;539;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9"/>
          <p:cNvGrpSpPr/>
          <p:nvPr/>
        </p:nvGrpSpPr>
        <p:grpSpPr>
          <a:xfrm rot="10800000">
            <a:off x="8121500" y="-4"/>
            <a:ext cx="1022509" cy="572747"/>
            <a:chOff x="-77" y="3784091"/>
            <a:chExt cx="2423582" cy="1357541"/>
          </a:xfrm>
        </p:grpSpPr>
        <p:sp>
          <p:nvSpPr>
            <p:cNvPr id="545" name="Google Shape;545;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9"/>
          <p:cNvGrpSpPr/>
          <p:nvPr/>
        </p:nvGrpSpPr>
        <p:grpSpPr>
          <a:xfrm>
            <a:off x="4524300" y="1013625"/>
            <a:ext cx="95400" cy="3116250"/>
            <a:chOff x="4524300" y="1013625"/>
            <a:chExt cx="95400" cy="3116250"/>
          </a:xfrm>
        </p:grpSpPr>
        <p:sp>
          <p:nvSpPr>
            <p:cNvPr id="551" name="Google Shape;551;p2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0"/>
          <p:cNvSpPr txBox="1"/>
          <p:nvPr>
            <p:ph type="title"/>
          </p:nvPr>
        </p:nvSpPr>
        <p:spPr>
          <a:xfrm>
            <a:off x="2639700" y="139975"/>
            <a:ext cx="3864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Result</a:t>
            </a:r>
            <a:endParaRPr sz="3500"/>
          </a:p>
        </p:txBody>
      </p:sp>
      <p:sp>
        <p:nvSpPr>
          <p:cNvPr id="563" name="Google Shape;563;p30"/>
          <p:cNvSpPr txBox="1"/>
          <p:nvPr/>
        </p:nvSpPr>
        <p:spPr>
          <a:xfrm>
            <a:off x="568350" y="951975"/>
            <a:ext cx="7855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                                                                              </a:t>
            </a:r>
            <a:r>
              <a:rPr lang="en" sz="1600">
                <a:solidFill>
                  <a:schemeClr val="lt1"/>
                </a:solidFill>
                <a:latin typeface="Oswald"/>
                <a:ea typeface="Oswald"/>
                <a:cs typeface="Oswald"/>
                <a:sym typeface="Oswald"/>
              </a:rPr>
              <a:t>Classification Analysis</a:t>
            </a:r>
            <a:endParaRPr sz="1600">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AutoNum type="arabicPeriod"/>
            </a:pPr>
            <a:r>
              <a:rPr lang="en">
                <a:solidFill>
                  <a:schemeClr val="lt1"/>
                </a:solidFill>
                <a:latin typeface="Oswald"/>
                <a:ea typeface="Oswald"/>
                <a:cs typeface="Oswald"/>
                <a:sym typeface="Oswald"/>
              </a:rPr>
              <a:t>Sentiment Analysis (by using RoBERTa):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pic>
        <p:nvPicPr>
          <p:cNvPr id="564" name="Google Shape;564;p30"/>
          <p:cNvPicPr preferRelativeResize="0"/>
          <p:nvPr/>
        </p:nvPicPr>
        <p:blipFill rotWithShape="1">
          <a:blip r:embed="rId3">
            <a:alphaModFix/>
          </a:blip>
          <a:srcRect b="0" l="1200" r="1190" t="0"/>
          <a:stretch/>
        </p:blipFill>
        <p:spPr>
          <a:xfrm>
            <a:off x="720000" y="1852700"/>
            <a:ext cx="2952751" cy="2409825"/>
          </a:xfrm>
          <a:prstGeom prst="rect">
            <a:avLst/>
          </a:prstGeom>
          <a:noFill/>
          <a:ln>
            <a:noFill/>
          </a:ln>
        </p:spPr>
      </p:pic>
      <p:sp>
        <p:nvSpPr>
          <p:cNvPr id="565" name="Google Shape;565;p30"/>
          <p:cNvSpPr txBox="1"/>
          <p:nvPr/>
        </p:nvSpPr>
        <p:spPr>
          <a:xfrm>
            <a:off x="4177325" y="1889750"/>
            <a:ext cx="5001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Negative sentiment: Close to </a:t>
            </a:r>
            <a:r>
              <a:rPr lang="en">
                <a:solidFill>
                  <a:schemeClr val="lt1"/>
                </a:solidFill>
                <a:latin typeface="Oswald"/>
                <a:ea typeface="Oswald"/>
                <a:cs typeface="Oswald"/>
                <a:sym typeface="Oswald"/>
              </a:rPr>
              <a:t>maximum</a:t>
            </a:r>
            <a:r>
              <a:rPr lang="en">
                <a:solidFill>
                  <a:schemeClr val="lt1"/>
                </a:solidFill>
                <a:latin typeface="Oswald"/>
                <a:ea typeface="Oswald"/>
                <a:cs typeface="Oswald"/>
                <a:sym typeface="Oswald"/>
              </a:rPr>
              <a:t> number of the tweets had a negative sentiment. Around  39000 data. This shows that most people were against the war and wanted it to stop.</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Neutral sentiment: Maximum number of tweets around 42000 data. This shows that people were not in support of either Russia or Ukraine and were neutral against the war.</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Positive sentiment: 14000 data. This shows some people were entertained by the war.</a:t>
            </a:r>
            <a:endParaRPr>
              <a:solidFill>
                <a:schemeClr val="lt1"/>
              </a:solidFill>
              <a:latin typeface="Oswald"/>
              <a:ea typeface="Oswald"/>
              <a:cs typeface="Oswald"/>
              <a:sym typeface="Oswald"/>
            </a:endParaRPr>
          </a:p>
        </p:txBody>
      </p:sp>
      <p:sp>
        <p:nvSpPr>
          <p:cNvPr id="566" name="Google Shape;56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1"/>
          <p:cNvSpPr txBox="1"/>
          <p:nvPr>
            <p:ph type="title"/>
          </p:nvPr>
        </p:nvSpPr>
        <p:spPr>
          <a:xfrm>
            <a:off x="2639700" y="139975"/>
            <a:ext cx="3864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Result</a:t>
            </a:r>
            <a:endParaRPr sz="3500"/>
          </a:p>
        </p:txBody>
      </p:sp>
      <p:sp>
        <p:nvSpPr>
          <p:cNvPr id="572" name="Google Shape;572;p31"/>
          <p:cNvSpPr txBox="1"/>
          <p:nvPr/>
        </p:nvSpPr>
        <p:spPr>
          <a:xfrm>
            <a:off x="568350" y="951975"/>
            <a:ext cx="785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                                                                              </a:t>
            </a:r>
            <a:r>
              <a:rPr lang="en" sz="1600">
                <a:solidFill>
                  <a:schemeClr val="lt1"/>
                </a:solidFill>
                <a:latin typeface="Oswald"/>
                <a:ea typeface="Oswald"/>
                <a:cs typeface="Oswald"/>
                <a:sym typeface="Oswald"/>
              </a:rPr>
              <a:t>Classification Analysis</a:t>
            </a:r>
            <a:endParaRPr sz="1600">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2.     Emotion Analysis (by using R</a:t>
            </a:r>
            <a:r>
              <a:rPr lang="en">
                <a:solidFill>
                  <a:schemeClr val="lt1"/>
                </a:solidFill>
                <a:latin typeface="Oswald"/>
                <a:ea typeface="Oswald"/>
                <a:cs typeface="Oswald"/>
                <a:sym typeface="Oswald"/>
              </a:rPr>
              <a:t>oBERTa):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
        <p:nvSpPr>
          <p:cNvPr id="573" name="Google Shape;573;p31"/>
          <p:cNvSpPr txBox="1"/>
          <p:nvPr/>
        </p:nvSpPr>
        <p:spPr>
          <a:xfrm>
            <a:off x="4177325" y="1889750"/>
            <a:ext cx="5001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Anger: Maximum posts (44000) showed anger in them. This shows that most of the people were angry because of this war.</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Optimism: 18000 tweets expressed optimism, which could mean people were hoping that the war would be soon over.</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Sadness: 13000 posts showed sadness. </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Joy: 22000 posts were showing joy due to this war.</a:t>
            </a:r>
            <a:endParaRPr>
              <a:solidFill>
                <a:schemeClr val="lt1"/>
              </a:solidFill>
              <a:latin typeface="Oswald"/>
              <a:ea typeface="Oswald"/>
              <a:cs typeface="Oswald"/>
              <a:sym typeface="Oswald"/>
            </a:endParaRPr>
          </a:p>
        </p:txBody>
      </p:sp>
      <p:pic>
        <p:nvPicPr>
          <p:cNvPr id="574" name="Google Shape;574;p31"/>
          <p:cNvPicPr preferRelativeResize="0"/>
          <p:nvPr/>
        </p:nvPicPr>
        <p:blipFill rotWithShape="1">
          <a:blip r:embed="rId3">
            <a:alphaModFix/>
          </a:blip>
          <a:srcRect b="0" l="2253" r="2244" t="0"/>
          <a:stretch/>
        </p:blipFill>
        <p:spPr>
          <a:xfrm>
            <a:off x="720000" y="1889750"/>
            <a:ext cx="3073674" cy="2499075"/>
          </a:xfrm>
          <a:prstGeom prst="rect">
            <a:avLst/>
          </a:prstGeom>
          <a:noFill/>
          <a:ln>
            <a:noFill/>
          </a:ln>
        </p:spPr>
      </p:pic>
      <p:sp>
        <p:nvSpPr>
          <p:cNvPr id="575" name="Google Shape;57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2"/>
          <p:cNvSpPr txBox="1"/>
          <p:nvPr>
            <p:ph type="title"/>
          </p:nvPr>
        </p:nvSpPr>
        <p:spPr>
          <a:xfrm>
            <a:off x="720000" y="974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Limitations</a:t>
            </a:r>
            <a:endParaRPr sz="3800"/>
          </a:p>
        </p:txBody>
      </p:sp>
      <p:sp>
        <p:nvSpPr>
          <p:cNvPr id="581" name="Google Shape;581;p32"/>
          <p:cNvSpPr txBox="1"/>
          <p:nvPr>
            <p:ph idx="1" type="body"/>
          </p:nvPr>
        </p:nvSpPr>
        <p:spPr>
          <a:xfrm>
            <a:off x="720000" y="1104850"/>
            <a:ext cx="7890600" cy="3143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1400"/>
              <a:t>Our research has some limitations that can improved in the future works. </a:t>
            </a:r>
            <a:endParaRPr b="1" sz="1400"/>
          </a:p>
          <a:p>
            <a:pPr indent="-317500" lvl="0" marL="457200" rtl="0" algn="l">
              <a:spcBef>
                <a:spcPts val="1600"/>
              </a:spcBef>
              <a:spcAft>
                <a:spcPts val="0"/>
              </a:spcAft>
              <a:buSzPts val="1400"/>
              <a:buChar char="●"/>
            </a:pPr>
            <a:r>
              <a:rPr b="1" lang="en" sz="1400"/>
              <a:t>Our dataset contains multiple languages but in our research we dealt with English tweets only as specified models always doesn't work best on all languages. </a:t>
            </a:r>
            <a:endParaRPr b="1" sz="1400"/>
          </a:p>
          <a:p>
            <a:pPr indent="-317500" lvl="0" marL="457200" rtl="0" algn="l">
              <a:spcBef>
                <a:spcPts val="0"/>
              </a:spcBef>
              <a:spcAft>
                <a:spcPts val="0"/>
              </a:spcAft>
              <a:buSzPts val="1400"/>
              <a:buChar char="●"/>
            </a:pPr>
            <a:r>
              <a:rPr b="1" lang="en" sz="1400"/>
              <a:t>Our dataset may seem biased depending of the collection location. </a:t>
            </a:r>
            <a:endParaRPr b="1" sz="1400"/>
          </a:p>
          <a:p>
            <a:pPr indent="-317500" lvl="0" marL="457200" rtl="0" algn="l">
              <a:spcBef>
                <a:spcPts val="0"/>
              </a:spcBef>
              <a:spcAft>
                <a:spcPts val="0"/>
              </a:spcAft>
              <a:buSzPts val="1400"/>
              <a:buChar char="●"/>
            </a:pPr>
            <a:r>
              <a:rPr b="1" lang="en" sz="1400"/>
              <a:t>We used BOW and ROBERTA for analyzing the conflict sentiment. But more efficient custom model could be made building on this.</a:t>
            </a:r>
            <a:endParaRPr sz="1400"/>
          </a:p>
        </p:txBody>
      </p:sp>
      <p:sp>
        <p:nvSpPr>
          <p:cNvPr id="582" name="Google Shape;58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3"/>
          <p:cNvSpPr txBox="1"/>
          <p:nvPr>
            <p:ph type="title"/>
          </p:nvPr>
        </p:nvSpPr>
        <p:spPr>
          <a:xfrm>
            <a:off x="720000" y="6227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Future Work</a:t>
            </a:r>
            <a:endParaRPr sz="3100"/>
          </a:p>
          <a:p>
            <a:pPr indent="0" lvl="0" marL="0" rtl="0" algn="l">
              <a:spcBef>
                <a:spcPts val="0"/>
              </a:spcBef>
              <a:spcAft>
                <a:spcPts val="0"/>
              </a:spcAft>
              <a:buNone/>
            </a:pPr>
            <a:r>
              <a:t/>
            </a:r>
            <a:endParaRPr/>
          </a:p>
        </p:txBody>
      </p:sp>
      <p:sp>
        <p:nvSpPr>
          <p:cNvPr id="588" name="Google Shape;588;p33"/>
          <p:cNvSpPr txBox="1"/>
          <p:nvPr>
            <p:ph idx="1" type="body"/>
          </p:nvPr>
        </p:nvSpPr>
        <p:spPr>
          <a:xfrm>
            <a:off x="720000" y="1287325"/>
            <a:ext cx="7890600" cy="2961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Expand the analysis beyond English to include other prominent languages discussed online, such as Russian, Ukrainian, and other European languages</a:t>
            </a:r>
            <a:endParaRPr sz="1400"/>
          </a:p>
          <a:p>
            <a:pPr indent="-317500" lvl="0" marL="457200" rtl="0" algn="l">
              <a:lnSpc>
                <a:spcPct val="115000"/>
              </a:lnSpc>
              <a:spcBef>
                <a:spcPts val="0"/>
              </a:spcBef>
              <a:spcAft>
                <a:spcPts val="0"/>
              </a:spcAft>
              <a:buSzPts val="1400"/>
              <a:buChar char="●"/>
            </a:pPr>
            <a:r>
              <a:rPr lang="en" sz="1400"/>
              <a:t>Analyze the evolution of sentiment over time, identifying trends and shifts in public opinion as the conflict unfolds.</a:t>
            </a:r>
            <a:endParaRPr sz="1400"/>
          </a:p>
          <a:p>
            <a:pPr indent="-317500" lvl="0" marL="457200" rtl="0" algn="l">
              <a:lnSpc>
                <a:spcPct val="115000"/>
              </a:lnSpc>
              <a:spcBef>
                <a:spcPts val="0"/>
              </a:spcBef>
              <a:spcAft>
                <a:spcPts val="0"/>
              </a:spcAft>
              <a:buSzPts val="1400"/>
              <a:buChar char="●"/>
            </a:pPr>
            <a:r>
              <a:rPr lang="en" sz="1400"/>
              <a:t>Identify the key topics discussed in social media conversations about the war, including specific events, actors, and narratives.</a:t>
            </a:r>
            <a:endParaRPr sz="1400"/>
          </a:p>
          <a:p>
            <a:pPr indent="-317500" lvl="0" marL="457200" rtl="0" algn="l">
              <a:lnSpc>
                <a:spcPct val="115000"/>
              </a:lnSpc>
              <a:spcBef>
                <a:spcPts val="0"/>
              </a:spcBef>
              <a:spcAft>
                <a:spcPts val="0"/>
              </a:spcAft>
              <a:buSzPts val="1400"/>
              <a:buChar char="●"/>
            </a:pPr>
            <a:r>
              <a:rPr lang="en" sz="1400"/>
              <a:t>Compare and contrast the sentiment expressed towards the war across different social media platforms and geographical regions.</a:t>
            </a:r>
            <a:endParaRPr sz="1400"/>
          </a:p>
          <a:p>
            <a:pPr indent="-317500" lvl="0" marL="457200" rtl="0" algn="l">
              <a:lnSpc>
                <a:spcPct val="115000"/>
              </a:lnSpc>
              <a:spcBef>
                <a:spcPts val="0"/>
              </a:spcBef>
              <a:spcAft>
                <a:spcPts val="0"/>
              </a:spcAft>
              <a:buSzPts val="1400"/>
              <a:buChar char="●"/>
            </a:pPr>
            <a:r>
              <a:rPr lang="en" sz="1400"/>
              <a:t>Develop explainable AI models for sentiment analysis to understand the factors that contribute to the sentiment expressed online.</a:t>
            </a:r>
            <a:endParaRPr sz="1400"/>
          </a:p>
        </p:txBody>
      </p:sp>
      <p:sp>
        <p:nvSpPr>
          <p:cNvPr id="589" name="Google Shape;58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