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6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0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0862BC-A6A6-40D9-820D-E1BE7B846E4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2D1FF3-354F-41E8-90CC-240EE33EC148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.data.gov/dataset/nypd-shooting-incident-data-histor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95795-6931-4F8D-81BB-AF1FFCA95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734F5-008C-486A-8607-838834EBF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15D065-02B6-4D4D-B306-CD269859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398"/>
            <a:ext cx="12192000" cy="80566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C6B634-5037-4B6C-99B5-277AC5C4016A}"/>
              </a:ext>
            </a:extLst>
          </p:cNvPr>
          <p:cNvSpPr txBox="1"/>
          <p:nvPr/>
        </p:nvSpPr>
        <p:spPr>
          <a:xfrm>
            <a:off x="3495826" y="1961602"/>
            <a:ext cx="52003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800" b="1" dirty="0">
                <a:solidFill>
                  <a:schemeClr val="bg1"/>
                </a:solidFill>
              </a:rPr>
              <a:t>NYC </a:t>
            </a:r>
            <a:r>
              <a:rPr lang="es-CO" sz="3800" b="1" dirty="0" err="1">
                <a:solidFill>
                  <a:schemeClr val="bg1"/>
                </a:solidFill>
              </a:rPr>
              <a:t>Shooting</a:t>
            </a:r>
            <a:r>
              <a:rPr lang="es-CO" sz="3800" b="1" dirty="0">
                <a:solidFill>
                  <a:schemeClr val="bg1"/>
                </a:solidFill>
              </a:rPr>
              <a:t> </a:t>
            </a:r>
            <a:r>
              <a:rPr lang="es-CO" sz="3800" b="1" dirty="0" err="1">
                <a:solidFill>
                  <a:schemeClr val="bg1"/>
                </a:solidFill>
              </a:rPr>
              <a:t>Incidents</a:t>
            </a:r>
            <a:r>
              <a:rPr lang="es-CO" sz="3800" b="1" dirty="0">
                <a:solidFill>
                  <a:schemeClr val="bg1"/>
                </a:solidFill>
              </a:rPr>
              <a:t>: A Data-</a:t>
            </a:r>
            <a:r>
              <a:rPr lang="es-CO" sz="3800" b="1" dirty="0" err="1">
                <a:solidFill>
                  <a:schemeClr val="bg1"/>
                </a:solidFill>
              </a:rPr>
              <a:t>Driven</a:t>
            </a:r>
            <a:r>
              <a:rPr lang="es-CO" sz="3800" b="1" dirty="0">
                <a:solidFill>
                  <a:schemeClr val="bg1"/>
                </a:solidFill>
              </a:rPr>
              <a:t> </a:t>
            </a:r>
            <a:r>
              <a:rPr lang="es-CO" sz="3800" b="1" dirty="0" err="1">
                <a:solidFill>
                  <a:schemeClr val="bg1"/>
                </a:solidFill>
              </a:rPr>
              <a:t>Analysis</a:t>
            </a:r>
            <a:r>
              <a:rPr lang="es-CO" sz="3800" b="1" dirty="0">
                <a:solidFill>
                  <a:schemeClr val="bg1"/>
                </a:solidFill>
              </a:rPr>
              <a:t> (2006 – 2024)</a:t>
            </a:r>
            <a:endParaRPr lang="en-US" sz="38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FDE247-C69A-479E-ACF4-E492F7C90B03}"/>
              </a:ext>
            </a:extLst>
          </p:cNvPr>
          <p:cNvSpPr txBox="1"/>
          <p:nvPr/>
        </p:nvSpPr>
        <p:spPr>
          <a:xfrm>
            <a:off x="4561113" y="4325112"/>
            <a:ext cx="306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</a:rPr>
              <a:t>Eric Fuentes Rico</a:t>
            </a:r>
          </a:p>
          <a:p>
            <a:pPr algn="ctr"/>
            <a:r>
              <a:rPr lang="es-CO" sz="3200" b="1" dirty="0">
                <a:solidFill>
                  <a:schemeClr val="bg1"/>
                </a:solidFill>
              </a:rPr>
              <a:t>29/04/2025</a:t>
            </a:r>
          </a:p>
          <a:p>
            <a:pPr algn="ctr"/>
            <a:r>
              <a:rPr lang="es-CO" sz="3200" b="1" dirty="0">
                <a:solidFill>
                  <a:schemeClr val="bg1"/>
                </a:solidFill>
              </a:rPr>
              <a:t>UC Boulder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2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</a:t>
            </a:r>
            <a:r>
              <a:rPr lang="es-CO" b="1" dirty="0"/>
              <a:t>: </a:t>
            </a:r>
            <a:r>
              <a:rPr lang="es-CO" b="1" dirty="0" err="1"/>
              <a:t>Spatial</a:t>
            </a:r>
            <a:r>
              <a:rPr lang="es-CO" b="1" dirty="0"/>
              <a:t> </a:t>
            </a:r>
            <a:r>
              <a:rPr lang="es-CO" b="1" dirty="0" err="1"/>
              <a:t>Analysis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Shootings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Brooklyn has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highest</a:t>
            </a:r>
            <a:r>
              <a:rPr lang="es-CO" sz="2400" dirty="0"/>
              <a:t> </a:t>
            </a:r>
            <a:r>
              <a:rPr lang="es-CO" sz="2400" dirty="0" err="1"/>
              <a:t>number</a:t>
            </a:r>
            <a:r>
              <a:rPr lang="es-CO" sz="2400" dirty="0"/>
              <a:t> </a:t>
            </a:r>
            <a:r>
              <a:rPr lang="es-CO" sz="2400" dirty="0" err="1"/>
              <a:t>of</a:t>
            </a:r>
            <a:r>
              <a:rPr lang="es-CO" sz="2400" dirty="0"/>
              <a:t> </a:t>
            </a:r>
            <a:r>
              <a:rPr lang="es-CO" sz="2400" dirty="0" err="1"/>
              <a:t>shootings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Staten</a:t>
            </a:r>
            <a:r>
              <a:rPr lang="es-CO" sz="2400" dirty="0"/>
              <a:t> Island has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least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50B5AC-4D87-4093-859F-2041DF55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9" y="1860495"/>
            <a:ext cx="6803572" cy="44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</a:t>
            </a:r>
            <a:r>
              <a:rPr lang="es-CO" b="1" dirty="0"/>
              <a:t>: </a:t>
            </a:r>
            <a:r>
              <a:rPr lang="es-CO" b="1" dirty="0" err="1"/>
              <a:t>Demographics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perpetrators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Mostly</a:t>
            </a:r>
            <a:r>
              <a:rPr lang="es-CO" sz="2400" dirty="0"/>
              <a:t> </a:t>
            </a:r>
            <a:r>
              <a:rPr lang="es-CO" sz="2400" dirty="0" err="1"/>
              <a:t>between</a:t>
            </a:r>
            <a:r>
              <a:rPr lang="es-CO" sz="2400" dirty="0"/>
              <a:t> 18 and 44 </a:t>
            </a:r>
            <a:r>
              <a:rPr lang="es-CO" sz="2400" dirty="0" err="1"/>
              <a:t>yrs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Most</a:t>
            </a:r>
            <a:r>
              <a:rPr lang="es-CO" sz="2400" dirty="0"/>
              <a:t> data </a:t>
            </a:r>
            <a:r>
              <a:rPr lang="es-CO" sz="2400" dirty="0" err="1"/>
              <a:t>is</a:t>
            </a:r>
            <a:r>
              <a:rPr lang="es-CO" sz="2400" dirty="0"/>
              <a:t> </a:t>
            </a:r>
            <a:r>
              <a:rPr lang="es-CO" sz="2400" dirty="0" err="1"/>
              <a:t>unknown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1FC58F-A5E0-4818-A53B-5F706E3D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30" y="1903223"/>
            <a:ext cx="6082402" cy="42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</a:t>
            </a:r>
            <a:r>
              <a:rPr lang="es-CO" b="1" dirty="0"/>
              <a:t>: </a:t>
            </a:r>
            <a:r>
              <a:rPr lang="es-CO" b="1" dirty="0" err="1"/>
              <a:t>Demographics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race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perpetrators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Mostly</a:t>
            </a:r>
            <a:r>
              <a:rPr lang="es-CO" sz="2400" dirty="0"/>
              <a:t> </a:t>
            </a:r>
            <a:r>
              <a:rPr lang="es-CO" sz="2400" dirty="0" err="1"/>
              <a:t>black</a:t>
            </a:r>
            <a:r>
              <a:rPr lang="es-CO" sz="2400" dirty="0"/>
              <a:t> and White </a:t>
            </a:r>
            <a:r>
              <a:rPr lang="es-CO" sz="2400" dirty="0" err="1"/>
              <a:t>hispanic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Most</a:t>
            </a:r>
            <a:r>
              <a:rPr lang="es-CO" sz="2400" dirty="0"/>
              <a:t> data </a:t>
            </a:r>
            <a:r>
              <a:rPr lang="es-CO" sz="2400" dirty="0" err="1"/>
              <a:t>is</a:t>
            </a:r>
            <a:r>
              <a:rPr lang="es-CO" sz="2400" dirty="0"/>
              <a:t> </a:t>
            </a:r>
            <a:r>
              <a:rPr lang="es-CO" sz="2400" dirty="0" err="1"/>
              <a:t>unknown</a:t>
            </a:r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D0C94D-06E8-443D-9779-613EA851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8" y="1808170"/>
            <a:ext cx="6395357" cy="44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</a:t>
            </a:r>
            <a:r>
              <a:rPr lang="es-CO" b="1" dirty="0"/>
              <a:t>: </a:t>
            </a:r>
            <a:r>
              <a:rPr lang="es-CO" b="1" dirty="0" err="1"/>
              <a:t>Demographics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sex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perpetrators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Mostly</a:t>
            </a:r>
            <a:r>
              <a:rPr lang="es-CO" sz="2400" dirty="0"/>
              <a:t> </a:t>
            </a:r>
            <a:r>
              <a:rPr lang="es-CO" sz="2400" dirty="0" err="1"/>
              <a:t>men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Most</a:t>
            </a:r>
            <a:r>
              <a:rPr lang="es-CO" sz="2400" dirty="0"/>
              <a:t> data </a:t>
            </a:r>
            <a:r>
              <a:rPr lang="es-CO" sz="2400" dirty="0" err="1"/>
              <a:t>unknown</a:t>
            </a:r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BFCA26-E6C6-4D87-A172-48A43AD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7" y="1897323"/>
            <a:ext cx="6096000" cy="42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5.Predictive </a:t>
            </a:r>
            <a:r>
              <a:rPr lang="es-CO" b="1" dirty="0" err="1"/>
              <a:t>Model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523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Evolution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shootings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time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Linear </a:t>
            </a:r>
            <a:r>
              <a:rPr lang="es-CO" sz="2400" dirty="0" err="1"/>
              <a:t>regression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Only</a:t>
            </a:r>
            <a:r>
              <a:rPr lang="es-CO" sz="2400" dirty="0"/>
              <a:t> shows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bigger</a:t>
            </a:r>
            <a:r>
              <a:rPr lang="es-CO" sz="2400" dirty="0"/>
              <a:t> </a:t>
            </a:r>
            <a:r>
              <a:rPr lang="es-CO" sz="2400" dirty="0" err="1"/>
              <a:t>picture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Expected</a:t>
            </a:r>
            <a:r>
              <a:rPr lang="es-CO" sz="2400" dirty="0"/>
              <a:t> </a:t>
            </a:r>
            <a:r>
              <a:rPr lang="es-CO" sz="2400" dirty="0" err="1"/>
              <a:t>growth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7716FA-2462-4A25-9908-B8EEBC6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1861714"/>
            <a:ext cx="6248400" cy="43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5.Predictive </a:t>
            </a:r>
            <a:r>
              <a:rPr lang="es-CO" b="1" dirty="0" err="1"/>
              <a:t>Model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5238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Relation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shootings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hour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Polynomial</a:t>
            </a:r>
            <a:r>
              <a:rPr lang="es-CO" sz="2400" dirty="0"/>
              <a:t> </a:t>
            </a:r>
            <a:r>
              <a:rPr lang="es-CO" sz="2400" dirty="0" err="1"/>
              <a:t>regression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Cyclical</a:t>
            </a:r>
            <a:r>
              <a:rPr lang="es-CO" sz="2400" dirty="0"/>
              <a:t> </a:t>
            </a:r>
            <a:r>
              <a:rPr lang="es-CO" sz="2400" dirty="0" err="1"/>
              <a:t>pattern</a:t>
            </a:r>
            <a:r>
              <a:rPr lang="es-CO" sz="2400" dirty="0"/>
              <a:t> </a:t>
            </a:r>
            <a:r>
              <a:rPr lang="es-CO" sz="2400" dirty="0" err="1"/>
              <a:t>reflecting</a:t>
            </a:r>
            <a:r>
              <a:rPr lang="es-CO" sz="2400" dirty="0"/>
              <a:t> </a:t>
            </a:r>
            <a:r>
              <a:rPr lang="es-CO" sz="2400" dirty="0" err="1"/>
              <a:t>daily</a:t>
            </a:r>
            <a:r>
              <a:rPr lang="es-CO" sz="2400" dirty="0"/>
              <a:t> </a:t>
            </a:r>
            <a:r>
              <a:rPr lang="es-CO" sz="2400" dirty="0" err="1"/>
              <a:t>schedules</a:t>
            </a:r>
            <a:r>
              <a:rPr lang="es-CO" sz="2400" dirty="0"/>
              <a:t> </a:t>
            </a:r>
            <a:r>
              <a:rPr lang="es-CO" sz="2400" dirty="0" err="1"/>
              <a:t>of</a:t>
            </a:r>
            <a:r>
              <a:rPr lang="es-CO" sz="2400" dirty="0"/>
              <a:t> New </a:t>
            </a:r>
            <a:r>
              <a:rPr lang="es-CO" sz="2400" dirty="0" err="1"/>
              <a:t>Yorkers</a:t>
            </a:r>
            <a:r>
              <a:rPr lang="es-CO" sz="24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FE7879-8643-4736-B5FC-8A924640A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79" y="1790557"/>
            <a:ext cx="6539322" cy="44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5.Conclusions</a:t>
            </a:r>
            <a:endParaRPr lang="en-U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480603" y="2114819"/>
            <a:ext cx="11230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/>
              <a:t>Temporal </a:t>
            </a:r>
            <a:r>
              <a:rPr lang="es-CO" sz="2400" b="1" dirty="0" err="1"/>
              <a:t>trends</a:t>
            </a:r>
            <a:r>
              <a:rPr lang="es-CO" sz="2400" b="1" dirty="0"/>
              <a:t>: </a:t>
            </a:r>
            <a:r>
              <a:rPr lang="es-CO" sz="2400" dirty="0" err="1"/>
              <a:t>Population</a:t>
            </a:r>
            <a:r>
              <a:rPr lang="es-CO" sz="2400" dirty="0"/>
              <a:t> and </a:t>
            </a:r>
            <a:r>
              <a:rPr lang="es-CO" sz="2400" dirty="0" err="1"/>
              <a:t>shootings</a:t>
            </a:r>
            <a:r>
              <a:rPr lang="es-CO" sz="2400" dirty="0"/>
              <a:t> </a:t>
            </a:r>
            <a:r>
              <a:rPr lang="es-CO" sz="2400" dirty="0" err="1"/>
              <a:t>grow</a:t>
            </a:r>
            <a:r>
              <a:rPr lang="es-CO" sz="2400" dirty="0"/>
              <a:t>. </a:t>
            </a:r>
            <a:r>
              <a:rPr lang="es-CO" sz="2400" dirty="0" err="1"/>
              <a:t>Unresolved</a:t>
            </a:r>
            <a:r>
              <a:rPr lang="es-CO" sz="2400" dirty="0"/>
              <a:t> causes </a:t>
            </a:r>
            <a:r>
              <a:rPr lang="es-CO" sz="2400" dirty="0" err="1"/>
              <a:t>of</a:t>
            </a:r>
            <a:r>
              <a:rPr lang="es-CO" sz="2400" dirty="0"/>
              <a:t> </a:t>
            </a:r>
            <a:r>
              <a:rPr lang="es-CO" sz="2400" dirty="0" err="1"/>
              <a:t>violence</a:t>
            </a:r>
            <a:r>
              <a:rPr lang="es-CO" sz="2400" dirty="0"/>
              <a:t>.</a:t>
            </a:r>
          </a:p>
          <a:p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err="1"/>
              <a:t>Daily</a:t>
            </a:r>
            <a:r>
              <a:rPr lang="es-CO" sz="2400" b="1" dirty="0"/>
              <a:t> and </a:t>
            </a:r>
            <a:r>
              <a:rPr lang="es-CO" sz="2400" b="1" dirty="0" err="1"/>
              <a:t>weekly</a:t>
            </a:r>
            <a:r>
              <a:rPr lang="es-CO" sz="2400" b="1" dirty="0"/>
              <a:t> </a:t>
            </a:r>
            <a:r>
              <a:rPr lang="es-CO" sz="2400" b="1" dirty="0" err="1"/>
              <a:t>cycles</a:t>
            </a:r>
            <a:r>
              <a:rPr lang="es-CO" sz="2400" b="1" dirty="0"/>
              <a:t>: </a:t>
            </a:r>
            <a:r>
              <a:rPr lang="es-CO" sz="2400" dirty="0"/>
              <a:t>Late </a:t>
            </a:r>
            <a:r>
              <a:rPr lang="es-CO" sz="2400" dirty="0" err="1"/>
              <a:t>night</a:t>
            </a:r>
            <a:r>
              <a:rPr lang="es-CO" sz="2400" dirty="0"/>
              <a:t> </a:t>
            </a:r>
            <a:r>
              <a:rPr lang="es-CO" sz="2400" dirty="0" err="1"/>
              <a:t>weekend</a:t>
            </a:r>
            <a:r>
              <a:rPr lang="es-CO" sz="2400" dirty="0"/>
              <a:t> </a:t>
            </a:r>
            <a:r>
              <a:rPr lang="es-CO" sz="2400" dirty="0" err="1"/>
              <a:t>unsafe</a:t>
            </a:r>
            <a:r>
              <a:rPr lang="es-CO" sz="2400" dirty="0"/>
              <a:t>, </a:t>
            </a:r>
            <a:r>
              <a:rPr lang="es-CO" sz="2400" dirty="0" err="1"/>
              <a:t>mornings</a:t>
            </a:r>
            <a:r>
              <a:rPr lang="es-CO" sz="2400" dirty="0"/>
              <a:t> </a:t>
            </a:r>
            <a:r>
              <a:rPr lang="es-CO" sz="2400" dirty="0" err="1"/>
              <a:t>of</a:t>
            </a:r>
            <a:r>
              <a:rPr lang="es-CO" sz="2400" dirty="0"/>
              <a:t> </a:t>
            </a:r>
            <a:r>
              <a:rPr lang="es-CO" sz="2400" dirty="0" err="1"/>
              <a:t>business</a:t>
            </a:r>
            <a:r>
              <a:rPr lang="es-CO" sz="2400" dirty="0"/>
              <a:t> </a:t>
            </a:r>
            <a:r>
              <a:rPr lang="es-CO" sz="2400" dirty="0" err="1"/>
              <a:t>days</a:t>
            </a:r>
            <a:r>
              <a:rPr lang="es-CO" sz="2400" dirty="0"/>
              <a:t> </a:t>
            </a:r>
            <a:r>
              <a:rPr lang="es-CO" sz="2400" dirty="0" err="1"/>
              <a:t>safe</a:t>
            </a:r>
            <a:r>
              <a:rPr lang="es-CO" sz="2400" dirty="0"/>
              <a:t>.</a:t>
            </a:r>
          </a:p>
          <a:p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err="1"/>
              <a:t>Geographic</a:t>
            </a:r>
            <a:r>
              <a:rPr lang="es-CO" sz="2400" b="1" dirty="0"/>
              <a:t> </a:t>
            </a:r>
            <a:r>
              <a:rPr lang="es-CO" sz="2400" b="1" dirty="0" err="1"/>
              <a:t>disparities</a:t>
            </a:r>
            <a:r>
              <a:rPr lang="es-CO" sz="2400" b="1" dirty="0"/>
              <a:t>: </a:t>
            </a:r>
            <a:r>
              <a:rPr lang="es-CO" sz="2400" dirty="0"/>
              <a:t>Brooklyn and </a:t>
            </a:r>
            <a:r>
              <a:rPr lang="es-CO" sz="2400" dirty="0" err="1"/>
              <a:t>the</a:t>
            </a:r>
            <a:r>
              <a:rPr lang="es-CO" sz="2400" dirty="0"/>
              <a:t> Bronx </a:t>
            </a:r>
            <a:r>
              <a:rPr lang="es-CO" sz="2400" dirty="0" err="1"/>
              <a:t>have</a:t>
            </a:r>
            <a:r>
              <a:rPr lang="es-CO" sz="2400" dirty="0"/>
              <a:t>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most</a:t>
            </a:r>
            <a:r>
              <a:rPr lang="es-CO" sz="2400" dirty="0"/>
              <a:t> </a:t>
            </a:r>
            <a:r>
              <a:rPr lang="es-CO" sz="2400" dirty="0" err="1"/>
              <a:t>shootings</a:t>
            </a:r>
            <a:r>
              <a:rPr lang="es-CO" sz="2400" dirty="0"/>
              <a:t> </a:t>
            </a:r>
            <a:r>
              <a:rPr lang="es-CO" sz="2400" dirty="0" err="1"/>
              <a:t>by</a:t>
            </a:r>
            <a:r>
              <a:rPr lang="es-CO" sz="2400" dirty="0"/>
              <a:t> </a:t>
            </a:r>
            <a:r>
              <a:rPr lang="es-CO" sz="2400" dirty="0" err="1"/>
              <a:t>far</a:t>
            </a:r>
            <a:r>
              <a:rPr lang="es-CO" sz="2400" dirty="0"/>
              <a:t>.</a:t>
            </a:r>
          </a:p>
          <a:p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err="1"/>
              <a:t>Demographic</a:t>
            </a:r>
            <a:r>
              <a:rPr lang="es-CO" sz="2400" b="1" dirty="0"/>
              <a:t> </a:t>
            </a:r>
            <a:r>
              <a:rPr lang="es-CO" sz="2400" b="1" dirty="0" err="1"/>
              <a:t>patterns</a:t>
            </a:r>
            <a:r>
              <a:rPr lang="es-CO" sz="2400" b="1" dirty="0"/>
              <a:t>: </a:t>
            </a:r>
            <a:r>
              <a:rPr lang="es-CO" sz="2400" dirty="0" err="1"/>
              <a:t>Perpetrators</a:t>
            </a:r>
            <a:r>
              <a:rPr lang="es-CO" sz="2400" dirty="0"/>
              <a:t> are </a:t>
            </a:r>
            <a:r>
              <a:rPr lang="es-CO" sz="2400" dirty="0" err="1"/>
              <a:t>predominantely</a:t>
            </a:r>
            <a:r>
              <a:rPr lang="es-CO" sz="2400" dirty="0"/>
              <a:t> males </a:t>
            </a:r>
            <a:r>
              <a:rPr lang="es-CO" sz="2400" dirty="0" err="1"/>
              <a:t>between</a:t>
            </a:r>
            <a:r>
              <a:rPr lang="es-CO" sz="2400" dirty="0"/>
              <a:t> </a:t>
            </a:r>
            <a:r>
              <a:rPr lang="es-CO" sz="2400" dirty="0" err="1"/>
              <a:t>ages</a:t>
            </a:r>
            <a:r>
              <a:rPr lang="es-CO" sz="2400" dirty="0"/>
              <a:t> </a:t>
            </a:r>
            <a:r>
              <a:rPr lang="es-CO" sz="2400" dirty="0" err="1"/>
              <a:t>of</a:t>
            </a:r>
            <a:r>
              <a:rPr lang="es-CO" sz="2400" dirty="0"/>
              <a:t> 18 and 44.</a:t>
            </a:r>
          </a:p>
          <a:p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err="1"/>
              <a:t>Lethality</a:t>
            </a:r>
            <a:r>
              <a:rPr lang="es-CO" sz="2400" b="1" dirty="0"/>
              <a:t>: </a:t>
            </a:r>
            <a:r>
              <a:rPr lang="es-CO" sz="2400" dirty="0"/>
              <a:t>1/5 </a:t>
            </a:r>
            <a:r>
              <a:rPr lang="es-CO" sz="2400" dirty="0" err="1"/>
              <a:t>shootings</a:t>
            </a:r>
            <a:r>
              <a:rPr lang="es-CO" sz="2400" dirty="0"/>
              <a:t> </a:t>
            </a:r>
            <a:r>
              <a:rPr lang="es-CO" sz="2400" dirty="0" err="1"/>
              <a:t>kill</a:t>
            </a:r>
            <a:r>
              <a:rPr lang="es-CO" sz="2400" dirty="0"/>
              <a:t> at </a:t>
            </a:r>
            <a:r>
              <a:rPr lang="es-CO" sz="2400" dirty="0" err="1"/>
              <a:t>least</a:t>
            </a:r>
            <a:r>
              <a:rPr lang="es-CO" sz="2400" dirty="0"/>
              <a:t> </a:t>
            </a:r>
            <a:r>
              <a:rPr lang="es-CO" sz="2400" dirty="0" err="1"/>
              <a:t>someone</a:t>
            </a:r>
            <a:r>
              <a:rPr lang="es-CO" sz="2400" dirty="0"/>
              <a:t>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36419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29000"/>
            <a:ext cx="10058400" cy="1346254"/>
          </a:xfrm>
        </p:spPr>
        <p:txBody>
          <a:bodyPr>
            <a:normAutofit fontScale="90000"/>
          </a:bodyPr>
          <a:lstStyle/>
          <a:p>
            <a:pPr algn="ctr"/>
            <a:r>
              <a:rPr lang="es-CO" sz="16700" b="1" dirty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98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32BF0-F2E4-415F-B3DE-1DC81228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1. </a:t>
            </a:r>
            <a:r>
              <a:rPr lang="es-CO" b="1" dirty="0" err="1"/>
              <a:t>Objective</a:t>
            </a:r>
            <a:r>
              <a:rPr lang="es-CO" b="1" dirty="0"/>
              <a:t> and </a:t>
            </a:r>
            <a:r>
              <a:rPr lang="es-CO" b="1" dirty="0" err="1"/>
              <a:t>motivation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89F55E-4210-433B-8547-B2EE16CAA474}"/>
              </a:ext>
            </a:extLst>
          </p:cNvPr>
          <p:cNvSpPr txBox="1"/>
          <p:nvPr/>
        </p:nvSpPr>
        <p:spPr>
          <a:xfrm>
            <a:off x="440871" y="2139044"/>
            <a:ext cx="11544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err="1">
                <a:solidFill>
                  <a:schemeClr val="tx1"/>
                </a:solidFill>
              </a:rPr>
              <a:t>Why</a:t>
            </a:r>
            <a:r>
              <a:rPr lang="es-CO" sz="2800" b="1" dirty="0">
                <a:solidFill>
                  <a:schemeClr val="tx1"/>
                </a:solidFill>
              </a:rPr>
              <a:t>?:   </a:t>
            </a:r>
            <a:r>
              <a:rPr lang="es-CO" sz="2800" dirty="0">
                <a:solidFill>
                  <a:schemeClr val="tx1"/>
                </a:solidFill>
              </a:rPr>
              <a:t>NYC </a:t>
            </a:r>
            <a:r>
              <a:rPr lang="es-CO" sz="2800" dirty="0" err="1">
                <a:solidFill>
                  <a:schemeClr val="tx1"/>
                </a:solidFill>
              </a:rPr>
              <a:t>is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one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of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the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biggest</a:t>
            </a:r>
            <a:r>
              <a:rPr lang="es-CO" sz="2800" dirty="0">
                <a:solidFill>
                  <a:schemeClr val="tx1"/>
                </a:solidFill>
              </a:rPr>
              <a:t> and </a:t>
            </a:r>
            <a:r>
              <a:rPr lang="es-CO" sz="2800" dirty="0" err="1">
                <a:solidFill>
                  <a:schemeClr val="tx1"/>
                </a:solidFill>
              </a:rPr>
              <a:t>most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populous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cities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with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lots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of</a:t>
            </a:r>
            <a:r>
              <a:rPr lang="es-CO" sz="2800" dirty="0">
                <a:solidFill>
                  <a:schemeClr val="tx1"/>
                </a:solidFill>
              </a:rPr>
              <a:t> data.</a:t>
            </a:r>
          </a:p>
          <a:p>
            <a:endParaRPr lang="es-CO" sz="2800" dirty="0">
              <a:solidFill>
                <a:schemeClr val="tx1"/>
              </a:solidFill>
            </a:endParaRPr>
          </a:p>
          <a:p>
            <a:endParaRPr lang="es-CO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err="1">
                <a:solidFill>
                  <a:schemeClr val="tx1"/>
                </a:solidFill>
              </a:rPr>
              <a:t>Violence</a:t>
            </a:r>
            <a:r>
              <a:rPr lang="es-CO" sz="2800" b="1" dirty="0">
                <a:solidFill>
                  <a:schemeClr val="tx1"/>
                </a:solidFill>
              </a:rPr>
              <a:t> can be </a:t>
            </a:r>
            <a:r>
              <a:rPr lang="es-CO" sz="2800" b="1" dirty="0" err="1">
                <a:solidFill>
                  <a:schemeClr val="tx1"/>
                </a:solidFill>
              </a:rPr>
              <a:t>understood</a:t>
            </a:r>
            <a:r>
              <a:rPr lang="es-CO" sz="2800" b="1" dirty="0">
                <a:solidFill>
                  <a:schemeClr val="tx1"/>
                </a:solidFill>
              </a:rPr>
              <a:t> and </a:t>
            </a:r>
            <a:r>
              <a:rPr lang="es-CO" sz="2800" b="1" dirty="0" err="1">
                <a:solidFill>
                  <a:schemeClr val="tx1"/>
                </a:solidFill>
              </a:rPr>
              <a:t>prevented</a:t>
            </a:r>
            <a:r>
              <a:rPr lang="es-CO" sz="2800" b="1" dirty="0">
                <a:solidFill>
                  <a:schemeClr val="tx1"/>
                </a:solidFill>
              </a:rPr>
              <a:t>: </a:t>
            </a:r>
            <a:r>
              <a:rPr lang="es-CO" sz="2800" dirty="0" err="1">
                <a:solidFill>
                  <a:schemeClr val="tx1"/>
                </a:solidFill>
              </a:rPr>
              <a:t>Where</a:t>
            </a:r>
            <a:r>
              <a:rPr lang="es-CO" sz="2800" dirty="0">
                <a:solidFill>
                  <a:schemeClr val="tx1"/>
                </a:solidFill>
              </a:rPr>
              <a:t>? </a:t>
            </a:r>
            <a:r>
              <a:rPr lang="es-CO" sz="2800" dirty="0" err="1">
                <a:solidFill>
                  <a:schemeClr val="tx1"/>
                </a:solidFill>
              </a:rPr>
              <a:t>How</a:t>
            </a:r>
            <a:r>
              <a:rPr lang="es-CO" sz="2800" dirty="0">
                <a:solidFill>
                  <a:schemeClr val="tx1"/>
                </a:solidFill>
              </a:rPr>
              <a:t>? </a:t>
            </a:r>
            <a:r>
              <a:rPr lang="es-CO" sz="2800" dirty="0" err="1">
                <a:solidFill>
                  <a:schemeClr val="tx1"/>
                </a:solidFill>
              </a:rPr>
              <a:t>When</a:t>
            </a:r>
            <a:r>
              <a:rPr lang="es-CO" sz="2800" dirty="0">
                <a:solidFill>
                  <a:schemeClr val="tx1"/>
                </a:solidFill>
              </a:rPr>
              <a:t>?</a:t>
            </a:r>
          </a:p>
          <a:p>
            <a:endParaRPr lang="es-CO" sz="2800" dirty="0">
              <a:solidFill>
                <a:schemeClr val="tx1"/>
              </a:solidFill>
            </a:endParaRPr>
          </a:p>
          <a:p>
            <a:endParaRPr lang="es-CO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err="1">
                <a:solidFill>
                  <a:schemeClr val="tx1"/>
                </a:solidFill>
              </a:rPr>
              <a:t>Impact</a:t>
            </a:r>
            <a:r>
              <a:rPr lang="es-CO" sz="2800" b="1" dirty="0">
                <a:solidFill>
                  <a:schemeClr val="tx1"/>
                </a:solidFill>
              </a:rPr>
              <a:t>: </a:t>
            </a:r>
            <a:r>
              <a:rPr lang="es-CO" sz="2800" dirty="0" err="1">
                <a:solidFill>
                  <a:schemeClr val="tx1"/>
                </a:solidFill>
              </a:rPr>
              <a:t>Make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better</a:t>
            </a:r>
            <a:r>
              <a:rPr lang="es-CO" sz="2800" dirty="0">
                <a:solidFill>
                  <a:schemeClr val="tx1"/>
                </a:solidFill>
              </a:rPr>
              <a:t> </a:t>
            </a:r>
            <a:r>
              <a:rPr lang="es-CO" sz="2800" dirty="0" err="1">
                <a:solidFill>
                  <a:schemeClr val="tx1"/>
                </a:solidFill>
              </a:rPr>
              <a:t>policies</a:t>
            </a:r>
            <a:r>
              <a:rPr lang="es-CO" sz="2800" dirty="0">
                <a:solidFill>
                  <a:schemeClr val="tx1"/>
                </a:solidFill>
              </a:rPr>
              <a:t> and </a:t>
            </a:r>
            <a:r>
              <a:rPr lang="es-CO" sz="2800" dirty="0" err="1">
                <a:solidFill>
                  <a:schemeClr val="tx1"/>
                </a:solidFill>
              </a:rPr>
              <a:t>prevention</a:t>
            </a:r>
            <a:r>
              <a:rPr lang="es-CO" sz="2800" dirty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6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2. </a:t>
            </a:r>
            <a:r>
              <a:rPr lang="es-CO" b="1" dirty="0" err="1"/>
              <a:t>About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data</a:t>
            </a:r>
            <a:endParaRPr lang="en-US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F8B6DA-D7AA-482A-81A9-0DC846F3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428" y="3733410"/>
            <a:ext cx="2657846" cy="81926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F13B21-A200-4EA4-B822-6448A13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56" y="2727158"/>
            <a:ext cx="5287839" cy="34279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1097280" y="2155371"/>
            <a:ext cx="4617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err="1"/>
              <a:t>Source</a:t>
            </a:r>
            <a:r>
              <a:rPr lang="es-CO" sz="2400" b="1" dirty="0"/>
              <a:t>: </a:t>
            </a:r>
            <a:r>
              <a:rPr lang="es-CO" sz="2400" dirty="0">
                <a:hlinkClick r:id="rId4"/>
              </a:rPr>
              <a:t>https://catalog.data.gov/dataset/nypd-shooting-incident-data-historic</a:t>
            </a:r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E7B510-6C00-49FD-A583-834ADC2C7E74}"/>
              </a:ext>
            </a:extLst>
          </p:cNvPr>
          <p:cNvSpPr txBox="1"/>
          <p:nvPr/>
        </p:nvSpPr>
        <p:spPr>
          <a:xfrm>
            <a:off x="875705" y="5009882"/>
            <a:ext cx="449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err="1"/>
              <a:t>Years</a:t>
            </a:r>
            <a:r>
              <a:rPr lang="es-CO" sz="2400" b="1" dirty="0"/>
              <a:t> </a:t>
            </a:r>
            <a:r>
              <a:rPr lang="es-CO" sz="2400" b="1" dirty="0" err="1"/>
              <a:t>covered</a:t>
            </a:r>
            <a:r>
              <a:rPr lang="es-CO" sz="2400" b="1" dirty="0"/>
              <a:t>:        </a:t>
            </a:r>
            <a:r>
              <a:rPr lang="es-CO" sz="2400" dirty="0"/>
              <a:t>2006-2024</a:t>
            </a:r>
            <a:endParaRPr lang="en-US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236BAD-B45E-493B-8404-71565D706BEB}"/>
              </a:ext>
            </a:extLst>
          </p:cNvPr>
          <p:cNvSpPr txBox="1"/>
          <p:nvPr/>
        </p:nvSpPr>
        <p:spPr>
          <a:xfrm>
            <a:off x="6283519" y="2155371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/>
              <a:t>Variables and </a:t>
            </a:r>
            <a:r>
              <a:rPr lang="es-CO" sz="2400" b="1" dirty="0" err="1"/>
              <a:t>missing</a:t>
            </a:r>
            <a:r>
              <a:rPr lang="es-CO" sz="2400" b="1" dirty="0"/>
              <a:t> </a:t>
            </a:r>
            <a:r>
              <a:rPr lang="es-CO" sz="2400" b="1" dirty="0" err="1"/>
              <a:t>values</a:t>
            </a:r>
            <a:r>
              <a:rPr lang="es-CO" sz="1800" dirty="0"/>
              <a:t>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987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3. </a:t>
            </a:r>
            <a:r>
              <a:rPr lang="es-CO" b="1" dirty="0" err="1"/>
              <a:t>Methodology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1097280" y="2155371"/>
            <a:ext cx="10132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Tools: </a:t>
            </a:r>
            <a:r>
              <a:rPr lang="es-CO" sz="2400" dirty="0"/>
              <a:t>R, </a:t>
            </a:r>
            <a:r>
              <a:rPr lang="es-CO" sz="2400" dirty="0" err="1"/>
              <a:t>Rstudio</a:t>
            </a: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err="1"/>
              <a:t>Visualizations</a:t>
            </a:r>
            <a:r>
              <a:rPr lang="es-CO" sz="2400" b="1" dirty="0"/>
              <a:t>: </a:t>
            </a:r>
            <a:r>
              <a:rPr lang="es-CO" sz="2400" dirty="0" err="1"/>
              <a:t>Scatter</a:t>
            </a:r>
            <a:r>
              <a:rPr lang="es-CO" sz="2400" dirty="0"/>
              <a:t> </a:t>
            </a:r>
            <a:r>
              <a:rPr lang="es-CO" sz="2400" dirty="0" err="1"/>
              <a:t>plots</a:t>
            </a:r>
            <a:r>
              <a:rPr lang="es-CO" sz="2400" dirty="0"/>
              <a:t>, line </a:t>
            </a:r>
            <a:r>
              <a:rPr lang="es-CO" sz="2400" dirty="0" err="1"/>
              <a:t>plots</a:t>
            </a:r>
            <a:r>
              <a:rPr lang="es-CO" sz="2400" dirty="0"/>
              <a:t>, </a:t>
            </a:r>
            <a:r>
              <a:rPr lang="es-CO" sz="2400" dirty="0" err="1"/>
              <a:t>heatmaps</a:t>
            </a:r>
            <a:r>
              <a:rPr lang="es-CO" sz="2400" dirty="0"/>
              <a:t>, pie charts and bar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err="1"/>
              <a:t>Analysis</a:t>
            </a:r>
            <a:r>
              <a:rPr lang="es-CO" sz="2400" b="1" dirty="0"/>
              <a:t>: </a:t>
            </a:r>
            <a:r>
              <a:rPr lang="es-CO" sz="2400" dirty="0" err="1"/>
              <a:t>Spatial</a:t>
            </a:r>
            <a:r>
              <a:rPr lang="es-CO" sz="2400" dirty="0"/>
              <a:t>, </a:t>
            </a:r>
            <a:r>
              <a:rPr lang="es-CO" sz="2400" dirty="0" err="1"/>
              <a:t>geographical</a:t>
            </a:r>
            <a:r>
              <a:rPr lang="es-CO" sz="2400" dirty="0"/>
              <a:t> and </a:t>
            </a:r>
            <a:r>
              <a:rPr lang="es-CO" sz="2400" dirty="0" err="1"/>
              <a:t>outcome-based</a:t>
            </a:r>
            <a:endParaRPr lang="es-CO" sz="2400" dirty="0"/>
          </a:p>
          <a:p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err="1"/>
              <a:t>Libraries</a:t>
            </a:r>
            <a:r>
              <a:rPr lang="es-CO" sz="2400" b="1" dirty="0"/>
              <a:t> </a:t>
            </a:r>
            <a:r>
              <a:rPr lang="es-CO" sz="2400" b="1" dirty="0" err="1"/>
              <a:t>used</a:t>
            </a:r>
            <a:r>
              <a:rPr lang="es-CO" sz="2400" b="1" dirty="0"/>
              <a:t>: </a:t>
            </a:r>
            <a:r>
              <a:rPr lang="es-CO" sz="2400" dirty="0"/>
              <a:t>R, </a:t>
            </a:r>
            <a:r>
              <a:rPr lang="es-CO" sz="2400" dirty="0" err="1"/>
              <a:t>tidyverse</a:t>
            </a:r>
            <a:r>
              <a:rPr lang="es-CO" sz="2400" dirty="0"/>
              <a:t>, </a:t>
            </a:r>
            <a:r>
              <a:rPr lang="es-CO" sz="2400" dirty="0" err="1"/>
              <a:t>lubridate</a:t>
            </a:r>
            <a:r>
              <a:rPr lang="es-CO" sz="2400" dirty="0"/>
              <a:t>, </a:t>
            </a:r>
            <a:r>
              <a:rPr lang="es-CO" sz="2400" dirty="0" err="1"/>
              <a:t>dplyr</a:t>
            </a:r>
            <a:r>
              <a:rPr lang="es-CO" sz="2400" dirty="0"/>
              <a:t>, </a:t>
            </a:r>
            <a:r>
              <a:rPr lang="es-CO" sz="2400" dirty="0" err="1"/>
              <a:t>naniar</a:t>
            </a:r>
            <a:r>
              <a:rPr lang="es-CO" sz="2400" dirty="0"/>
              <a:t>, </a:t>
            </a:r>
            <a:r>
              <a:rPr lang="es-CO" sz="2400" dirty="0" err="1"/>
              <a:t>hms</a:t>
            </a:r>
            <a:r>
              <a:rPr lang="es-CO" sz="2400" dirty="0"/>
              <a:t>, </a:t>
            </a:r>
            <a:r>
              <a:rPr lang="es-CO" sz="2400" dirty="0" err="1"/>
              <a:t>scales</a:t>
            </a:r>
            <a:r>
              <a:rPr lang="es-CO" sz="2400" dirty="0"/>
              <a:t>, </a:t>
            </a:r>
            <a:r>
              <a:rPr lang="es-CO" sz="2400" dirty="0" err="1"/>
              <a:t>patchwork</a:t>
            </a:r>
            <a:r>
              <a:rPr lang="es-CO" sz="2400" dirty="0"/>
              <a:t>, </a:t>
            </a:r>
            <a:r>
              <a:rPr lang="es-CO" sz="2400" dirty="0" err="1"/>
              <a:t>kableExtra</a:t>
            </a: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8528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Results:Temporal</a:t>
            </a:r>
            <a:r>
              <a:rPr lang="es-CO" b="1" dirty="0"/>
              <a:t> </a:t>
            </a:r>
            <a:r>
              <a:rPr lang="es-CO" b="1" dirty="0" err="1"/>
              <a:t>Analysis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Shooting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incidents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time 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54FFC3-E2DC-409B-B91F-010963C3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4" y="2022416"/>
            <a:ext cx="5935926" cy="42300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Consistent</a:t>
            </a:r>
            <a:r>
              <a:rPr lang="es-CO" sz="2400" dirty="0"/>
              <a:t> </a:t>
            </a:r>
            <a:r>
              <a:rPr lang="es-CO" sz="2400" dirty="0" err="1"/>
              <a:t>increase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Population</a:t>
            </a:r>
            <a:r>
              <a:rPr lang="es-CO" sz="2400" dirty="0"/>
              <a:t> </a:t>
            </a:r>
            <a:r>
              <a:rPr lang="es-CO" sz="2400" dirty="0" err="1"/>
              <a:t>is</a:t>
            </a:r>
            <a:r>
              <a:rPr lang="es-CO" sz="2400" dirty="0"/>
              <a:t> </a:t>
            </a:r>
            <a:r>
              <a:rPr lang="es-CO" sz="2400" dirty="0" err="1"/>
              <a:t>growing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85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Results:Temporal</a:t>
            </a:r>
            <a:r>
              <a:rPr lang="es-CO" b="1" dirty="0"/>
              <a:t> </a:t>
            </a:r>
            <a:r>
              <a:rPr lang="es-CO" b="1" dirty="0" err="1"/>
              <a:t>Analysis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shootings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evolved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Violence</a:t>
            </a:r>
            <a:r>
              <a:rPr lang="es-CO" sz="2400" dirty="0"/>
              <a:t> </a:t>
            </a:r>
            <a:r>
              <a:rPr lang="es-CO" sz="2400" dirty="0" err="1"/>
              <a:t>was</a:t>
            </a:r>
            <a:r>
              <a:rPr lang="es-CO" sz="2400" dirty="0"/>
              <a:t> </a:t>
            </a:r>
            <a:r>
              <a:rPr lang="es-CO" sz="2400" dirty="0" err="1"/>
              <a:t>actually</a:t>
            </a:r>
            <a:r>
              <a:rPr lang="es-CO" sz="2400" dirty="0"/>
              <a:t> </a:t>
            </a:r>
            <a:r>
              <a:rPr lang="es-CO" sz="2400" dirty="0" err="1"/>
              <a:t>decreasing</a:t>
            </a:r>
            <a:r>
              <a:rPr lang="es-CO" sz="2400" dirty="0"/>
              <a:t> </a:t>
            </a:r>
            <a:r>
              <a:rPr lang="es-CO" sz="2400" dirty="0" err="1"/>
              <a:t>on</a:t>
            </a:r>
            <a:r>
              <a:rPr lang="es-CO" sz="2400" dirty="0"/>
              <a:t> a </a:t>
            </a:r>
            <a:r>
              <a:rPr lang="es-CO" sz="2400" dirty="0" err="1"/>
              <a:t>yearly</a:t>
            </a:r>
            <a:r>
              <a:rPr lang="es-CO" sz="2400" dirty="0"/>
              <a:t> basis!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COVID-19 </a:t>
            </a:r>
            <a:r>
              <a:rPr lang="es-CO" sz="2400" dirty="0" err="1"/>
              <a:t>seems</a:t>
            </a:r>
            <a:r>
              <a:rPr lang="es-CO" sz="2400" dirty="0"/>
              <a:t> </a:t>
            </a:r>
            <a:r>
              <a:rPr lang="es-CO" sz="2400" dirty="0" err="1"/>
              <a:t>to</a:t>
            </a:r>
            <a:r>
              <a:rPr lang="es-CO" sz="2400" dirty="0"/>
              <a:t> </a:t>
            </a:r>
            <a:r>
              <a:rPr lang="es-CO" sz="2400" dirty="0" err="1"/>
              <a:t>have</a:t>
            </a:r>
            <a:r>
              <a:rPr lang="es-CO" sz="2400" dirty="0"/>
              <a:t> </a:t>
            </a:r>
            <a:r>
              <a:rPr lang="es-CO" sz="2400" dirty="0" err="1"/>
              <a:t>made</a:t>
            </a:r>
            <a:r>
              <a:rPr lang="es-CO" sz="2400" dirty="0"/>
              <a:t> </a:t>
            </a:r>
            <a:r>
              <a:rPr lang="es-CO" sz="2400" dirty="0" err="1"/>
              <a:t>gun</a:t>
            </a:r>
            <a:r>
              <a:rPr lang="es-CO" sz="2400" dirty="0"/>
              <a:t> </a:t>
            </a:r>
            <a:r>
              <a:rPr lang="es-CO" sz="2400" dirty="0" err="1"/>
              <a:t>violence</a:t>
            </a:r>
            <a:r>
              <a:rPr lang="es-CO" sz="2400" dirty="0"/>
              <a:t> in NYC </a:t>
            </a:r>
            <a:r>
              <a:rPr lang="es-CO" sz="2400" dirty="0" err="1"/>
              <a:t>go</a:t>
            </a:r>
            <a:r>
              <a:rPr lang="es-CO" sz="2400" dirty="0"/>
              <a:t> up </a:t>
            </a:r>
            <a:r>
              <a:rPr lang="es-CO" sz="2400" dirty="0" err="1"/>
              <a:t>again</a:t>
            </a:r>
            <a:r>
              <a:rPr lang="es-CO" sz="2400" dirty="0"/>
              <a:t>.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3064D5-26A5-48F2-96DE-7908F36B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1820112"/>
            <a:ext cx="6309371" cy="42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Results:Temporal</a:t>
            </a:r>
            <a:r>
              <a:rPr lang="es-CO" b="1" dirty="0"/>
              <a:t> </a:t>
            </a:r>
            <a:r>
              <a:rPr lang="es-CO" b="1" dirty="0" err="1"/>
              <a:t>Analysis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hot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hours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gun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violence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NYC?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Safest</a:t>
            </a:r>
            <a:r>
              <a:rPr lang="es-CO" sz="2400" dirty="0"/>
              <a:t> </a:t>
            </a:r>
            <a:r>
              <a:rPr lang="es-CO" sz="2400" dirty="0" err="1"/>
              <a:t>between</a:t>
            </a:r>
            <a:r>
              <a:rPr lang="es-CO" sz="2400" dirty="0"/>
              <a:t> 6:00 AM and 10:00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Unsafest</a:t>
            </a:r>
            <a:r>
              <a:rPr lang="es-CO" sz="2400" dirty="0"/>
              <a:t> </a:t>
            </a:r>
            <a:r>
              <a:rPr lang="es-CO" sz="2400" dirty="0" err="1"/>
              <a:t>between</a:t>
            </a:r>
            <a:r>
              <a:rPr lang="es-CO" sz="2400" dirty="0"/>
              <a:t> 10:00 PM and 2:00 AM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2A0356-3EEB-45A4-A1DB-85EDD644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71" y="1837288"/>
            <a:ext cx="6493329" cy="44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Results:Temporal</a:t>
            </a:r>
            <a:r>
              <a:rPr lang="es-CO" b="1" dirty="0"/>
              <a:t> </a:t>
            </a:r>
            <a:r>
              <a:rPr lang="es-CO" b="1" dirty="0" err="1"/>
              <a:t>Analysis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hot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days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gun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violence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NYC?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Safest</a:t>
            </a:r>
            <a:r>
              <a:rPr lang="es-CO" sz="2400" dirty="0"/>
              <a:t> </a:t>
            </a:r>
            <a:r>
              <a:rPr lang="es-CO" sz="2400" dirty="0" err="1"/>
              <a:t>Monday</a:t>
            </a:r>
            <a:r>
              <a:rPr lang="es-CO" sz="2400" dirty="0"/>
              <a:t> </a:t>
            </a:r>
            <a:r>
              <a:rPr lang="es-CO" sz="2400" dirty="0" err="1"/>
              <a:t>to</a:t>
            </a:r>
            <a:r>
              <a:rPr lang="es-CO" sz="2400" dirty="0"/>
              <a:t> Friday in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morning</a:t>
            </a:r>
            <a:r>
              <a:rPr lang="es-CO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Unsafest</a:t>
            </a:r>
            <a:r>
              <a:rPr lang="es-CO" sz="2400" dirty="0"/>
              <a:t> </a:t>
            </a:r>
            <a:r>
              <a:rPr lang="es-CO" sz="2400" dirty="0" err="1"/>
              <a:t>Saturday</a:t>
            </a:r>
            <a:r>
              <a:rPr lang="es-CO" sz="2400" dirty="0"/>
              <a:t> and </a:t>
            </a:r>
            <a:r>
              <a:rPr lang="es-CO" sz="2400" dirty="0" err="1"/>
              <a:t>Sunday</a:t>
            </a:r>
            <a:r>
              <a:rPr lang="es-CO" sz="2400" dirty="0"/>
              <a:t> </a:t>
            </a:r>
            <a:r>
              <a:rPr lang="es-CO" sz="2400" dirty="0" err="1"/>
              <a:t>past</a:t>
            </a:r>
            <a:r>
              <a:rPr lang="es-CO" sz="2400" dirty="0"/>
              <a:t> </a:t>
            </a:r>
            <a:r>
              <a:rPr lang="es-CO" sz="2400" dirty="0" err="1"/>
              <a:t>midnight</a:t>
            </a:r>
            <a:r>
              <a:rPr lang="es-CO" sz="2400" dirty="0"/>
              <a:t>.</a:t>
            </a:r>
            <a:endParaRPr lang="en-U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021650-E8B1-4076-A283-76340BFD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76" y="1763486"/>
            <a:ext cx="6803625" cy="45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0C02B-E59E-4005-925F-12CBAA5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6254"/>
          </a:xfrm>
        </p:spPr>
        <p:txBody>
          <a:bodyPr/>
          <a:lstStyle/>
          <a:p>
            <a:r>
              <a:rPr lang="es-CO" b="1" dirty="0"/>
              <a:t>4.EDA </a:t>
            </a:r>
            <a:r>
              <a:rPr lang="es-CO" b="1" dirty="0" err="1"/>
              <a:t>Results</a:t>
            </a:r>
            <a:r>
              <a:rPr lang="es-CO" b="1" dirty="0"/>
              <a:t>: </a:t>
            </a:r>
            <a:r>
              <a:rPr lang="es-CO" b="1" dirty="0" err="1"/>
              <a:t>Murder</a:t>
            </a:r>
            <a:r>
              <a:rPr lang="es-CO" b="1" dirty="0"/>
              <a:t> </a:t>
            </a:r>
            <a:r>
              <a:rPr lang="es-CO" b="1" dirty="0" err="1"/>
              <a:t>Conversion</a:t>
            </a:r>
            <a:r>
              <a:rPr lang="es-CO" b="1" dirty="0"/>
              <a:t> </a:t>
            </a:r>
            <a:r>
              <a:rPr lang="es-CO" b="1" dirty="0" err="1"/>
              <a:t>Rate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5B5ACC-0D1D-44EB-ACA9-A773EE098F37}"/>
              </a:ext>
            </a:extLst>
          </p:cNvPr>
          <p:cNvSpPr txBox="1"/>
          <p:nvPr/>
        </p:nvSpPr>
        <p:spPr>
          <a:xfrm>
            <a:off x="574765" y="2022416"/>
            <a:ext cx="481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Did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shooting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up in </a:t>
            </a:r>
            <a:r>
              <a:rPr lang="es-CO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murder</a:t>
            </a:r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s-CO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31D14-92FF-4771-BF95-D8EEFDFEBC0C}"/>
              </a:ext>
            </a:extLst>
          </p:cNvPr>
          <p:cNvSpPr txBox="1"/>
          <p:nvPr/>
        </p:nvSpPr>
        <p:spPr>
          <a:xfrm>
            <a:off x="574765" y="3208833"/>
            <a:ext cx="4359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1/5 </a:t>
            </a:r>
            <a:r>
              <a:rPr lang="es-CO" sz="2400" dirty="0" err="1"/>
              <a:t>shottings</a:t>
            </a:r>
            <a:r>
              <a:rPr lang="es-CO" sz="2400" dirty="0"/>
              <a:t> </a:t>
            </a:r>
            <a:r>
              <a:rPr lang="es-CO" sz="2400" dirty="0" err="1"/>
              <a:t>end</a:t>
            </a:r>
            <a:r>
              <a:rPr lang="es-CO" sz="2400" dirty="0"/>
              <a:t> up </a:t>
            </a:r>
            <a:r>
              <a:rPr lang="es-CO" sz="2400" dirty="0" err="1"/>
              <a:t>with</a:t>
            </a:r>
            <a:r>
              <a:rPr lang="es-CO" sz="2400" dirty="0"/>
              <a:t> </a:t>
            </a:r>
            <a:r>
              <a:rPr lang="es-CO" sz="2400" dirty="0" err="1"/>
              <a:t>someone</a:t>
            </a:r>
            <a:r>
              <a:rPr lang="es-CO" sz="2400" dirty="0"/>
              <a:t> </a:t>
            </a:r>
            <a:r>
              <a:rPr lang="es-CO" sz="2400" dirty="0" err="1"/>
              <a:t>dead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90565A-3FFD-4B8F-9E50-87AC151B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66" y="1828799"/>
            <a:ext cx="5724777" cy="44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78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484</Words>
  <Application>Microsoft Office PowerPoint</Application>
  <PresentationFormat>Panorámica</PresentationFormat>
  <Paragraphs>80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Retrospección</vt:lpstr>
      <vt:lpstr>Presentación de PowerPoint</vt:lpstr>
      <vt:lpstr>1. Objective and motivation</vt:lpstr>
      <vt:lpstr>2. About the data</vt:lpstr>
      <vt:lpstr>3. Methodology</vt:lpstr>
      <vt:lpstr>4.EDA Results:Temporal Analysis</vt:lpstr>
      <vt:lpstr>4.EDA Results:Temporal Analysis</vt:lpstr>
      <vt:lpstr>4.EDA Results:Temporal Analysis</vt:lpstr>
      <vt:lpstr>4.EDA Results:Temporal Analysis</vt:lpstr>
      <vt:lpstr>4.EDA Results: Murder Conversion Rate</vt:lpstr>
      <vt:lpstr>4.EDA Results: Spatial Analysis</vt:lpstr>
      <vt:lpstr>4.EDA Results: Demographics</vt:lpstr>
      <vt:lpstr>4.EDA Results: Demographics</vt:lpstr>
      <vt:lpstr>4.EDA Results: Demographics</vt:lpstr>
      <vt:lpstr>5.Predictive Model</vt:lpstr>
      <vt:lpstr>5.Predictive Model</vt:lpstr>
      <vt:lpstr>5.Conclusions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Fuentes</dc:creator>
  <cp:lastModifiedBy>Eric Fuentes</cp:lastModifiedBy>
  <cp:revision>15</cp:revision>
  <dcterms:created xsi:type="dcterms:W3CDTF">2025-04-29T17:24:42Z</dcterms:created>
  <dcterms:modified xsi:type="dcterms:W3CDTF">2025-04-29T23:36:54Z</dcterms:modified>
</cp:coreProperties>
</file>