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75" r:id="rId9"/>
    <p:sldId id="262" r:id="rId10"/>
    <p:sldId id="261" r:id="rId11"/>
    <p:sldId id="278" r:id="rId12"/>
    <p:sldId id="263" r:id="rId13"/>
    <p:sldId id="285" r:id="rId14"/>
    <p:sldId id="274" r:id="rId15"/>
    <p:sldId id="264" r:id="rId16"/>
    <p:sldId id="279" r:id="rId17"/>
    <p:sldId id="265" r:id="rId18"/>
    <p:sldId id="280" r:id="rId19"/>
    <p:sldId id="266" r:id="rId20"/>
    <p:sldId id="281" r:id="rId21"/>
    <p:sldId id="267" r:id="rId22"/>
    <p:sldId id="282" r:id="rId23"/>
    <p:sldId id="269" r:id="rId24"/>
    <p:sldId id="276" r:id="rId25"/>
    <p:sldId id="277" r:id="rId26"/>
    <p:sldId id="283" r:id="rId27"/>
    <p:sldId id="268" r:id="rId28"/>
    <p:sldId id="284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ssnyc/data-science-for-good#2016%20School%20Explorer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5C5-5ED0-4ECC-823F-5FBF1F30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Education </a:t>
            </a:r>
            <a:r>
              <a:rPr lang="en-US" dirty="0" err="1"/>
              <a:t>System’S</a:t>
            </a:r>
            <a:r>
              <a:rPr lang="en-US" dirty="0"/>
              <a:t> SHSAT </a:t>
            </a: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BC3A-6EA3-42DD-8F23-C4AD044C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28" y="5906862"/>
            <a:ext cx="2104798" cy="390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Elijah Fuller</a:t>
            </a:r>
          </a:p>
        </p:txBody>
      </p:sp>
    </p:spTree>
    <p:extLst>
      <p:ext uri="{BB962C8B-B14F-4D97-AF65-F5344CB8AC3E}">
        <p14:creationId xmlns:p14="http://schemas.microsoft.com/office/powerpoint/2010/main" val="2398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7C6-914E-4F83-9712-54044C7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5" y="587829"/>
            <a:ext cx="5030787" cy="1404257"/>
          </a:xfrm>
        </p:spPr>
        <p:txBody>
          <a:bodyPr/>
          <a:lstStyle/>
          <a:p>
            <a:r>
              <a:rPr lang="en-US" dirty="0"/>
              <a:t>PCA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2CF9-2B2D-4876-9399-049534B3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83971"/>
            <a:ext cx="8505825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9B53-BDE6-440D-81A6-FBB8395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71" y="664028"/>
            <a:ext cx="3233058" cy="718457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783E-4B56-4239-A88F-2DA57D9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77" y="1937656"/>
            <a:ext cx="10854645" cy="35160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All models were tuned using </a:t>
            </a:r>
            <a:r>
              <a:rPr lang="en-US" b="1" dirty="0" err="1">
                <a:solidFill>
                  <a:srgbClr val="002060"/>
                </a:solidFill>
              </a:rPr>
              <a:t>gridsearchCV</a:t>
            </a:r>
            <a:endParaRPr lang="en-US" b="1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2060"/>
                </a:solidFill>
              </a:rPr>
              <a:t>gridsearchCV</a:t>
            </a:r>
            <a:r>
              <a:rPr lang="en-US" sz="2000" dirty="0">
                <a:solidFill>
                  <a:srgbClr val="002060"/>
                </a:solidFill>
              </a:rPr>
              <a:t> attempts the parameters given model to find the best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both PCA and my manually adjusted feature set for each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tuned the models individually for feature set against ELA and math proficiency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</a:t>
            </a:r>
            <a:r>
              <a:rPr lang="en-US" dirty="0" err="1">
                <a:solidFill>
                  <a:srgbClr val="002060"/>
                </a:solidFill>
              </a:rPr>
              <a:t>cross_val_score</a:t>
            </a:r>
            <a:r>
              <a:rPr lang="en-US" dirty="0">
                <a:solidFill>
                  <a:srgbClr val="002060"/>
                </a:solidFill>
              </a:rPr>
              <a:t> to split the data into 5 groups to test for overfitting</a:t>
            </a:r>
          </a:p>
        </p:txBody>
      </p:sp>
    </p:spTree>
    <p:extLst>
      <p:ext uri="{BB962C8B-B14F-4D97-AF65-F5344CB8AC3E}">
        <p14:creationId xmlns:p14="http://schemas.microsoft.com/office/powerpoint/2010/main" val="19823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7A4F-BA2A-4DD6-B85C-D3632274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11" y="647403"/>
            <a:ext cx="1030778" cy="1055914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0E2A-FB43-489A-95D9-01F90405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5" y="2120537"/>
            <a:ext cx="10933610" cy="31423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KNN classifies new datapoints based on similarity of previous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has a relatively high accuracy while being extremely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for classification or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Stores the entire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Sensitive to irrelevant features and the scale of data</a:t>
            </a:r>
          </a:p>
        </p:txBody>
      </p:sp>
    </p:spTree>
    <p:extLst>
      <p:ext uri="{BB962C8B-B14F-4D97-AF65-F5344CB8AC3E}">
        <p14:creationId xmlns:p14="http://schemas.microsoft.com/office/powerpoint/2010/main" val="20808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1C6-7E68-4539-B891-15659960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3290"/>
            <a:ext cx="10058400" cy="1119554"/>
          </a:xfrm>
        </p:spPr>
        <p:txBody>
          <a:bodyPr/>
          <a:lstStyle/>
          <a:p>
            <a:pPr algn="ctr"/>
            <a:r>
              <a:rPr lang="en-US" dirty="0"/>
              <a:t>KNN Tuning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25B4-FC92-474B-A163-83835FC3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70779"/>
            <a:ext cx="48768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A53-E436-4EE2-8FCE-AE7078AE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46" y="466667"/>
            <a:ext cx="1028008" cy="793865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C524F5-68C6-4AE7-BD98-C17AA047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41761"/>
              </p:ext>
            </p:extLst>
          </p:nvPr>
        </p:nvGraphicFramePr>
        <p:xfrm>
          <a:off x="1515562" y="1795244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6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 = 330, weights ='distance’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 = 30, weights ='distance'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3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159-0050-4C81-8FF3-F432A8F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8" y="685800"/>
            <a:ext cx="4617130" cy="762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CAAD-B106-45E8-86A2-EB6023A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88029"/>
            <a:ext cx="10832874" cy="380637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Logistic Regression transforms the regression model to become a classifier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and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Does not work well with larger numbers of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453-186E-4F65-8024-A6B5191B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35" y="555171"/>
            <a:ext cx="4540930" cy="112122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C93D6-E8DC-4D45-BBF1-EE69DBAE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10094"/>
              </p:ext>
            </p:extLst>
          </p:nvPr>
        </p:nvGraphicFramePr>
        <p:xfrm>
          <a:off x="1515562" y="1979802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19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2888933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1.7000000000000006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0.002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FBB-2038-4521-9B52-BD1CE59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92" y="620485"/>
            <a:ext cx="4018416" cy="82731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51F3-8000-46E0-B624-CE588D9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64229"/>
            <a:ext cx="10821988" cy="3730171"/>
          </a:xfr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Ridge regression shrinks the coefficients with minor contributions to be close to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to prevent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reduces the coefficient of features with little relevance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minimizes less important feature’s impact on the trained model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47DF-BB96-49C6-B688-A7AB1521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620486"/>
            <a:ext cx="5638800" cy="838200"/>
          </a:xfrm>
        </p:spPr>
        <p:txBody>
          <a:bodyPr/>
          <a:lstStyle/>
          <a:p>
            <a:pPr algn="ctr"/>
            <a:r>
              <a:rPr lang="en-US" dirty="0"/>
              <a:t>Ridge Regression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C89F4-EE09-4A4D-8BD7-9FEED67F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27534"/>
              </p:ext>
            </p:extLst>
          </p:nvPr>
        </p:nvGraphicFramePr>
        <p:xfrm>
          <a:off x="1515562" y="1967943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0.019000000000000003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0.089999999999999927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8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805-DFF8-4784-B538-C4A5AD3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528073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Lasso Regression</a:t>
            </a:r>
            <a:br>
              <a:rPr lang="en-US" dirty="0"/>
            </a:br>
            <a:r>
              <a:rPr lang="en-US" dirty="0"/>
              <a:t>(Least absolute shrinkage and selection operator)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E44F-AC9F-4781-B695-F6E20593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05743"/>
            <a:ext cx="10528074" cy="35886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Lasso regression is similar to ridge regression, however it reduces the coefficient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Setting the coefficients to 0 will remove the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to prevent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D75-3127-4B71-ADA7-5CE463F3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46" y="252789"/>
            <a:ext cx="3169331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74BC-F2EC-49E6-8150-877D533D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393371"/>
            <a:ext cx="8534400" cy="410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dataset can be found on Kaggle </a:t>
            </a:r>
            <a:r>
              <a:rPr lang="en-US" u="sng" dirty="0">
                <a:solidFill>
                  <a:srgbClr val="002060"/>
                </a:solidFill>
                <a:hlinkClick r:id="rId2"/>
              </a:rPr>
              <a:t>https://www.kaggle.com/passnyc/data-science-for-good#2016%20School%20Explorer.csv</a:t>
            </a:r>
            <a:r>
              <a:rPr lang="en-US" dirty="0">
                <a:solidFill>
                  <a:srgbClr val="002060"/>
                </a:solidFill>
              </a:rPr>
              <a:t> and was provided by PASSNYC. </a:t>
            </a:r>
          </a:p>
          <a:p>
            <a:r>
              <a:rPr lang="en-US" dirty="0">
                <a:solidFill>
                  <a:srgbClr val="002060"/>
                </a:solidFill>
              </a:rPr>
              <a:t>The dataset included 1272 schools in the New York City area. </a:t>
            </a:r>
          </a:p>
          <a:p>
            <a:r>
              <a:rPr lang="en-US" dirty="0">
                <a:solidFill>
                  <a:srgbClr val="002060"/>
                </a:solidFill>
              </a:rPr>
              <a:t>The test scores are from a test called SHSAT</a:t>
            </a:r>
          </a:p>
          <a:p>
            <a:r>
              <a:rPr lang="en-US" dirty="0">
                <a:solidFill>
                  <a:srgbClr val="002060"/>
                </a:solidFill>
              </a:rPr>
              <a:t>The school dataset provider's definition for rigorous instruction is how well the students were engaged during the curriculum.</a:t>
            </a:r>
          </a:p>
        </p:txBody>
      </p:sp>
    </p:spTree>
    <p:extLst>
      <p:ext uri="{BB962C8B-B14F-4D97-AF65-F5344CB8AC3E}">
        <p14:creationId xmlns:p14="http://schemas.microsoft.com/office/powerpoint/2010/main" val="382564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95C-59D2-4C0F-AF10-06DB8E8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57" y="425741"/>
            <a:ext cx="3211286" cy="1393371"/>
          </a:xfrm>
        </p:spPr>
        <p:txBody>
          <a:bodyPr/>
          <a:lstStyle/>
          <a:p>
            <a:r>
              <a:rPr lang="en-US" dirty="0"/>
              <a:t>LASSO Scores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92B5C-A996-4892-8997-FAEDC5BCC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59235"/>
              </p:ext>
            </p:extLst>
          </p:nvPr>
        </p:nvGraphicFramePr>
        <p:xfrm>
          <a:off x="1515562" y="2122201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3.8700000000000028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6.3199999999999967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36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BA0-7EA6-4C11-B843-5A5000F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742" y="604455"/>
            <a:ext cx="517051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</a:t>
            </a:r>
            <a:br>
              <a:rPr lang="en-US" dirty="0"/>
            </a:br>
            <a:r>
              <a:rPr lang="en-US" dirty="0"/>
              <a:t>Support Vector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B760-FF7D-48DA-9B06-3677551C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78429"/>
            <a:ext cx="10876417" cy="4015971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SVC outputs an optimal hyperplane to categorizes new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SVM uses the </a:t>
            </a:r>
            <a:r>
              <a:rPr lang="en-US" i="1" dirty="0">
                <a:solidFill>
                  <a:srgbClr val="002060"/>
                </a:solidFill>
              </a:rPr>
              <a:t>kernel trick</a:t>
            </a:r>
          </a:p>
          <a:p>
            <a:r>
              <a:rPr lang="en-US" dirty="0">
                <a:solidFill>
                  <a:srgbClr val="002060"/>
                </a:solidFill>
              </a:rPr>
              <a:t>		dot product to find the optimal hyperplane and then finds the best-fit 					boundaries with the hyperplane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SVM is resistant to over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work with infinite-dimensional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3F-A723-43AE-BA79-B8D91A0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371"/>
            <a:ext cx="10058400" cy="957943"/>
          </a:xfrm>
        </p:spPr>
        <p:txBody>
          <a:bodyPr/>
          <a:lstStyle/>
          <a:p>
            <a:pPr algn="ctr"/>
            <a:r>
              <a:rPr lang="en-US" dirty="0"/>
              <a:t>SVC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02D5B-54CE-41F8-B8F9-AAB3FCC75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4683"/>
              </p:ext>
            </p:extLst>
          </p:nvPr>
        </p:nvGraphicFramePr>
        <p:xfrm>
          <a:off x="1515562" y="1774414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 '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dirty="0" err="1"/>
                        <a:t>max_iter</a:t>
                      </a:r>
                      <a:r>
                        <a:rPr lang="en-US" dirty="0"/>
                        <a:t> =130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 '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dirty="0" err="1"/>
                        <a:t>max_iter</a:t>
                      </a:r>
                      <a:r>
                        <a:rPr lang="en-US" dirty="0"/>
                        <a:t> 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9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F4F-6ECF-47F3-A7B1-4503C5E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8" y="713310"/>
            <a:ext cx="339634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C577-44FD-47AA-AC51-F5C8CC51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895302"/>
            <a:ext cx="11576957" cy="4249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 is a supervised learning algorithm that is an ensemble of 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often uses the “bagging”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also be used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build from thousands of trees and merge them into an accurate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Runs in parallel and outputs are aggregated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become slow and inefficient if the model has a large number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referred to a “black box” model, output gives little insight to how the model got its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99D0-0BBA-4DBE-9C99-301D86D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5" y="685800"/>
            <a:ext cx="9215831" cy="9102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Features Ranked in Importance for Predicting Math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76B64-F127-4720-94F1-3C22ED0C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35" y="1677108"/>
            <a:ext cx="6038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E46-BD37-4C3A-A63C-437BD47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91" y="521677"/>
            <a:ext cx="8897815" cy="627185"/>
          </a:xfrm>
        </p:spPr>
        <p:txBody>
          <a:bodyPr/>
          <a:lstStyle/>
          <a:p>
            <a:r>
              <a:rPr lang="en-US" dirty="0"/>
              <a:t>Features Ranked in Importance for ELA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3442-8786-4944-BD1D-F3BE513D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345223"/>
            <a:ext cx="6210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100-D3DC-483F-AF36-C712970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0"/>
            <a:ext cx="10058400" cy="762000"/>
          </a:xfrm>
        </p:spPr>
        <p:txBody>
          <a:bodyPr/>
          <a:lstStyle/>
          <a:p>
            <a:pPr algn="ctr"/>
            <a:r>
              <a:rPr lang="en-US" dirty="0"/>
              <a:t>Random forest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92B0CC-742E-4931-BA48-23DB323AE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70054"/>
              </p:ext>
            </p:extLst>
          </p:nvPr>
        </p:nvGraphicFramePr>
        <p:xfrm>
          <a:off x="1515562" y="2112870"/>
          <a:ext cx="9160876" cy="376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36334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criterion= 'entropy',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38,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34,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'sqrt'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criterion= '</a:t>
                      </a:r>
                      <a:r>
                        <a:rPr lang="en-US" dirty="0" err="1"/>
                        <a:t>gini</a:t>
                      </a:r>
                      <a:r>
                        <a:rPr lang="en-US" dirty="0"/>
                        <a:t>',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17,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44,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66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19-C723-4EB1-B6C9-0F08092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4" y="620486"/>
            <a:ext cx="4365171" cy="772885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EC7C-A80D-48EC-B96F-2E14E8CC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64" y="2275112"/>
            <a:ext cx="10604472" cy="3484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Gradient boosting is a supervised learning algorithm uses decision trees.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will perform many times while adjusting the model based on what was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Builds one tree at a tree rather than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Is commonly a great performer, even when compared with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training is slow compared to some of the other supervised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Is prone to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3BF8-6DC5-4B29-9232-9A927AA1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7443"/>
            <a:ext cx="10058400" cy="805543"/>
          </a:xfrm>
        </p:spPr>
        <p:txBody>
          <a:bodyPr/>
          <a:lstStyle/>
          <a:p>
            <a:pPr algn="ctr"/>
            <a:r>
              <a:rPr lang="en-US" dirty="0"/>
              <a:t>Gradient boosting score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ADBD1-82C4-445B-8528-7531F63C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43426"/>
              </p:ext>
            </p:extLst>
          </p:nvPr>
        </p:nvGraphicFramePr>
        <p:xfrm>
          <a:off x="1515562" y="2330388"/>
          <a:ext cx="9160876" cy="376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36334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31,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=37,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'log2'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2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1BE-0AEA-44CA-932C-1EDDBE4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2" y="631371"/>
            <a:ext cx="2656115" cy="696686"/>
          </a:xfrm>
        </p:spPr>
        <p:txBody>
          <a:bodyPr/>
          <a:lstStyle/>
          <a:p>
            <a:r>
              <a:rPr lang="en-US" dirty="0"/>
              <a:t>Best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58B88-3E38-4BDF-A656-105C7AB8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0195"/>
              </p:ext>
            </p:extLst>
          </p:nvPr>
        </p:nvGraphicFramePr>
        <p:xfrm>
          <a:off x="740226" y="1513114"/>
          <a:ext cx="1071154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4">
                  <a:extLst>
                    <a:ext uri="{9D8B030D-6E8A-4147-A177-3AD203B41FA5}">
                      <a16:colId xmlns:a16="http://schemas.microsoft.com/office/drawing/2014/main" val="3453530627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411194412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484472474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244227330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490818196"/>
                    </a:ext>
                  </a:extLst>
                </a:gridCol>
              </a:tblGrid>
              <a:tr h="575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Overfit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59607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+/-3 %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391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91.4%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3161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90.76%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3359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27563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+/-15%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87.2%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3918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+/-2.5%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7478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D30-3E21-405A-BD07-7240CDF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63" y="557589"/>
            <a:ext cx="6108474" cy="1507067"/>
          </a:xfrm>
        </p:spPr>
        <p:txBody>
          <a:bodyPr/>
          <a:lstStyle/>
          <a:p>
            <a:r>
              <a:rPr lang="en-US" dirty="0"/>
              <a:t>More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F22-9820-46F1-82EB-183482F1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31037"/>
            <a:ext cx="8534400" cy="361761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shape is 1272 rows (schools) and 161 columns</a:t>
            </a:r>
          </a:p>
          <a:p>
            <a:r>
              <a:rPr lang="en-US" dirty="0">
                <a:solidFill>
                  <a:srgbClr val="002060"/>
                </a:solidFill>
              </a:rPr>
              <a:t>dataset is to determine between which schools were better</a:t>
            </a:r>
          </a:p>
          <a:p>
            <a:r>
              <a:rPr lang="en-US" dirty="0">
                <a:solidFill>
                  <a:srgbClr val="002060"/>
                </a:solidFill>
              </a:rPr>
              <a:t>There were 3 features that had nearly no data in the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Adjusted Grade – 1270/1272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New? – 1243/1272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Other Location in LCGMS – 1271/1272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F7-1E88-4D8F-A80A-15E8FCC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86" y="685800"/>
            <a:ext cx="3004458" cy="685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63D9-3580-40DD-AD67-862CD1FA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7" y="1709058"/>
            <a:ext cx="10994571" cy="3810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 had several key takeaways from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only bad performer came from SVC for math, KNN math was not great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simpler models had close accuracy to the more complex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PCA did not have the better accuracy for any of the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Random Forest performed for the math test but Gradient boosting was the best for 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other simpler models could be used to reduce complexity if needed.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2EE8B-C806-4990-89A2-AD7BEDA9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12" y="465513"/>
            <a:ext cx="10956175" cy="10474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						What is the SHSAT?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dirty="0">
                <a:latin typeface="Copperplate Gothic Bold" panose="020E0705020206020404" pitchFamily="34" charset="0"/>
              </a:rPr>
              <a:t>Specialized high School Admissions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A09B-E337-4AAA-87BB-5D50BDC9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433" y="2388053"/>
            <a:ext cx="9167132" cy="2963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8 New York specialized schools require this test for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test is given to students in the eighth and ninth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test assesses English and math skills of the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Students are ranked and assigned to a school based on test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D8F-3AD5-43A1-9173-37D5642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13" y="220133"/>
            <a:ext cx="6346371" cy="806287"/>
          </a:xfrm>
        </p:spPr>
        <p:txBody>
          <a:bodyPr/>
          <a:lstStyle/>
          <a:p>
            <a:r>
              <a:rPr lang="en-US" dirty="0"/>
              <a:t>ELA vs Math Proficiency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70D7F5-DCC3-4D9E-9511-F996BB2F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3" y="1026420"/>
            <a:ext cx="6381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DF14-BC46-436D-B682-DD292CD1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999068"/>
          </a:xfrm>
        </p:spPr>
        <p:txBody>
          <a:bodyPr/>
          <a:lstStyle/>
          <a:p>
            <a:r>
              <a:rPr lang="en-US" dirty="0"/>
              <a:t>Full counts of both proficiencies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3440-1A18-4822-BF0B-8A0D0784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55780"/>
            <a:ext cx="7429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4EB-CE29-4AC9-917A-9D7BAF9D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442913"/>
            <a:ext cx="10796953" cy="1166446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to show correlation between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5476-A06A-472D-AA14-CADD225F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51" y="1609359"/>
            <a:ext cx="5413497" cy="4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12A-F645-40E0-91B7-EA293FEF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732" y="583746"/>
            <a:ext cx="6090556" cy="702129"/>
          </a:xfrm>
        </p:spPr>
        <p:txBody>
          <a:bodyPr>
            <a:normAutofit fontScale="90000"/>
          </a:bodyPr>
          <a:lstStyle/>
          <a:p>
            <a:r>
              <a:rPr lang="en-US" dirty="0"/>
              <a:t>My Feature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D524-413E-4C59-A2F0-DC2B67B2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02279"/>
            <a:ext cx="10537599" cy="40921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Dropped irrelevant features to lower the number of features to 56 from 161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Tried out two forms of feature selection: PCA and manually removal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Dropped poor performers based on Random Forest feature importance to 34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A0B87-B673-4920-BCE3-D4290D0A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641233"/>
            <a:ext cx="8961120" cy="1176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PCA</a:t>
            </a:r>
            <a:br>
              <a:rPr lang="en-US" dirty="0"/>
            </a:br>
            <a:r>
              <a:rPr lang="en-US" dirty="0"/>
              <a:t>Principal Component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1864-FD90-496F-ABB5-66F6828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43941"/>
            <a:ext cx="10787352" cy="3550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Reduces the complexity by reducing the number of variables to a smaller set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Reduces the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Extracts information while removing the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Simplifies the dataset</a:t>
            </a:r>
          </a:p>
        </p:txBody>
      </p:sp>
    </p:spTree>
    <p:extLst>
      <p:ext uri="{BB962C8B-B14F-4D97-AF65-F5344CB8AC3E}">
        <p14:creationId xmlns:p14="http://schemas.microsoft.com/office/powerpoint/2010/main" val="12503605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17268</TotalTime>
  <Words>1082</Words>
  <Application>Microsoft Office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Copperplate Gothic Bold</vt:lpstr>
      <vt:lpstr>Wingdings</vt:lpstr>
      <vt:lpstr>Wingdings 3</vt:lpstr>
      <vt:lpstr>Slice</vt:lpstr>
      <vt:lpstr>New York Education System’S SHSAT TEst</vt:lpstr>
      <vt:lpstr>The DataSet</vt:lpstr>
      <vt:lpstr>More About the Dataset</vt:lpstr>
      <vt:lpstr>      What is the SHSAT? Specialized high School Admissions Test</vt:lpstr>
      <vt:lpstr>ELA vs Math Proficiency</vt:lpstr>
      <vt:lpstr>Full counts of both proficiencies</vt:lpstr>
      <vt:lpstr>HeatMap to show correlation between features</vt:lpstr>
      <vt:lpstr>My Feature selection Process</vt:lpstr>
      <vt:lpstr>PCA Principal Component Analysis</vt:lpstr>
      <vt:lpstr>PCA Feature selection </vt:lpstr>
      <vt:lpstr>Model Tuning</vt:lpstr>
      <vt:lpstr>KNN</vt:lpstr>
      <vt:lpstr>KNN Tuning graph</vt:lpstr>
      <vt:lpstr>KNN</vt:lpstr>
      <vt:lpstr>Logistic Regression</vt:lpstr>
      <vt:lpstr>Logistic Regression</vt:lpstr>
      <vt:lpstr>Ridge regression</vt:lpstr>
      <vt:lpstr>Ridge Regression scores</vt:lpstr>
      <vt:lpstr>Lasso Regression (Least absolute shrinkage and selection operator)</vt:lpstr>
      <vt:lpstr>LASSO Scores</vt:lpstr>
      <vt:lpstr>SVC Support Vector Cluster</vt:lpstr>
      <vt:lpstr>SVC Scores</vt:lpstr>
      <vt:lpstr>Random Forest</vt:lpstr>
      <vt:lpstr>Features Ranked in Importance for Predicting Math Scores</vt:lpstr>
      <vt:lpstr>Features Ranked in Importance for ELA</vt:lpstr>
      <vt:lpstr>Random forest scores</vt:lpstr>
      <vt:lpstr>Gradient Boosting</vt:lpstr>
      <vt:lpstr>Gradient boosting score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Education System</dc:title>
  <dc:creator>elijah fuller</dc:creator>
  <cp:lastModifiedBy>elijah fuller</cp:lastModifiedBy>
  <cp:revision>69</cp:revision>
  <dcterms:created xsi:type="dcterms:W3CDTF">2018-07-11T18:53:02Z</dcterms:created>
  <dcterms:modified xsi:type="dcterms:W3CDTF">2018-07-23T18:41:32Z</dcterms:modified>
</cp:coreProperties>
</file>