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</p:sldMasterIdLst>
  <p:notesMasterIdLst>
    <p:notesMasterId r:id="rId22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71" r:id="rId14"/>
    <p:sldId id="274" r:id="rId15"/>
    <p:sldId id="275" r:id="rId16"/>
    <p:sldId id="262" r:id="rId17"/>
    <p:sldId id="260" r:id="rId18"/>
    <p:sldId id="272" r:id="rId19"/>
    <p:sldId id="263" r:id="rId20"/>
    <p:sldId id="273" r:id="rId21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27"/>
    <a:srgbClr val="7FCEDA"/>
    <a:srgbClr val="96F2FF"/>
    <a:srgbClr val="7BFF6B"/>
    <a:srgbClr val="FF5964"/>
    <a:srgbClr val="A4F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824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4E3DF-3F72-414C-A326-204475B94756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88F0-DFD4-7E4D-AC76-468E177DC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3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88F0-DFD4-7E4D-AC76-468E177DCAD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5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n’est pas une base de données : la fonction</a:t>
            </a:r>
            <a:r>
              <a:rPr lang="fr-FR" baseline="0" dirty="0" smtClean="0"/>
              <a:t> principale est la gestion d’une hiérarchie d’objets.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4</a:t>
            </a:r>
            <a:r>
              <a:rPr lang="fr-FR" baseline="0" dirty="0" smtClean="0"/>
              <a:t> t</a:t>
            </a:r>
            <a:r>
              <a:rPr lang="fr-FR" dirty="0" smtClean="0"/>
              <a:t>ypes de stockage possible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SQLite</a:t>
            </a:r>
            <a:r>
              <a:rPr lang="fr-FR" baseline="0" dirty="0" smtClean="0"/>
              <a:t>, XML, Binaire et en Mémoire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 le chargements des enfants (par exemple, la liste des notes d’un élève), aucun requête n’est nécessaire alors que pour un ORM, une requête </a:t>
            </a:r>
            <a:r>
              <a:rPr lang="fr-FR" baseline="0" smtClean="0"/>
              <a:t>est envoyée.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88F0-DFD4-7E4D-AC76-468E177DCAD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29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définition d’un modèle ne veut pas forcément dire qu’une base de données se cache</a:t>
            </a:r>
            <a:r>
              <a:rPr lang="fr-FR" baseline="0" dirty="0" smtClean="0"/>
              <a:t> derrière.</a:t>
            </a:r>
          </a:p>
          <a:p>
            <a:r>
              <a:rPr lang="fr-FR" baseline="0" dirty="0" smtClean="0"/>
              <a:t>Le Model en </a:t>
            </a:r>
            <a:r>
              <a:rPr lang="fr-FR" baseline="0" dirty="0" err="1" smtClean="0"/>
              <a:t>CoreData</a:t>
            </a:r>
            <a:r>
              <a:rPr lang="fr-FR" baseline="0" dirty="0" smtClean="0"/>
              <a:t> définit la structure du graphe d’objets, leurs relations et leurs attributs.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 chaque entité, une classe est créée qui correspond à l’objet métier qui sera utilisé, et une catégorie reprend l’ensemble des attributs et relations du modèle. Cette catégorie sera écrasée à chaque génération à partir du modèle, il est donc conseillé de ne pas la modifier.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88F0-DFD4-7E4D-AC76-468E177DCAD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98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</a:t>
            </a:r>
            <a:r>
              <a:rPr lang="fr-FR" baseline="0" dirty="0" smtClean="0"/>
              <a:t> </a:t>
            </a:r>
            <a:r>
              <a:rPr lang="fr-FR" dirty="0" err="1" smtClean="0"/>
              <a:t>NSManagedObjectContext</a:t>
            </a:r>
            <a:r>
              <a:rPr lang="fr-FR" baseline="0" dirty="0" smtClean="0"/>
              <a:t>  possède 2 types de file d’exécution des requêtes : file principale et file privée.</a:t>
            </a:r>
          </a:p>
          <a:p>
            <a:r>
              <a:rPr lang="fr-FR" baseline="0" dirty="0" smtClean="0"/>
              <a:t>La file principale est exécutée sur le main thread et la file privée dans un thread à part.</a:t>
            </a:r>
          </a:p>
          <a:p>
            <a:endParaRPr lang="fr-FR" dirty="0" smtClean="0"/>
          </a:p>
          <a:p>
            <a:r>
              <a:rPr lang="fr-FR" dirty="0" smtClean="0"/>
              <a:t>Tout objet n’est présent qu’en un seul exemplaire dans le </a:t>
            </a:r>
            <a:r>
              <a:rPr lang="fr-FR" dirty="0" err="1" smtClean="0"/>
              <a:t>NSManagedObjectContext</a:t>
            </a:r>
            <a:r>
              <a:rPr lang="fr-FR" baseline="0" dirty="0" smtClean="0"/>
              <a:t> même si plusieurs requêtes retournent des objets identiques.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88F0-DFD4-7E4D-AC76-468E177DCAD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98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coordinateur</a:t>
            </a:r>
            <a:r>
              <a:rPr lang="fr-FR" baseline="0" dirty="0" smtClean="0"/>
              <a:t> gère un ou plusieurs stores (potentiellement de différents types).</a:t>
            </a:r>
            <a:endParaRPr lang="fr-FR" dirty="0" smtClean="0"/>
          </a:p>
          <a:p>
            <a:r>
              <a:rPr lang="fr-FR" dirty="0" smtClean="0"/>
              <a:t>Le coordinateur</a:t>
            </a:r>
            <a:r>
              <a:rPr lang="fr-FR" baseline="0" dirty="0" smtClean="0"/>
              <a:t> fait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entre chaque entité et le store dans lequel il doit être enregistré.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88F0-DFD4-7E4D-AC76-468E177DCAD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6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MOC : </a:t>
            </a:r>
            <a:r>
              <a:rPr lang="fr-FR" dirty="0" err="1" smtClean="0"/>
              <a:t>Managed</a:t>
            </a:r>
            <a:r>
              <a:rPr lang="fr-FR" dirty="0" smtClean="0"/>
              <a:t> Object </a:t>
            </a:r>
            <a:r>
              <a:rPr lang="fr-FR" dirty="0" err="1" smtClean="0"/>
              <a:t>Context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Problème d’un unique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context</a:t>
            </a:r>
            <a:r>
              <a:rPr lang="fr-FR" baseline="0" dirty="0" smtClean="0"/>
              <a:t> : s’il est privé, impossible de modifier l’interface, s’il est principal, on bloque l’UI.</a:t>
            </a:r>
          </a:p>
          <a:p>
            <a:r>
              <a:rPr lang="fr-FR" baseline="0" dirty="0" smtClean="0"/>
              <a:t>Problème de thread </a:t>
            </a:r>
            <a:r>
              <a:rPr lang="fr-FR" baseline="0" dirty="0" err="1" smtClean="0"/>
              <a:t>safe</a:t>
            </a:r>
            <a:r>
              <a:rPr lang="fr-FR" baseline="0" dirty="0" smtClean="0"/>
              <a:t> : les objets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 Data ne sont pas thread </a:t>
            </a:r>
            <a:r>
              <a:rPr lang="fr-FR" baseline="0" dirty="0" err="1" smtClean="0"/>
              <a:t>safe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 Data les verrouille même en cas de lecture (ne serait-ce que pour un champ).</a:t>
            </a:r>
          </a:p>
          <a:p>
            <a:r>
              <a:rPr lang="fr-FR" baseline="0" dirty="0" smtClean="0"/>
              <a:t>Dans le cas de plusieurs contextes, les mises à jour dans l’un ne sont pas répercutées sur l’autre. Travail à coder à la main.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88F0-DFD4-7E4D-AC76-468E177DCAD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62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contextes peuvent hériter d’un contexte parent.</a:t>
            </a:r>
            <a:r>
              <a:rPr lang="fr-FR" baseline="0" dirty="0" smtClean="0"/>
              <a:t> Certaines règles s’appliquent dans ces cas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contexte parent reçoit les mises à jour des contextes enfants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contexte enfant ne reçoit pas les mises à jour de son parent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mises à jour des contextes enfants obligent le contexte parent à se mettre à jour =&gt; les tâches du parent sont entrecoupées dans le meilleur des cas.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88F0-DFD4-7E4D-AC76-468E177DCAD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Mise</a:t>
            </a:r>
            <a:r>
              <a:rPr lang="fr-FR" baseline="0" dirty="0" smtClean="0"/>
              <a:t> en place d’une seconde </a:t>
            </a:r>
            <a:r>
              <a:rPr lang="fr-FR" baseline="0" dirty="0" err="1" smtClean="0"/>
              <a:t>stack</a:t>
            </a:r>
            <a:r>
              <a:rPr lang="fr-FR" baseline="0" dirty="0" smtClean="0"/>
              <a:t> réservée à l’insertion d’un nombre important de données.</a:t>
            </a:r>
          </a:p>
          <a:p>
            <a:endParaRPr lang="fr-FR" dirty="0" smtClean="0"/>
          </a:p>
          <a:p>
            <a:r>
              <a:rPr lang="fr-FR" dirty="0" smtClean="0"/>
              <a:t>Le choix</a:t>
            </a:r>
            <a:r>
              <a:rPr lang="fr-FR" baseline="0" dirty="0" smtClean="0"/>
              <a:t> de la </a:t>
            </a:r>
            <a:r>
              <a:rPr lang="fr-FR" baseline="0" dirty="0" err="1" smtClean="0"/>
              <a:t>stack</a:t>
            </a:r>
            <a:r>
              <a:rPr lang="fr-FR" baseline="0" dirty="0" smtClean="0"/>
              <a:t> adéquate dépend principalement du projet : y a-t-il des lourds traitements ??? Les requêtes sont-elles complexes ??? Les données sont-elles volumineuse ???.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88F0-DFD4-7E4D-AC76-468E177DCAD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8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Fortement utilisé en Java, le pattern DAO s’occupe</a:t>
            </a:r>
            <a:r>
              <a:rPr lang="fr-FR" baseline="0" dirty="0" smtClean="0"/>
              <a:t> de la couche intermédiaire entre la couche métier et la source de données.</a:t>
            </a:r>
          </a:p>
          <a:p>
            <a:endParaRPr lang="fr-FR" dirty="0" smtClean="0"/>
          </a:p>
          <a:p>
            <a:r>
              <a:rPr lang="fr-FR" dirty="0" smtClean="0"/>
              <a:t>Nous retrouvons</a:t>
            </a:r>
            <a:r>
              <a:rPr lang="fr-FR" baseline="0" dirty="0" smtClean="0"/>
              <a:t> ici une partie du schéma de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 Data. En effet, la partie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 Data sera encapsulée dans la couche DAO.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88F0-DFD4-7E4D-AC76-468E177DCAD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46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21/09/16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DD450D6-1B8B-9D46-8731-F032650DEEE5}" type="slidenum">
              <a:rPr lang="fr-FR" smtClean="0"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2581C0-7180-E94A-84F1-E14D728B7992}" type="datetimeFigureOut">
              <a:rPr lang="fr-FR" smtClean="0"/>
              <a:t>21/09/16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m.io" TargetMode="External"/><Relationship Id="rId4" Type="http://schemas.openxmlformats.org/officeDocument/2006/relationships/hyperlink" Target="https://github.com/efurnon/CoreData-Te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gicalpanda/MagicalRecor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09569" y="1439793"/>
            <a:ext cx="5724862" cy="209504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différents design patterns pour </a:t>
            </a:r>
            <a:r>
              <a:rPr lang="fr-FR" dirty="0" err="1" smtClean="0"/>
              <a:t>CoreData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32906"/>
            <a:ext cx="6400800" cy="426827"/>
          </a:xfrm>
        </p:spPr>
        <p:txBody>
          <a:bodyPr>
            <a:normAutofit/>
          </a:bodyPr>
          <a:lstStyle/>
          <a:p>
            <a:r>
              <a:rPr lang="fr-FR" dirty="0" smtClean="0"/>
              <a:t>Par Emmanuel Furnon, Développeur mobile chez </a:t>
            </a:r>
            <a:r>
              <a:rPr lang="fr-FR" dirty="0" err="1" smtClean="0"/>
              <a:t>Keyrus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79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Data Multiple </a:t>
            </a:r>
            <a:r>
              <a:rPr lang="fr-FR" dirty="0" err="1" smtClean="0"/>
              <a:t>Stacks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219200"/>
            <a:ext cx="3838227" cy="3447786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256757" y="1303867"/>
            <a:ext cx="4112652" cy="3581400"/>
          </a:xfrm>
        </p:spPr>
        <p:txBody>
          <a:bodyPr>
            <a:normAutofit/>
          </a:bodyPr>
          <a:lstStyle/>
          <a:p>
            <a:r>
              <a:rPr lang="fr-FR" dirty="0" smtClean="0"/>
              <a:t>Découpage </a:t>
            </a:r>
            <a:r>
              <a:rPr lang="fr-FR" dirty="0" smtClean="0"/>
              <a:t>des tâches</a:t>
            </a:r>
          </a:p>
          <a:p>
            <a:endParaRPr lang="fr-FR" dirty="0" smtClean="0"/>
          </a:p>
          <a:p>
            <a:r>
              <a:rPr lang="fr-FR" dirty="0" smtClean="0"/>
              <a:t>Performant sur de larges données</a:t>
            </a:r>
          </a:p>
          <a:p>
            <a:endParaRPr lang="fr-FR" dirty="0" smtClean="0"/>
          </a:p>
          <a:p>
            <a:r>
              <a:rPr lang="fr-FR" dirty="0" smtClean="0"/>
              <a:t>Complexe à mettre en place</a:t>
            </a:r>
          </a:p>
          <a:p>
            <a:endParaRPr lang="fr-FR" dirty="0" smtClean="0"/>
          </a:p>
          <a:p>
            <a:r>
              <a:rPr lang="fr-FR" dirty="0" smtClean="0"/>
              <a:t>Difficulté à débugger</a:t>
            </a:r>
          </a:p>
        </p:txBody>
      </p:sp>
    </p:spTree>
    <p:extLst>
      <p:ext uri="{BB962C8B-B14F-4D97-AF65-F5344CB8AC3E}">
        <p14:creationId xmlns:p14="http://schemas.microsoft.com/office/powerpoint/2010/main" val="103135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différents design patterns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Comment encapsuler la couche de persistance/stockage ?</a:t>
            </a:r>
          </a:p>
          <a:p>
            <a:endParaRPr lang="fr-FR" dirty="0"/>
          </a:p>
          <a:p>
            <a:r>
              <a:rPr lang="fr-FR" dirty="0" smtClean="0"/>
              <a:t>Comment requêter une source de données ?</a:t>
            </a:r>
          </a:p>
          <a:p>
            <a:endParaRPr lang="fr-FR" dirty="0"/>
          </a:p>
          <a:p>
            <a:r>
              <a:rPr lang="fr-FR" dirty="0" smtClean="0"/>
              <a:t>Comment lier la logique métier à une base de données ?</a:t>
            </a:r>
          </a:p>
          <a:p>
            <a:endParaRPr lang="fr-FR" dirty="0"/>
          </a:p>
          <a:p>
            <a:r>
              <a:rPr lang="fr-FR" dirty="0" smtClean="0"/>
              <a:t>Comment assurer un </a:t>
            </a:r>
            <a:r>
              <a:rPr lang="fr-FR" dirty="0" err="1" smtClean="0"/>
              <a:t>requêtage</a:t>
            </a:r>
            <a:r>
              <a:rPr lang="fr-FR" dirty="0" smtClean="0"/>
              <a:t> optimisé et performant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98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/>
          <p:cNvCxnSpPr>
            <a:stCxn id="29" idx="3"/>
          </p:cNvCxnSpPr>
          <p:nvPr/>
        </p:nvCxnSpPr>
        <p:spPr>
          <a:xfrm flipV="1">
            <a:off x="4705543" y="2510290"/>
            <a:ext cx="2252518" cy="797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705543" y="3456235"/>
            <a:ext cx="2013912" cy="392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4"/>
          </p:cNvCxnSpPr>
          <p:nvPr/>
        </p:nvCxnSpPr>
        <p:spPr>
          <a:xfrm>
            <a:off x="1586530" y="2698788"/>
            <a:ext cx="2248747" cy="549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1590518" y="3394364"/>
            <a:ext cx="2244759" cy="54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17333" y="2247516"/>
            <a:ext cx="2170546" cy="21397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/>
              <a:t>Couche DAO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DAO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 Access Object </a:t>
            </a:r>
            <a:endParaRPr lang="fr-FR" dirty="0"/>
          </a:p>
        </p:txBody>
      </p:sp>
      <p:sp>
        <p:nvSpPr>
          <p:cNvPr id="5" name="Cylindre 4"/>
          <p:cNvSpPr/>
          <p:nvPr/>
        </p:nvSpPr>
        <p:spPr>
          <a:xfrm>
            <a:off x="672130" y="2310168"/>
            <a:ext cx="914400" cy="777240"/>
          </a:xfrm>
          <a:prstGeom prst="can">
            <a:avLst/>
          </a:prstGeom>
          <a:solidFill>
            <a:srgbClr val="96F2FF"/>
          </a:solidFill>
          <a:ln>
            <a:solidFill>
              <a:srgbClr val="7FC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Carré corné 5"/>
          <p:cNvSpPr/>
          <p:nvPr/>
        </p:nvSpPr>
        <p:spPr>
          <a:xfrm>
            <a:off x="672131" y="3552228"/>
            <a:ext cx="918387" cy="769620"/>
          </a:xfrm>
          <a:prstGeom prst="foldedCorner">
            <a:avLst/>
          </a:prstGeom>
          <a:solidFill>
            <a:srgbClr val="96F2FF"/>
          </a:solidFill>
          <a:ln>
            <a:solidFill>
              <a:srgbClr val="7FC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4061" y="4510424"/>
            <a:ext cx="157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7FCEDA"/>
                </a:solidFill>
              </a:rPr>
              <a:t>Source de données</a:t>
            </a:r>
            <a:endParaRPr lang="fr-FR" sz="1400" dirty="0">
              <a:solidFill>
                <a:srgbClr val="7FCEDA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937128" y="3148458"/>
            <a:ext cx="96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Requêtage</a:t>
            </a: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246" y="3154231"/>
            <a:ext cx="1533621" cy="153362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52" y="1615787"/>
            <a:ext cx="1371162" cy="1376603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711534" y="3146969"/>
            <a:ext cx="85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Résultats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19455" y="4508884"/>
            <a:ext cx="1256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7FCEDA"/>
                </a:solidFill>
              </a:rPr>
              <a:t>Objets métiers</a:t>
            </a:r>
            <a:endParaRPr lang="fr-FR" sz="1400" dirty="0">
              <a:solidFill>
                <a:srgbClr val="7FCEDA"/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77" y="2835795"/>
            <a:ext cx="870266" cy="9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8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15" grpId="0"/>
      <p:bldP spid="16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DAO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78120" y="1154545"/>
            <a:ext cx="4595092" cy="384848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cxnSp>
        <p:nvCxnSpPr>
          <p:cNvPr id="43" name="Connecteur droit 42"/>
          <p:cNvCxnSpPr>
            <a:endCxn id="9" idx="0"/>
          </p:cNvCxnSpPr>
          <p:nvPr/>
        </p:nvCxnSpPr>
        <p:spPr>
          <a:xfrm flipH="1">
            <a:off x="2701636" y="2085879"/>
            <a:ext cx="1223818" cy="906522"/>
          </a:xfrm>
          <a:prstGeom prst="line">
            <a:avLst/>
          </a:prstGeom>
          <a:ln>
            <a:solidFill>
              <a:srgbClr val="336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10" idx="0"/>
          </p:cNvCxnSpPr>
          <p:nvPr/>
        </p:nvCxnSpPr>
        <p:spPr>
          <a:xfrm flipH="1">
            <a:off x="3548302" y="2189030"/>
            <a:ext cx="414098" cy="808939"/>
          </a:xfrm>
          <a:prstGeom prst="line">
            <a:avLst/>
          </a:prstGeom>
          <a:ln>
            <a:solidFill>
              <a:srgbClr val="336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595092" y="2189030"/>
            <a:ext cx="423333" cy="803370"/>
          </a:xfrm>
          <a:prstGeom prst="line">
            <a:avLst/>
          </a:prstGeom>
          <a:ln>
            <a:solidFill>
              <a:srgbClr val="336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12" idx="0"/>
          </p:cNvCxnSpPr>
          <p:nvPr/>
        </p:nvCxnSpPr>
        <p:spPr>
          <a:xfrm>
            <a:off x="4615102" y="2082224"/>
            <a:ext cx="1234595" cy="910177"/>
          </a:xfrm>
          <a:prstGeom prst="line">
            <a:avLst/>
          </a:prstGeom>
          <a:ln>
            <a:solidFill>
              <a:srgbClr val="336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54" y="1499382"/>
            <a:ext cx="689648" cy="689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9" y="3652800"/>
            <a:ext cx="500184" cy="542913"/>
          </a:xfrm>
          <a:prstGeom prst="rect">
            <a:avLst/>
          </a:prstGeom>
        </p:spPr>
      </p:pic>
      <p:sp>
        <p:nvSpPr>
          <p:cNvPr id="9" name="Losange 8"/>
          <p:cNvSpPr/>
          <p:nvPr/>
        </p:nvSpPr>
        <p:spPr>
          <a:xfrm>
            <a:off x="2424545" y="2992401"/>
            <a:ext cx="554182" cy="53109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roix 9"/>
          <p:cNvSpPr/>
          <p:nvPr/>
        </p:nvSpPr>
        <p:spPr>
          <a:xfrm>
            <a:off x="3286605" y="2997969"/>
            <a:ext cx="523394" cy="531092"/>
          </a:xfrm>
          <a:prstGeom prst="pl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ctogone 10"/>
          <p:cNvSpPr/>
          <p:nvPr/>
        </p:nvSpPr>
        <p:spPr>
          <a:xfrm>
            <a:off x="4784436" y="2992400"/>
            <a:ext cx="531091" cy="53109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5588000" y="2992401"/>
            <a:ext cx="523394" cy="53109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/>
          <p:cNvSpPr/>
          <p:nvPr/>
        </p:nvSpPr>
        <p:spPr>
          <a:xfrm>
            <a:off x="2424545" y="3652801"/>
            <a:ext cx="554182" cy="531092"/>
          </a:xfrm>
          <a:prstGeom prst="diamond">
            <a:avLst/>
          </a:prstGeom>
          <a:solidFill>
            <a:srgbClr val="96F2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roix 13"/>
          <p:cNvSpPr/>
          <p:nvPr/>
        </p:nvSpPr>
        <p:spPr>
          <a:xfrm>
            <a:off x="3286605" y="3658369"/>
            <a:ext cx="523394" cy="531092"/>
          </a:xfrm>
          <a:prstGeom prst="plus">
            <a:avLst/>
          </a:prstGeom>
          <a:solidFill>
            <a:srgbClr val="96F2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ctogone 14"/>
          <p:cNvSpPr/>
          <p:nvPr/>
        </p:nvSpPr>
        <p:spPr>
          <a:xfrm>
            <a:off x="4784436" y="3652800"/>
            <a:ext cx="531091" cy="531092"/>
          </a:xfrm>
          <a:prstGeom prst="octagon">
            <a:avLst/>
          </a:prstGeom>
          <a:solidFill>
            <a:srgbClr val="96F2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/>
          <p:cNvSpPr/>
          <p:nvPr/>
        </p:nvSpPr>
        <p:spPr>
          <a:xfrm>
            <a:off x="5588000" y="3652801"/>
            <a:ext cx="523394" cy="531092"/>
          </a:xfrm>
          <a:prstGeom prst="triangle">
            <a:avLst/>
          </a:prstGeom>
          <a:solidFill>
            <a:srgbClr val="96F2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71" y="4249678"/>
            <a:ext cx="1119560" cy="584970"/>
          </a:xfrm>
          <a:prstGeom prst="rect">
            <a:avLst/>
          </a:prstGeom>
        </p:spPr>
      </p:pic>
      <p:sp>
        <p:nvSpPr>
          <p:cNvPr id="26" name="Losange 25"/>
          <p:cNvSpPr/>
          <p:nvPr/>
        </p:nvSpPr>
        <p:spPr>
          <a:xfrm>
            <a:off x="2424545" y="4307994"/>
            <a:ext cx="554182" cy="531092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roix 26"/>
          <p:cNvSpPr/>
          <p:nvPr/>
        </p:nvSpPr>
        <p:spPr>
          <a:xfrm>
            <a:off x="3286605" y="4313562"/>
            <a:ext cx="523394" cy="531092"/>
          </a:xfrm>
          <a:prstGeom prst="pl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ctogone 27"/>
          <p:cNvSpPr/>
          <p:nvPr/>
        </p:nvSpPr>
        <p:spPr>
          <a:xfrm>
            <a:off x="4784436" y="4307993"/>
            <a:ext cx="531091" cy="531092"/>
          </a:xfrm>
          <a:prstGeom prst="oc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isocèle 28"/>
          <p:cNvSpPr/>
          <p:nvPr/>
        </p:nvSpPr>
        <p:spPr>
          <a:xfrm>
            <a:off x="5588000" y="4307994"/>
            <a:ext cx="523394" cy="5310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>
            <a:endCxn id="25" idx="3"/>
          </p:cNvCxnSpPr>
          <p:nvPr/>
        </p:nvCxnSpPr>
        <p:spPr>
          <a:xfrm flipH="1">
            <a:off x="1512031" y="4542163"/>
            <a:ext cx="7662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1158133" y="3923915"/>
            <a:ext cx="1120170" cy="0"/>
          </a:xfrm>
          <a:prstGeom prst="straightConnector1">
            <a:avLst/>
          </a:prstGeom>
          <a:ln>
            <a:solidFill>
              <a:srgbClr val="96F2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017" y="2299084"/>
            <a:ext cx="586510" cy="58651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017" y="1360824"/>
            <a:ext cx="586509" cy="586509"/>
          </a:xfrm>
          <a:prstGeom prst="rect">
            <a:avLst/>
          </a:prstGeom>
        </p:spPr>
      </p:pic>
      <p:cxnSp>
        <p:nvCxnSpPr>
          <p:cNvPr id="58" name="Connecteur droit avec flèche 57"/>
          <p:cNvCxnSpPr>
            <a:stCxn id="41" idx="1"/>
          </p:cNvCxnSpPr>
          <p:nvPr/>
        </p:nvCxnSpPr>
        <p:spPr>
          <a:xfrm flipH="1">
            <a:off x="4615102" y="1654079"/>
            <a:ext cx="2526915" cy="77739"/>
          </a:xfrm>
          <a:prstGeom prst="straightConnector1">
            <a:avLst/>
          </a:prstGeom>
          <a:ln>
            <a:solidFill>
              <a:srgbClr val="FFD12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Losange 58"/>
          <p:cNvSpPr/>
          <p:nvPr/>
        </p:nvSpPr>
        <p:spPr>
          <a:xfrm>
            <a:off x="5588000" y="1283085"/>
            <a:ext cx="375612" cy="3709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5923983" y="1147042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?</a:t>
            </a:r>
            <a:endParaRPr lang="fr-FR" sz="3200" dirty="0"/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4679758" y="1793394"/>
            <a:ext cx="2462259" cy="92364"/>
          </a:xfrm>
          <a:prstGeom prst="straightConnector1">
            <a:avLst/>
          </a:prstGeom>
          <a:ln>
            <a:solidFill>
              <a:srgbClr val="FFD12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Losange 65"/>
          <p:cNvSpPr/>
          <p:nvPr/>
        </p:nvSpPr>
        <p:spPr>
          <a:xfrm>
            <a:off x="5588000" y="1885758"/>
            <a:ext cx="375612" cy="370994"/>
          </a:xfrm>
          <a:prstGeom prst="diamond">
            <a:avLst/>
          </a:prstGeom>
          <a:solidFill>
            <a:srgbClr val="96F2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5929145" y="1731818"/>
            <a:ext cx="3183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!</a:t>
            </a:r>
            <a:endParaRPr lang="fr-FR" sz="3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950224" y="3077129"/>
            <a:ext cx="7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DAOs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973315" y="4065012"/>
            <a:ext cx="65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Impl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0" name="Losange 69"/>
          <p:cNvSpPr/>
          <p:nvPr/>
        </p:nvSpPr>
        <p:spPr>
          <a:xfrm>
            <a:off x="5586460" y="1882102"/>
            <a:ext cx="375612" cy="37099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624426" y="11761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DAO </a:t>
            </a:r>
            <a:r>
              <a:rPr lang="fr-FR" dirty="0" err="1" smtClean="0">
                <a:solidFill>
                  <a:schemeClr val="bg1"/>
                </a:solidFill>
              </a:rPr>
              <a:t>Factory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4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59" grpId="0" animBg="1"/>
      <p:bldP spid="60" grpId="0"/>
      <p:bldP spid="66" grpId="0" animBg="1"/>
      <p:bldP spid="67" grpId="0"/>
      <p:bldP spid="68" grpId="0"/>
      <p:bldP spid="69" grpId="0"/>
      <p:bldP spid="70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DAO</a:t>
            </a:r>
            <a:endParaRPr lang="fr-FR" dirty="0"/>
          </a:p>
        </p:txBody>
      </p:sp>
      <p:pic>
        <p:nvPicPr>
          <p:cNvPr id="5" name="Image 4" descr="Capture d’écran 2016-09-11 à 10.54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05" y="1285393"/>
            <a:ext cx="2994121" cy="1380341"/>
          </a:xfrm>
          <a:prstGeom prst="rect">
            <a:avLst/>
          </a:prstGeom>
        </p:spPr>
      </p:pic>
      <p:pic>
        <p:nvPicPr>
          <p:cNvPr id="7" name="Image 6" descr="Capture d’écran 2016-09-11 à 10.5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6" y="1285393"/>
            <a:ext cx="4369304" cy="35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1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DAO</a:t>
            </a:r>
            <a:endParaRPr lang="fr-FR" dirty="0"/>
          </a:p>
        </p:txBody>
      </p:sp>
      <p:pic>
        <p:nvPicPr>
          <p:cNvPr id="6" name="Image 5" descr="Capture d’écran 2016-09-11 à 10.56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2" y="1131453"/>
            <a:ext cx="2499337" cy="3749006"/>
          </a:xfrm>
          <a:prstGeom prst="rect">
            <a:avLst/>
          </a:prstGeom>
        </p:spPr>
      </p:pic>
      <p:pic>
        <p:nvPicPr>
          <p:cNvPr id="8" name="Image 7" descr="Capture d’écran 2016-09-11 à 10.57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16" y="985210"/>
            <a:ext cx="3727005" cy="39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DAO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9717" y="2696374"/>
            <a:ext cx="3938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 smtClean="0"/>
              <a:t>Flexibilité/Maintenabilité</a:t>
            </a:r>
          </a:p>
          <a:p>
            <a:pPr marL="342900" indent="-342900">
              <a:buFont typeface="Arial"/>
              <a:buChar char="•"/>
            </a:pP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Séparation de la logique métier</a:t>
            </a:r>
          </a:p>
          <a:p>
            <a:pPr marL="342900" indent="-342900">
              <a:buFont typeface="Arial"/>
              <a:buChar char="•"/>
            </a:pP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Testabilité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82" y="1520689"/>
            <a:ext cx="984008" cy="7750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868919" y="1520689"/>
            <a:ext cx="984222" cy="7750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451244" y="2692583"/>
            <a:ext cx="3841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 smtClean="0"/>
              <a:t>Beaucoup de fichiers</a:t>
            </a:r>
            <a:endParaRPr lang="fr-FR" sz="2400" dirty="0"/>
          </a:p>
          <a:p>
            <a:pPr marL="342900" indent="-342900">
              <a:buFont typeface="Arial"/>
              <a:buChar char="•"/>
            </a:pPr>
            <a:endParaRPr lang="fr-FR" sz="2400" dirty="0" smtClean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Peu adapté aux petits projets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8132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17332" y="1985818"/>
            <a:ext cx="4859867" cy="255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/>
              <a:t>Couche Active Record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/>
              <a:t>Active Record</a:t>
            </a:r>
          </a:p>
        </p:txBody>
      </p:sp>
      <p:cxnSp>
        <p:nvCxnSpPr>
          <p:cNvPr id="4" name="Connecteur droit 3"/>
          <p:cNvCxnSpPr>
            <a:stCxn id="16" idx="3"/>
          </p:cNvCxnSpPr>
          <p:nvPr/>
        </p:nvCxnSpPr>
        <p:spPr>
          <a:xfrm flipV="1">
            <a:off x="4705543" y="2510290"/>
            <a:ext cx="2252518" cy="797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4705543" y="3456235"/>
            <a:ext cx="2013912" cy="392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8" idx="4"/>
          </p:cNvCxnSpPr>
          <p:nvPr/>
        </p:nvCxnSpPr>
        <p:spPr>
          <a:xfrm>
            <a:off x="1586530" y="2698788"/>
            <a:ext cx="2248747" cy="549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590518" y="3394364"/>
            <a:ext cx="2244759" cy="54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ylindre 7"/>
          <p:cNvSpPr/>
          <p:nvPr/>
        </p:nvSpPr>
        <p:spPr>
          <a:xfrm>
            <a:off x="672130" y="2310168"/>
            <a:ext cx="914400" cy="777240"/>
          </a:xfrm>
          <a:prstGeom prst="can">
            <a:avLst/>
          </a:prstGeom>
          <a:solidFill>
            <a:srgbClr val="96F2FF"/>
          </a:solidFill>
          <a:ln>
            <a:solidFill>
              <a:srgbClr val="7FC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arré corné 8"/>
          <p:cNvSpPr/>
          <p:nvPr/>
        </p:nvSpPr>
        <p:spPr>
          <a:xfrm>
            <a:off x="672131" y="3552228"/>
            <a:ext cx="918387" cy="769620"/>
          </a:xfrm>
          <a:prstGeom prst="foldedCorner">
            <a:avLst/>
          </a:prstGeom>
          <a:solidFill>
            <a:srgbClr val="96F2FF"/>
          </a:solidFill>
          <a:ln>
            <a:solidFill>
              <a:srgbClr val="7FC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4061" y="4510424"/>
            <a:ext cx="157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7FCEDA"/>
                </a:solidFill>
              </a:rPr>
              <a:t>Source de données</a:t>
            </a:r>
            <a:endParaRPr lang="fr-FR" sz="1400" dirty="0">
              <a:solidFill>
                <a:srgbClr val="7FCEDA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37128" y="3148458"/>
            <a:ext cx="96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Requêtage</a:t>
            </a: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46" y="3154231"/>
            <a:ext cx="1533621" cy="153362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52" y="1615787"/>
            <a:ext cx="1371162" cy="137660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711534" y="3146969"/>
            <a:ext cx="85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Résultats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719455" y="4508884"/>
            <a:ext cx="1256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7FCEDA"/>
                </a:solidFill>
              </a:rPr>
              <a:t>Objets métiers</a:t>
            </a:r>
            <a:endParaRPr lang="fr-FR" sz="1400" dirty="0">
              <a:solidFill>
                <a:srgbClr val="7FCEDA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277" y="2835795"/>
            <a:ext cx="870266" cy="9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8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/>
      <p:bldP spid="11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Active Record</a:t>
            </a:r>
            <a:endParaRPr lang="fr-FR" dirty="0"/>
          </a:p>
        </p:txBody>
      </p:sp>
      <p:pic>
        <p:nvPicPr>
          <p:cNvPr id="6" name="Image 5" descr="Capture d’écran 2016-09-11 à 10.4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6" y="1377758"/>
            <a:ext cx="3240886" cy="3018654"/>
          </a:xfrm>
          <a:prstGeom prst="rect">
            <a:avLst/>
          </a:prstGeom>
        </p:spPr>
      </p:pic>
      <p:pic>
        <p:nvPicPr>
          <p:cNvPr id="7" name="Image 6" descr="Capture d’écran 2016-09-11 à 10.4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14" y="1377758"/>
            <a:ext cx="4132849" cy="31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5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Active Record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26141" y="2641266"/>
            <a:ext cx="38419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 smtClean="0"/>
              <a:t>Facilité d’utilisation</a:t>
            </a:r>
          </a:p>
          <a:p>
            <a:pPr marL="342900" indent="-342900">
              <a:buFont typeface="Arial"/>
              <a:buChar char="•"/>
            </a:pPr>
            <a:endParaRPr lang="fr-FR" sz="2400" dirty="0" smtClean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Lien direct avec la base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85" y="1615153"/>
            <a:ext cx="984008" cy="7750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868919" y="1615153"/>
            <a:ext cx="984222" cy="7750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443547" y="2641266"/>
            <a:ext cx="3841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 smtClean="0"/>
              <a:t>Flexibilité</a:t>
            </a:r>
          </a:p>
          <a:p>
            <a:pPr marL="342900" indent="-342900">
              <a:buFont typeface="Arial"/>
              <a:buChar char="•"/>
            </a:pP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Mise en place de requêtes complexes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2579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CoreData</a:t>
            </a:r>
            <a:endParaRPr lang="fr-FR" dirty="0" smtClean="0"/>
          </a:p>
          <a:p>
            <a:pPr lvl="1"/>
            <a:r>
              <a:rPr lang="fr-FR" dirty="0" smtClean="0"/>
              <a:t>Architecture</a:t>
            </a:r>
          </a:p>
          <a:p>
            <a:pPr lvl="1"/>
            <a:r>
              <a:rPr lang="fr-FR" dirty="0" err="1" smtClean="0"/>
              <a:t>Stack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Les différents designs patterns</a:t>
            </a:r>
          </a:p>
          <a:p>
            <a:pPr lvl="1"/>
            <a:r>
              <a:rPr lang="fr-FR" dirty="0" smtClean="0"/>
              <a:t>Pattern DAO</a:t>
            </a:r>
          </a:p>
          <a:p>
            <a:pPr lvl="1"/>
            <a:r>
              <a:rPr lang="fr-FR" dirty="0" smtClean="0"/>
              <a:t>Pattern </a:t>
            </a:r>
            <a:r>
              <a:rPr lang="fr-FR" dirty="0"/>
              <a:t>Active </a:t>
            </a:r>
            <a:r>
              <a:rPr lang="fr-FR" dirty="0" smtClean="0"/>
              <a:t>Record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51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MagicRecord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https://github.com/magicalpanda/</a:t>
            </a:r>
            <a:r>
              <a:rPr lang="fr-FR" dirty="0" smtClean="0">
                <a:hlinkClick r:id="rId2"/>
              </a:rPr>
              <a:t>MagicalRecord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Realm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realm.io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Projet d’exemple : </a:t>
            </a:r>
            <a:r>
              <a:rPr lang="fr-FR" dirty="0">
                <a:hlinkClick r:id="rId4"/>
              </a:rPr>
              <a:t>https://github.com/efurnon/CoreData-</a:t>
            </a:r>
            <a:r>
              <a:rPr lang="fr-FR" dirty="0" smtClean="0">
                <a:hlinkClick r:id="rId4"/>
              </a:rPr>
              <a:t>Test</a:t>
            </a:r>
            <a:endParaRPr lang="fr-FR" dirty="0" smtClean="0"/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71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sur </a:t>
            </a:r>
            <a:r>
              <a:rPr lang="fr-FR" dirty="0" err="1" smtClean="0"/>
              <a:t>CoreData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6142" y="1363980"/>
            <a:ext cx="7691719" cy="345186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n’est pas :</a:t>
            </a:r>
          </a:p>
          <a:p>
            <a:pPr lvl="1"/>
            <a:r>
              <a:rPr lang="fr-FR" dirty="0" smtClean="0"/>
              <a:t>Une base de données relationnelle</a:t>
            </a:r>
          </a:p>
          <a:p>
            <a:pPr lvl="1"/>
            <a:r>
              <a:rPr lang="fr-FR" dirty="0" smtClean="0"/>
              <a:t>Un ORM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de graphes d’objets </a:t>
            </a:r>
          </a:p>
          <a:p>
            <a:endParaRPr lang="fr-FR" dirty="0"/>
          </a:p>
          <a:p>
            <a:r>
              <a:rPr lang="fr-FR" dirty="0" smtClean="0"/>
              <a:t>Stockage des données : </a:t>
            </a:r>
          </a:p>
          <a:p>
            <a:pPr lvl="1"/>
            <a:r>
              <a:rPr lang="fr-FR" dirty="0" smtClean="0"/>
              <a:t>XML</a:t>
            </a:r>
          </a:p>
          <a:p>
            <a:pPr lvl="1"/>
            <a:r>
              <a:rPr lang="fr-FR" dirty="0" err="1" smtClean="0"/>
              <a:t>SQLite</a:t>
            </a:r>
            <a:endParaRPr lang="fr-FR" dirty="0"/>
          </a:p>
          <a:p>
            <a:pPr lvl="1"/>
            <a:r>
              <a:rPr lang="fr-FR" dirty="0" smtClean="0"/>
              <a:t>En mémoire</a:t>
            </a:r>
            <a:endParaRPr lang="is-IS" dirty="0" smtClean="0"/>
          </a:p>
          <a:p>
            <a:pPr lvl="1"/>
            <a:endParaRPr lang="is-IS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50" y="2292731"/>
            <a:ext cx="1879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CoreData</a:t>
            </a:r>
            <a:r>
              <a:rPr lang="fr-FR" dirty="0" smtClean="0"/>
              <a:t> Architecture</a:t>
            </a:r>
            <a:endParaRPr lang="fr-FR" dirty="0"/>
          </a:p>
        </p:txBody>
      </p:sp>
      <p:pic>
        <p:nvPicPr>
          <p:cNvPr id="14" name="Image 13" descr="Capture d’écran 2016-09-01 à 11.48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" b="620"/>
          <a:stretch/>
        </p:blipFill>
        <p:spPr>
          <a:xfrm>
            <a:off x="1886318" y="1181100"/>
            <a:ext cx="5400000" cy="36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9372" y="1227202"/>
            <a:ext cx="3091810" cy="64671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  <a:rou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CoreData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99372" y="1211969"/>
            <a:ext cx="309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Définition de la structure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du graphe d’objets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542978" y="2084725"/>
            <a:ext cx="0" cy="146009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185502" y="2084724"/>
            <a:ext cx="905681" cy="140543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999373" y="2084724"/>
            <a:ext cx="905681" cy="140543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12035" y="3568238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entités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831530" y="3568238"/>
            <a:ext cx="133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408944" y="35682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relations</a:t>
            </a:r>
          </a:p>
        </p:txBody>
      </p:sp>
      <p:pic>
        <p:nvPicPr>
          <p:cNvPr id="29" name="Image 28" descr="Capture d’écran 2016-09-01 à 16.3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83" y="1975426"/>
            <a:ext cx="2425299" cy="1252294"/>
          </a:xfrm>
          <a:prstGeom prst="rect">
            <a:avLst/>
          </a:prstGeom>
        </p:spPr>
      </p:pic>
      <p:sp>
        <p:nvSpPr>
          <p:cNvPr id="30" name="Flèche vers la droite 29"/>
          <p:cNvSpPr/>
          <p:nvPr/>
        </p:nvSpPr>
        <p:spPr>
          <a:xfrm>
            <a:off x="4382666" y="2350199"/>
            <a:ext cx="1249216" cy="499710"/>
          </a:xfrm>
          <a:prstGeom prst="rightArrow">
            <a:avLst/>
          </a:prstGeom>
          <a:solidFill>
            <a:srgbClr val="A4FFA2"/>
          </a:solidFill>
          <a:ln>
            <a:noFill/>
          </a:ln>
          <a:effectLst>
            <a:outerShdw blurRad="50800" dist="25400" dir="2700000" algn="tl" rotWithShape="0">
              <a:srgbClr val="008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 descr="Capture d’écran 2016-09-01 à 17.03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8" y="3845238"/>
            <a:ext cx="3624528" cy="10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1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59324" y="1608928"/>
            <a:ext cx="2654584" cy="107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CoreData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4" name="Nuage 3"/>
          <p:cNvSpPr/>
          <p:nvPr/>
        </p:nvSpPr>
        <p:spPr>
          <a:xfrm>
            <a:off x="457201" y="1559316"/>
            <a:ext cx="4164899" cy="2561014"/>
          </a:xfrm>
          <a:prstGeom prst="cloud">
            <a:avLst/>
          </a:prstGeom>
          <a:solidFill>
            <a:srgbClr val="FF5964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79601" y="2260727"/>
            <a:ext cx="1051424" cy="390398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Object 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40018" y="2148165"/>
            <a:ext cx="1051424" cy="390398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Object B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96320" y="3172746"/>
            <a:ext cx="1051424" cy="390398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Object C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90175" y="3110282"/>
            <a:ext cx="1051424" cy="390398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Object D</a:t>
            </a:r>
          </a:p>
        </p:txBody>
      </p:sp>
      <p:sp>
        <p:nvSpPr>
          <p:cNvPr id="18" name="Signalisation droite 17"/>
          <p:cNvSpPr/>
          <p:nvPr/>
        </p:nvSpPr>
        <p:spPr>
          <a:xfrm>
            <a:off x="5434092" y="2117419"/>
            <a:ext cx="676657" cy="363474"/>
          </a:xfrm>
          <a:prstGeom prst="homePlate">
            <a:avLst/>
          </a:prstGeom>
          <a:solidFill>
            <a:srgbClr val="7BFF6B"/>
          </a:solidFill>
          <a:ln>
            <a:noFill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hevron 18"/>
          <p:cNvSpPr/>
          <p:nvPr/>
        </p:nvSpPr>
        <p:spPr>
          <a:xfrm>
            <a:off x="6110748" y="2117419"/>
            <a:ext cx="676660" cy="363474"/>
          </a:xfrm>
          <a:prstGeom prst="chevron">
            <a:avLst/>
          </a:prstGeom>
          <a:solidFill>
            <a:srgbClr val="7BFF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6787408" y="2117419"/>
            <a:ext cx="676660" cy="363474"/>
          </a:xfrm>
          <a:prstGeom prst="chevron">
            <a:avLst/>
          </a:prstGeom>
          <a:solidFill>
            <a:srgbClr val="7BFF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Signalisation droite 20"/>
          <p:cNvSpPr/>
          <p:nvPr/>
        </p:nvSpPr>
        <p:spPr>
          <a:xfrm>
            <a:off x="5434092" y="3649517"/>
            <a:ext cx="676657" cy="363474"/>
          </a:xfrm>
          <a:prstGeom prst="homePlate">
            <a:avLst/>
          </a:prstGeom>
          <a:solidFill>
            <a:srgbClr val="7BFF6B"/>
          </a:solidFill>
          <a:ln>
            <a:noFill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hevron 21"/>
          <p:cNvSpPr/>
          <p:nvPr/>
        </p:nvSpPr>
        <p:spPr>
          <a:xfrm>
            <a:off x="6110748" y="3649517"/>
            <a:ext cx="676660" cy="363474"/>
          </a:xfrm>
          <a:prstGeom prst="chevron">
            <a:avLst/>
          </a:prstGeom>
          <a:solidFill>
            <a:srgbClr val="7BFF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787408" y="3649517"/>
            <a:ext cx="676660" cy="363474"/>
          </a:xfrm>
          <a:prstGeom prst="chevron">
            <a:avLst/>
          </a:prstGeom>
          <a:solidFill>
            <a:srgbClr val="7BFF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132195" y="1642202"/>
            <a:ext cx="137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Main Thread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059324" y="3110281"/>
            <a:ext cx="2654584" cy="107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132195" y="3183083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Private</a:t>
            </a:r>
            <a:r>
              <a:rPr lang="fr-FR" dirty="0" smtClean="0"/>
              <a:t> Thread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712954" y="4434927"/>
            <a:ext cx="33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NSPrivateQueueConcurrencyType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712954" y="1061754"/>
            <a:ext cx="318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NSMainQueueConcurrencyType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84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ulle rectangulaire à coins arrondis 21"/>
          <p:cNvSpPr/>
          <p:nvPr/>
        </p:nvSpPr>
        <p:spPr>
          <a:xfrm>
            <a:off x="2082800" y="3601187"/>
            <a:ext cx="3925536" cy="1379607"/>
          </a:xfrm>
          <a:prstGeom prst="wedgeRoundRectCallout">
            <a:avLst>
              <a:gd name="adj1" fmla="val -10221"/>
              <a:gd name="adj2" fmla="val -89462"/>
              <a:gd name="adj3" fmla="val 16667"/>
            </a:avLst>
          </a:prstGeom>
          <a:noFill/>
          <a:ln>
            <a:solidFill>
              <a:srgbClr val="CC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CoreData</a:t>
            </a:r>
            <a:r>
              <a:rPr lang="fr-FR" dirty="0" smtClean="0"/>
              <a:t> Store</a:t>
            </a:r>
            <a:endParaRPr lang="fr-FR" dirty="0"/>
          </a:p>
        </p:txBody>
      </p:sp>
      <p:sp>
        <p:nvSpPr>
          <p:cNvPr id="4" name="Double flèche horizontale 3"/>
          <p:cNvSpPr/>
          <p:nvPr/>
        </p:nvSpPr>
        <p:spPr>
          <a:xfrm>
            <a:off x="2661920" y="1966906"/>
            <a:ext cx="3027680" cy="1013460"/>
          </a:xfrm>
          <a:prstGeom prst="leftRightArrow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0000"/>
                </a:solidFill>
              </a:rPr>
              <a:t>Store </a:t>
            </a:r>
            <a:r>
              <a:rPr lang="fr-FR" sz="2000" dirty="0" err="1" smtClean="0">
                <a:solidFill>
                  <a:srgbClr val="FF0000"/>
                </a:solidFill>
              </a:rPr>
              <a:t>Coordinator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Cylindre 6"/>
          <p:cNvSpPr/>
          <p:nvPr/>
        </p:nvSpPr>
        <p:spPr>
          <a:xfrm>
            <a:off x="6575706" y="937260"/>
            <a:ext cx="914400" cy="777240"/>
          </a:xfrm>
          <a:prstGeom prst="can">
            <a:avLst/>
          </a:prstGeom>
          <a:solidFill>
            <a:srgbClr val="96F2FF"/>
          </a:solidFill>
          <a:ln>
            <a:solidFill>
              <a:srgbClr val="7FC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SQLite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Carré corné 7"/>
          <p:cNvSpPr/>
          <p:nvPr/>
        </p:nvSpPr>
        <p:spPr>
          <a:xfrm>
            <a:off x="6575707" y="2179320"/>
            <a:ext cx="918387" cy="769620"/>
          </a:xfrm>
          <a:prstGeom prst="foldedCorner">
            <a:avLst/>
          </a:prstGeom>
          <a:solidFill>
            <a:srgbClr val="96F2FF"/>
          </a:solidFill>
          <a:ln>
            <a:solidFill>
              <a:srgbClr val="7FCE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File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61760" y="3319850"/>
            <a:ext cx="1188720" cy="89154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6605549" y="3443837"/>
            <a:ext cx="898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In</a:t>
            </a:r>
          </a:p>
          <a:p>
            <a:pPr algn="ctr"/>
            <a:r>
              <a:rPr lang="fr-FR" sz="1600" dirty="0" smtClean="0"/>
              <a:t>Memory</a:t>
            </a:r>
            <a:endParaRPr lang="fr-FR" sz="1600" dirty="0"/>
          </a:p>
        </p:txBody>
      </p:sp>
      <p:sp>
        <p:nvSpPr>
          <p:cNvPr id="11" name="Nuage 10"/>
          <p:cNvSpPr/>
          <p:nvPr/>
        </p:nvSpPr>
        <p:spPr>
          <a:xfrm>
            <a:off x="457200" y="1255150"/>
            <a:ext cx="1790544" cy="1091810"/>
          </a:xfrm>
          <a:prstGeom prst="cloud">
            <a:avLst/>
          </a:prstGeom>
          <a:solidFill>
            <a:srgbClr val="FF5964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7078" y="1541081"/>
            <a:ext cx="452021" cy="166434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1505611" y="1457863"/>
            <a:ext cx="452021" cy="166434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683339" y="1943734"/>
            <a:ext cx="452021" cy="166434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1386937" y="1875757"/>
            <a:ext cx="452021" cy="166434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</a:t>
            </a:r>
          </a:p>
        </p:txBody>
      </p:sp>
      <p:sp>
        <p:nvSpPr>
          <p:cNvPr id="16" name="Nuage 15"/>
          <p:cNvSpPr/>
          <p:nvPr/>
        </p:nvSpPr>
        <p:spPr>
          <a:xfrm>
            <a:off x="491664" y="2509377"/>
            <a:ext cx="1790544" cy="1091810"/>
          </a:xfrm>
          <a:prstGeom prst="cloud">
            <a:avLst/>
          </a:prstGeom>
          <a:solidFill>
            <a:srgbClr val="FF5964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91542" y="2795307"/>
            <a:ext cx="452021" cy="166434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1540075" y="2712090"/>
            <a:ext cx="452021" cy="166434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1114" y="3219817"/>
            <a:ext cx="452021" cy="166434"/>
          </a:xfrm>
          <a:prstGeom prst="rect">
            <a:avLst/>
          </a:prstGeom>
          <a:solidFill>
            <a:srgbClr val="3366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</a:t>
            </a:r>
          </a:p>
        </p:txBody>
      </p:sp>
      <p:pic>
        <p:nvPicPr>
          <p:cNvPr id="21" name="Image 20" descr="Capture d’écran 2016-09-01 à 17.03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64" y="3771901"/>
            <a:ext cx="3624528" cy="10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7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7" grpId="0" animBg="1"/>
      <p:bldP spid="8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CoreData</a:t>
            </a:r>
            <a:r>
              <a:rPr lang="fr-FR" dirty="0" smtClean="0"/>
              <a:t> </a:t>
            </a:r>
            <a:r>
              <a:rPr lang="fr-FR" dirty="0" err="1" smtClean="0"/>
              <a:t>Stack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15" y="1285875"/>
            <a:ext cx="5105400" cy="74295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402995" y="1063228"/>
            <a:ext cx="4724400" cy="1230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2402995" y="1063228"/>
            <a:ext cx="4724400" cy="1230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er 19"/>
          <p:cNvGrpSpPr/>
          <p:nvPr/>
        </p:nvGrpSpPr>
        <p:grpSpPr>
          <a:xfrm>
            <a:off x="2070255" y="2566988"/>
            <a:ext cx="5107940" cy="2316564"/>
            <a:chOff x="1750060" y="3422650"/>
            <a:chExt cx="5107940" cy="3088752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0080" y="5085080"/>
              <a:ext cx="1778000" cy="142240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0060" y="3422650"/>
              <a:ext cx="2057400" cy="1485900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0280" y="4573158"/>
              <a:ext cx="3347720" cy="983204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8340" y="5546202"/>
              <a:ext cx="1498600" cy="965200"/>
            </a:xfrm>
            <a:prstGeom prst="rect">
              <a:avLst/>
            </a:prstGeom>
          </p:spPr>
        </p:pic>
      </p:grpSp>
      <p:cxnSp>
        <p:nvCxnSpPr>
          <p:cNvPr id="4" name="Connecteur droit avec flèche 3"/>
          <p:cNvCxnSpPr/>
          <p:nvPr/>
        </p:nvCxnSpPr>
        <p:spPr>
          <a:xfrm>
            <a:off x="3017213" y="3429869"/>
            <a:ext cx="7697" cy="729783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3001819" y="359066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6" name="Image 5" descr="Capture d’écran 2016-09-21 à 22.29.0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6" y="3472323"/>
            <a:ext cx="2401455" cy="6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5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Data </a:t>
            </a:r>
            <a:r>
              <a:rPr lang="fr-FR" dirty="0" err="1" smtClean="0"/>
              <a:t>Nested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-1046480" y="33299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1" y="1219200"/>
            <a:ext cx="3830037" cy="344043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256757" y="1340173"/>
            <a:ext cx="4188953" cy="3460427"/>
          </a:xfrm>
        </p:spPr>
        <p:txBody>
          <a:bodyPr/>
          <a:lstStyle/>
          <a:p>
            <a:r>
              <a:rPr lang="fr-FR" dirty="0" smtClean="0"/>
              <a:t>Thread-</a:t>
            </a:r>
            <a:r>
              <a:rPr lang="fr-FR" dirty="0" err="1" smtClean="0"/>
              <a:t>safe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Découpage des tâches</a:t>
            </a:r>
          </a:p>
          <a:p>
            <a:endParaRPr lang="fr-FR" dirty="0" smtClean="0"/>
          </a:p>
          <a:p>
            <a:r>
              <a:rPr lang="fr-FR" dirty="0" smtClean="0"/>
              <a:t>Synchronisation automatique</a:t>
            </a:r>
          </a:p>
          <a:p>
            <a:endParaRPr lang="fr-FR" dirty="0"/>
          </a:p>
          <a:p>
            <a:r>
              <a:rPr lang="fr-FR" dirty="0" smtClean="0"/>
              <a:t>Perte de performance sur de larges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45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jdacency">
  <a:themeElements>
    <a:clrScheme name="Ajd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jd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jd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Ajdacency.thmx</Template>
  <TotalTime>15730</TotalTime>
  <Words>805</Words>
  <Application>Microsoft Macintosh PowerPoint</Application>
  <PresentationFormat>Présentation à l'écran (16:9)</PresentationFormat>
  <Paragraphs>163</Paragraphs>
  <Slides>20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Ajdacency</vt:lpstr>
      <vt:lpstr>Les différents design patterns pour CoreData</vt:lpstr>
      <vt:lpstr>Sommaire</vt:lpstr>
      <vt:lpstr>Rappels sur CoreData</vt:lpstr>
      <vt:lpstr>CoreData Architecture</vt:lpstr>
      <vt:lpstr>CoreData Model</vt:lpstr>
      <vt:lpstr>CoreData Context</vt:lpstr>
      <vt:lpstr>CoreData Store</vt:lpstr>
      <vt:lpstr>CoreData Stack</vt:lpstr>
      <vt:lpstr>Core Data Nested Context</vt:lpstr>
      <vt:lpstr>Core Data Multiple Stacks</vt:lpstr>
      <vt:lpstr>Les différents design patterns</vt:lpstr>
      <vt:lpstr>Pattern DAO</vt:lpstr>
      <vt:lpstr>Pattern DAO</vt:lpstr>
      <vt:lpstr>Pattern DAO</vt:lpstr>
      <vt:lpstr>Pattern DAO</vt:lpstr>
      <vt:lpstr>Pattern DAO</vt:lpstr>
      <vt:lpstr>Pattern Active Record</vt:lpstr>
      <vt:lpstr>Pattern Active Record</vt:lpstr>
      <vt:lpstr>Pattern Active Record</vt:lpstr>
      <vt:lpstr>Lien utiles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différents design pattern pour CoreData</dc:title>
  <dc:creator>Emmanuel Furnon</dc:creator>
  <cp:lastModifiedBy>Emmanuel Furnon</cp:lastModifiedBy>
  <cp:revision>88</cp:revision>
  <dcterms:created xsi:type="dcterms:W3CDTF">2016-08-16T06:51:57Z</dcterms:created>
  <dcterms:modified xsi:type="dcterms:W3CDTF">2016-09-21T20:55:18Z</dcterms:modified>
</cp:coreProperties>
</file>