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51" r:id="rId1"/>
  </p:sldMasterIdLst>
  <p:notesMasterIdLst>
    <p:notesMasterId r:id="rId16"/>
  </p:notesMasterIdLst>
  <p:handoutMasterIdLst>
    <p:handoutMasterId r:id="rId17"/>
  </p:handoutMasterIdLst>
  <p:sldIdLst>
    <p:sldId id="392" r:id="rId2"/>
    <p:sldId id="417" r:id="rId3"/>
    <p:sldId id="406" r:id="rId4"/>
    <p:sldId id="422" r:id="rId5"/>
    <p:sldId id="430" r:id="rId6"/>
    <p:sldId id="431" r:id="rId7"/>
    <p:sldId id="432" r:id="rId8"/>
    <p:sldId id="433" r:id="rId9"/>
    <p:sldId id="434" r:id="rId10"/>
    <p:sldId id="435" r:id="rId11"/>
    <p:sldId id="436" r:id="rId12"/>
    <p:sldId id="437" r:id="rId13"/>
    <p:sldId id="438" r:id="rId14"/>
    <p:sldId id="439" r:id="rId15"/>
  </p:sldIdLst>
  <p:sldSz cx="9144000" cy="6858000" type="screen4x3"/>
  <p:notesSz cx="7099300" cy="10234613"/>
  <p:custDataLst>
    <p:tags r:id="rId18"/>
  </p:custDataLst>
  <p:defaultTextStyle>
    <a:defPPr>
      <a:defRPr lang="ja-JP"/>
    </a:defPPr>
    <a:lvl1pPr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006600"/>
    <a:srgbClr val="FF9900"/>
    <a:srgbClr val="007033"/>
    <a:srgbClr val="008A3E"/>
    <a:srgbClr val="609ED6"/>
    <a:srgbClr val="99CCFF"/>
    <a:srgbClr val="66CCFF"/>
    <a:srgbClr val="003399"/>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853" autoAdjust="0"/>
    <p:restoredTop sz="99643" autoAdjust="0"/>
  </p:normalViewPr>
  <p:slideViewPr>
    <p:cSldViewPr snapToGrid="0">
      <p:cViewPr varScale="1">
        <p:scale>
          <a:sx n="81" d="100"/>
          <a:sy n="81" d="100"/>
        </p:scale>
        <p:origin x="688" y="6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56" y="-78"/>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3" name="日付プレースホルダー 2"/>
          <p:cNvSpPr>
            <a:spLocks noGrp="1"/>
          </p:cNvSpPr>
          <p:nvPr>
            <p:ph type="dt" sz="quarter" idx="1"/>
          </p:nvPr>
        </p:nvSpPr>
        <p:spPr bwMode="auto">
          <a:xfrm>
            <a:off x="4021138"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algn="r" defTabSz="946150" eaLnBrk="1" hangingPunct="1">
              <a:defRPr sz="1200">
                <a:latin typeface="Calibri" pitchFamily="34" charset="0"/>
              </a:defRPr>
            </a:lvl1pPr>
          </a:lstStyle>
          <a:p>
            <a:pPr>
              <a:defRPr/>
            </a:pPr>
            <a:fld id="{21EEA4EC-110F-4EBE-8324-45D9533D5526}" type="datetimeFigureOut">
              <a:rPr lang="ja-JP" altLang="en-US"/>
              <a:pPr>
                <a:defRPr/>
              </a:pPr>
              <a:t>2019/10/23</a:t>
            </a:fld>
            <a:endParaRPr lang="en-US" altLang="ja-JP"/>
          </a:p>
        </p:txBody>
      </p:sp>
      <p:sp>
        <p:nvSpPr>
          <p:cNvPr id="4" name="フッター プレースホルダー 3"/>
          <p:cNvSpPr>
            <a:spLocks noGrp="1"/>
          </p:cNvSpPr>
          <p:nvPr>
            <p:ph type="ftr" sz="quarter" idx="2"/>
          </p:nvPr>
        </p:nvSpPr>
        <p:spPr bwMode="auto">
          <a:xfrm>
            <a:off x="0"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5" name="スライド番号プレースホルダー 4"/>
          <p:cNvSpPr>
            <a:spLocks noGrp="1"/>
          </p:cNvSpPr>
          <p:nvPr>
            <p:ph type="sldNum" sz="quarter" idx="3"/>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algn="r" defTabSz="946150" eaLnBrk="1" hangingPunct="1">
              <a:defRPr sz="1200">
                <a:latin typeface="Calibri" pitchFamily="34" charset="0"/>
              </a:defRPr>
            </a:lvl1pPr>
          </a:lstStyle>
          <a:p>
            <a:pPr>
              <a:defRPr/>
            </a:pPr>
            <a:fld id="{C68A9FDE-10FD-45DA-A1F0-F8F5C3264679}" type="slidenum">
              <a:rPr lang="ja-JP" altLang="en-US"/>
              <a:pPr>
                <a:defRPr/>
              </a:pPr>
              <a:t>‹#›</a:t>
            </a:fld>
            <a:endParaRPr lang="en-US" altLang="ja-JP"/>
          </a:p>
        </p:txBody>
      </p:sp>
    </p:spTree>
    <p:extLst>
      <p:ext uri="{BB962C8B-B14F-4D97-AF65-F5344CB8AC3E}">
        <p14:creationId xmlns:p14="http://schemas.microsoft.com/office/powerpoint/2010/main" val="11356126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3" name="日付プレースホルダー 2"/>
          <p:cNvSpPr>
            <a:spLocks noGrp="1"/>
          </p:cNvSpPr>
          <p:nvPr>
            <p:ph type="dt" idx="1"/>
          </p:nvPr>
        </p:nvSpPr>
        <p:spPr bwMode="auto">
          <a:xfrm>
            <a:off x="4021138"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algn="r" defTabSz="946150" eaLnBrk="1" hangingPunct="1">
              <a:defRPr sz="1200">
                <a:latin typeface="Calibri" pitchFamily="34" charset="0"/>
              </a:defRPr>
            </a:lvl1pPr>
          </a:lstStyle>
          <a:p>
            <a:pPr>
              <a:defRPr/>
            </a:pPr>
            <a:fld id="{905D0ECA-68A4-4E95-906C-2D1519606506}" type="datetimeFigureOut">
              <a:rPr lang="ja-JP" altLang="en-US"/>
              <a:pPr>
                <a:defRPr/>
              </a:pPr>
              <a:t>2019/10/23</a:t>
            </a:fld>
            <a:endParaRPr lang="en-US" altLang="ja-JP"/>
          </a:p>
        </p:txBody>
      </p:sp>
      <p:sp>
        <p:nvSpPr>
          <p:cNvPr id="4" name="スライド イメージ プレースホルダー 3"/>
          <p:cNvSpPr>
            <a:spLocks noGrp="1" noRot="1" noChangeAspect="1"/>
          </p:cNvSpPr>
          <p:nvPr>
            <p:ph type="sldImg" idx="2"/>
          </p:nvPr>
        </p:nvSpPr>
        <p:spPr>
          <a:xfrm>
            <a:off x="990600" y="768350"/>
            <a:ext cx="5118100" cy="3836988"/>
          </a:xfrm>
          <a:prstGeom prst="rect">
            <a:avLst/>
          </a:prstGeom>
          <a:noFill/>
          <a:ln w="12700">
            <a:solidFill>
              <a:prstClr val="black"/>
            </a:solidFill>
          </a:ln>
        </p:spPr>
        <p:txBody>
          <a:bodyPr vert="horz" lIns="91440" tIns="45720" rIns="91440" bIns="45720" rtlCol="0" anchor="ctr"/>
          <a:lstStyle/>
          <a:p>
            <a:pPr lvl="0"/>
            <a:endParaRPr lang="ja-JP" altLang="en-US" noProof="0" dirty="0"/>
          </a:p>
        </p:txBody>
      </p:sp>
      <p:sp>
        <p:nvSpPr>
          <p:cNvPr id="5" name="ノート プレースホルダー 4"/>
          <p:cNvSpPr>
            <a:spLocks noGrp="1"/>
          </p:cNvSpPr>
          <p:nvPr>
            <p:ph type="body" sz="quarter" idx="3"/>
          </p:nvPr>
        </p:nvSpPr>
        <p:spPr bwMode="auto">
          <a:xfrm>
            <a:off x="709613" y="4860925"/>
            <a:ext cx="5680075" cy="460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p>
            <a:pPr lvl="0"/>
            <a:r>
              <a:rPr lang="ja-JP" altLang="en-US" noProof="0" smtClean="0"/>
              <a:t>マスター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6" name="フッター プレースホルダー 5"/>
          <p:cNvSpPr>
            <a:spLocks noGrp="1"/>
          </p:cNvSpPr>
          <p:nvPr>
            <p:ph type="ftr" sz="quarter" idx="4"/>
          </p:nvPr>
        </p:nvSpPr>
        <p:spPr bwMode="auto">
          <a:xfrm>
            <a:off x="0"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7" name="スライド番号プレースホルダー 6"/>
          <p:cNvSpPr>
            <a:spLocks noGrp="1"/>
          </p:cNvSpPr>
          <p:nvPr>
            <p:ph type="sldNum" sz="quarter" idx="5"/>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algn="r" defTabSz="946150" eaLnBrk="1" hangingPunct="1">
              <a:defRPr sz="1200">
                <a:latin typeface="Calibri" pitchFamily="34" charset="0"/>
              </a:defRPr>
            </a:lvl1pPr>
          </a:lstStyle>
          <a:p>
            <a:pPr>
              <a:defRPr/>
            </a:pPr>
            <a:fld id="{E411F456-129C-4679-AE79-8CAE1F5EB502}" type="slidenum">
              <a:rPr lang="ja-JP" altLang="en-US"/>
              <a:pPr>
                <a:defRPr/>
              </a:pPr>
              <a:t>‹#›</a:t>
            </a:fld>
            <a:endParaRPr lang="en-US" altLang="ja-JP"/>
          </a:p>
        </p:txBody>
      </p:sp>
    </p:spTree>
    <p:extLst>
      <p:ext uri="{BB962C8B-B14F-4D97-AF65-F5344CB8AC3E}">
        <p14:creationId xmlns:p14="http://schemas.microsoft.com/office/powerpoint/2010/main" val="36775072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a:noFill/>
        </p:spPr>
        <p:txBody>
          <a:bodyPr/>
          <a:lstStyle/>
          <a:p>
            <a:pPr>
              <a:spcBef>
                <a:spcPct val="0"/>
              </a:spcBef>
            </a:pPr>
            <a:endParaRPr lang="ja-JP" altLang="en-US" sz="1800" dirty="0" smtClean="0"/>
          </a:p>
        </p:txBody>
      </p:sp>
      <p:sp>
        <p:nvSpPr>
          <p:cNvPr id="13316"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91354DFD-A574-4020-9875-E8EE80E50137}" type="slidenum">
              <a:rPr lang="ja-JP" altLang="en-US"/>
              <a:pPr algn="r" eaLnBrk="1" hangingPunct="1">
                <a:spcBef>
                  <a:spcPct val="0"/>
                </a:spcBef>
              </a:pPr>
              <a:t>0</a:t>
            </a:fld>
            <a:endParaRPr lang="en-US" altLang="ja-JP" dirty="0"/>
          </a:p>
        </p:txBody>
      </p:sp>
    </p:spTree>
    <p:extLst>
      <p:ext uri="{BB962C8B-B14F-4D97-AF65-F5344CB8AC3E}">
        <p14:creationId xmlns:p14="http://schemas.microsoft.com/office/powerpoint/2010/main" val="21795190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dirty="0"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9</a:t>
            </a:fld>
            <a:endParaRPr lang="en-US" altLang="ja-JP" dirty="0"/>
          </a:p>
        </p:txBody>
      </p:sp>
    </p:spTree>
    <p:extLst>
      <p:ext uri="{BB962C8B-B14F-4D97-AF65-F5344CB8AC3E}">
        <p14:creationId xmlns:p14="http://schemas.microsoft.com/office/powerpoint/2010/main" val="314287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10</a:t>
            </a:fld>
            <a:endParaRPr lang="en-US" altLang="ja-JP"/>
          </a:p>
        </p:txBody>
      </p:sp>
    </p:spTree>
    <p:extLst>
      <p:ext uri="{BB962C8B-B14F-4D97-AF65-F5344CB8AC3E}">
        <p14:creationId xmlns:p14="http://schemas.microsoft.com/office/powerpoint/2010/main" val="2791494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dirty="0"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11</a:t>
            </a:fld>
            <a:endParaRPr lang="en-US" altLang="ja-JP" dirty="0"/>
          </a:p>
        </p:txBody>
      </p:sp>
    </p:spTree>
    <p:extLst>
      <p:ext uri="{BB962C8B-B14F-4D97-AF65-F5344CB8AC3E}">
        <p14:creationId xmlns:p14="http://schemas.microsoft.com/office/powerpoint/2010/main" val="24660053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dirty="0"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12</a:t>
            </a:fld>
            <a:endParaRPr lang="en-US" altLang="ja-JP" dirty="0"/>
          </a:p>
        </p:txBody>
      </p:sp>
    </p:spTree>
    <p:extLst>
      <p:ext uri="{BB962C8B-B14F-4D97-AF65-F5344CB8AC3E}">
        <p14:creationId xmlns:p14="http://schemas.microsoft.com/office/powerpoint/2010/main" val="33795972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dirty="0"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13</a:t>
            </a:fld>
            <a:endParaRPr lang="en-US" altLang="ja-JP" dirty="0"/>
          </a:p>
        </p:txBody>
      </p:sp>
    </p:spTree>
    <p:extLst>
      <p:ext uri="{BB962C8B-B14F-4D97-AF65-F5344CB8AC3E}">
        <p14:creationId xmlns:p14="http://schemas.microsoft.com/office/powerpoint/2010/main" val="158459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a:t>
            </a:fld>
            <a:endParaRPr lang="en-US" altLang="ja-JP"/>
          </a:p>
        </p:txBody>
      </p:sp>
    </p:spTree>
    <p:extLst>
      <p:ext uri="{BB962C8B-B14F-4D97-AF65-F5344CB8AC3E}">
        <p14:creationId xmlns:p14="http://schemas.microsoft.com/office/powerpoint/2010/main" val="30771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2</a:t>
            </a:fld>
            <a:endParaRPr lang="en-US" altLang="ja-JP"/>
          </a:p>
        </p:txBody>
      </p:sp>
    </p:spTree>
    <p:extLst>
      <p:ext uri="{BB962C8B-B14F-4D97-AF65-F5344CB8AC3E}">
        <p14:creationId xmlns:p14="http://schemas.microsoft.com/office/powerpoint/2010/main" val="1884964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dirty="0"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3</a:t>
            </a:fld>
            <a:endParaRPr lang="en-US" altLang="ja-JP" dirty="0"/>
          </a:p>
        </p:txBody>
      </p:sp>
    </p:spTree>
    <p:extLst>
      <p:ext uri="{BB962C8B-B14F-4D97-AF65-F5344CB8AC3E}">
        <p14:creationId xmlns:p14="http://schemas.microsoft.com/office/powerpoint/2010/main" val="1234874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dirty="0"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4</a:t>
            </a:fld>
            <a:endParaRPr lang="en-US" altLang="ja-JP" dirty="0"/>
          </a:p>
        </p:txBody>
      </p:sp>
    </p:spTree>
    <p:extLst>
      <p:ext uri="{BB962C8B-B14F-4D97-AF65-F5344CB8AC3E}">
        <p14:creationId xmlns:p14="http://schemas.microsoft.com/office/powerpoint/2010/main" val="23753470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dirty="0"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5</a:t>
            </a:fld>
            <a:endParaRPr lang="en-US" altLang="ja-JP" dirty="0"/>
          </a:p>
        </p:txBody>
      </p:sp>
    </p:spTree>
    <p:extLst>
      <p:ext uri="{BB962C8B-B14F-4D97-AF65-F5344CB8AC3E}">
        <p14:creationId xmlns:p14="http://schemas.microsoft.com/office/powerpoint/2010/main" val="905827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6</a:t>
            </a:fld>
            <a:endParaRPr lang="en-US" altLang="ja-JP"/>
          </a:p>
        </p:txBody>
      </p:sp>
    </p:spTree>
    <p:extLst>
      <p:ext uri="{BB962C8B-B14F-4D97-AF65-F5344CB8AC3E}">
        <p14:creationId xmlns:p14="http://schemas.microsoft.com/office/powerpoint/2010/main" val="7226049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dirty="0"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7</a:t>
            </a:fld>
            <a:endParaRPr lang="en-US" altLang="ja-JP" dirty="0"/>
          </a:p>
        </p:txBody>
      </p:sp>
    </p:spTree>
    <p:extLst>
      <p:ext uri="{BB962C8B-B14F-4D97-AF65-F5344CB8AC3E}">
        <p14:creationId xmlns:p14="http://schemas.microsoft.com/office/powerpoint/2010/main" val="530957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dirty="0"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8</a:t>
            </a:fld>
            <a:endParaRPr lang="en-US" altLang="ja-JP" dirty="0"/>
          </a:p>
        </p:txBody>
      </p:sp>
    </p:spTree>
    <p:extLst>
      <p:ext uri="{BB962C8B-B14F-4D97-AF65-F5344CB8AC3E}">
        <p14:creationId xmlns:p14="http://schemas.microsoft.com/office/powerpoint/2010/main" val="42437187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4" name="角丸四角形 3"/>
          <p:cNvSpPr/>
          <p:nvPr/>
        </p:nvSpPr>
        <p:spPr>
          <a:xfrm>
            <a:off x="251520" y="863001"/>
            <a:ext cx="8712968" cy="45719"/>
          </a:xfrm>
          <a:prstGeom prst="roundRect">
            <a:avLst/>
          </a:prstGeom>
          <a:ln/>
        </p:spPr>
        <p:style>
          <a:lnRef idx="0">
            <a:schemeClr val="accent1"/>
          </a:lnRef>
          <a:fillRef idx="3">
            <a:schemeClr val="accent1"/>
          </a:fillRef>
          <a:effectRef idx="3">
            <a:schemeClr val="accent1"/>
          </a:effectRef>
          <a:fontRef idx="minor">
            <a:schemeClr val="lt1"/>
          </a:fontRef>
        </p:style>
        <p:txBody>
          <a:bodyPr anchor="ctr"/>
          <a:lstStyle/>
          <a:p>
            <a:pPr algn="ctr" eaLnBrk="1" fontAlgn="auto" hangingPunct="1">
              <a:spcBef>
                <a:spcPts val="0"/>
              </a:spcBef>
              <a:spcAft>
                <a:spcPts val="0"/>
              </a:spcAft>
              <a:defRPr/>
            </a:pPr>
            <a:endParaRPr lang="ja-JP" altLang="en-US" dirty="0"/>
          </a:p>
        </p:txBody>
      </p:sp>
      <p:sp>
        <p:nvSpPr>
          <p:cNvPr id="6" name="テキスト ボックス 9"/>
          <p:cNvSpPr txBox="1">
            <a:spLocks noChangeArrowheads="1"/>
          </p:cNvSpPr>
          <p:nvPr/>
        </p:nvSpPr>
        <p:spPr bwMode="auto">
          <a:xfrm>
            <a:off x="-36000" y="-46800"/>
            <a:ext cx="32400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defRPr/>
            </a:pPr>
            <a:r>
              <a:rPr lang="en-US" altLang="ja-JP" sz="1400" b="1" dirty="0" smtClean="0">
                <a:solidFill>
                  <a:srgbClr val="C00000"/>
                </a:solidFill>
              </a:rPr>
              <a:t>EFW MAKE IT EASY</a:t>
            </a:r>
            <a:endParaRPr lang="ja-JP" altLang="en-US" sz="1400" b="1" dirty="0" smtClean="0">
              <a:solidFill>
                <a:srgbClr val="C00000"/>
              </a:solidFill>
            </a:endParaRP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89288" y="6519863"/>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title"/>
          </p:nvPr>
        </p:nvSpPr>
        <p:spPr>
          <a:xfrm>
            <a:off x="457200" y="274638"/>
            <a:ext cx="8229600" cy="562074"/>
          </a:xfrm>
        </p:spPr>
        <p:txBody>
          <a:bodyPr anchor="t">
            <a:normAutofit/>
          </a:bodyPr>
          <a:lstStyle>
            <a:lvl1pPr algn="l">
              <a:defRPr sz="2800">
                <a:solidFill>
                  <a:schemeClr val="tx2"/>
                </a:solidFill>
                <a:latin typeface="MS UI Gothic" pitchFamily="50" charset="-128"/>
                <a:ea typeface="MS UI Gothic" pitchFamily="50" charset="-128"/>
              </a:defRPr>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457200" y="991269"/>
            <a:ext cx="8229600" cy="5246043"/>
          </a:xfrm>
        </p:spPr>
        <p:txBody>
          <a:bodyPr>
            <a:normAutofit/>
          </a:bodyPr>
          <a:lstStyle>
            <a:lvl1pPr>
              <a:defRPr sz="1800">
                <a:latin typeface="MS UI Gothic" pitchFamily="50" charset="-128"/>
                <a:ea typeface="MS UI Gothic" pitchFamily="50" charset="-128"/>
              </a:defRPr>
            </a:lvl1pPr>
            <a:lvl2pPr>
              <a:defRPr sz="1800">
                <a:latin typeface="MS UI Gothic" pitchFamily="50" charset="-128"/>
                <a:ea typeface="MS UI Gothic" pitchFamily="50" charset="-128"/>
              </a:defRPr>
            </a:lvl2pPr>
            <a:lvl3pPr>
              <a:defRPr sz="1800">
                <a:latin typeface="MS UI Gothic" pitchFamily="50" charset="-128"/>
                <a:ea typeface="MS UI Gothic" pitchFamily="50" charset="-128"/>
              </a:defRPr>
            </a:lvl3pPr>
            <a:lvl4pPr>
              <a:defRPr sz="1800">
                <a:latin typeface="MS UI Gothic" pitchFamily="50" charset="-128"/>
                <a:ea typeface="MS UI Gothic" pitchFamily="50" charset="-128"/>
              </a:defRPr>
            </a:lvl4pPr>
            <a:lvl5pPr>
              <a:defRPr sz="1800">
                <a:latin typeface="MS UI Gothic" pitchFamily="50" charset="-128"/>
                <a:ea typeface="MS UI Gothic" pitchFamily="50" charset="-128"/>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8" name="スライド番号プレースホルダー 15"/>
          <p:cNvSpPr>
            <a:spLocks noGrp="1"/>
          </p:cNvSpPr>
          <p:nvPr>
            <p:ph type="sldNum" sz="quarter" idx="10"/>
          </p:nvPr>
        </p:nvSpPr>
        <p:spPr/>
        <p:txBody>
          <a:bodyPr/>
          <a:lstStyle>
            <a:lvl1pPr>
              <a:defRPr/>
            </a:lvl1pPr>
          </a:lstStyle>
          <a:p>
            <a:pPr>
              <a:defRPr/>
            </a:pPr>
            <a:fld id="{E7B2CBF0-9F56-4157-9FC0-529FA0A011B6}" type="slidenum">
              <a:rPr lang="ja-JP" altLang="en-US"/>
              <a:pPr>
                <a:defRPr/>
              </a:pPr>
              <a:t>‹#›</a:t>
            </a:fld>
            <a:endParaRPr lang="ja-JP" altLang="en-US"/>
          </a:p>
        </p:txBody>
      </p:sp>
    </p:spTree>
    <p:extLst>
      <p:ext uri="{BB962C8B-B14F-4D97-AF65-F5344CB8AC3E}">
        <p14:creationId xmlns:p14="http://schemas.microsoft.com/office/powerpoint/2010/main" val="74837584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タイトル プレースホルダー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マスター タイトルの書式設定</a:t>
            </a:r>
          </a:p>
        </p:txBody>
      </p:sp>
      <p:sp>
        <p:nvSpPr>
          <p:cNvPr id="1027" name="テキスト プレースホルダー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1" name="スライド番号プレースホルダー 1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Arial" charset="0"/>
              </a:defRPr>
            </a:lvl1pPr>
          </a:lstStyle>
          <a:p>
            <a:pPr>
              <a:defRPr/>
            </a:pPr>
            <a:fld id="{E5AA8DC3-14C1-4C98-A520-5519C9F789F6}" type="slidenum">
              <a:rPr lang="ja-JP" altLang="en-US"/>
              <a:pPr>
                <a:defRPr/>
              </a:pPr>
              <a:t>‹#›</a:t>
            </a:fld>
            <a:endParaRPr lang="ja-JP" altLang="en-US"/>
          </a:p>
        </p:txBody>
      </p:sp>
    </p:spTree>
  </p:cSld>
  <p:clrMap bg1="lt1" tx1="dk1" bg2="lt2" tx2="dk2" accent1="accent1" accent2="accent2" accent3="accent3" accent4="accent4" accent5="accent5" accent6="accent6" hlink="hlink" folHlink="folHlink"/>
  <p:sldLayoutIdLst>
    <p:sldLayoutId id="2147483814" r:id="rId1"/>
  </p:sldLayoutIdLst>
  <p:timing>
    <p:tnLst>
      <p:par>
        <p:cTn id="1" dur="indefinite" restart="never" nodeType="tmRoot"/>
      </p:par>
    </p:tnLst>
  </p:timing>
  <p:hf hdr="0" ftr="0" dt="0"/>
  <p:txStyles>
    <p:titleStyle>
      <a:lvl1pPr algn="ctr" rtl="0" eaLnBrk="0" fontAlgn="base" hangingPunct="0">
        <a:spcBef>
          <a:spcPct val="0"/>
        </a:spcBef>
        <a:spcAft>
          <a:spcPct val="0"/>
        </a:spcAft>
        <a:defRPr kumimoji="1" sz="4400" kern="1200">
          <a:solidFill>
            <a:schemeClr val="tx1"/>
          </a:solidFill>
          <a:latin typeface="Arial" charset="0"/>
          <a:ea typeface="+mj-ea"/>
          <a:cs typeface="+mj-cs"/>
        </a:defRPr>
      </a:lvl1pPr>
      <a:lvl2pPr algn="ctr" rtl="0" eaLnBrk="0" fontAlgn="base" hangingPunct="0">
        <a:spcBef>
          <a:spcPct val="0"/>
        </a:spcBef>
        <a:spcAft>
          <a:spcPct val="0"/>
        </a:spcAft>
        <a:defRPr kumimoji="1" sz="4400">
          <a:solidFill>
            <a:schemeClr val="tx1"/>
          </a:solidFill>
          <a:latin typeface="Arial" charset="0"/>
          <a:ea typeface="ＭＳ Ｐゴシック" charset="-128"/>
        </a:defRPr>
      </a:lvl2pPr>
      <a:lvl3pPr algn="ctr" rtl="0" eaLnBrk="0" fontAlgn="base" hangingPunct="0">
        <a:spcBef>
          <a:spcPct val="0"/>
        </a:spcBef>
        <a:spcAft>
          <a:spcPct val="0"/>
        </a:spcAft>
        <a:defRPr kumimoji="1" sz="4400">
          <a:solidFill>
            <a:schemeClr val="tx1"/>
          </a:solidFill>
          <a:latin typeface="Arial" charset="0"/>
          <a:ea typeface="ＭＳ Ｐゴシック" charset="-128"/>
        </a:defRPr>
      </a:lvl3pPr>
      <a:lvl4pPr algn="ctr" rtl="0" eaLnBrk="0" fontAlgn="base" hangingPunct="0">
        <a:spcBef>
          <a:spcPct val="0"/>
        </a:spcBef>
        <a:spcAft>
          <a:spcPct val="0"/>
        </a:spcAft>
        <a:defRPr kumimoji="1" sz="4400">
          <a:solidFill>
            <a:schemeClr val="tx1"/>
          </a:solidFill>
          <a:latin typeface="Arial" charset="0"/>
          <a:ea typeface="ＭＳ Ｐゴシック" charset="-128"/>
        </a:defRPr>
      </a:lvl4pPr>
      <a:lvl5pPr algn="ctr" rtl="0" eaLnBrk="0" fontAlgn="base" hangingPunct="0">
        <a:spcBef>
          <a:spcPct val="0"/>
        </a:spcBef>
        <a:spcAft>
          <a:spcPct val="0"/>
        </a:spcAft>
        <a:defRPr kumimoji="1" sz="4400">
          <a:solidFill>
            <a:schemeClr val="tx1"/>
          </a:solidFill>
          <a:latin typeface="Arial"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Arial" charset="0"/>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Arial" charset="0"/>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Arial" charset="0"/>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Arial" charset="0"/>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p:cNvSpPr txBox="1">
            <a:spLocks/>
          </p:cNvSpPr>
          <p:nvPr/>
        </p:nvSpPr>
        <p:spPr bwMode="auto">
          <a:xfrm>
            <a:off x="698500" y="2422525"/>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kern="1200">
                <a:solidFill>
                  <a:schemeClr val="tx1"/>
                </a:solidFill>
                <a:latin typeface="Arial" charset="0"/>
                <a:ea typeface="+mj-ea"/>
                <a:cs typeface="+mj-cs"/>
              </a:defRPr>
            </a:lvl1pPr>
            <a:lvl2pPr algn="ctr" rtl="0" eaLnBrk="0" fontAlgn="base" hangingPunct="0">
              <a:spcBef>
                <a:spcPct val="0"/>
              </a:spcBef>
              <a:spcAft>
                <a:spcPct val="0"/>
              </a:spcAft>
              <a:defRPr kumimoji="1" sz="4400">
                <a:solidFill>
                  <a:schemeClr val="tx1"/>
                </a:solidFill>
                <a:latin typeface="Arial" charset="0"/>
                <a:ea typeface="ＭＳ Ｐゴシック" charset="-128"/>
              </a:defRPr>
            </a:lvl2pPr>
            <a:lvl3pPr algn="ctr" rtl="0" eaLnBrk="0" fontAlgn="base" hangingPunct="0">
              <a:spcBef>
                <a:spcPct val="0"/>
              </a:spcBef>
              <a:spcAft>
                <a:spcPct val="0"/>
              </a:spcAft>
              <a:defRPr kumimoji="1" sz="4400">
                <a:solidFill>
                  <a:schemeClr val="tx1"/>
                </a:solidFill>
                <a:latin typeface="Arial" charset="0"/>
                <a:ea typeface="ＭＳ Ｐゴシック" charset="-128"/>
              </a:defRPr>
            </a:lvl3pPr>
            <a:lvl4pPr algn="ctr" rtl="0" eaLnBrk="0" fontAlgn="base" hangingPunct="0">
              <a:spcBef>
                <a:spcPct val="0"/>
              </a:spcBef>
              <a:spcAft>
                <a:spcPct val="0"/>
              </a:spcAft>
              <a:defRPr kumimoji="1" sz="4400">
                <a:solidFill>
                  <a:schemeClr val="tx1"/>
                </a:solidFill>
                <a:latin typeface="Arial" charset="0"/>
                <a:ea typeface="ＭＳ Ｐゴシック" charset="-128"/>
              </a:defRPr>
            </a:lvl4pPr>
            <a:lvl5pPr algn="ctr" rtl="0" eaLnBrk="0" fontAlgn="base" hangingPunct="0">
              <a:spcBef>
                <a:spcPct val="0"/>
              </a:spcBef>
              <a:spcAft>
                <a:spcPct val="0"/>
              </a:spcAft>
              <a:defRPr kumimoji="1" sz="4400">
                <a:solidFill>
                  <a:schemeClr val="tx1"/>
                </a:solidFill>
                <a:latin typeface="Arial"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a:lstStyle>
          <a:p>
            <a:r>
              <a:rPr lang="en-US" altLang="ja-JP" sz="3600" dirty="0" smtClean="0">
                <a:latin typeface="Meiryo UI" pitchFamily="50" charset="-128"/>
                <a:ea typeface="Meiryo UI" pitchFamily="50" charset="-128"/>
                <a:cs typeface="Meiryo UI" pitchFamily="50" charset="-128"/>
              </a:rPr>
              <a:t>E-FW</a:t>
            </a:r>
            <a:r>
              <a:rPr lang="ja-JP" altLang="en-US" sz="3600" dirty="0" smtClean="0">
                <a:latin typeface="Meiryo UI" pitchFamily="50" charset="-128"/>
                <a:ea typeface="Meiryo UI" pitchFamily="50" charset="-128"/>
                <a:cs typeface="Meiryo UI" pitchFamily="50" charset="-128"/>
              </a:rPr>
              <a:t>セキュリティ関連</a:t>
            </a:r>
            <a:endParaRPr lang="en-US" altLang="ja-JP" sz="3600" dirty="0" smtClean="0">
              <a:latin typeface="Meiryo UI" pitchFamily="50" charset="-128"/>
              <a:ea typeface="Meiryo UI" pitchFamily="50" charset="-128"/>
              <a:cs typeface="Meiryo UI" pitchFamily="50" charset="-128"/>
            </a:endParaRPr>
          </a:p>
          <a:p>
            <a:r>
              <a:rPr lang="en-US" altLang="ja-JP" sz="1400" dirty="0" smtClean="0">
                <a:latin typeface="Meiryo UI" pitchFamily="50" charset="-128"/>
                <a:ea typeface="Meiryo UI" pitchFamily="50" charset="-128"/>
                <a:cs typeface="Meiryo UI" pitchFamily="50" charset="-128"/>
              </a:rPr>
              <a:t>V0.1</a:t>
            </a:r>
          </a:p>
        </p:txBody>
      </p:sp>
      <p:sp>
        <p:nvSpPr>
          <p:cNvPr id="8" name="タイトル 1"/>
          <p:cNvSpPr txBox="1">
            <a:spLocks/>
          </p:cNvSpPr>
          <p:nvPr/>
        </p:nvSpPr>
        <p:spPr bwMode="auto">
          <a:xfrm>
            <a:off x="0" y="4365625"/>
            <a:ext cx="914400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pPr>
            <a:r>
              <a:rPr lang="ja-JP" altLang="en-US" sz="2400" dirty="0">
                <a:latin typeface="Meiryo UI" panose="020B0604030504040204" pitchFamily="50" charset="-128"/>
                <a:ea typeface="Meiryo UI" panose="020B0604030504040204" pitchFamily="50" charset="-128"/>
                <a:cs typeface="Meiryo UI" panose="020B0604030504040204" pitchFamily="50" charset="-128"/>
              </a:rPr>
              <a:t>エスコ・ジャパン株式会社</a:t>
            </a: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a:p>
            <a:pPr algn="ctr" eaLnBrk="1" hangingPunct="1">
              <a:spcBef>
                <a:spcPct val="0"/>
              </a:spcBef>
              <a:buFont typeface="Arial" panose="020B0604020202020204" pitchFamily="34" charset="0"/>
              <a:buNone/>
            </a:pPr>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2019.10.19</a:t>
            </a:r>
            <a:endParaRPr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テキスト ボックス 5"/>
          <p:cNvSpPr txBox="1">
            <a:spLocks noChangeArrowheads="1"/>
          </p:cNvSpPr>
          <p:nvPr/>
        </p:nvSpPr>
        <p:spPr bwMode="auto">
          <a:xfrm>
            <a:off x="276894" y="5060406"/>
            <a:ext cx="864639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2000" dirty="0" smtClean="0">
                <a:latin typeface="Meiryo UI" pitchFamily="50" charset="-128"/>
                <a:ea typeface="Meiryo UI" pitchFamily="50" charset="-128"/>
                <a:cs typeface="Meiryo UI" pitchFamily="50" charset="-128"/>
              </a:rPr>
              <a:t>管理者のみ閲覧可能な画面・操作できるイベントを、プロパティファイル設定で自動的にロールチェックを行う仕組みがある。一般ユーザが管理者専用画面アドレスを</a:t>
            </a:r>
            <a:r>
              <a:rPr lang="en-US" altLang="ja-JP" sz="2000" dirty="0" smtClean="0">
                <a:latin typeface="Meiryo UI" pitchFamily="50" charset="-128"/>
                <a:ea typeface="Meiryo UI" pitchFamily="50" charset="-128"/>
                <a:cs typeface="Meiryo UI" pitchFamily="50" charset="-128"/>
              </a:rPr>
              <a:t>URL</a:t>
            </a:r>
            <a:r>
              <a:rPr lang="ja-JP" altLang="en-US" sz="2000" dirty="0" smtClean="0">
                <a:latin typeface="Meiryo UI" pitchFamily="50" charset="-128"/>
                <a:ea typeface="Meiryo UI" pitchFamily="50" charset="-128"/>
                <a:cs typeface="Meiryo UI" pitchFamily="50" charset="-128"/>
              </a:rPr>
              <a:t>欄に直接入力による情報流出を防ぐ。</a:t>
            </a:r>
            <a:endParaRPr lang="en-US" altLang="ja-JP" sz="2000" dirty="0">
              <a:latin typeface="Meiryo UI" pitchFamily="50" charset="-128"/>
              <a:ea typeface="Meiryo UI" pitchFamily="50" charset="-128"/>
              <a:cs typeface="Meiryo UI" pitchFamily="50" charset="-128"/>
            </a:endParaRPr>
          </a:p>
        </p:txBody>
      </p:sp>
      <p:sp>
        <p:nvSpPr>
          <p:cNvPr id="16"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smtClean="0">
                <a:solidFill>
                  <a:schemeClr val="tx2"/>
                </a:solidFill>
                <a:latin typeface="Meiryo UI" pitchFamily="50" charset="-128"/>
                <a:ea typeface="Meiryo UI" pitchFamily="50" charset="-128"/>
                <a:cs typeface="Meiryo UI" pitchFamily="50" charset="-128"/>
              </a:rPr>
              <a:t>２ー３．</a:t>
            </a:r>
            <a:r>
              <a:rPr lang="ja-JP" altLang="en-US" sz="2800" dirty="0">
                <a:solidFill>
                  <a:schemeClr val="tx2"/>
                </a:solidFill>
                <a:latin typeface="Meiryo UI" pitchFamily="50" charset="-128"/>
                <a:ea typeface="Meiryo UI" pitchFamily="50" charset="-128"/>
                <a:cs typeface="Meiryo UI" pitchFamily="50" charset="-128"/>
              </a:rPr>
              <a:t>ロールチェックの</a:t>
            </a:r>
            <a:r>
              <a:rPr lang="ja-JP" altLang="en-US" sz="2800" dirty="0" smtClean="0">
                <a:solidFill>
                  <a:schemeClr val="tx2"/>
                </a:solidFill>
                <a:latin typeface="Meiryo UI" pitchFamily="50" charset="-128"/>
                <a:ea typeface="Meiryo UI" pitchFamily="50" charset="-128"/>
                <a:cs typeface="Meiryo UI" pitchFamily="50" charset="-128"/>
              </a:rPr>
              <a:t>仕組み</a:t>
            </a:r>
            <a:endParaRPr lang="ja-JP" altLang="en-US" sz="28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9</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9" name="正方形/長方形 8"/>
          <p:cNvSpPr/>
          <p:nvPr/>
        </p:nvSpPr>
        <p:spPr>
          <a:xfrm>
            <a:off x="276896" y="1204964"/>
            <a:ext cx="8646388" cy="3642933"/>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auth</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check</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#The flag to check </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auth</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efw.auth.check</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true</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All cases of </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auth</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checking</a:t>
            </a:r>
          </a:p>
          <a:p>
            <a:r>
              <a:rPr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efw.auth.cases</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admin,user</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#Define cases one by one</a:t>
            </a:r>
          </a:p>
          <a:p>
            <a:r>
              <a:rPr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admin.auth.pattern</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^admin.*$</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admin.url.pattern</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jsp</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admin.eventid.pattern</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user.auth.pattern</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^((?!admin).)*$</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user.url.pattern</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[/](LG.*|LOG|CRM.*).</a:t>
            </a:r>
            <a:r>
              <a:rPr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jsp</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user.eventid.pattern</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(LG.*|LOG|CRM.*)</a:t>
            </a:r>
            <a:endPar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2792150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３．インジェクション攻撃の対応</a:t>
            </a:r>
            <a:r>
              <a:rPr lang="ja-JP" altLang="en-US" sz="2800" dirty="0" smtClean="0">
                <a:solidFill>
                  <a:schemeClr val="tx2"/>
                </a:solidFill>
                <a:latin typeface="Meiryo UI" pitchFamily="50" charset="-128"/>
                <a:ea typeface="Meiryo UI" pitchFamily="50" charset="-128"/>
                <a:cs typeface="Meiryo UI" pitchFamily="50" charset="-128"/>
              </a:rPr>
              <a:t>策</a:t>
            </a:r>
            <a:endParaRPr lang="ja-JP" altLang="en-US" sz="28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10</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137" name="テキスト ボックス 5"/>
          <p:cNvSpPr txBox="1">
            <a:spLocks noChangeArrowheads="1"/>
          </p:cNvSpPr>
          <p:nvPr/>
        </p:nvSpPr>
        <p:spPr bwMode="auto">
          <a:xfrm>
            <a:off x="223092" y="1005408"/>
            <a:ext cx="8579385" cy="517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2000" dirty="0">
                <a:latin typeface="Meiryo UI" pitchFamily="50" charset="-128"/>
                <a:ea typeface="Meiryo UI" pitchFamily="50" charset="-128"/>
                <a:cs typeface="Meiryo UI" pitchFamily="50" charset="-128"/>
              </a:rPr>
              <a:t>インジェクション（</a:t>
            </a:r>
            <a:r>
              <a:rPr lang="en-US" altLang="ja-JP" sz="2000" dirty="0">
                <a:latin typeface="Meiryo UI" pitchFamily="50" charset="-128"/>
                <a:ea typeface="Meiryo UI" pitchFamily="50" charset="-128"/>
                <a:cs typeface="Meiryo UI" pitchFamily="50" charset="-128"/>
              </a:rPr>
              <a:t>injection</a:t>
            </a:r>
            <a:r>
              <a:rPr lang="ja-JP" altLang="en-US" sz="2000" dirty="0">
                <a:latin typeface="Meiryo UI" pitchFamily="50" charset="-128"/>
                <a:ea typeface="Meiryo UI" pitchFamily="50" charset="-128"/>
                <a:cs typeface="Meiryo UI" pitchFamily="50" charset="-128"/>
              </a:rPr>
              <a:t>）とは、内部に何かを注入することを意味する言葉だ。インジェクション攻撃とは、プログラムがごく普通に受け取る入力データの中にセキュリティを侵害するようなコマンドを巧みに混入し、それをコンピュータ内部で機能させてしまう攻撃手口のことをいう</a:t>
            </a:r>
            <a:r>
              <a:rPr lang="ja-JP" altLang="en-US" sz="2000" dirty="0" smtClean="0">
                <a:latin typeface="Meiryo UI" pitchFamily="50" charset="-128"/>
                <a:ea typeface="Meiryo UI" pitchFamily="50" charset="-128"/>
                <a:cs typeface="Meiryo UI" pitchFamily="50" charset="-128"/>
              </a:rPr>
              <a:t>。</a:t>
            </a:r>
            <a:endParaRPr lang="en-US" altLang="ja-JP" sz="2000" dirty="0" smtClean="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latin typeface="Meiryo UI" pitchFamily="50" charset="-128"/>
                <a:ea typeface="Meiryo UI" pitchFamily="50" charset="-128"/>
                <a:cs typeface="Meiryo UI" pitchFamily="50" charset="-128"/>
              </a:rPr>
              <a:t>インジェクション攻撃の中で最も代表的なものには、データベースに干渉して情報漏えい・情報改ざんを引き起こす</a:t>
            </a:r>
            <a:r>
              <a:rPr lang="en-US" altLang="ja-JP" sz="2000" dirty="0">
                <a:latin typeface="Meiryo UI" pitchFamily="50" charset="-128"/>
                <a:ea typeface="Meiryo UI" pitchFamily="50" charset="-128"/>
                <a:cs typeface="Meiryo UI" pitchFamily="50" charset="-128"/>
              </a:rPr>
              <a:t>SQL</a:t>
            </a:r>
            <a:r>
              <a:rPr lang="ja-JP" altLang="en-US" sz="2000" dirty="0">
                <a:latin typeface="Meiryo UI" pitchFamily="50" charset="-128"/>
                <a:ea typeface="Meiryo UI" pitchFamily="50" charset="-128"/>
                <a:cs typeface="Meiryo UI" pitchFamily="50" charset="-128"/>
              </a:rPr>
              <a:t>インジェクション攻撃がある。そのほかにも、シェルに干渉する</a:t>
            </a:r>
            <a:r>
              <a:rPr lang="en-US" altLang="ja-JP" sz="2000" dirty="0">
                <a:latin typeface="Meiryo UI" pitchFamily="50" charset="-128"/>
                <a:ea typeface="Meiryo UI" pitchFamily="50" charset="-128"/>
                <a:cs typeface="Meiryo UI" pitchFamily="50" charset="-128"/>
              </a:rPr>
              <a:t>OS</a:t>
            </a:r>
            <a:r>
              <a:rPr lang="ja-JP" altLang="en-US" sz="2000" dirty="0">
                <a:latin typeface="Meiryo UI" pitchFamily="50" charset="-128"/>
                <a:ea typeface="Meiryo UI" pitchFamily="50" charset="-128"/>
                <a:cs typeface="Meiryo UI" pitchFamily="50" charset="-128"/>
              </a:rPr>
              <a:t>コマンドインジェクション、</a:t>
            </a:r>
            <a:r>
              <a:rPr lang="en-US" altLang="ja-JP" sz="2000" dirty="0">
                <a:latin typeface="Meiryo UI" pitchFamily="50" charset="-128"/>
                <a:ea typeface="Meiryo UI" pitchFamily="50" charset="-128"/>
                <a:cs typeface="Meiryo UI" pitchFamily="50" charset="-128"/>
              </a:rPr>
              <a:t>XML</a:t>
            </a:r>
            <a:r>
              <a:rPr lang="ja-JP" altLang="en-US" sz="2000" dirty="0">
                <a:latin typeface="Meiryo UI" pitchFamily="50" charset="-128"/>
                <a:ea typeface="Meiryo UI" pitchFamily="50" charset="-128"/>
                <a:cs typeface="Meiryo UI" pitchFamily="50" charset="-128"/>
              </a:rPr>
              <a:t>検索条件をかく乱する</a:t>
            </a:r>
            <a:r>
              <a:rPr lang="en-US" altLang="ja-JP" sz="2000" dirty="0">
                <a:latin typeface="Meiryo UI" pitchFamily="50" charset="-128"/>
                <a:ea typeface="Meiryo UI" pitchFamily="50" charset="-128"/>
                <a:cs typeface="Meiryo UI" pitchFamily="50" charset="-128"/>
              </a:rPr>
              <a:t>XPath</a:t>
            </a:r>
            <a:r>
              <a:rPr lang="ja-JP" altLang="en-US" sz="2000" dirty="0">
                <a:latin typeface="Meiryo UI" pitchFamily="50" charset="-128"/>
                <a:ea typeface="Meiryo UI" pitchFamily="50" charset="-128"/>
                <a:cs typeface="Meiryo UI" pitchFamily="50" charset="-128"/>
              </a:rPr>
              <a:t>インジェクション、ディレクトリ検索条件に干渉する</a:t>
            </a:r>
            <a:r>
              <a:rPr lang="en-US" altLang="ja-JP" sz="2000" dirty="0">
                <a:latin typeface="Meiryo UI" pitchFamily="50" charset="-128"/>
                <a:ea typeface="Meiryo UI" pitchFamily="50" charset="-128"/>
                <a:cs typeface="Meiryo UI" pitchFamily="50" charset="-128"/>
              </a:rPr>
              <a:t>LDAP</a:t>
            </a:r>
            <a:r>
              <a:rPr lang="ja-JP" altLang="en-US" sz="2000" dirty="0">
                <a:latin typeface="Meiryo UI" pitchFamily="50" charset="-128"/>
                <a:ea typeface="Meiryo UI" pitchFamily="50" charset="-128"/>
                <a:cs typeface="Meiryo UI" pitchFamily="50" charset="-128"/>
              </a:rPr>
              <a:t>インジェクションといった攻撃手口が知られている。</a:t>
            </a:r>
            <a:endParaRPr lang="en-US" altLang="ja-JP" sz="2000" dirty="0" smtClean="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en-US" altLang="ja-JP" sz="2000" dirty="0" smtClean="0">
                <a:solidFill>
                  <a:schemeClr val="bg1">
                    <a:lumMod val="65000"/>
                  </a:schemeClr>
                </a:solidFill>
                <a:latin typeface="Meiryo UI" pitchFamily="50" charset="-128"/>
                <a:ea typeface="Meiryo UI" pitchFamily="50" charset="-128"/>
                <a:cs typeface="Meiryo UI" pitchFamily="50" charset="-128"/>
              </a:rPr>
              <a:t>(</a:t>
            </a:r>
            <a:r>
              <a:rPr lang="en-US" altLang="ja-JP" sz="2000" dirty="0">
                <a:solidFill>
                  <a:schemeClr val="bg1">
                    <a:lumMod val="65000"/>
                  </a:schemeClr>
                </a:solidFill>
                <a:latin typeface="Meiryo UI" pitchFamily="50" charset="-128"/>
                <a:ea typeface="Meiryo UI" pitchFamily="50" charset="-128"/>
                <a:cs typeface="Meiryo UI" pitchFamily="50" charset="-128"/>
              </a:rPr>
              <a:t>From : thinkit.co.jp/Web</a:t>
            </a:r>
            <a:r>
              <a:rPr lang="ja-JP" altLang="en-US" sz="2000" dirty="0">
                <a:solidFill>
                  <a:schemeClr val="bg1">
                    <a:lumMod val="65000"/>
                  </a:schemeClr>
                </a:solidFill>
                <a:latin typeface="Meiryo UI" pitchFamily="50" charset="-128"/>
                <a:ea typeface="Meiryo UI" pitchFamily="50" charset="-128"/>
                <a:cs typeface="Meiryo UI" pitchFamily="50" charset="-128"/>
              </a:rPr>
              <a:t>アプリケーションの</a:t>
            </a:r>
            <a:r>
              <a:rPr lang="ja-JP" altLang="en-US" sz="2000" dirty="0" smtClean="0">
                <a:solidFill>
                  <a:schemeClr val="bg1">
                    <a:lumMod val="65000"/>
                  </a:schemeClr>
                </a:solidFill>
                <a:latin typeface="Meiryo UI" pitchFamily="50" charset="-128"/>
                <a:ea typeface="Meiryo UI" pitchFamily="50" charset="-128"/>
                <a:cs typeface="Meiryo UI" pitchFamily="50" charset="-128"/>
              </a:rPr>
              <a:t>脆弱性</a:t>
            </a:r>
            <a:r>
              <a:rPr lang="en-US" altLang="ja-JP" sz="2000" dirty="0" smtClean="0">
                <a:solidFill>
                  <a:schemeClr val="bg1">
                    <a:lumMod val="65000"/>
                  </a:schemeClr>
                </a:solidFill>
                <a:latin typeface="Meiryo UI" pitchFamily="50" charset="-128"/>
                <a:ea typeface="Meiryo UI" pitchFamily="50" charset="-128"/>
                <a:cs typeface="Meiryo UI" pitchFamily="50" charset="-128"/>
              </a:rPr>
              <a:t>)</a:t>
            </a:r>
          </a:p>
          <a:p>
            <a:pPr eaLnBrk="1" hangingPunct="1">
              <a:spcBef>
                <a:spcPts val="0"/>
              </a:spcBef>
              <a:spcAft>
                <a:spcPts val="600"/>
              </a:spcAft>
              <a:buFontTx/>
              <a:buNone/>
            </a:pPr>
            <a:r>
              <a:rPr lang="en-US" altLang="ja-JP" sz="2000" dirty="0" err="1" smtClean="0">
                <a:solidFill>
                  <a:srgbClr val="0070C0"/>
                </a:solidFill>
                <a:latin typeface="Meiryo UI" pitchFamily="50" charset="-128"/>
                <a:ea typeface="Meiryo UI" pitchFamily="50" charset="-128"/>
                <a:cs typeface="Meiryo UI" pitchFamily="50" charset="-128"/>
              </a:rPr>
              <a:t>Efw</a:t>
            </a:r>
            <a:r>
              <a:rPr lang="ja-JP" altLang="en-US" sz="2000" dirty="0" smtClean="0">
                <a:solidFill>
                  <a:srgbClr val="0070C0"/>
                </a:solidFill>
                <a:latin typeface="Meiryo UI" pitchFamily="50" charset="-128"/>
                <a:ea typeface="Meiryo UI" pitchFamily="50" charset="-128"/>
                <a:cs typeface="Meiryo UI" pitchFamily="50" charset="-128"/>
              </a:rPr>
              <a:t>は、</a:t>
            </a:r>
            <a:endParaRPr lang="en-US" altLang="ja-JP" sz="2000" dirty="0" smtClean="0">
              <a:solidFill>
                <a:srgbClr val="0070C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solidFill>
                  <a:srgbClr val="0070C0"/>
                </a:solidFill>
                <a:latin typeface="Meiryo UI" pitchFamily="50" charset="-128"/>
                <a:ea typeface="Meiryo UI" pitchFamily="50" charset="-128"/>
                <a:cs typeface="Meiryo UI" pitchFamily="50" charset="-128"/>
              </a:rPr>
              <a:t>・</a:t>
            </a:r>
            <a:r>
              <a:rPr lang="en-US" altLang="ja-JP" sz="2000" dirty="0" smtClean="0">
                <a:solidFill>
                  <a:srgbClr val="0070C0"/>
                </a:solidFill>
                <a:latin typeface="Meiryo UI" pitchFamily="50" charset="-128"/>
                <a:ea typeface="Meiryo UI" pitchFamily="50" charset="-128"/>
                <a:cs typeface="Meiryo UI" pitchFamily="50" charset="-128"/>
              </a:rPr>
              <a:t>Ajax</a:t>
            </a:r>
            <a:r>
              <a:rPr lang="ja-JP" altLang="en-US" sz="2000" dirty="0" smtClean="0">
                <a:solidFill>
                  <a:srgbClr val="0070C0"/>
                </a:solidFill>
                <a:latin typeface="Meiryo UI" pitchFamily="50" charset="-128"/>
                <a:ea typeface="Meiryo UI" pitchFamily="50" charset="-128"/>
                <a:cs typeface="Meiryo UI" pitchFamily="50" charset="-128"/>
              </a:rPr>
              <a:t>方式のフレームワークで、</a:t>
            </a:r>
            <a:r>
              <a:rPr lang="ja-JP" altLang="en-US" sz="2000" b="1" dirty="0" smtClean="0">
                <a:solidFill>
                  <a:srgbClr val="0070C0"/>
                </a:solidFill>
                <a:latin typeface="Meiryo UI" pitchFamily="50" charset="-128"/>
                <a:ea typeface="Meiryo UI" pitchFamily="50" charset="-128"/>
                <a:cs typeface="Meiryo UI" pitchFamily="50" charset="-128"/>
              </a:rPr>
              <a:t>サーバ送信</a:t>
            </a:r>
            <a:r>
              <a:rPr lang="en-US" altLang="ja-JP" sz="2000" b="1" dirty="0" smtClean="0">
                <a:solidFill>
                  <a:srgbClr val="0070C0"/>
                </a:solidFill>
                <a:latin typeface="Meiryo UI" pitchFamily="50" charset="-128"/>
                <a:ea typeface="Meiryo UI" pitchFamily="50" charset="-128"/>
                <a:cs typeface="Meiryo UI" pitchFamily="50" charset="-128"/>
              </a:rPr>
              <a:t>JSON</a:t>
            </a:r>
            <a:r>
              <a:rPr lang="ja-JP" altLang="en-US" sz="2000" b="1" dirty="0" smtClean="0">
                <a:solidFill>
                  <a:srgbClr val="0070C0"/>
                </a:solidFill>
                <a:latin typeface="Meiryo UI" pitchFamily="50" charset="-128"/>
                <a:ea typeface="Meiryo UI" pitchFamily="50" charset="-128"/>
                <a:cs typeface="Meiryo UI" pitchFamily="50" charset="-128"/>
              </a:rPr>
              <a:t>に</a:t>
            </a:r>
            <a:r>
              <a:rPr lang="en-US" altLang="ja-JP" sz="2000" b="1" dirty="0" err="1" smtClean="0">
                <a:solidFill>
                  <a:srgbClr val="0070C0"/>
                </a:solidFill>
                <a:latin typeface="Meiryo UI" pitchFamily="50" charset="-128"/>
                <a:ea typeface="Meiryo UI" pitchFamily="50" charset="-128"/>
                <a:cs typeface="Meiryo UI" pitchFamily="50" charset="-128"/>
              </a:rPr>
              <a:t>javaScript</a:t>
            </a:r>
            <a:r>
              <a:rPr lang="ja-JP" altLang="en-US" sz="2000" b="1" dirty="0" smtClean="0">
                <a:solidFill>
                  <a:srgbClr val="0070C0"/>
                </a:solidFill>
                <a:latin typeface="Meiryo UI" pitchFamily="50" charset="-128"/>
                <a:ea typeface="Meiryo UI" pitchFamily="50" charset="-128"/>
                <a:cs typeface="Meiryo UI" pitchFamily="50" charset="-128"/>
              </a:rPr>
              <a:t>挿入</a:t>
            </a:r>
            <a:r>
              <a:rPr lang="ja-JP" altLang="en-US" sz="2000" dirty="0" smtClean="0">
                <a:solidFill>
                  <a:srgbClr val="0070C0"/>
                </a:solidFill>
                <a:latin typeface="Meiryo UI" pitchFamily="50" charset="-128"/>
                <a:ea typeface="Meiryo UI" pitchFamily="50" charset="-128"/>
                <a:cs typeface="Meiryo UI" pitchFamily="50" charset="-128"/>
              </a:rPr>
              <a:t>を想定し対応している。</a:t>
            </a:r>
            <a:endParaRPr lang="en-US" altLang="ja-JP" sz="2000" dirty="0" smtClean="0">
              <a:solidFill>
                <a:srgbClr val="0070C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solidFill>
                  <a:srgbClr val="0070C0"/>
                </a:solidFill>
                <a:latin typeface="Meiryo UI" pitchFamily="50" charset="-128"/>
                <a:ea typeface="Meiryo UI" pitchFamily="50" charset="-128"/>
                <a:cs typeface="Meiryo UI" pitchFamily="50" charset="-128"/>
              </a:rPr>
              <a:t>・</a:t>
            </a:r>
            <a:r>
              <a:rPr lang="ja-JP" altLang="en-US" sz="2000" dirty="0" smtClean="0">
                <a:solidFill>
                  <a:srgbClr val="0070C0"/>
                </a:solidFill>
                <a:latin typeface="Meiryo UI" pitchFamily="50" charset="-128"/>
                <a:ea typeface="Meiryo UI" pitchFamily="50" charset="-128"/>
                <a:cs typeface="Meiryo UI" pitchFamily="50" charset="-128"/>
              </a:rPr>
              <a:t>「</a:t>
            </a:r>
            <a:r>
              <a:rPr lang="ja-JP" altLang="en-US" sz="2000" dirty="0">
                <a:solidFill>
                  <a:srgbClr val="0070C0"/>
                </a:solidFill>
                <a:latin typeface="Meiryo UI" pitchFamily="50" charset="-128"/>
                <a:ea typeface="Meiryo UI" pitchFamily="50" charset="-128"/>
                <a:cs typeface="Meiryo UI" pitchFamily="50" charset="-128"/>
              </a:rPr>
              <a:t>処理結果自動</a:t>
            </a:r>
            <a:r>
              <a:rPr lang="ja-JP" altLang="en-US" sz="2000" dirty="0" smtClean="0">
                <a:solidFill>
                  <a:srgbClr val="0070C0"/>
                </a:solidFill>
                <a:latin typeface="Meiryo UI" pitchFamily="50" charset="-128"/>
                <a:ea typeface="Meiryo UI" pitchFamily="50" charset="-128"/>
                <a:cs typeface="Meiryo UI" pitchFamily="50" charset="-128"/>
              </a:rPr>
              <a:t>表示</a:t>
            </a:r>
            <a:r>
              <a:rPr lang="ja-JP" altLang="en-US" sz="2000" dirty="0" smtClean="0">
                <a:solidFill>
                  <a:srgbClr val="0070C0"/>
                </a:solidFill>
                <a:latin typeface="Meiryo UI" pitchFamily="50" charset="-128"/>
                <a:ea typeface="Meiryo UI" pitchFamily="50" charset="-128"/>
                <a:cs typeface="Meiryo UI" pitchFamily="50" charset="-128"/>
              </a:rPr>
              <a:t>」に</a:t>
            </a:r>
            <a:r>
              <a:rPr lang="ja-JP" altLang="en-US" sz="2000" b="1" dirty="0" smtClean="0">
                <a:solidFill>
                  <a:srgbClr val="0070C0"/>
                </a:solidFill>
                <a:latin typeface="Meiryo UI" pitchFamily="50" charset="-128"/>
                <a:ea typeface="Meiryo UI" pitchFamily="50" charset="-128"/>
                <a:cs typeface="Meiryo UI" pitchFamily="50" charset="-128"/>
              </a:rPr>
              <a:t>特殊記号による画面崩れ</a:t>
            </a:r>
            <a:r>
              <a:rPr lang="ja-JP" altLang="en-US" sz="2000" dirty="0" smtClean="0">
                <a:solidFill>
                  <a:srgbClr val="0070C0"/>
                </a:solidFill>
                <a:latin typeface="Meiryo UI" pitchFamily="50" charset="-128"/>
                <a:ea typeface="Meiryo UI" pitchFamily="50" charset="-128"/>
                <a:cs typeface="Meiryo UI" pitchFamily="50" charset="-128"/>
              </a:rPr>
              <a:t>を想定し対応している。</a:t>
            </a:r>
            <a:endParaRPr lang="en-US" altLang="ja-JP" sz="2000" dirty="0" smtClean="0">
              <a:solidFill>
                <a:srgbClr val="0070C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smtClean="0">
                <a:solidFill>
                  <a:srgbClr val="0070C0"/>
                </a:solidFill>
                <a:latin typeface="Meiryo UI" pitchFamily="50" charset="-128"/>
                <a:ea typeface="Meiryo UI" pitchFamily="50" charset="-128"/>
                <a:cs typeface="Meiryo UI" pitchFamily="50" charset="-128"/>
              </a:rPr>
              <a:t>・</a:t>
            </a:r>
            <a:r>
              <a:rPr lang="en-US" altLang="ja-JP" sz="2000" dirty="0" smtClean="0">
                <a:solidFill>
                  <a:srgbClr val="0070C0"/>
                </a:solidFill>
                <a:latin typeface="Meiryo UI" pitchFamily="50" charset="-128"/>
                <a:ea typeface="Meiryo UI" pitchFamily="50" charset="-128"/>
                <a:cs typeface="Meiryo UI" pitchFamily="50" charset="-128"/>
              </a:rPr>
              <a:t>SQL</a:t>
            </a:r>
            <a:r>
              <a:rPr lang="ja-JP" altLang="en-US" sz="2000" dirty="0" smtClean="0">
                <a:solidFill>
                  <a:srgbClr val="0070C0"/>
                </a:solidFill>
                <a:latin typeface="Meiryo UI" pitchFamily="50" charset="-128"/>
                <a:ea typeface="Meiryo UI" pitchFamily="50" charset="-128"/>
                <a:cs typeface="Meiryo UI" pitchFamily="50" charset="-128"/>
              </a:rPr>
              <a:t>実行に</a:t>
            </a:r>
            <a:r>
              <a:rPr lang="ja-JP" altLang="en-US" sz="2000" b="1" dirty="0" smtClean="0">
                <a:solidFill>
                  <a:srgbClr val="0070C0"/>
                </a:solidFill>
                <a:latin typeface="Meiryo UI" pitchFamily="50" charset="-128"/>
                <a:ea typeface="Meiryo UI" pitchFamily="50" charset="-128"/>
                <a:cs typeface="Meiryo UI" pitchFamily="50" charset="-128"/>
              </a:rPr>
              <a:t>特殊記号による</a:t>
            </a:r>
            <a:r>
              <a:rPr lang="en-US" altLang="ja-JP" sz="2000" b="1" dirty="0" smtClean="0">
                <a:solidFill>
                  <a:srgbClr val="0070C0"/>
                </a:solidFill>
                <a:latin typeface="Meiryo UI" pitchFamily="50" charset="-128"/>
                <a:ea typeface="Meiryo UI" pitchFamily="50" charset="-128"/>
                <a:cs typeface="Meiryo UI" pitchFamily="50" charset="-128"/>
              </a:rPr>
              <a:t>SQL</a:t>
            </a:r>
            <a:r>
              <a:rPr lang="ja-JP" altLang="en-US" sz="2000" b="1" dirty="0" smtClean="0">
                <a:solidFill>
                  <a:srgbClr val="0070C0"/>
                </a:solidFill>
                <a:latin typeface="Meiryo UI" pitchFamily="50" charset="-128"/>
                <a:ea typeface="Meiryo UI" pitchFamily="50" charset="-128"/>
                <a:cs typeface="Meiryo UI" pitchFamily="50" charset="-128"/>
              </a:rPr>
              <a:t>実行</a:t>
            </a:r>
            <a:r>
              <a:rPr lang="ja-JP" altLang="en-US" sz="2000" b="1" dirty="0" smtClean="0">
                <a:solidFill>
                  <a:srgbClr val="0070C0"/>
                </a:solidFill>
                <a:latin typeface="Meiryo UI" pitchFamily="50" charset="-128"/>
                <a:ea typeface="Meiryo UI" pitchFamily="50" charset="-128"/>
                <a:cs typeface="Meiryo UI" pitchFamily="50" charset="-128"/>
              </a:rPr>
              <a:t>失敗</a:t>
            </a:r>
            <a:r>
              <a:rPr lang="ja-JP" altLang="en-US" sz="2000" b="1" dirty="0">
                <a:solidFill>
                  <a:srgbClr val="0070C0"/>
                </a:solidFill>
                <a:latin typeface="Meiryo UI" pitchFamily="50" charset="-128"/>
                <a:ea typeface="Meiryo UI" pitchFamily="50" charset="-128"/>
                <a:cs typeface="Meiryo UI" pitchFamily="50" charset="-128"/>
              </a:rPr>
              <a:t>・</a:t>
            </a:r>
            <a:r>
              <a:rPr lang="ja-JP" altLang="en-US" sz="2000" b="1" dirty="0" smtClean="0">
                <a:solidFill>
                  <a:srgbClr val="0070C0"/>
                </a:solidFill>
                <a:latin typeface="Meiryo UI" pitchFamily="50" charset="-128"/>
                <a:ea typeface="Meiryo UI" pitchFamily="50" charset="-128"/>
                <a:cs typeface="Meiryo UI" pitchFamily="50" charset="-128"/>
              </a:rPr>
              <a:t>想定外</a:t>
            </a:r>
            <a:r>
              <a:rPr lang="ja-JP" altLang="en-US" sz="2000" b="1" dirty="0" smtClean="0">
                <a:solidFill>
                  <a:srgbClr val="0070C0"/>
                </a:solidFill>
                <a:latin typeface="Meiryo UI" pitchFamily="50" charset="-128"/>
                <a:ea typeface="Meiryo UI" pitchFamily="50" charset="-128"/>
                <a:cs typeface="Meiryo UI" pitchFamily="50" charset="-128"/>
              </a:rPr>
              <a:t>動作</a:t>
            </a:r>
            <a:r>
              <a:rPr lang="ja-JP" altLang="en-US" sz="2000" dirty="0" smtClean="0">
                <a:solidFill>
                  <a:srgbClr val="0070C0"/>
                </a:solidFill>
                <a:latin typeface="Meiryo UI" pitchFamily="50" charset="-128"/>
                <a:ea typeface="Meiryo UI" pitchFamily="50" charset="-128"/>
                <a:cs typeface="Meiryo UI" pitchFamily="50" charset="-128"/>
              </a:rPr>
              <a:t>をそう</a:t>
            </a:r>
            <a:r>
              <a:rPr lang="ja-JP" altLang="en-US" sz="2000" dirty="0" err="1" smtClean="0">
                <a:solidFill>
                  <a:srgbClr val="0070C0"/>
                </a:solidFill>
                <a:latin typeface="Meiryo UI" pitchFamily="50" charset="-128"/>
                <a:ea typeface="Meiryo UI" pitchFamily="50" charset="-128"/>
                <a:cs typeface="Meiryo UI" pitchFamily="50" charset="-128"/>
              </a:rPr>
              <a:t>て</a:t>
            </a:r>
            <a:r>
              <a:rPr lang="ja-JP" altLang="en-US" sz="2000" dirty="0" smtClean="0">
                <a:solidFill>
                  <a:srgbClr val="0070C0"/>
                </a:solidFill>
                <a:latin typeface="Meiryo UI" pitchFamily="50" charset="-128"/>
                <a:ea typeface="Meiryo UI" pitchFamily="50" charset="-128"/>
                <a:cs typeface="Meiryo UI" pitchFamily="50" charset="-128"/>
              </a:rPr>
              <a:t>対応している。</a:t>
            </a:r>
            <a:endParaRPr lang="en-US" altLang="ja-JP" sz="2000" dirty="0" smtClean="0">
              <a:solidFill>
                <a:srgbClr val="0070C0"/>
              </a:solidFill>
              <a:latin typeface="Meiryo UI" pitchFamily="50" charset="-128"/>
              <a:ea typeface="Meiryo UI" pitchFamily="50" charset="-128"/>
              <a:cs typeface="Meiryo UI" pitchFamily="50" charset="-128"/>
            </a:endParaRP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Tree>
    <p:extLst>
      <p:ext uri="{BB962C8B-B14F-4D97-AF65-F5344CB8AC3E}">
        <p14:creationId xmlns:p14="http://schemas.microsoft.com/office/powerpoint/2010/main" val="13698938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３ー１． </a:t>
            </a:r>
            <a:r>
              <a:rPr lang="en-US" altLang="ja-JP" sz="2800" dirty="0">
                <a:solidFill>
                  <a:schemeClr val="tx2"/>
                </a:solidFill>
                <a:latin typeface="Meiryo UI" pitchFamily="50" charset="-128"/>
                <a:ea typeface="Meiryo UI" pitchFamily="50" charset="-128"/>
                <a:cs typeface="Meiryo UI" pitchFamily="50" charset="-128"/>
              </a:rPr>
              <a:t>JSON</a:t>
            </a:r>
            <a:r>
              <a:rPr lang="ja-JP" altLang="en-US" sz="2800" dirty="0">
                <a:solidFill>
                  <a:schemeClr val="tx2"/>
                </a:solidFill>
                <a:latin typeface="Meiryo UI" pitchFamily="50" charset="-128"/>
                <a:ea typeface="Meiryo UI" pitchFamily="50" charset="-128"/>
                <a:cs typeface="Meiryo UI" pitchFamily="50" charset="-128"/>
              </a:rPr>
              <a:t>通信の</a:t>
            </a:r>
            <a:r>
              <a:rPr lang="en-US" altLang="ja-JP" sz="2800" dirty="0">
                <a:solidFill>
                  <a:schemeClr val="tx2"/>
                </a:solidFill>
                <a:latin typeface="Meiryo UI" pitchFamily="50" charset="-128"/>
                <a:ea typeface="Meiryo UI" pitchFamily="50" charset="-128"/>
                <a:cs typeface="Meiryo UI" pitchFamily="50" charset="-128"/>
              </a:rPr>
              <a:t>JavaScript</a:t>
            </a:r>
            <a:r>
              <a:rPr lang="ja-JP" altLang="en-US" sz="2800" dirty="0">
                <a:solidFill>
                  <a:schemeClr val="tx2"/>
                </a:solidFill>
                <a:latin typeface="Meiryo UI" pitchFamily="50" charset="-128"/>
                <a:ea typeface="Meiryo UI" pitchFamily="50" charset="-128"/>
                <a:cs typeface="Meiryo UI" pitchFamily="50" charset="-128"/>
              </a:rPr>
              <a:t>インジェクション</a:t>
            </a:r>
            <a:r>
              <a:rPr lang="ja-JP" altLang="en-US" sz="2800" dirty="0" smtClean="0">
                <a:solidFill>
                  <a:schemeClr val="tx2"/>
                </a:solidFill>
                <a:latin typeface="Meiryo UI" pitchFamily="50" charset="-128"/>
                <a:ea typeface="Meiryo UI" pitchFamily="50" charset="-128"/>
                <a:cs typeface="Meiryo UI" pitchFamily="50" charset="-128"/>
              </a:rPr>
              <a:t>防止</a:t>
            </a:r>
            <a:endParaRPr lang="ja-JP" altLang="en-US" sz="28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11</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20" name="テキスト ボックス 5"/>
          <p:cNvSpPr txBox="1">
            <a:spLocks noChangeArrowheads="1"/>
          </p:cNvSpPr>
          <p:nvPr/>
        </p:nvSpPr>
        <p:spPr bwMode="auto">
          <a:xfrm>
            <a:off x="276894" y="4001206"/>
            <a:ext cx="864638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2000" dirty="0" smtClean="0">
                <a:latin typeface="Meiryo UI" pitchFamily="50" charset="-128"/>
                <a:ea typeface="Meiryo UI" pitchFamily="50" charset="-128"/>
                <a:cs typeface="Meiryo UI" pitchFamily="50" charset="-128"/>
              </a:rPr>
              <a:t>クライアントから送信された文字列は直接に、</a:t>
            </a:r>
            <a:r>
              <a:rPr lang="en-US" altLang="ja-JP" sz="2000" dirty="0" err="1" smtClean="0">
                <a:latin typeface="Meiryo UI" pitchFamily="50" charset="-128"/>
                <a:ea typeface="Meiryo UI" pitchFamily="50" charset="-128"/>
                <a:cs typeface="Meiryo UI" pitchFamily="50" charset="-128"/>
              </a:rPr>
              <a:t>javaScript</a:t>
            </a:r>
            <a:r>
              <a:rPr lang="ja-JP" altLang="en-US" sz="2000" dirty="0" smtClean="0">
                <a:latin typeface="Meiryo UI" pitchFamily="50" charset="-128"/>
                <a:ea typeface="Meiryo UI" pitchFamily="50" charset="-128"/>
                <a:cs typeface="Meiryo UI" pitchFamily="50" charset="-128"/>
              </a:rPr>
              <a:t>オブジェクトとして利用せず、</a:t>
            </a:r>
            <a:r>
              <a:rPr lang="en-US" altLang="ja-JP" sz="2000" dirty="0" err="1" smtClean="0">
                <a:latin typeface="Meiryo UI" pitchFamily="50" charset="-128"/>
                <a:ea typeface="Meiryo UI" pitchFamily="50" charset="-128"/>
                <a:cs typeface="Meiryo UI" pitchFamily="50" charset="-128"/>
              </a:rPr>
              <a:t>JSON.parse</a:t>
            </a:r>
            <a:r>
              <a:rPr lang="ja-JP" altLang="en-US" sz="2000" dirty="0" smtClean="0">
                <a:latin typeface="Meiryo UI" pitchFamily="50" charset="-128"/>
                <a:ea typeface="Meiryo UI" pitchFamily="50" charset="-128"/>
                <a:cs typeface="Meiryo UI" pitchFamily="50" charset="-128"/>
              </a:rPr>
              <a:t>で変換するため、</a:t>
            </a:r>
            <a:r>
              <a:rPr lang="en-US" altLang="ja-JP" sz="2000" dirty="0" smtClean="0">
                <a:latin typeface="Meiryo UI" pitchFamily="50" charset="-128"/>
                <a:ea typeface="Meiryo UI" pitchFamily="50" charset="-128"/>
                <a:cs typeface="Meiryo UI" pitchFamily="50" charset="-128"/>
              </a:rPr>
              <a:t>JSON</a:t>
            </a:r>
            <a:r>
              <a:rPr lang="ja-JP" altLang="en-US" sz="2000" dirty="0" smtClean="0">
                <a:latin typeface="Meiryo UI" pitchFamily="50" charset="-128"/>
                <a:ea typeface="Meiryo UI" pitchFamily="50" charset="-128"/>
                <a:cs typeface="Meiryo UI" pitchFamily="50" charset="-128"/>
              </a:rPr>
              <a:t>通信の</a:t>
            </a:r>
            <a:r>
              <a:rPr lang="en-US" altLang="ja-JP" sz="2000" dirty="0" smtClean="0">
                <a:latin typeface="Meiryo UI" pitchFamily="50" charset="-128"/>
                <a:ea typeface="Meiryo UI" pitchFamily="50" charset="-128"/>
                <a:cs typeface="Meiryo UI" pitchFamily="50" charset="-128"/>
              </a:rPr>
              <a:t>JavaScript</a:t>
            </a:r>
            <a:r>
              <a:rPr lang="ja-JP" altLang="en-US" sz="2000" dirty="0" smtClean="0">
                <a:latin typeface="Meiryo UI" pitchFamily="50" charset="-128"/>
                <a:ea typeface="Meiryo UI" pitchFamily="50" charset="-128"/>
                <a:cs typeface="Meiryo UI" pitchFamily="50" charset="-128"/>
              </a:rPr>
              <a:t>インジェクションを防いだ。</a:t>
            </a:r>
            <a:endParaRPr lang="en-US" altLang="ja-JP" sz="2000" dirty="0" smtClean="0">
              <a:latin typeface="Meiryo UI" pitchFamily="50" charset="-128"/>
              <a:ea typeface="Meiryo UI" pitchFamily="50" charset="-128"/>
              <a:cs typeface="Meiryo UI" pitchFamily="50" charset="-128"/>
            </a:endParaRPr>
          </a:p>
        </p:txBody>
      </p:sp>
      <p:sp>
        <p:nvSpPr>
          <p:cNvPr id="8" name="ホームベース 7"/>
          <p:cNvSpPr/>
          <p:nvPr/>
        </p:nvSpPr>
        <p:spPr>
          <a:xfrm>
            <a:off x="276894" y="1455000"/>
            <a:ext cx="2797382" cy="890752"/>
          </a:xfrm>
          <a:prstGeom prst="homePlate">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ctr"/>
          <a:lstStyle/>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data=</a:t>
            </a: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eventId</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myEventId</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ホームベース 9"/>
          <p:cNvSpPr/>
          <p:nvPr/>
        </p:nvSpPr>
        <p:spPr>
          <a:xfrm>
            <a:off x="5462751" y="1486272"/>
            <a:ext cx="2151994" cy="890752"/>
          </a:xfrm>
          <a:prstGeom prst="homePlate">
            <a:avLst/>
          </a:prstGeom>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Exception</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を投げる</a:t>
            </a:r>
            <a:endPar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正方形/長方形 10"/>
          <p:cNvSpPr/>
          <p:nvPr/>
        </p:nvSpPr>
        <p:spPr>
          <a:xfrm>
            <a:off x="276894" y="991126"/>
            <a:ext cx="2797382" cy="354724"/>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クライアント</a:t>
            </a:r>
            <a:endPar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正方形/長方形 11"/>
          <p:cNvSpPr/>
          <p:nvPr/>
        </p:nvSpPr>
        <p:spPr>
          <a:xfrm>
            <a:off x="3129455" y="991126"/>
            <a:ext cx="4485290" cy="354724"/>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Efw</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サーバ側で</a:t>
            </a:r>
            <a:r>
              <a:rPr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JSON.parse</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を利用する</a:t>
            </a:r>
            <a:endPar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ホームベース 13"/>
          <p:cNvSpPr/>
          <p:nvPr/>
        </p:nvSpPr>
        <p:spPr>
          <a:xfrm>
            <a:off x="3129455" y="1455000"/>
            <a:ext cx="2278117" cy="890752"/>
          </a:xfrm>
          <a:prstGeom prst="homePlate">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ctr"/>
          <a:lstStyle/>
          <a:p>
            <a:r>
              <a:rPr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JSON.parse</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(data)</a:t>
            </a:r>
            <a:endPar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四角形吹き出し 1"/>
          <p:cNvSpPr/>
          <p:nvPr/>
        </p:nvSpPr>
        <p:spPr>
          <a:xfrm>
            <a:off x="528144" y="2613169"/>
            <a:ext cx="2136228" cy="776270"/>
          </a:xfrm>
          <a:prstGeom prst="wedgeRectCallout">
            <a:avLst>
              <a:gd name="adj1" fmla="val 44531"/>
              <a:gd name="adj2" fmla="val -105198"/>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file.remove</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6" name="図 5"/>
          <p:cNvPicPr>
            <a:picLocks noChangeAspect="1"/>
          </p:cNvPicPr>
          <p:nvPr/>
        </p:nvPicPr>
        <p:blipFill>
          <a:blip r:embed="rId3"/>
          <a:stretch>
            <a:fillRect/>
          </a:stretch>
        </p:blipFill>
        <p:spPr>
          <a:xfrm>
            <a:off x="7972280" y="1624943"/>
            <a:ext cx="638175" cy="613410"/>
          </a:xfrm>
          <a:prstGeom prst="rect">
            <a:avLst/>
          </a:prstGeom>
        </p:spPr>
      </p:pic>
      <p:pic>
        <p:nvPicPr>
          <p:cNvPr id="17" name="図 16"/>
          <p:cNvPicPr>
            <a:picLocks noChangeAspect="1"/>
          </p:cNvPicPr>
          <p:nvPr/>
        </p:nvPicPr>
        <p:blipFill>
          <a:blip r:embed="rId4"/>
          <a:stretch>
            <a:fillRect/>
          </a:stretch>
        </p:blipFill>
        <p:spPr>
          <a:xfrm>
            <a:off x="7972280" y="3058544"/>
            <a:ext cx="567690" cy="600075"/>
          </a:xfrm>
          <a:prstGeom prst="rect">
            <a:avLst/>
          </a:prstGeom>
        </p:spPr>
      </p:pic>
      <p:sp>
        <p:nvSpPr>
          <p:cNvPr id="21" name="ホームベース 20"/>
          <p:cNvSpPr/>
          <p:nvPr/>
        </p:nvSpPr>
        <p:spPr>
          <a:xfrm>
            <a:off x="3129455" y="2939161"/>
            <a:ext cx="2278117" cy="890752"/>
          </a:xfrm>
          <a:prstGeom prst="homePlate">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ctr"/>
          <a:lstStyle/>
          <a:p>
            <a:r>
              <a:rPr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eval</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(data)</a:t>
            </a:r>
            <a:endPar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ホームベース 21"/>
          <p:cNvSpPr/>
          <p:nvPr/>
        </p:nvSpPr>
        <p:spPr>
          <a:xfrm>
            <a:off x="5462751" y="2940826"/>
            <a:ext cx="2151994" cy="890752"/>
          </a:xfrm>
          <a:prstGeom prst="homePlate">
            <a:avLst/>
          </a:prstGeom>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サーバ障害発生</a:t>
            </a:r>
            <a:endPar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正方形/長方形 22"/>
          <p:cNvSpPr/>
          <p:nvPr/>
        </p:nvSpPr>
        <p:spPr>
          <a:xfrm>
            <a:off x="3074276" y="2478570"/>
            <a:ext cx="4485290" cy="354724"/>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eval</a:t>
            </a:r>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を利用する</a:t>
            </a:r>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と</a:t>
            </a:r>
          </a:p>
        </p:txBody>
      </p:sp>
    </p:spTree>
    <p:extLst>
      <p:ext uri="{BB962C8B-B14F-4D97-AF65-F5344CB8AC3E}">
        <p14:creationId xmlns:p14="http://schemas.microsoft.com/office/powerpoint/2010/main" val="9726620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
          <p:cNvSpPr>
            <a:spLocks noGrp="1"/>
          </p:cNvSpPr>
          <p:nvPr>
            <p:ph type="title" idx="4294967295"/>
          </p:nvPr>
        </p:nvSpPr>
        <p:spPr>
          <a:xfrm>
            <a:off x="276893" y="273922"/>
            <a:ext cx="8805195"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３ー２</a:t>
            </a:r>
            <a:r>
              <a:rPr lang="ja-JP" altLang="en-US" sz="2800" dirty="0" smtClean="0">
                <a:solidFill>
                  <a:schemeClr val="tx2"/>
                </a:solidFill>
                <a:latin typeface="Meiryo UI" pitchFamily="50" charset="-128"/>
                <a:ea typeface="Meiryo UI" pitchFamily="50" charset="-128"/>
                <a:cs typeface="Meiryo UI" pitchFamily="50" charset="-128"/>
              </a:rPr>
              <a:t>．</a:t>
            </a:r>
            <a:r>
              <a:rPr lang="ja-JP" altLang="en-US" sz="2800" dirty="0">
                <a:solidFill>
                  <a:schemeClr val="tx2"/>
                </a:solidFill>
                <a:latin typeface="Meiryo UI" pitchFamily="50" charset="-128"/>
                <a:ea typeface="Meiryo UI" pitchFamily="50" charset="-128"/>
                <a:cs typeface="Meiryo UI" pitchFamily="50" charset="-128"/>
              </a:rPr>
              <a:t>処理結果自動</a:t>
            </a:r>
            <a:r>
              <a:rPr lang="ja-JP" altLang="en-US" sz="2800" dirty="0" smtClean="0">
                <a:solidFill>
                  <a:schemeClr val="tx2"/>
                </a:solidFill>
                <a:latin typeface="Meiryo UI" pitchFamily="50" charset="-128"/>
                <a:ea typeface="Meiryo UI" pitchFamily="50" charset="-128"/>
                <a:cs typeface="Meiryo UI" pitchFamily="50" charset="-128"/>
              </a:rPr>
              <a:t>表示</a:t>
            </a:r>
            <a:r>
              <a:rPr lang="ja-JP" altLang="en-US" sz="2800" dirty="0" smtClean="0">
                <a:solidFill>
                  <a:schemeClr val="tx2"/>
                </a:solidFill>
                <a:latin typeface="Meiryo UI" pitchFamily="50" charset="-128"/>
                <a:ea typeface="Meiryo UI" pitchFamily="50" charset="-128"/>
                <a:cs typeface="Meiryo UI" pitchFamily="50" charset="-128"/>
              </a:rPr>
              <a:t>の</a:t>
            </a:r>
            <a:r>
              <a:rPr lang="en-US" altLang="ja-JP" sz="2800" dirty="0">
                <a:solidFill>
                  <a:schemeClr val="tx2"/>
                </a:solidFill>
                <a:latin typeface="Meiryo UI" pitchFamily="50" charset="-128"/>
                <a:ea typeface="Meiryo UI" pitchFamily="50" charset="-128"/>
                <a:cs typeface="Meiryo UI" pitchFamily="50" charset="-128"/>
              </a:rPr>
              <a:t>HTML</a:t>
            </a:r>
            <a:r>
              <a:rPr lang="ja-JP" altLang="en-US" sz="2800" dirty="0">
                <a:solidFill>
                  <a:schemeClr val="tx2"/>
                </a:solidFill>
                <a:latin typeface="Meiryo UI" pitchFamily="50" charset="-128"/>
                <a:ea typeface="Meiryo UI" pitchFamily="50" charset="-128"/>
                <a:cs typeface="Meiryo UI" pitchFamily="50" charset="-128"/>
              </a:rPr>
              <a:t>インジェクション</a:t>
            </a:r>
            <a:r>
              <a:rPr lang="ja-JP" altLang="en-US" sz="2800" dirty="0" smtClean="0">
                <a:solidFill>
                  <a:schemeClr val="tx2"/>
                </a:solidFill>
                <a:latin typeface="Meiryo UI" pitchFamily="50" charset="-128"/>
                <a:ea typeface="Meiryo UI" pitchFamily="50" charset="-128"/>
                <a:cs typeface="Meiryo UI" pitchFamily="50" charset="-128"/>
              </a:rPr>
              <a:t>防止</a:t>
            </a:r>
            <a:endParaRPr lang="ja-JP" altLang="en-US" sz="28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12</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20" name="テキスト ボックス 5"/>
          <p:cNvSpPr txBox="1">
            <a:spLocks noChangeArrowheads="1"/>
          </p:cNvSpPr>
          <p:nvPr/>
        </p:nvSpPr>
        <p:spPr bwMode="auto">
          <a:xfrm>
            <a:off x="4173061" y="1068926"/>
            <a:ext cx="481865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2000" dirty="0" smtClean="0">
                <a:latin typeface="Meiryo UI" pitchFamily="50" charset="-128"/>
                <a:ea typeface="Meiryo UI" pitchFamily="50" charset="-128"/>
                <a:cs typeface="Meiryo UI" pitchFamily="50" charset="-128"/>
              </a:rPr>
              <a:t>戻り値を画面に描画する際、</a:t>
            </a:r>
            <a:r>
              <a:rPr lang="en-US" altLang="ja-JP" sz="2000" dirty="0" smtClean="0">
                <a:latin typeface="Meiryo UI" pitchFamily="50" charset="-128"/>
                <a:ea typeface="Meiryo UI" pitchFamily="50" charset="-128"/>
                <a:cs typeface="Meiryo UI" pitchFamily="50" charset="-128"/>
              </a:rPr>
              <a:t>jQuery</a:t>
            </a:r>
            <a:r>
              <a:rPr lang="ja-JP" altLang="en-US" sz="2000" dirty="0" smtClean="0">
                <a:latin typeface="Meiryo UI" pitchFamily="50" charset="-128"/>
                <a:ea typeface="Meiryo UI" pitchFamily="50" charset="-128"/>
                <a:cs typeface="Meiryo UI" pitchFamily="50" charset="-128"/>
              </a:rPr>
              <a:t>機能を生かして</a:t>
            </a:r>
            <a:r>
              <a:rPr lang="en-US" altLang="ja-JP" sz="2000" dirty="0" smtClean="0">
                <a:latin typeface="Meiryo UI" pitchFamily="50" charset="-128"/>
                <a:ea typeface="Meiryo UI" pitchFamily="50" charset="-128"/>
                <a:cs typeface="Meiryo UI" pitchFamily="50" charset="-128"/>
              </a:rPr>
              <a:t>HTML</a:t>
            </a:r>
            <a:r>
              <a:rPr lang="ja-JP" altLang="en-US" sz="2000" dirty="0" smtClean="0">
                <a:latin typeface="Meiryo UI" pitchFamily="50" charset="-128"/>
                <a:ea typeface="Meiryo UI" pitchFamily="50" charset="-128"/>
                <a:cs typeface="Meiryo UI" pitchFamily="50" charset="-128"/>
              </a:rPr>
              <a:t>インジェクションを防いだ。</a:t>
            </a:r>
            <a:endParaRPr lang="en-US" altLang="ja-JP" sz="2000" dirty="0">
              <a:latin typeface="Meiryo UI" pitchFamily="50" charset="-128"/>
              <a:ea typeface="Meiryo UI" pitchFamily="50" charset="-128"/>
              <a:cs typeface="Meiryo UI" pitchFamily="50" charset="-128"/>
            </a:endParaRPr>
          </a:p>
        </p:txBody>
      </p:sp>
      <p:sp>
        <p:nvSpPr>
          <p:cNvPr id="3" name="正方形/長方形 2"/>
          <p:cNvSpPr/>
          <p:nvPr/>
        </p:nvSpPr>
        <p:spPr>
          <a:xfrm>
            <a:off x="276893" y="3000008"/>
            <a:ext cx="3703899" cy="1351276"/>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return (new Result())</a:t>
            </a: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runat</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(“body”)</a:t>
            </a: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withdata</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“#span_value”:</a:t>
            </a:r>
            <a:r>
              <a:rPr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params</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[“#input1”]</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正方形/長方形 7"/>
          <p:cNvSpPr/>
          <p:nvPr/>
        </p:nvSpPr>
        <p:spPr>
          <a:xfrm>
            <a:off x="4867939" y="3309314"/>
            <a:ext cx="3156710" cy="1187793"/>
          </a:xfrm>
          <a:prstGeom prst="rect">
            <a:avLst/>
          </a:prstGeom>
          <a:solidFill>
            <a:schemeClr val="bg1">
              <a:lumMod val="95000"/>
            </a:schemeClr>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B</a:t>
            </a:r>
            <a:r>
              <a:rPr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画面</a:t>
            </a:r>
            <a:endParaRPr lang="en-US" altLang="ja-JP"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商品名</a:t>
            </a:r>
            <a:r>
              <a:rPr lang="en-US" altLang="ja-JP"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:&lt;</a:t>
            </a: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 </a:t>
            </a:r>
            <a:r>
              <a:rPr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href</a:t>
            </a: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中古</a:t>
            </a: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”&gt;</a:t>
            </a: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正規品</a:t>
            </a: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&lt;/a&gt;</a:t>
            </a:r>
            <a:endPar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endPar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右矢印 1"/>
          <p:cNvSpPr/>
          <p:nvPr/>
        </p:nvSpPr>
        <p:spPr>
          <a:xfrm>
            <a:off x="4173061" y="3485503"/>
            <a:ext cx="621792" cy="740664"/>
          </a:xfrm>
          <a:prstGeom prst="righ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正方形/長方形 9"/>
          <p:cNvSpPr/>
          <p:nvPr/>
        </p:nvSpPr>
        <p:spPr>
          <a:xfrm>
            <a:off x="276893" y="1058204"/>
            <a:ext cx="3703899" cy="1711657"/>
          </a:xfrm>
          <a:prstGeom prst="rect">
            <a:avLst/>
          </a:prstGeom>
          <a:solidFill>
            <a:schemeClr val="bg1">
              <a:lumMod val="95000"/>
            </a:schemeClr>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a:t>
            </a:r>
            <a:r>
              <a:rPr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画面</a:t>
            </a:r>
            <a:endParaRPr lang="en-US" altLang="ja-JP"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商品名</a:t>
            </a:r>
            <a:r>
              <a:rPr lang="en-US" altLang="ja-JP"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正方形/長方形 5"/>
          <p:cNvSpPr/>
          <p:nvPr/>
        </p:nvSpPr>
        <p:spPr>
          <a:xfrm>
            <a:off x="1056761" y="1455788"/>
            <a:ext cx="2821556" cy="370332"/>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&lt;a </a:t>
            </a:r>
            <a:r>
              <a:rPr kumimoji="1"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href</a:t>
            </a:r>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中古</a:t>
            </a:r>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”&gt;</a:t>
            </a:r>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正規</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品</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&lt;/a&gt;</a:t>
            </a:r>
            <a:endPar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右矢印 11"/>
          <p:cNvSpPr/>
          <p:nvPr/>
        </p:nvSpPr>
        <p:spPr>
          <a:xfrm rot="5400000">
            <a:off x="1763422" y="2377316"/>
            <a:ext cx="621792" cy="740664"/>
          </a:xfrm>
          <a:prstGeom prst="righ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13" name="図 12"/>
          <p:cNvPicPr>
            <a:picLocks noChangeAspect="1"/>
          </p:cNvPicPr>
          <p:nvPr/>
        </p:nvPicPr>
        <p:blipFill>
          <a:blip r:embed="rId3"/>
          <a:stretch>
            <a:fillRect/>
          </a:stretch>
        </p:blipFill>
        <p:spPr>
          <a:xfrm>
            <a:off x="8273621" y="3612757"/>
            <a:ext cx="638175" cy="613410"/>
          </a:xfrm>
          <a:prstGeom prst="rect">
            <a:avLst/>
          </a:prstGeom>
        </p:spPr>
      </p:pic>
      <p:pic>
        <p:nvPicPr>
          <p:cNvPr id="14" name="図 13"/>
          <p:cNvPicPr>
            <a:picLocks noChangeAspect="1"/>
          </p:cNvPicPr>
          <p:nvPr/>
        </p:nvPicPr>
        <p:blipFill>
          <a:blip r:embed="rId4"/>
          <a:stretch>
            <a:fillRect/>
          </a:stretch>
        </p:blipFill>
        <p:spPr>
          <a:xfrm>
            <a:off x="8273621" y="5194954"/>
            <a:ext cx="567690" cy="600075"/>
          </a:xfrm>
          <a:prstGeom prst="rect">
            <a:avLst/>
          </a:prstGeom>
        </p:spPr>
      </p:pic>
      <p:sp>
        <p:nvSpPr>
          <p:cNvPr id="15" name="正方形/長方形 14"/>
          <p:cNvSpPr/>
          <p:nvPr/>
        </p:nvSpPr>
        <p:spPr>
          <a:xfrm>
            <a:off x="4867939" y="4990174"/>
            <a:ext cx="3156710" cy="1203556"/>
          </a:xfrm>
          <a:prstGeom prst="rect">
            <a:avLst/>
          </a:prstGeom>
          <a:solidFill>
            <a:schemeClr val="bg1">
              <a:lumMod val="95000"/>
            </a:schemeClr>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B</a:t>
            </a:r>
            <a:r>
              <a:rPr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画面</a:t>
            </a:r>
            <a:endParaRPr lang="en-US" altLang="ja-JP"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商品名</a:t>
            </a:r>
            <a:r>
              <a:rPr lang="en-US" altLang="ja-JP"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400" u="sng"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正規品</a:t>
            </a:r>
            <a:endParaRPr lang="ja-JP" altLang="en-US" sz="1400" u="sng"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endPar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右矢印 16"/>
          <p:cNvSpPr/>
          <p:nvPr/>
        </p:nvSpPr>
        <p:spPr>
          <a:xfrm>
            <a:off x="4173061" y="5012599"/>
            <a:ext cx="621792" cy="740664"/>
          </a:xfrm>
          <a:prstGeom prst="righ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正方形/長方形 17"/>
          <p:cNvSpPr/>
          <p:nvPr/>
        </p:nvSpPr>
        <p:spPr>
          <a:xfrm>
            <a:off x="4867939" y="2901928"/>
            <a:ext cx="3973372" cy="317955"/>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r>
              <a:rPr lang="en-US" altLang="ja-JP" sz="1400" dirty="0" err="1" smtClean="0"/>
              <a:t>Efw</a:t>
            </a:r>
            <a:r>
              <a:rPr lang="ja-JP" altLang="en-US" sz="1400" dirty="0" smtClean="0"/>
              <a:t>は</a:t>
            </a:r>
            <a:r>
              <a:rPr lang="en-US" altLang="ja-JP" sz="1400" dirty="0" smtClean="0"/>
              <a:t>jQuery</a:t>
            </a:r>
            <a:r>
              <a:rPr lang="ja-JP" altLang="en-US" sz="1400" dirty="0" smtClean="0"/>
              <a:t>の</a:t>
            </a:r>
            <a:r>
              <a:rPr lang="en-US" altLang="ja-JP" sz="1400" dirty="0" err="1" smtClean="0"/>
              <a:t>val</a:t>
            </a:r>
            <a:r>
              <a:rPr lang="en-US" altLang="ja-JP" sz="1400" dirty="0" smtClean="0"/>
              <a:t>(data)</a:t>
            </a:r>
            <a:r>
              <a:rPr lang="ja-JP" altLang="en-US" sz="1400" dirty="0" smtClean="0"/>
              <a:t>と</a:t>
            </a:r>
            <a:r>
              <a:rPr lang="en-US" altLang="ja-JP" sz="1400" dirty="0" smtClean="0"/>
              <a:t>text(data)</a:t>
            </a:r>
            <a:r>
              <a:rPr lang="ja-JP" altLang="en-US" sz="1400" dirty="0" smtClean="0"/>
              <a:t>を利用する</a:t>
            </a:r>
            <a:endPar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正方形/長方形 20"/>
          <p:cNvSpPr/>
          <p:nvPr/>
        </p:nvSpPr>
        <p:spPr>
          <a:xfrm>
            <a:off x="4867939" y="4567023"/>
            <a:ext cx="3973372" cy="337469"/>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r>
              <a:rPr lang="en-US" altLang="ja-JP" sz="1400" dirty="0"/>
              <a:t>jQuery</a:t>
            </a:r>
            <a:r>
              <a:rPr lang="ja-JP" altLang="en-US" sz="1400" dirty="0" smtClean="0"/>
              <a:t>の</a:t>
            </a:r>
            <a:r>
              <a:rPr lang="en-US" altLang="ja-JP" sz="1400" dirty="0" smtClean="0"/>
              <a:t>html(data</a:t>
            </a:r>
            <a:r>
              <a:rPr lang="en-US" altLang="ja-JP" sz="1400" dirty="0"/>
              <a:t>)</a:t>
            </a:r>
            <a:r>
              <a:rPr lang="ja-JP" altLang="en-US" sz="1400" dirty="0" smtClean="0"/>
              <a:t>を利用する</a:t>
            </a:r>
            <a:r>
              <a:rPr lang="ja-JP" altLang="en-US" sz="1400" dirty="0">
                <a:solidFill>
                  <a:schemeClr val="bg1"/>
                </a:solidFill>
                <a:latin typeface="Meiryo UI" panose="020B0604030504040204" pitchFamily="50" charset="-128"/>
                <a:ea typeface="Meiryo UI" panose="020B0604030504040204" pitchFamily="50" charset="-128"/>
              </a:rPr>
              <a:t>と</a:t>
            </a:r>
            <a:endPar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テキスト ボックス 5"/>
          <p:cNvSpPr txBox="1">
            <a:spLocks noChangeArrowheads="1"/>
          </p:cNvSpPr>
          <p:nvPr/>
        </p:nvSpPr>
        <p:spPr bwMode="auto">
          <a:xfrm>
            <a:off x="250720" y="4488389"/>
            <a:ext cx="3730072"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en-US" altLang="ja-JP" sz="2000" dirty="0" err="1" smtClean="0">
                <a:solidFill>
                  <a:srgbClr val="FF0000"/>
                </a:solidFill>
                <a:latin typeface="Meiryo UI" pitchFamily="50" charset="-128"/>
                <a:ea typeface="Meiryo UI" pitchFamily="50" charset="-128"/>
                <a:cs typeface="Meiryo UI" pitchFamily="50" charset="-128"/>
              </a:rPr>
              <a:t>Result.append</a:t>
            </a:r>
            <a:r>
              <a:rPr lang="ja-JP" altLang="en-US" sz="2000" dirty="0" smtClean="0">
                <a:solidFill>
                  <a:srgbClr val="FF0000"/>
                </a:solidFill>
                <a:latin typeface="Meiryo UI" pitchFamily="50" charset="-128"/>
                <a:ea typeface="Meiryo UI" pitchFamily="50" charset="-128"/>
                <a:cs typeface="Meiryo UI" pitchFamily="50" charset="-128"/>
              </a:rPr>
              <a:t>でエンコードなしの処理結果表示の使い方がある。</a:t>
            </a:r>
            <a:r>
              <a:rPr lang="en-US" altLang="ja-JP" sz="2000" dirty="0" err="1" smtClean="0">
                <a:solidFill>
                  <a:srgbClr val="FF0000"/>
                </a:solidFill>
                <a:latin typeface="Meiryo UI" pitchFamily="50" charset="-128"/>
                <a:ea typeface="Meiryo UI" pitchFamily="50" charset="-128"/>
                <a:cs typeface="Meiryo UI" pitchFamily="50" charset="-128"/>
              </a:rPr>
              <a:t>Result.eval</a:t>
            </a:r>
            <a:r>
              <a:rPr lang="ja-JP" altLang="en-US" sz="2000" dirty="0" smtClean="0">
                <a:solidFill>
                  <a:srgbClr val="FF0000"/>
                </a:solidFill>
                <a:latin typeface="Meiryo UI" pitchFamily="50" charset="-128"/>
                <a:ea typeface="Meiryo UI" pitchFamily="50" charset="-128"/>
                <a:cs typeface="Meiryo UI" pitchFamily="50" charset="-128"/>
              </a:rPr>
              <a:t>で画面の</a:t>
            </a:r>
            <a:r>
              <a:rPr lang="en-US" altLang="ja-JP" sz="2000" dirty="0" err="1" smtClean="0">
                <a:solidFill>
                  <a:srgbClr val="FF0000"/>
                </a:solidFill>
                <a:latin typeface="Meiryo UI" pitchFamily="50" charset="-128"/>
                <a:ea typeface="Meiryo UI" pitchFamily="50" charset="-128"/>
                <a:cs typeface="Meiryo UI" pitchFamily="50" charset="-128"/>
              </a:rPr>
              <a:t>javaScript</a:t>
            </a:r>
            <a:r>
              <a:rPr lang="ja-JP" altLang="en-US" sz="2000" dirty="0" smtClean="0">
                <a:solidFill>
                  <a:srgbClr val="FF0000"/>
                </a:solidFill>
                <a:latin typeface="Meiryo UI" pitchFamily="50" charset="-128"/>
                <a:ea typeface="Meiryo UI" pitchFamily="50" charset="-128"/>
                <a:cs typeface="Meiryo UI" pitchFamily="50" charset="-128"/>
              </a:rPr>
              <a:t>関数を呼び出すことが可能。</a:t>
            </a:r>
            <a:r>
              <a:rPr lang="ja-JP" altLang="en-US" sz="2000" dirty="0" smtClean="0">
                <a:solidFill>
                  <a:srgbClr val="FF0000"/>
                </a:solidFill>
                <a:latin typeface="Meiryo UI" pitchFamily="50" charset="-128"/>
                <a:ea typeface="Meiryo UI" pitchFamily="50" charset="-128"/>
                <a:cs typeface="Meiryo UI" pitchFamily="50" charset="-128"/>
              </a:rPr>
              <a:t>これらの場合、パラメータの値は、直接画面からのものではないように注意してください。</a:t>
            </a:r>
            <a:endParaRPr lang="en-US" altLang="ja-JP" sz="2000" dirty="0">
              <a:solidFill>
                <a:srgbClr val="FF0000"/>
              </a:solidFill>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14441793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
          <p:cNvSpPr>
            <a:spLocks noGrp="1"/>
          </p:cNvSpPr>
          <p:nvPr>
            <p:ph type="title" idx="4294967295"/>
          </p:nvPr>
        </p:nvSpPr>
        <p:spPr>
          <a:xfrm>
            <a:off x="276894" y="273922"/>
            <a:ext cx="8634902"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３ー３．プリペアドステートメントの</a:t>
            </a:r>
            <a:r>
              <a:rPr lang="en-US" altLang="ja-JP" sz="2800" dirty="0">
                <a:solidFill>
                  <a:schemeClr val="tx2"/>
                </a:solidFill>
                <a:latin typeface="Meiryo UI" pitchFamily="50" charset="-128"/>
                <a:ea typeface="Meiryo UI" pitchFamily="50" charset="-128"/>
                <a:cs typeface="Meiryo UI" pitchFamily="50" charset="-128"/>
              </a:rPr>
              <a:t>SQL</a:t>
            </a:r>
            <a:r>
              <a:rPr lang="ja-JP" altLang="en-US" sz="2800" dirty="0">
                <a:solidFill>
                  <a:schemeClr val="tx2"/>
                </a:solidFill>
                <a:latin typeface="Meiryo UI" pitchFamily="50" charset="-128"/>
                <a:ea typeface="Meiryo UI" pitchFamily="50" charset="-128"/>
                <a:cs typeface="Meiryo UI" pitchFamily="50" charset="-128"/>
              </a:rPr>
              <a:t>インジェクション</a:t>
            </a:r>
            <a:r>
              <a:rPr lang="ja-JP" altLang="en-US" sz="2800" dirty="0" smtClean="0">
                <a:solidFill>
                  <a:schemeClr val="tx2"/>
                </a:solidFill>
                <a:latin typeface="Meiryo UI" pitchFamily="50" charset="-128"/>
                <a:ea typeface="Meiryo UI" pitchFamily="50" charset="-128"/>
                <a:cs typeface="Meiryo UI" pitchFamily="50" charset="-128"/>
              </a:rPr>
              <a:t>防止</a:t>
            </a:r>
            <a:endParaRPr lang="ja-JP" altLang="en-US" sz="28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13</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20" name="テキスト ボックス 5"/>
          <p:cNvSpPr txBox="1">
            <a:spLocks noChangeArrowheads="1"/>
          </p:cNvSpPr>
          <p:nvPr/>
        </p:nvSpPr>
        <p:spPr bwMode="auto">
          <a:xfrm>
            <a:off x="4173061" y="1068926"/>
            <a:ext cx="481865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en-US" altLang="ja-JP" sz="2000" dirty="0" err="1" smtClean="0">
                <a:solidFill>
                  <a:srgbClr val="002060"/>
                </a:solidFill>
                <a:latin typeface="Meiryo UI" pitchFamily="50" charset="-128"/>
                <a:ea typeface="Meiryo UI" pitchFamily="50" charset="-128"/>
                <a:cs typeface="Meiryo UI" pitchFamily="50" charset="-128"/>
              </a:rPr>
              <a:t>Efw</a:t>
            </a:r>
            <a:r>
              <a:rPr lang="ja-JP" altLang="en-US" sz="2000" dirty="0" smtClean="0">
                <a:solidFill>
                  <a:srgbClr val="002060"/>
                </a:solidFill>
                <a:latin typeface="Meiryo UI" pitchFamily="50" charset="-128"/>
                <a:ea typeface="Meiryo UI" pitchFamily="50" charset="-128"/>
                <a:cs typeface="Meiryo UI" pitchFamily="50" charset="-128"/>
              </a:rPr>
              <a:t>は、外出し</a:t>
            </a:r>
            <a:r>
              <a:rPr lang="en-US" altLang="ja-JP" sz="2000" dirty="0" smtClean="0">
                <a:solidFill>
                  <a:srgbClr val="002060"/>
                </a:solidFill>
                <a:latin typeface="Meiryo UI" pitchFamily="50" charset="-128"/>
                <a:ea typeface="Meiryo UI" pitchFamily="50" charset="-128"/>
                <a:cs typeface="Meiryo UI" pitchFamily="50" charset="-128"/>
              </a:rPr>
              <a:t>SQL</a:t>
            </a:r>
            <a:r>
              <a:rPr lang="ja-JP" altLang="en-US" sz="2000" dirty="0" smtClean="0">
                <a:solidFill>
                  <a:srgbClr val="002060"/>
                </a:solidFill>
                <a:latin typeface="Meiryo UI" pitchFamily="50" charset="-128"/>
                <a:ea typeface="Meiryo UI" pitchFamily="50" charset="-128"/>
                <a:cs typeface="Meiryo UI" pitchFamily="50" charset="-128"/>
              </a:rPr>
              <a:t>のパラメータ</a:t>
            </a:r>
            <a:r>
              <a:rPr lang="ja-JP" altLang="en-US" sz="2000" dirty="0">
                <a:solidFill>
                  <a:srgbClr val="002060"/>
                </a:solidFill>
                <a:latin typeface="Meiryo UI" pitchFamily="50" charset="-128"/>
                <a:ea typeface="Meiryo UI" pitchFamily="50" charset="-128"/>
                <a:cs typeface="Meiryo UI" pitchFamily="50" charset="-128"/>
              </a:rPr>
              <a:t>は、</a:t>
            </a:r>
            <a:r>
              <a:rPr lang="ja-JP" altLang="en-US" sz="2000" dirty="0" smtClean="0">
                <a:solidFill>
                  <a:srgbClr val="002060"/>
                </a:solidFill>
                <a:latin typeface="Meiryo UI" pitchFamily="50" charset="-128"/>
                <a:ea typeface="Meiryo UI" pitchFamily="50" charset="-128"/>
                <a:cs typeface="Meiryo UI" pitchFamily="50" charset="-128"/>
              </a:rPr>
              <a:t>プリペアドステートメント方式のパラメータに変換し、</a:t>
            </a:r>
            <a:r>
              <a:rPr lang="en-US" altLang="ja-JP" sz="2000" dirty="0" smtClean="0">
                <a:solidFill>
                  <a:srgbClr val="002060"/>
                </a:solidFill>
                <a:latin typeface="Meiryo UI" pitchFamily="50" charset="-128"/>
                <a:ea typeface="Meiryo UI" pitchFamily="50" charset="-128"/>
                <a:cs typeface="Meiryo UI" pitchFamily="50" charset="-128"/>
              </a:rPr>
              <a:t>SQL</a:t>
            </a:r>
            <a:r>
              <a:rPr lang="ja-JP" altLang="en-US" sz="2000" dirty="0" smtClean="0">
                <a:solidFill>
                  <a:srgbClr val="002060"/>
                </a:solidFill>
                <a:latin typeface="Meiryo UI" pitchFamily="50" charset="-128"/>
                <a:ea typeface="Meiryo UI" pitchFamily="50" charset="-128"/>
                <a:cs typeface="Meiryo UI" pitchFamily="50" charset="-128"/>
              </a:rPr>
              <a:t>インジェクションを防ぐ。</a:t>
            </a:r>
            <a:endParaRPr lang="en-US" altLang="ja-JP" sz="2000" dirty="0">
              <a:solidFill>
                <a:srgbClr val="002060"/>
              </a:solidFill>
              <a:latin typeface="Meiryo UI" pitchFamily="50" charset="-128"/>
              <a:ea typeface="Meiryo UI" pitchFamily="50" charset="-128"/>
              <a:cs typeface="Meiryo UI" pitchFamily="50" charset="-128"/>
            </a:endParaRPr>
          </a:p>
        </p:txBody>
      </p:sp>
      <p:sp>
        <p:nvSpPr>
          <p:cNvPr id="3" name="正方形/長方形 2"/>
          <p:cNvSpPr/>
          <p:nvPr/>
        </p:nvSpPr>
        <p:spPr>
          <a:xfrm>
            <a:off x="276893" y="3000008"/>
            <a:ext cx="3703899" cy="2012592"/>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&lt;</a:t>
            </a:r>
            <a:r>
              <a:rPr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sql</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id=‘</a:t>
            </a:r>
            <a:r>
              <a:rPr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select_user_by_uid</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’&gt;</a:t>
            </a: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Select </a:t>
            </a: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uid,unm,pwd</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From </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tb_user</a:t>
            </a:r>
            <a:endPar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Where </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uid</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 :</a:t>
            </a:r>
            <a:r>
              <a:rPr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txt_uid</a:t>
            </a:r>
            <a:endPar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&lt;/</a:t>
            </a:r>
            <a:r>
              <a:rPr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sql</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&gt;</a:t>
            </a:r>
            <a:endPar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正方形/長方形 7"/>
          <p:cNvSpPr/>
          <p:nvPr/>
        </p:nvSpPr>
        <p:spPr>
          <a:xfrm>
            <a:off x="4867939" y="3309314"/>
            <a:ext cx="3156710" cy="1187793"/>
          </a:xfrm>
          <a:prstGeom prst="rect">
            <a:avLst/>
          </a:prstGeom>
          <a:solidFill>
            <a:schemeClr val="bg1">
              <a:lumMod val="95000"/>
            </a:schemeClr>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ログイン失敗</a:t>
            </a:r>
            <a:endPar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右矢印 1"/>
          <p:cNvSpPr/>
          <p:nvPr/>
        </p:nvSpPr>
        <p:spPr>
          <a:xfrm>
            <a:off x="4173061" y="3485503"/>
            <a:ext cx="621792" cy="740664"/>
          </a:xfrm>
          <a:prstGeom prst="righ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正方形/長方形 9"/>
          <p:cNvSpPr/>
          <p:nvPr/>
        </p:nvSpPr>
        <p:spPr>
          <a:xfrm>
            <a:off x="276893" y="1058204"/>
            <a:ext cx="3703899" cy="1711657"/>
          </a:xfrm>
          <a:prstGeom prst="rect">
            <a:avLst/>
          </a:prstGeom>
          <a:solidFill>
            <a:schemeClr val="bg1">
              <a:lumMod val="95000"/>
            </a:schemeClr>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ログイン画面</a:t>
            </a:r>
            <a:endParaRPr lang="en-US" altLang="ja-JP"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UID:</a:t>
            </a:r>
          </a:p>
          <a:p>
            <a:endPar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PWD:</a:t>
            </a:r>
            <a:endPar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正方形/長方形 5"/>
          <p:cNvSpPr/>
          <p:nvPr/>
        </p:nvSpPr>
        <p:spPr>
          <a:xfrm>
            <a:off x="843925" y="1432321"/>
            <a:ext cx="3034391" cy="370332"/>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or </a:t>
            </a:r>
            <a:r>
              <a:rPr kumimoji="1"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ture</a:t>
            </a:r>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or ‘</a:t>
            </a:r>
            <a:r>
              <a:rPr kumimoji="1"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helloworld</a:t>
            </a:r>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endPar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右矢印 11"/>
          <p:cNvSpPr/>
          <p:nvPr/>
        </p:nvSpPr>
        <p:spPr>
          <a:xfrm rot="5400000">
            <a:off x="1763422" y="2377316"/>
            <a:ext cx="621792" cy="740664"/>
          </a:xfrm>
          <a:prstGeom prst="righ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13" name="図 12"/>
          <p:cNvPicPr>
            <a:picLocks noChangeAspect="1"/>
          </p:cNvPicPr>
          <p:nvPr/>
        </p:nvPicPr>
        <p:blipFill>
          <a:blip r:embed="rId3"/>
          <a:stretch>
            <a:fillRect/>
          </a:stretch>
        </p:blipFill>
        <p:spPr>
          <a:xfrm>
            <a:off x="8273621" y="3612757"/>
            <a:ext cx="638175" cy="613410"/>
          </a:xfrm>
          <a:prstGeom prst="rect">
            <a:avLst/>
          </a:prstGeom>
        </p:spPr>
      </p:pic>
      <p:pic>
        <p:nvPicPr>
          <p:cNvPr id="14" name="図 13"/>
          <p:cNvPicPr>
            <a:picLocks noChangeAspect="1"/>
          </p:cNvPicPr>
          <p:nvPr/>
        </p:nvPicPr>
        <p:blipFill>
          <a:blip r:embed="rId4"/>
          <a:stretch>
            <a:fillRect/>
          </a:stretch>
        </p:blipFill>
        <p:spPr>
          <a:xfrm>
            <a:off x="8273621" y="5194954"/>
            <a:ext cx="567690" cy="600075"/>
          </a:xfrm>
          <a:prstGeom prst="rect">
            <a:avLst/>
          </a:prstGeom>
        </p:spPr>
      </p:pic>
      <p:sp>
        <p:nvSpPr>
          <p:cNvPr id="15" name="正方形/長方形 14"/>
          <p:cNvSpPr/>
          <p:nvPr/>
        </p:nvSpPr>
        <p:spPr>
          <a:xfrm>
            <a:off x="4867939" y="4990174"/>
            <a:ext cx="3156710" cy="1203556"/>
          </a:xfrm>
          <a:prstGeom prst="rect">
            <a:avLst/>
          </a:prstGeom>
          <a:solidFill>
            <a:schemeClr val="bg1">
              <a:lumMod val="95000"/>
            </a:schemeClr>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ログイン成功</a:t>
            </a:r>
            <a:endPar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右矢印 16"/>
          <p:cNvSpPr/>
          <p:nvPr/>
        </p:nvSpPr>
        <p:spPr>
          <a:xfrm>
            <a:off x="4173061" y="5012599"/>
            <a:ext cx="621792" cy="740664"/>
          </a:xfrm>
          <a:prstGeom prst="righ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正方形/長方形 17"/>
          <p:cNvSpPr/>
          <p:nvPr/>
        </p:nvSpPr>
        <p:spPr>
          <a:xfrm>
            <a:off x="4867939" y="2901928"/>
            <a:ext cx="3973372" cy="317955"/>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r>
              <a:rPr lang="en-US" altLang="ja-JP" sz="1400" dirty="0" err="1" smtClean="0"/>
              <a:t>Efw</a:t>
            </a:r>
            <a:r>
              <a:rPr lang="ja-JP" altLang="en-US" sz="1400" dirty="0"/>
              <a:t>は</a:t>
            </a:r>
            <a:r>
              <a:rPr lang="ja-JP" altLang="en-US" sz="1400" dirty="0" smtClean="0"/>
              <a:t>プリペアドステートメントを利用する</a:t>
            </a:r>
            <a:endPar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正方形/長方形 20"/>
          <p:cNvSpPr/>
          <p:nvPr/>
        </p:nvSpPr>
        <p:spPr>
          <a:xfrm>
            <a:off x="4867939" y="4567023"/>
            <a:ext cx="3973372" cy="337469"/>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r>
              <a:rPr lang="ja-JP" altLang="en-US" sz="1400" dirty="0" smtClean="0"/>
              <a:t>文字列結合で</a:t>
            </a:r>
            <a:r>
              <a:rPr lang="en-US" altLang="ja-JP" sz="1400" dirty="0" smtClean="0"/>
              <a:t>SQL</a:t>
            </a:r>
            <a:r>
              <a:rPr lang="ja-JP" altLang="en-US" sz="1400" dirty="0" smtClean="0"/>
              <a:t>を作る</a:t>
            </a:r>
            <a:r>
              <a:rPr lang="ja-JP" altLang="en-US" sz="1400" dirty="0" smtClean="0">
                <a:solidFill>
                  <a:schemeClr val="bg1"/>
                </a:solidFill>
                <a:latin typeface="Meiryo UI" panose="020B0604030504040204" pitchFamily="50" charset="-128"/>
                <a:ea typeface="Meiryo UI" panose="020B0604030504040204" pitchFamily="50" charset="-128"/>
              </a:rPr>
              <a:t>と</a:t>
            </a:r>
            <a:endPar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正方形/長方形 18"/>
          <p:cNvSpPr/>
          <p:nvPr/>
        </p:nvSpPr>
        <p:spPr>
          <a:xfrm>
            <a:off x="843925" y="1914032"/>
            <a:ext cx="3034391" cy="370332"/>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1234567</a:t>
            </a:r>
            <a:endPar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テキスト ボックス 5"/>
          <p:cNvSpPr txBox="1">
            <a:spLocks noChangeArrowheads="1"/>
          </p:cNvSpPr>
          <p:nvPr/>
        </p:nvSpPr>
        <p:spPr bwMode="auto">
          <a:xfrm>
            <a:off x="155575" y="5130570"/>
            <a:ext cx="3825217"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en-US" altLang="ja-JP" sz="2000" dirty="0" smtClean="0">
                <a:solidFill>
                  <a:srgbClr val="FF0000"/>
                </a:solidFill>
                <a:latin typeface="Meiryo UI" pitchFamily="50" charset="-128"/>
                <a:ea typeface="Meiryo UI" pitchFamily="50" charset="-128"/>
                <a:cs typeface="Meiryo UI" pitchFamily="50" charset="-128"/>
              </a:rPr>
              <a:t>SQL</a:t>
            </a:r>
            <a:r>
              <a:rPr lang="ja-JP" altLang="en-US" sz="2000" dirty="0" smtClean="0">
                <a:solidFill>
                  <a:srgbClr val="FF0000"/>
                </a:solidFill>
                <a:latin typeface="Meiryo UI" pitchFamily="50" charset="-128"/>
                <a:ea typeface="Meiryo UI" pitchFamily="50" charset="-128"/>
                <a:cs typeface="Meiryo UI" pitchFamily="50" charset="-128"/>
              </a:rPr>
              <a:t>のテーブル名、項目名などパーツを代入したい場合、動的パラメータの</a:t>
            </a:r>
            <a:r>
              <a:rPr lang="en-US" altLang="ja-JP" sz="2000" dirty="0" smtClean="0">
                <a:solidFill>
                  <a:srgbClr val="FF0000"/>
                </a:solidFill>
                <a:latin typeface="Meiryo UI" pitchFamily="50" charset="-128"/>
                <a:ea typeface="Meiryo UI" pitchFamily="50" charset="-128"/>
                <a:cs typeface="Meiryo UI" pitchFamily="50" charset="-128"/>
              </a:rPr>
              <a:t>API</a:t>
            </a:r>
            <a:r>
              <a:rPr lang="ja-JP" altLang="en-US" sz="2000" dirty="0" smtClean="0">
                <a:solidFill>
                  <a:srgbClr val="FF0000"/>
                </a:solidFill>
                <a:latin typeface="Meiryo UI" pitchFamily="50" charset="-128"/>
                <a:ea typeface="Meiryo UI" pitchFamily="50" charset="-128"/>
                <a:cs typeface="Meiryo UI" pitchFamily="50" charset="-128"/>
              </a:rPr>
              <a:t>をご覧</a:t>
            </a:r>
            <a:r>
              <a:rPr lang="ja-JP" altLang="en-US" sz="2000" dirty="0">
                <a:solidFill>
                  <a:srgbClr val="FF0000"/>
                </a:solidFill>
                <a:latin typeface="Meiryo UI" pitchFamily="50" charset="-128"/>
                <a:ea typeface="Meiryo UI" pitchFamily="50" charset="-128"/>
                <a:cs typeface="Meiryo UI" pitchFamily="50" charset="-128"/>
              </a:rPr>
              <a:t>ください。この場合、利用する値は、直接画面からのものではないよう</a:t>
            </a:r>
            <a:r>
              <a:rPr lang="ja-JP" altLang="en-US" sz="2000" dirty="0" smtClean="0">
                <a:solidFill>
                  <a:srgbClr val="FF0000"/>
                </a:solidFill>
                <a:latin typeface="Meiryo UI" pitchFamily="50" charset="-128"/>
                <a:ea typeface="Meiryo UI" pitchFamily="50" charset="-128"/>
                <a:cs typeface="Meiryo UI" pitchFamily="50" charset="-128"/>
              </a:rPr>
              <a:t>に注意</a:t>
            </a:r>
            <a:r>
              <a:rPr lang="ja-JP" altLang="en-US" sz="2000" dirty="0">
                <a:solidFill>
                  <a:srgbClr val="FF0000"/>
                </a:solidFill>
                <a:latin typeface="Meiryo UI" pitchFamily="50" charset="-128"/>
                <a:ea typeface="Meiryo UI" pitchFamily="50" charset="-128"/>
                <a:cs typeface="Meiryo UI" pitchFamily="50" charset="-128"/>
              </a:rPr>
              <a:t>してください。</a:t>
            </a:r>
            <a:endParaRPr lang="en-US" altLang="ja-JP" sz="2000" dirty="0">
              <a:solidFill>
                <a:srgbClr val="FF0000"/>
              </a:solidFill>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12525471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76894" y="27731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目次</a:t>
            </a:r>
          </a:p>
        </p:txBody>
      </p:sp>
      <p:sp>
        <p:nvSpPr>
          <p:cNvPr id="4099" name="スライド番号プレースホルダー 3"/>
          <p:cNvSpPr txBox="1">
            <a:spLocks/>
          </p:cNvSpPr>
          <p:nvPr/>
        </p:nvSpPr>
        <p:spPr bwMode="auto">
          <a:xfrm>
            <a:off x="6948488" y="6494463"/>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9" name="タイトル 1"/>
          <p:cNvSpPr txBox="1">
            <a:spLocks/>
          </p:cNvSpPr>
          <p:nvPr/>
        </p:nvSpPr>
        <p:spPr bwMode="auto">
          <a:xfrm>
            <a:off x="315531" y="1150883"/>
            <a:ext cx="8622407" cy="5226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4400" kern="1200">
                <a:solidFill>
                  <a:schemeClr val="tx1"/>
                </a:solidFill>
                <a:latin typeface="Arial" charset="0"/>
                <a:ea typeface="+mj-ea"/>
                <a:cs typeface="+mj-cs"/>
              </a:defRPr>
            </a:lvl1pPr>
            <a:lvl2pPr algn="ctr" rtl="0" eaLnBrk="0" fontAlgn="base" hangingPunct="0">
              <a:spcBef>
                <a:spcPct val="0"/>
              </a:spcBef>
              <a:spcAft>
                <a:spcPct val="0"/>
              </a:spcAft>
              <a:defRPr kumimoji="1" sz="4400">
                <a:solidFill>
                  <a:schemeClr val="tx1"/>
                </a:solidFill>
                <a:latin typeface="Arial" charset="0"/>
                <a:ea typeface="ＭＳ Ｐゴシック" charset="-128"/>
              </a:defRPr>
            </a:lvl2pPr>
            <a:lvl3pPr algn="ctr" rtl="0" eaLnBrk="0" fontAlgn="base" hangingPunct="0">
              <a:spcBef>
                <a:spcPct val="0"/>
              </a:spcBef>
              <a:spcAft>
                <a:spcPct val="0"/>
              </a:spcAft>
              <a:defRPr kumimoji="1" sz="4400">
                <a:solidFill>
                  <a:schemeClr val="tx1"/>
                </a:solidFill>
                <a:latin typeface="Arial" charset="0"/>
                <a:ea typeface="ＭＳ Ｐゴシック" charset="-128"/>
              </a:defRPr>
            </a:lvl3pPr>
            <a:lvl4pPr algn="ctr" rtl="0" eaLnBrk="0" fontAlgn="base" hangingPunct="0">
              <a:spcBef>
                <a:spcPct val="0"/>
              </a:spcBef>
              <a:spcAft>
                <a:spcPct val="0"/>
              </a:spcAft>
              <a:defRPr kumimoji="1" sz="4400">
                <a:solidFill>
                  <a:schemeClr val="tx1"/>
                </a:solidFill>
                <a:latin typeface="Arial" charset="0"/>
                <a:ea typeface="ＭＳ Ｐゴシック" charset="-128"/>
              </a:defRPr>
            </a:lvl4pPr>
            <a:lvl5pPr algn="ctr" rtl="0" eaLnBrk="0" fontAlgn="base" hangingPunct="0">
              <a:spcBef>
                <a:spcPct val="0"/>
              </a:spcBef>
              <a:spcAft>
                <a:spcPct val="0"/>
              </a:spcAft>
              <a:defRPr kumimoji="1" sz="4400">
                <a:solidFill>
                  <a:schemeClr val="tx1"/>
                </a:solidFill>
                <a:latin typeface="Arial"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a:lstStyle>
          <a:p>
            <a:pPr marL="457200" indent="-457200" algn="l">
              <a:lnSpc>
                <a:spcPct val="150000"/>
              </a:lnSpc>
              <a:buFont typeface="Wingdings" panose="05000000000000000000" pitchFamily="2" charset="2"/>
              <a:buChar char="Ø"/>
            </a:pPr>
            <a:r>
              <a:rPr lang="ja-JP" altLang="en-US" sz="2000" dirty="0" smtClean="0">
                <a:latin typeface="Meiryo UI" pitchFamily="50" charset="-128"/>
                <a:ea typeface="Meiryo UI" pitchFamily="50" charset="-128"/>
                <a:cs typeface="Meiryo UI" pitchFamily="50" charset="-128"/>
              </a:rPr>
              <a:t>１、ファイル流出の対応策</a:t>
            </a:r>
            <a:endParaRPr lang="en-US" altLang="ja-JP" sz="2000" dirty="0" smtClean="0">
              <a:latin typeface="Meiryo UI" pitchFamily="50" charset="-128"/>
              <a:ea typeface="Meiryo UI" pitchFamily="50" charset="-128"/>
              <a:cs typeface="Meiryo UI" pitchFamily="50" charset="-128"/>
            </a:endParaRPr>
          </a:p>
          <a:p>
            <a:pPr algn="l">
              <a:lnSpc>
                <a:spcPct val="150000"/>
              </a:lnSpc>
            </a:pPr>
            <a:r>
              <a:rPr lang="en-US" altLang="ja-JP" sz="1600" dirty="0" smtClean="0">
                <a:latin typeface="Meiryo UI" pitchFamily="50" charset="-128"/>
                <a:ea typeface="Meiryo UI" pitchFamily="50" charset="-128"/>
                <a:cs typeface="Meiryo UI" pitchFamily="50" charset="-128"/>
              </a:rPr>
              <a:t>	</a:t>
            </a:r>
            <a:r>
              <a:rPr lang="ja-JP" altLang="en-US" sz="1600" dirty="0" smtClean="0">
                <a:latin typeface="Meiryo UI" pitchFamily="50" charset="-128"/>
                <a:ea typeface="Meiryo UI" pitchFamily="50" charset="-128"/>
                <a:cs typeface="Meiryo UI" pitchFamily="50" charset="-128"/>
              </a:rPr>
              <a:t>１－１、</a:t>
            </a:r>
            <a:r>
              <a:rPr lang="en-US" altLang="ja-JP" sz="1600" dirty="0" err="1" smtClean="0">
                <a:latin typeface="Meiryo UI" pitchFamily="50" charset="-128"/>
                <a:ea typeface="Meiryo UI" pitchFamily="50" charset="-128"/>
                <a:cs typeface="Meiryo UI" pitchFamily="50" charset="-128"/>
              </a:rPr>
              <a:t>efw</a:t>
            </a:r>
            <a:r>
              <a:rPr lang="ja-JP" altLang="en-US" sz="1600" dirty="0" smtClean="0">
                <a:latin typeface="Meiryo UI" pitchFamily="50" charset="-128"/>
                <a:ea typeface="Meiryo UI" pitchFamily="50" charset="-128"/>
                <a:cs typeface="Meiryo UI" pitchFamily="50" charset="-128"/>
              </a:rPr>
              <a:t>フォルダの置く場所</a:t>
            </a:r>
            <a:endParaRPr lang="en-US" altLang="ja-JP" sz="1600" dirty="0" smtClean="0">
              <a:latin typeface="Meiryo UI" pitchFamily="50" charset="-128"/>
              <a:ea typeface="Meiryo UI" pitchFamily="50" charset="-128"/>
              <a:cs typeface="Meiryo UI" pitchFamily="50" charset="-128"/>
            </a:endParaRPr>
          </a:p>
          <a:p>
            <a:pPr algn="l">
              <a:lnSpc>
                <a:spcPct val="150000"/>
              </a:lnSpc>
            </a:pPr>
            <a:r>
              <a:rPr lang="en-US" altLang="ja-JP" sz="1600" dirty="0">
                <a:latin typeface="Meiryo UI" pitchFamily="50" charset="-128"/>
                <a:ea typeface="Meiryo UI" pitchFamily="50" charset="-128"/>
                <a:cs typeface="Meiryo UI" pitchFamily="50" charset="-128"/>
              </a:rPr>
              <a:t>	</a:t>
            </a:r>
            <a:r>
              <a:rPr lang="ja-JP" altLang="en-US" sz="1600" dirty="0" smtClean="0">
                <a:latin typeface="Meiryo UI" pitchFamily="50" charset="-128"/>
                <a:ea typeface="Meiryo UI" pitchFamily="50" charset="-128"/>
                <a:cs typeface="Meiryo UI" pitchFamily="50" charset="-128"/>
              </a:rPr>
              <a:t>１－２、ファイル管理ツール</a:t>
            </a:r>
            <a:r>
              <a:rPr lang="en-US" altLang="ja-JP" sz="1600" dirty="0" err="1" smtClean="0">
                <a:latin typeface="Meiryo UI" pitchFamily="50" charset="-128"/>
                <a:ea typeface="Meiryo UI" pitchFamily="50" charset="-128"/>
                <a:cs typeface="Meiryo UI" pitchFamily="50" charset="-128"/>
              </a:rPr>
              <a:t>elfinder</a:t>
            </a:r>
            <a:r>
              <a:rPr lang="ja-JP" altLang="en-US" sz="1600" dirty="0" smtClean="0">
                <a:latin typeface="Meiryo UI" pitchFamily="50" charset="-128"/>
                <a:ea typeface="Meiryo UI" pitchFamily="50" charset="-128"/>
                <a:cs typeface="Meiryo UI" pitchFamily="50" charset="-128"/>
              </a:rPr>
              <a:t>の改造</a:t>
            </a:r>
            <a:endParaRPr lang="en-US" altLang="ja-JP" sz="1600" dirty="0">
              <a:latin typeface="Meiryo UI" pitchFamily="50" charset="-128"/>
              <a:ea typeface="Meiryo UI" pitchFamily="50" charset="-128"/>
              <a:cs typeface="Meiryo UI" pitchFamily="50" charset="-128"/>
            </a:endParaRPr>
          </a:p>
          <a:p>
            <a:pPr algn="l">
              <a:lnSpc>
                <a:spcPct val="150000"/>
              </a:lnSpc>
            </a:pPr>
            <a:r>
              <a:rPr lang="en-US" altLang="ja-JP" sz="1600" dirty="0" smtClean="0">
                <a:latin typeface="Meiryo UI" pitchFamily="50" charset="-128"/>
                <a:ea typeface="Meiryo UI" pitchFamily="50" charset="-128"/>
                <a:cs typeface="Meiryo UI" pitchFamily="50" charset="-128"/>
              </a:rPr>
              <a:t>	</a:t>
            </a:r>
            <a:r>
              <a:rPr lang="ja-JP" altLang="en-US" sz="1600" dirty="0" smtClean="0">
                <a:latin typeface="Meiryo UI" pitchFamily="50" charset="-128"/>
                <a:ea typeface="Meiryo UI" pitchFamily="50" charset="-128"/>
                <a:cs typeface="Meiryo UI" pitchFamily="50" charset="-128"/>
              </a:rPr>
              <a:t>１－３、ダウンロードの仕組み</a:t>
            </a:r>
            <a:endParaRPr lang="en-US" altLang="ja-JP" sz="1600" dirty="0" smtClean="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000" dirty="0" smtClean="0">
                <a:latin typeface="Meiryo UI" pitchFamily="50" charset="-128"/>
                <a:ea typeface="Meiryo UI" pitchFamily="50" charset="-128"/>
                <a:cs typeface="Meiryo UI" pitchFamily="50" charset="-128"/>
              </a:rPr>
              <a:t>２、パラメータから情報流出の対応策</a:t>
            </a:r>
            <a:endParaRPr lang="en-US" altLang="ja-JP" sz="2000" dirty="0" smtClean="0">
              <a:latin typeface="Meiryo UI" pitchFamily="50" charset="-128"/>
              <a:ea typeface="Meiryo UI" pitchFamily="50" charset="-128"/>
              <a:cs typeface="Meiryo UI" pitchFamily="50" charset="-128"/>
            </a:endParaRPr>
          </a:p>
          <a:p>
            <a:pPr algn="l">
              <a:lnSpc>
                <a:spcPct val="150000"/>
              </a:lnSpc>
            </a:pPr>
            <a:r>
              <a:rPr lang="en-US" altLang="ja-JP" sz="1600" dirty="0">
                <a:latin typeface="Meiryo UI" pitchFamily="50" charset="-128"/>
                <a:ea typeface="Meiryo UI" pitchFamily="50" charset="-128"/>
                <a:cs typeface="Meiryo UI" pitchFamily="50" charset="-128"/>
              </a:rPr>
              <a:t>	</a:t>
            </a:r>
            <a:r>
              <a:rPr lang="ja-JP" altLang="en-US" sz="1600" dirty="0" smtClean="0">
                <a:latin typeface="Meiryo UI" pitchFamily="50" charset="-128"/>
                <a:ea typeface="Meiryo UI" pitchFamily="50" charset="-128"/>
                <a:cs typeface="Meiryo UI" pitchFamily="50" charset="-128"/>
              </a:rPr>
              <a:t>２－１、イベントパラメータチェックの仕組み</a:t>
            </a:r>
            <a:endParaRPr lang="en-US" altLang="ja-JP" sz="1600" dirty="0" smtClean="0">
              <a:latin typeface="Meiryo UI" pitchFamily="50" charset="-128"/>
              <a:ea typeface="Meiryo UI" pitchFamily="50" charset="-128"/>
              <a:cs typeface="Meiryo UI" pitchFamily="50" charset="-128"/>
            </a:endParaRPr>
          </a:p>
          <a:p>
            <a:pPr algn="l">
              <a:lnSpc>
                <a:spcPct val="150000"/>
              </a:lnSpc>
            </a:pPr>
            <a:r>
              <a:rPr lang="en-US" altLang="ja-JP" sz="1600" dirty="0">
                <a:latin typeface="Meiryo UI" pitchFamily="50" charset="-128"/>
                <a:ea typeface="Meiryo UI" pitchFamily="50" charset="-128"/>
                <a:cs typeface="Meiryo UI" pitchFamily="50" charset="-128"/>
              </a:rPr>
              <a:t>	</a:t>
            </a:r>
            <a:r>
              <a:rPr lang="ja-JP" altLang="en-US" sz="1600" dirty="0" smtClean="0">
                <a:latin typeface="Meiryo UI" pitchFamily="50" charset="-128"/>
                <a:ea typeface="Meiryo UI" pitchFamily="50" charset="-128"/>
                <a:cs typeface="Meiryo UI" pitchFamily="50" charset="-128"/>
              </a:rPr>
              <a:t>２－２、ログインチェックの仕組み</a:t>
            </a:r>
            <a:endParaRPr lang="en-US" altLang="ja-JP" sz="1600" dirty="0" smtClean="0">
              <a:latin typeface="Meiryo UI" pitchFamily="50" charset="-128"/>
              <a:ea typeface="Meiryo UI" pitchFamily="50" charset="-128"/>
              <a:cs typeface="Meiryo UI" pitchFamily="50" charset="-128"/>
            </a:endParaRPr>
          </a:p>
          <a:p>
            <a:pPr algn="l">
              <a:lnSpc>
                <a:spcPct val="150000"/>
              </a:lnSpc>
            </a:pPr>
            <a:r>
              <a:rPr lang="en-US" altLang="ja-JP" sz="1600" dirty="0">
                <a:latin typeface="Meiryo UI" pitchFamily="50" charset="-128"/>
                <a:ea typeface="Meiryo UI" pitchFamily="50" charset="-128"/>
                <a:cs typeface="Meiryo UI" pitchFamily="50" charset="-128"/>
              </a:rPr>
              <a:t>	</a:t>
            </a:r>
            <a:r>
              <a:rPr lang="ja-JP" altLang="en-US" sz="1600" dirty="0" smtClean="0">
                <a:latin typeface="Meiryo UI" pitchFamily="50" charset="-128"/>
                <a:ea typeface="Meiryo UI" pitchFamily="50" charset="-128"/>
                <a:cs typeface="Meiryo UI" pitchFamily="50" charset="-128"/>
              </a:rPr>
              <a:t>２－３、ロールチェックの仕組み</a:t>
            </a:r>
            <a:endParaRPr lang="en-US" altLang="ja-JP" sz="1600" dirty="0" smtClean="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000" dirty="0" smtClean="0">
                <a:latin typeface="Meiryo UI" pitchFamily="50" charset="-128"/>
                <a:ea typeface="Meiryo UI" pitchFamily="50" charset="-128"/>
                <a:cs typeface="Meiryo UI" pitchFamily="50" charset="-128"/>
              </a:rPr>
              <a:t>３、インジェクション攻撃の対応策</a:t>
            </a:r>
            <a:endParaRPr lang="en-US" altLang="ja-JP" sz="2000" dirty="0">
              <a:latin typeface="Meiryo UI" pitchFamily="50" charset="-128"/>
              <a:ea typeface="Meiryo UI" pitchFamily="50" charset="-128"/>
              <a:cs typeface="Meiryo UI" pitchFamily="50" charset="-128"/>
            </a:endParaRPr>
          </a:p>
          <a:p>
            <a:pPr algn="l">
              <a:lnSpc>
                <a:spcPct val="150000"/>
              </a:lnSpc>
            </a:pPr>
            <a:r>
              <a:rPr lang="en-US" altLang="ja-JP" sz="1600" dirty="0" smtClean="0">
                <a:latin typeface="Meiryo UI" pitchFamily="50" charset="-128"/>
                <a:ea typeface="Meiryo UI" pitchFamily="50" charset="-128"/>
                <a:cs typeface="Meiryo UI" pitchFamily="50" charset="-128"/>
              </a:rPr>
              <a:t>	</a:t>
            </a:r>
            <a:r>
              <a:rPr lang="ja-JP" altLang="en-US" sz="1600" dirty="0" smtClean="0">
                <a:latin typeface="Meiryo UI" pitchFamily="50" charset="-128"/>
                <a:ea typeface="Meiryo UI" pitchFamily="50" charset="-128"/>
                <a:cs typeface="Meiryo UI" pitchFamily="50" charset="-128"/>
              </a:rPr>
              <a:t>３－１、</a:t>
            </a:r>
            <a:r>
              <a:rPr lang="en-US" altLang="ja-JP" sz="1600" dirty="0" smtClean="0">
                <a:latin typeface="Meiryo UI" pitchFamily="50" charset="-128"/>
                <a:ea typeface="Meiryo UI" pitchFamily="50" charset="-128"/>
                <a:cs typeface="Meiryo UI" pitchFamily="50" charset="-128"/>
              </a:rPr>
              <a:t>JSON</a:t>
            </a:r>
            <a:r>
              <a:rPr lang="ja-JP" altLang="en-US" sz="1600" dirty="0" smtClean="0">
                <a:latin typeface="Meiryo UI" pitchFamily="50" charset="-128"/>
                <a:ea typeface="Meiryo UI" pitchFamily="50" charset="-128"/>
                <a:cs typeface="Meiryo UI" pitchFamily="50" charset="-128"/>
              </a:rPr>
              <a:t>通信の</a:t>
            </a:r>
            <a:r>
              <a:rPr lang="en-US" altLang="ja-JP" sz="1600" dirty="0" smtClean="0">
                <a:latin typeface="Meiryo UI" pitchFamily="50" charset="-128"/>
                <a:ea typeface="Meiryo UI" pitchFamily="50" charset="-128"/>
                <a:cs typeface="Meiryo UI" pitchFamily="50" charset="-128"/>
              </a:rPr>
              <a:t>JavaScript</a:t>
            </a:r>
            <a:r>
              <a:rPr lang="ja-JP" altLang="en-US" sz="1600" dirty="0" smtClean="0">
                <a:latin typeface="Meiryo UI" pitchFamily="50" charset="-128"/>
                <a:ea typeface="Meiryo UI" pitchFamily="50" charset="-128"/>
                <a:cs typeface="Meiryo UI" pitchFamily="50" charset="-128"/>
              </a:rPr>
              <a:t>インジェクション防止</a:t>
            </a:r>
            <a:endParaRPr lang="en-US" altLang="ja-JP" sz="1600" dirty="0" smtClean="0">
              <a:latin typeface="Meiryo UI" pitchFamily="50" charset="-128"/>
              <a:ea typeface="Meiryo UI" pitchFamily="50" charset="-128"/>
              <a:cs typeface="Meiryo UI" pitchFamily="50" charset="-128"/>
            </a:endParaRPr>
          </a:p>
          <a:p>
            <a:pPr algn="l">
              <a:lnSpc>
                <a:spcPct val="150000"/>
              </a:lnSpc>
            </a:pPr>
            <a:r>
              <a:rPr lang="en-US" altLang="ja-JP" sz="1600" dirty="0">
                <a:latin typeface="Meiryo UI" pitchFamily="50" charset="-128"/>
                <a:ea typeface="Meiryo UI" pitchFamily="50" charset="-128"/>
                <a:cs typeface="Meiryo UI" pitchFamily="50" charset="-128"/>
              </a:rPr>
              <a:t>	</a:t>
            </a:r>
            <a:r>
              <a:rPr lang="ja-JP" altLang="en-US" sz="1600" dirty="0" smtClean="0">
                <a:latin typeface="Meiryo UI" pitchFamily="50" charset="-128"/>
                <a:ea typeface="Meiryo UI" pitchFamily="50" charset="-128"/>
                <a:cs typeface="Meiryo UI" pitchFamily="50" charset="-128"/>
              </a:rPr>
              <a:t>３－２</a:t>
            </a:r>
            <a:r>
              <a:rPr lang="ja-JP" altLang="en-US" sz="1600" dirty="0" smtClean="0">
                <a:latin typeface="Meiryo UI" pitchFamily="50" charset="-128"/>
                <a:ea typeface="Meiryo UI" pitchFamily="50" charset="-128"/>
                <a:cs typeface="Meiryo UI" pitchFamily="50" charset="-128"/>
              </a:rPr>
              <a:t>、処理結果自動表示の</a:t>
            </a:r>
            <a:r>
              <a:rPr lang="en-US" altLang="ja-JP" sz="1600" dirty="0" smtClean="0">
                <a:latin typeface="Meiryo UI" pitchFamily="50" charset="-128"/>
                <a:ea typeface="Meiryo UI" pitchFamily="50" charset="-128"/>
                <a:cs typeface="Meiryo UI" pitchFamily="50" charset="-128"/>
              </a:rPr>
              <a:t>HTML</a:t>
            </a:r>
            <a:r>
              <a:rPr lang="ja-JP" altLang="en-US" sz="1600" dirty="0" smtClean="0">
                <a:latin typeface="Meiryo UI" pitchFamily="50" charset="-128"/>
                <a:ea typeface="Meiryo UI" pitchFamily="50" charset="-128"/>
                <a:cs typeface="Meiryo UI" pitchFamily="50" charset="-128"/>
              </a:rPr>
              <a:t>インジェクション防止</a:t>
            </a:r>
            <a:endParaRPr lang="en-US" altLang="ja-JP" sz="1600" dirty="0" smtClean="0">
              <a:latin typeface="Meiryo UI" pitchFamily="50" charset="-128"/>
              <a:ea typeface="Meiryo UI" pitchFamily="50" charset="-128"/>
              <a:cs typeface="Meiryo UI" pitchFamily="50" charset="-128"/>
            </a:endParaRPr>
          </a:p>
          <a:p>
            <a:pPr algn="l">
              <a:lnSpc>
                <a:spcPct val="150000"/>
              </a:lnSpc>
            </a:pPr>
            <a:r>
              <a:rPr lang="en-US" altLang="ja-JP" sz="1600" dirty="0">
                <a:latin typeface="Meiryo UI" pitchFamily="50" charset="-128"/>
                <a:ea typeface="Meiryo UI" pitchFamily="50" charset="-128"/>
                <a:cs typeface="Meiryo UI" pitchFamily="50" charset="-128"/>
              </a:rPr>
              <a:t>	</a:t>
            </a:r>
            <a:r>
              <a:rPr lang="ja-JP" altLang="en-US" sz="1600" dirty="0" smtClean="0">
                <a:latin typeface="Meiryo UI" pitchFamily="50" charset="-128"/>
                <a:ea typeface="Meiryo UI" pitchFamily="50" charset="-128"/>
                <a:cs typeface="Meiryo UI" pitchFamily="50" charset="-128"/>
              </a:rPr>
              <a:t>３－３、プリペアドステートメントの</a:t>
            </a:r>
            <a:r>
              <a:rPr lang="en-US" altLang="ja-JP" sz="1600" dirty="0" smtClean="0">
                <a:latin typeface="Meiryo UI" pitchFamily="50" charset="-128"/>
                <a:ea typeface="Meiryo UI" pitchFamily="50" charset="-128"/>
                <a:cs typeface="Meiryo UI" pitchFamily="50" charset="-128"/>
              </a:rPr>
              <a:t>SQL</a:t>
            </a:r>
            <a:r>
              <a:rPr lang="ja-JP" altLang="en-US" sz="1600" dirty="0" smtClean="0">
                <a:latin typeface="Meiryo UI" pitchFamily="50" charset="-128"/>
                <a:ea typeface="Meiryo UI" pitchFamily="50" charset="-128"/>
                <a:cs typeface="Meiryo UI" pitchFamily="50" charset="-128"/>
              </a:rPr>
              <a:t>インジェクション防止</a:t>
            </a:r>
            <a:endParaRPr lang="en-US" altLang="ja-JP" sz="1600" dirty="0" smtClean="0">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9730718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１</a:t>
            </a:r>
            <a:r>
              <a:rPr lang="ja-JP" altLang="en-US" sz="2800" dirty="0" smtClean="0">
                <a:solidFill>
                  <a:schemeClr val="tx2"/>
                </a:solidFill>
                <a:latin typeface="Meiryo UI" pitchFamily="50" charset="-128"/>
                <a:ea typeface="Meiryo UI" pitchFamily="50" charset="-128"/>
                <a:cs typeface="Meiryo UI" pitchFamily="50" charset="-128"/>
              </a:rPr>
              <a:t>．ファイル流出とは</a:t>
            </a:r>
            <a:endParaRPr lang="ja-JP" altLang="en-US" sz="28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2</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137" name="テキスト ボックス 5"/>
          <p:cNvSpPr txBox="1">
            <a:spLocks noChangeArrowheads="1"/>
          </p:cNvSpPr>
          <p:nvPr/>
        </p:nvSpPr>
        <p:spPr bwMode="auto">
          <a:xfrm>
            <a:off x="223092" y="1005408"/>
            <a:ext cx="8579385"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en-US" altLang="ja-JP" sz="2000" dirty="0" smtClean="0">
                <a:latin typeface="Meiryo UI" pitchFamily="50" charset="-128"/>
                <a:ea typeface="Meiryo UI" pitchFamily="50" charset="-128"/>
                <a:cs typeface="Meiryo UI" pitchFamily="50" charset="-128"/>
              </a:rPr>
              <a:t>Web</a:t>
            </a:r>
            <a:r>
              <a:rPr lang="ja-JP" altLang="en-US" sz="2000" dirty="0">
                <a:latin typeface="Meiryo UI" pitchFamily="50" charset="-128"/>
                <a:ea typeface="Meiryo UI" pitchFamily="50" charset="-128"/>
                <a:cs typeface="Meiryo UI" pitchFamily="50" charset="-128"/>
              </a:rPr>
              <a:t>サーバ内のファイルがインターネット上の攻撃者によってどんどん読み出されてしまうセキュリティ問題のカテゴリーである。これは</a:t>
            </a:r>
            <a:r>
              <a:rPr lang="en-US" altLang="ja-JP" sz="2000" dirty="0">
                <a:latin typeface="Meiryo UI" pitchFamily="50" charset="-128"/>
                <a:ea typeface="Meiryo UI" pitchFamily="50" charset="-128"/>
                <a:cs typeface="Meiryo UI" pitchFamily="50" charset="-128"/>
              </a:rPr>
              <a:t>Web</a:t>
            </a:r>
            <a:r>
              <a:rPr lang="ja-JP" altLang="en-US" sz="2000" dirty="0">
                <a:latin typeface="Meiryo UI" pitchFamily="50" charset="-128"/>
                <a:ea typeface="Meiryo UI" pitchFamily="50" charset="-128"/>
                <a:cs typeface="Meiryo UI" pitchFamily="50" charset="-128"/>
              </a:rPr>
              <a:t>アプリケーションの脆弱性のうちもっとも基本的なものだ</a:t>
            </a:r>
            <a:r>
              <a:rPr lang="ja-JP" altLang="en-US" sz="2000" dirty="0" smtClean="0">
                <a:latin typeface="Meiryo UI" pitchFamily="50" charset="-128"/>
                <a:ea typeface="Meiryo UI" pitchFamily="50" charset="-128"/>
                <a:cs typeface="Meiryo UI" pitchFamily="50" charset="-128"/>
              </a:rPr>
              <a:t>。</a:t>
            </a:r>
            <a:r>
              <a:rPr lang="ja-JP" altLang="en-US" sz="2000" dirty="0">
                <a:latin typeface="Meiryo UI" pitchFamily="50" charset="-128"/>
                <a:ea typeface="Meiryo UI" pitchFamily="50" charset="-128"/>
                <a:cs typeface="Meiryo UI" pitchFamily="50" charset="-128"/>
              </a:rPr>
              <a:t>ファイル流出対策ができていない</a:t>
            </a:r>
            <a:r>
              <a:rPr lang="en-US" altLang="ja-JP" sz="2000" dirty="0">
                <a:latin typeface="Meiryo UI" pitchFamily="50" charset="-128"/>
                <a:ea typeface="Meiryo UI" pitchFamily="50" charset="-128"/>
                <a:cs typeface="Meiryo UI" pitchFamily="50" charset="-128"/>
              </a:rPr>
              <a:t>Web</a:t>
            </a:r>
            <a:r>
              <a:rPr lang="ja-JP" altLang="en-US" sz="2000" dirty="0">
                <a:latin typeface="Meiryo UI" pitchFamily="50" charset="-128"/>
                <a:ea typeface="Meiryo UI" pitchFamily="50" charset="-128"/>
                <a:cs typeface="Meiryo UI" pitchFamily="50" charset="-128"/>
              </a:rPr>
              <a:t>サイトは、最もセキュリティレベルの低いサイトの部類に入る。このようなところでは、ほかのセキュリティ脆弱性対策を行ってもほとんど効果がない。</a:t>
            </a:r>
            <a:endParaRPr lang="en-US" altLang="ja-JP" sz="2000" dirty="0" smtClean="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latin typeface="Meiryo UI" pitchFamily="50" charset="-128"/>
                <a:ea typeface="Meiryo UI" pitchFamily="50" charset="-128"/>
                <a:cs typeface="Meiryo UI" pitchFamily="50" charset="-128"/>
              </a:rPr>
              <a:t>ファイル流出のカテゴリーの問題には、</a:t>
            </a:r>
            <a:r>
              <a:rPr lang="ja-JP" altLang="en-US" sz="2000" b="1" dirty="0">
                <a:solidFill>
                  <a:srgbClr val="0070C0"/>
                </a:solidFill>
                <a:latin typeface="Meiryo UI" pitchFamily="50" charset="-128"/>
                <a:ea typeface="Meiryo UI" pitchFamily="50" charset="-128"/>
                <a:cs typeface="Meiryo UI" pitchFamily="50" charset="-128"/>
              </a:rPr>
              <a:t>データの蓄積場所</a:t>
            </a:r>
            <a:r>
              <a:rPr lang="ja-JP" altLang="en-US" sz="2000" dirty="0">
                <a:latin typeface="Meiryo UI" pitchFamily="50" charset="-128"/>
                <a:ea typeface="Meiryo UI" pitchFamily="50" charset="-128"/>
                <a:cs typeface="Meiryo UI" pitchFamily="50" charset="-128"/>
              </a:rPr>
              <a:t>として</a:t>
            </a:r>
            <a:r>
              <a:rPr lang="en-US" altLang="ja-JP" sz="2000" dirty="0">
                <a:latin typeface="Meiryo UI" pitchFamily="50" charset="-128"/>
                <a:ea typeface="Meiryo UI" pitchFamily="50" charset="-128"/>
                <a:cs typeface="Meiryo UI" pitchFamily="50" charset="-128"/>
              </a:rPr>
              <a:t>Web</a:t>
            </a:r>
            <a:r>
              <a:rPr lang="ja-JP" altLang="en-US" sz="2000" dirty="0">
                <a:latin typeface="Meiryo UI" pitchFamily="50" charset="-128"/>
                <a:ea typeface="Meiryo UI" pitchFamily="50" charset="-128"/>
                <a:cs typeface="Meiryo UI" pitchFamily="50" charset="-128"/>
              </a:rPr>
              <a:t>公開領域を使っている、</a:t>
            </a:r>
            <a:r>
              <a:rPr lang="ja-JP" altLang="en-US" sz="2000" b="1" dirty="0">
                <a:solidFill>
                  <a:srgbClr val="0070C0"/>
                </a:solidFill>
                <a:latin typeface="Meiryo UI" pitchFamily="50" charset="-128"/>
                <a:ea typeface="Meiryo UI" pitchFamily="50" charset="-128"/>
                <a:cs typeface="Meiryo UI" pitchFamily="50" charset="-128"/>
              </a:rPr>
              <a:t>サーバ内のファイルを限定して提供するはずのプログラム</a:t>
            </a:r>
            <a:r>
              <a:rPr lang="ja-JP" altLang="en-US" sz="2000" dirty="0">
                <a:latin typeface="Meiryo UI" pitchFamily="50" charset="-128"/>
                <a:ea typeface="Meiryo UI" pitchFamily="50" charset="-128"/>
                <a:cs typeface="Meiryo UI" pitchFamily="50" charset="-128"/>
              </a:rPr>
              <a:t>が逆にあらゆるファイルを流出させてしまう、</a:t>
            </a:r>
            <a:r>
              <a:rPr lang="en-US" altLang="ja-JP" sz="2000" dirty="0">
                <a:latin typeface="Meiryo UI" pitchFamily="50" charset="-128"/>
                <a:ea typeface="Meiryo UI" pitchFamily="50" charset="-128"/>
                <a:cs typeface="Meiryo UI" pitchFamily="50" charset="-128"/>
              </a:rPr>
              <a:t>Web</a:t>
            </a:r>
            <a:r>
              <a:rPr lang="ja-JP" altLang="en-US" sz="2000" dirty="0">
                <a:latin typeface="Meiryo UI" pitchFamily="50" charset="-128"/>
                <a:ea typeface="Meiryo UI" pitchFamily="50" charset="-128"/>
                <a:cs typeface="Meiryo UI" pitchFamily="50" charset="-128"/>
              </a:rPr>
              <a:t>アプリケーションの</a:t>
            </a:r>
            <a:r>
              <a:rPr lang="ja-JP" altLang="en-US" sz="2000" b="1" dirty="0">
                <a:solidFill>
                  <a:srgbClr val="0070C0"/>
                </a:solidFill>
                <a:latin typeface="Meiryo UI" pitchFamily="50" charset="-128"/>
                <a:ea typeface="Meiryo UI" pitchFamily="50" charset="-128"/>
                <a:cs typeface="Meiryo UI" pitchFamily="50" charset="-128"/>
              </a:rPr>
              <a:t>ソースコード</a:t>
            </a:r>
            <a:r>
              <a:rPr lang="ja-JP" altLang="en-US" sz="2000" dirty="0">
                <a:latin typeface="Meiryo UI" pitchFamily="50" charset="-128"/>
                <a:ea typeface="Meiryo UI" pitchFamily="50" charset="-128"/>
                <a:cs typeface="Meiryo UI" pitchFamily="50" charset="-128"/>
              </a:rPr>
              <a:t>が何らかの形で読み出されてしまう、などがある。</a:t>
            </a:r>
            <a:endParaRPr lang="en-US" altLang="ja-JP" sz="2000" dirty="0" smtClean="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en-US" altLang="ja-JP" sz="2000" dirty="0" smtClean="0">
                <a:solidFill>
                  <a:schemeClr val="bg1">
                    <a:lumMod val="65000"/>
                  </a:schemeClr>
                </a:solidFill>
                <a:latin typeface="Meiryo UI" pitchFamily="50" charset="-128"/>
                <a:ea typeface="Meiryo UI" pitchFamily="50" charset="-128"/>
                <a:cs typeface="Meiryo UI" pitchFamily="50" charset="-128"/>
              </a:rPr>
              <a:t>(</a:t>
            </a:r>
            <a:r>
              <a:rPr lang="en-US" altLang="ja-JP" sz="2000" dirty="0">
                <a:solidFill>
                  <a:schemeClr val="bg1">
                    <a:lumMod val="65000"/>
                  </a:schemeClr>
                </a:solidFill>
                <a:latin typeface="Meiryo UI" pitchFamily="50" charset="-128"/>
                <a:ea typeface="Meiryo UI" pitchFamily="50" charset="-128"/>
                <a:cs typeface="Meiryo UI" pitchFamily="50" charset="-128"/>
              </a:rPr>
              <a:t>From : thinkit.co.jp/Web</a:t>
            </a:r>
            <a:r>
              <a:rPr lang="ja-JP" altLang="en-US" sz="2000" dirty="0">
                <a:solidFill>
                  <a:schemeClr val="bg1">
                    <a:lumMod val="65000"/>
                  </a:schemeClr>
                </a:solidFill>
                <a:latin typeface="Meiryo UI" pitchFamily="50" charset="-128"/>
                <a:ea typeface="Meiryo UI" pitchFamily="50" charset="-128"/>
                <a:cs typeface="Meiryo UI" pitchFamily="50" charset="-128"/>
              </a:rPr>
              <a:t>アプリケーションの</a:t>
            </a:r>
            <a:r>
              <a:rPr lang="ja-JP" altLang="en-US" sz="2000" dirty="0" smtClean="0">
                <a:solidFill>
                  <a:schemeClr val="bg1">
                    <a:lumMod val="65000"/>
                  </a:schemeClr>
                </a:solidFill>
                <a:latin typeface="Meiryo UI" pitchFamily="50" charset="-128"/>
                <a:ea typeface="Meiryo UI" pitchFamily="50" charset="-128"/>
                <a:cs typeface="Meiryo UI" pitchFamily="50" charset="-128"/>
              </a:rPr>
              <a:t>脆弱性</a:t>
            </a:r>
            <a:r>
              <a:rPr lang="en-US" altLang="ja-JP" sz="2000" dirty="0" smtClean="0">
                <a:solidFill>
                  <a:schemeClr val="bg1">
                    <a:lumMod val="65000"/>
                  </a:schemeClr>
                </a:solidFill>
                <a:latin typeface="Meiryo UI" pitchFamily="50" charset="-128"/>
                <a:ea typeface="Meiryo UI" pitchFamily="50" charset="-128"/>
                <a:cs typeface="Meiryo UI" pitchFamily="50" charset="-128"/>
              </a:rPr>
              <a:t>)</a:t>
            </a: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6" name="テキスト ボックス 5"/>
          <p:cNvSpPr txBox="1">
            <a:spLocks noChangeArrowheads="1"/>
          </p:cNvSpPr>
          <p:nvPr/>
        </p:nvSpPr>
        <p:spPr bwMode="auto">
          <a:xfrm>
            <a:off x="276894" y="4703249"/>
            <a:ext cx="839196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en-US" altLang="ja-JP" sz="2000" dirty="0" smtClean="0">
                <a:solidFill>
                  <a:srgbClr val="0070C0"/>
                </a:solidFill>
                <a:latin typeface="Meiryo UI" pitchFamily="50" charset="-128"/>
                <a:ea typeface="Meiryo UI" pitchFamily="50" charset="-128"/>
                <a:cs typeface="Meiryo UI" pitchFamily="50" charset="-128"/>
              </a:rPr>
              <a:t>※</a:t>
            </a:r>
            <a:r>
              <a:rPr lang="en-US" altLang="ja-JP" sz="2000" dirty="0" err="1" smtClean="0">
                <a:solidFill>
                  <a:srgbClr val="0070C0"/>
                </a:solidFill>
                <a:latin typeface="Meiryo UI" pitchFamily="50" charset="-128"/>
                <a:ea typeface="Meiryo UI" pitchFamily="50" charset="-128"/>
                <a:cs typeface="Meiryo UI" pitchFamily="50" charset="-128"/>
              </a:rPr>
              <a:t>Efw</a:t>
            </a:r>
            <a:r>
              <a:rPr lang="ja-JP" altLang="en-US" sz="2000" dirty="0" smtClean="0">
                <a:solidFill>
                  <a:srgbClr val="0070C0"/>
                </a:solidFill>
                <a:latin typeface="Meiryo UI" pitchFamily="50" charset="-128"/>
                <a:ea typeface="Meiryo UI" pitchFamily="50" charset="-128"/>
                <a:cs typeface="Meiryo UI" pitchFamily="50" charset="-128"/>
              </a:rPr>
              <a:t>のソースコードとデータ蓄積場所は、</a:t>
            </a:r>
            <a:r>
              <a:rPr lang="en-US" altLang="ja-JP" sz="2000" dirty="0" smtClean="0">
                <a:solidFill>
                  <a:srgbClr val="0070C0"/>
                </a:solidFill>
                <a:latin typeface="Meiryo UI" pitchFamily="50" charset="-128"/>
                <a:ea typeface="Meiryo UI" pitchFamily="50" charset="-128"/>
                <a:cs typeface="Meiryo UI" pitchFamily="50" charset="-128"/>
              </a:rPr>
              <a:t>Web</a:t>
            </a:r>
            <a:r>
              <a:rPr lang="ja-JP" altLang="en-US" sz="2000" dirty="0" smtClean="0">
                <a:solidFill>
                  <a:srgbClr val="0070C0"/>
                </a:solidFill>
                <a:latin typeface="Meiryo UI" pitchFamily="50" charset="-128"/>
                <a:ea typeface="Meiryo UI" pitchFamily="50" charset="-128"/>
                <a:cs typeface="Meiryo UI" pitchFamily="50" charset="-128"/>
              </a:rPr>
              <a:t>公開領域を避けている。</a:t>
            </a:r>
            <a:r>
              <a:rPr lang="ja-JP" altLang="en-US" sz="2000" dirty="0" smtClean="0">
                <a:solidFill>
                  <a:srgbClr val="FF0000"/>
                </a:solidFill>
                <a:latin typeface="Meiryo UI" pitchFamily="50" charset="-128"/>
                <a:ea typeface="Meiryo UI" pitchFamily="50" charset="-128"/>
                <a:cs typeface="Meiryo UI" pitchFamily="50" charset="-128"/>
              </a:rPr>
              <a:t>ただし、</a:t>
            </a:r>
            <a:r>
              <a:rPr lang="en-US" altLang="ja-JP" sz="2000" dirty="0" err="1" smtClean="0">
                <a:solidFill>
                  <a:srgbClr val="FF0000"/>
                </a:solidFill>
                <a:latin typeface="Meiryo UI" pitchFamily="50" charset="-128"/>
                <a:ea typeface="Meiryo UI" pitchFamily="50" charset="-128"/>
                <a:cs typeface="Meiryo UI" pitchFamily="50" charset="-128"/>
              </a:rPr>
              <a:t>Efw</a:t>
            </a:r>
            <a:r>
              <a:rPr lang="ja-JP" altLang="en-US" sz="2000" dirty="0" smtClean="0">
                <a:solidFill>
                  <a:srgbClr val="FF0000"/>
                </a:solidFill>
                <a:latin typeface="Meiryo UI" pitchFamily="50" charset="-128"/>
                <a:ea typeface="Meiryo UI" pitchFamily="50" charset="-128"/>
                <a:cs typeface="Meiryo UI" pitchFamily="50" charset="-128"/>
              </a:rPr>
              <a:t>のファイル処理</a:t>
            </a:r>
            <a:r>
              <a:rPr lang="en-US" altLang="ja-JP" sz="2000" dirty="0" smtClean="0">
                <a:solidFill>
                  <a:srgbClr val="FF0000"/>
                </a:solidFill>
                <a:latin typeface="Meiryo UI" pitchFamily="50" charset="-128"/>
                <a:ea typeface="Meiryo UI" pitchFamily="50" charset="-128"/>
                <a:cs typeface="Meiryo UI" pitchFamily="50" charset="-128"/>
              </a:rPr>
              <a:t>API</a:t>
            </a:r>
            <a:r>
              <a:rPr lang="ja-JP" altLang="en-US" sz="2000" dirty="0" smtClean="0">
                <a:solidFill>
                  <a:srgbClr val="FF0000"/>
                </a:solidFill>
                <a:latin typeface="Meiryo UI" pitchFamily="50" charset="-128"/>
                <a:ea typeface="Meiryo UI" pitchFamily="50" charset="-128"/>
                <a:cs typeface="Meiryo UI" pitchFamily="50" charset="-128"/>
              </a:rPr>
              <a:t>は、サーバの任意のファイルを操作可能。また、</a:t>
            </a:r>
            <a:r>
              <a:rPr lang="en-US" altLang="ja-JP" sz="2000" dirty="0" smtClean="0">
                <a:solidFill>
                  <a:srgbClr val="FF0000"/>
                </a:solidFill>
                <a:latin typeface="Meiryo UI" pitchFamily="50" charset="-128"/>
                <a:ea typeface="Meiryo UI" pitchFamily="50" charset="-128"/>
                <a:cs typeface="Meiryo UI" pitchFamily="50" charset="-128"/>
              </a:rPr>
              <a:t>java</a:t>
            </a:r>
            <a:r>
              <a:rPr lang="ja-JP" altLang="en-US" sz="2000" dirty="0" smtClean="0">
                <a:solidFill>
                  <a:srgbClr val="FF0000"/>
                </a:solidFill>
                <a:latin typeface="Meiryo UI" pitchFamily="50" charset="-128"/>
                <a:ea typeface="Meiryo UI" pitchFamily="50" charset="-128"/>
                <a:cs typeface="Meiryo UI" pitchFamily="50" charset="-128"/>
              </a:rPr>
              <a:t>の</a:t>
            </a:r>
            <a:r>
              <a:rPr lang="en-US" altLang="ja-JP" sz="2000" dirty="0" smtClean="0">
                <a:solidFill>
                  <a:srgbClr val="FF0000"/>
                </a:solidFill>
                <a:latin typeface="Meiryo UI" pitchFamily="50" charset="-128"/>
                <a:ea typeface="Meiryo UI" pitchFamily="50" charset="-128"/>
                <a:cs typeface="Meiryo UI" pitchFamily="50" charset="-128"/>
              </a:rPr>
              <a:t>API</a:t>
            </a:r>
            <a:r>
              <a:rPr lang="ja-JP" altLang="en-US" sz="2000" dirty="0" smtClean="0">
                <a:solidFill>
                  <a:srgbClr val="FF0000"/>
                </a:solidFill>
                <a:latin typeface="Meiryo UI" pitchFamily="50" charset="-128"/>
                <a:ea typeface="Meiryo UI" pitchFamily="50" charset="-128"/>
                <a:cs typeface="Meiryo UI" pitchFamily="50" charset="-128"/>
              </a:rPr>
              <a:t>も利用可能。そして、</a:t>
            </a:r>
            <a:r>
              <a:rPr lang="ja-JP" altLang="en-US" sz="2000" dirty="0">
                <a:solidFill>
                  <a:srgbClr val="FF0000"/>
                </a:solidFill>
                <a:latin typeface="Meiryo UI" pitchFamily="50" charset="-128"/>
                <a:ea typeface="Meiryo UI" pitchFamily="50" charset="-128"/>
                <a:cs typeface="Meiryo UI" pitchFamily="50" charset="-128"/>
              </a:rPr>
              <a:t>ファイル</a:t>
            </a:r>
            <a:r>
              <a:rPr lang="ja-JP" altLang="en-US" sz="2000" dirty="0" smtClean="0">
                <a:solidFill>
                  <a:srgbClr val="FF0000"/>
                </a:solidFill>
                <a:latin typeface="Meiryo UI" pitchFamily="50" charset="-128"/>
                <a:ea typeface="Meiryo UI" pitchFamily="50" charset="-128"/>
                <a:cs typeface="Meiryo UI" pitchFamily="50" charset="-128"/>
              </a:rPr>
              <a:t>流出を防ぐため、アプリプログラムの注意が必要。</a:t>
            </a:r>
            <a:endParaRPr lang="en-US" altLang="ja-JP" sz="2000" dirty="0" smtClean="0">
              <a:solidFill>
                <a:srgbClr val="FF0000"/>
              </a:solidFill>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20123594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smtClean="0">
                <a:solidFill>
                  <a:schemeClr val="tx2"/>
                </a:solidFill>
                <a:latin typeface="Meiryo UI" pitchFamily="50" charset="-128"/>
                <a:ea typeface="Meiryo UI" pitchFamily="50" charset="-128"/>
                <a:cs typeface="Meiryo UI" pitchFamily="50" charset="-128"/>
              </a:rPr>
              <a:t>１ー</a:t>
            </a:r>
            <a:r>
              <a:rPr lang="ja-JP" altLang="en-US" sz="2800" dirty="0">
                <a:solidFill>
                  <a:schemeClr val="tx2"/>
                </a:solidFill>
                <a:latin typeface="Meiryo UI" pitchFamily="50" charset="-128"/>
                <a:ea typeface="Meiryo UI" pitchFamily="50" charset="-128"/>
                <a:cs typeface="Meiryo UI" pitchFamily="50" charset="-128"/>
              </a:rPr>
              <a:t>１</a:t>
            </a:r>
            <a:r>
              <a:rPr lang="ja-JP" altLang="en-US" sz="2800" dirty="0" smtClean="0">
                <a:solidFill>
                  <a:schemeClr val="tx2"/>
                </a:solidFill>
                <a:latin typeface="Meiryo UI" pitchFamily="50" charset="-128"/>
                <a:ea typeface="Meiryo UI" pitchFamily="50" charset="-128"/>
                <a:cs typeface="Meiryo UI" pitchFamily="50" charset="-128"/>
              </a:rPr>
              <a:t>．</a:t>
            </a:r>
            <a:r>
              <a:rPr lang="en-US" altLang="ja-JP" sz="2800" dirty="0" err="1" smtClean="0">
                <a:solidFill>
                  <a:schemeClr val="tx2"/>
                </a:solidFill>
                <a:latin typeface="Meiryo UI" pitchFamily="50" charset="-128"/>
                <a:ea typeface="Meiryo UI" pitchFamily="50" charset="-128"/>
                <a:cs typeface="Meiryo UI" pitchFamily="50" charset="-128"/>
              </a:rPr>
              <a:t>efw</a:t>
            </a:r>
            <a:r>
              <a:rPr lang="ja-JP" altLang="en-US" sz="2800" dirty="0" smtClean="0">
                <a:solidFill>
                  <a:schemeClr val="tx2"/>
                </a:solidFill>
                <a:latin typeface="Meiryo UI" pitchFamily="50" charset="-128"/>
                <a:ea typeface="Meiryo UI" pitchFamily="50" charset="-128"/>
                <a:cs typeface="Meiryo UI" pitchFamily="50" charset="-128"/>
              </a:rPr>
              <a:t>フォルダの置く場所</a:t>
            </a:r>
            <a:endParaRPr lang="ja-JP" altLang="en-US" sz="28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3</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pic>
        <p:nvPicPr>
          <p:cNvPr id="2" name="図 1"/>
          <p:cNvPicPr>
            <a:picLocks noChangeAspect="1"/>
          </p:cNvPicPr>
          <p:nvPr/>
        </p:nvPicPr>
        <p:blipFill>
          <a:blip r:embed="rId3"/>
          <a:stretch>
            <a:fillRect/>
          </a:stretch>
        </p:blipFill>
        <p:spPr>
          <a:xfrm>
            <a:off x="4182624" y="1869631"/>
            <a:ext cx="1219200" cy="1924050"/>
          </a:xfrm>
          <a:prstGeom prst="rect">
            <a:avLst/>
          </a:prstGeom>
        </p:spPr>
      </p:pic>
      <p:sp>
        <p:nvSpPr>
          <p:cNvPr id="20" name="テキスト ボックス 5"/>
          <p:cNvSpPr txBox="1">
            <a:spLocks noChangeArrowheads="1"/>
          </p:cNvSpPr>
          <p:nvPr/>
        </p:nvSpPr>
        <p:spPr bwMode="auto">
          <a:xfrm>
            <a:off x="307975" y="3590287"/>
            <a:ext cx="8545751" cy="216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en-US" altLang="ja-JP" sz="2000" dirty="0" err="1" smtClean="0">
                <a:latin typeface="Meiryo UI" pitchFamily="50" charset="-128"/>
                <a:ea typeface="Meiryo UI" pitchFamily="50" charset="-128"/>
                <a:cs typeface="Meiryo UI" pitchFamily="50" charset="-128"/>
              </a:rPr>
              <a:t>efw</a:t>
            </a:r>
            <a:r>
              <a:rPr lang="ja-JP" altLang="en-US" sz="2000" dirty="0" smtClean="0">
                <a:latin typeface="Meiryo UI" pitchFamily="50" charset="-128"/>
                <a:ea typeface="Meiryo UI" pitchFamily="50" charset="-128"/>
                <a:cs typeface="Meiryo UI" pitchFamily="50" charset="-128"/>
              </a:rPr>
              <a:t>フレームワークのデフォルト設定で、アプリプログラムと各種リソース（</a:t>
            </a:r>
            <a:r>
              <a:rPr lang="en-US" altLang="ja-JP" sz="2000" dirty="0" err="1" smtClean="0">
                <a:latin typeface="Meiryo UI" pitchFamily="50" charset="-128"/>
                <a:ea typeface="Meiryo UI" pitchFamily="50" charset="-128"/>
                <a:cs typeface="Meiryo UI" pitchFamily="50" charset="-128"/>
              </a:rPr>
              <a:t>jsp</a:t>
            </a:r>
            <a:r>
              <a:rPr lang="ja-JP" altLang="en-US" sz="2000" dirty="0" smtClean="0">
                <a:latin typeface="Meiryo UI" pitchFamily="50" charset="-128"/>
                <a:ea typeface="Meiryo UI" pitchFamily="50" charset="-128"/>
                <a:cs typeface="Meiryo UI" pitchFamily="50" charset="-128"/>
              </a:rPr>
              <a:t>・</a:t>
            </a:r>
            <a:r>
              <a:rPr lang="en-US" altLang="ja-JP" sz="2000" dirty="0" err="1" smtClean="0">
                <a:latin typeface="Meiryo UI" pitchFamily="50" charset="-128"/>
                <a:ea typeface="Meiryo UI" pitchFamily="50" charset="-128"/>
                <a:cs typeface="Meiryo UI" pitchFamily="50" charset="-128"/>
              </a:rPr>
              <a:t>css</a:t>
            </a:r>
            <a:r>
              <a:rPr lang="ja-JP" altLang="en-US" sz="2000" dirty="0" smtClean="0">
                <a:latin typeface="Meiryo UI" pitchFamily="50" charset="-128"/>
                <a:ea typeface="Meiryo UI" pitchFamily="50" charset="-128"/>
                <a:cs typeface="Meiryo UI" pitchFamily="50" charset="-128"/>
              </a:rPr>
              <a:t>などを除く）は、</a:t>
            </a:r>
            <a:r>
              <a:rPr lang="en-US" altLang="ja-JP" sz="2000" dirty="0" smtClean="0">
                <a:latin typeface="Meiryo UI" pitchFamily="50" charset="-128"/>
                <a:ea typeface="Meiryo UI" pitchFamily="50" charset="-128"/>
                <a:cs typeface="Meiryo UI" pitchFamily="50" charset="-128"/>
              </a:rPr>
              <a:t>Web</a:t>
            </a:r>
            <a:r>
              <a:rPr lang="ja-JP" altLang="en-US" sz="2000" dirty="0" smtClean="0">
                <a:latin typeface="Meiryo UI" pitchFamily="50" charset="-128"/>
                <a:ea typeface="Meiryo UI" pitchFamily="50" charset="-128"/>
                <a:cs typeface="Meiryo UI" pitchFamily="50" charset="-128"/>
              </a:rPr>
              <a:t>非公開領域の</a:t>
            </a:r>
            <a:r>
              <a:rPr lang="en-US" altLang="ja-JP" sz="2000" dirty="0" smtClean="0">
                <a:latin typeface="Meiryo UI" pitchFamily="50" charset="-128"/>
                <a:ea typeface="Meiryo UI" pitchFamily="50" charset="-128"/>
                <a:cs typeface="Meiryo UI" pitchFamily="50" charset="-128"/>
              </a:rPr>
              <a:t>WEB-INF</a:t>
            </a:r>
            <a:r>
              <a:rPr lang="ja-JP" altLang="en-US" sz="2000" dirty="0" smtClean="0">
                <a:latin typeface="Meiryo UI" pitchFamily="50" charset="-128"/>
                <a:ea typeface="Meiryo UI" pitchFamily="50" charset="-128"/>
                <a:cs typeface="Meiryo UI" pitchFamily="50" charset="-128"/>
              </a:rPr>
              <a:t>フォルダに格納する。</a:t>
            </a:r>
            <a:endParaRPr lang="en-US" altLang="ja-JP" sz="2000" dirty="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en-US" altLang="ja-JP" sz="1400" dirty="0">
                <a:solidFill>
                  <a:srgbClr val="0070C0"/>
                </a:solidFill>
                <a:latin typeface="Meiryo UI" pitchFamily="50" charset="-128"/>
                <a:ea typeface="Meiryo UI" pitchFamily="50" charset="-128"/>
                <a:cs typeface="Meiryo UI" pitchFamily="50" charset="-128"/>
              </a:rPr>
              <a:t>e</a:t>
            </a:r>
            <a:r>
              <a:rPr lang="en-US" altLang="ja-JP" sz="1400" dirty="0" smtClean="0">
                <a:solidFill>
                  <a:srgbClr val="0070C0"/>
                </a:solidFill>
                <a:latin typeface="Meiryo UI" pitchFamily="50" charset="-128"/>
                <a:ea typeface="Meiryo UI" pitchFamily="50" charset="-128"/>
                <a:cs typeface="Meiryo UI" pitchFamily="50" charset="-128"/>
              </a:rPr>
              <a:t>vent</a:t>
            </a:r>
            <a:r>
              <a:rPr lang="ja-JP" altLang="en-US" sz="1400" dirty="0" smtClean="0">
                <a:solidFill>
                  <a:srgbClr val="0070C0"/>
                </a:solidFill>
                <a:latin typeface="Meiryo UI" pitchFamily="50" charset="-128"/>
                <a:ea typeface="Meiryo UI" pitchFamily="50" charset="-128"/>
                <a:cs typeface="Meiryo UI" pitchFamily="50" charset="-128"/>
              </a:rPr>
              <a:t>：イベント</a:t>
            </a:r>
            <a:r>
              <a:rPr lang="en-US" altLang="ja-JP" sz="1400" dirty="0" err="1" smtClean="0">
                <a:solidFill>
                  <a:srgbClr val="0070C0"/>
                </a:solidFill>
                <a:latin typeface="Meiryo UI" pitchFamily="50" charset="-128"/>
                <a:ea typeface="Meiryo UI" pitchFamily="50" charset="-128"/>
                <a:cs typeface="Meiryo UI" pitchFamily="50" charset="-128"/>
              </a:rPr>
              <a:t>js</a:t>
            </a:r>
            <a:r>
              <a:rPr lang="ja-JP" altLang="en-US" sz="1400" dirty="0" smtClean="0">
                <a:solidFill>
                  <a:srgbClr val="0070C0"/>
                </a:solidFill>
                <a:latin typeface="Meiryo UI" pitchFamily="50" charset="-128"/>
                <a:ea typeface="Meiryo UI" pitchFamily="50" charset="-128"/>
                <a:cs typeface="Meiryo UI" pitchFamily="50" charset="-128"/>
              </a:rPr>
              <a:t>ファイルを格納するフォルダ。</a:t>
            </a:r>
            <a:endParaRPr lang="en-US" altLang="ja-JP" sz="1400" dirty="0" smtClean="0">
              <a:solidFill>
                <a:srgbClr val="0070C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en-US" altLang="ja-JP" sz="1400" dirty="0" smtClean="0">
                <a:solidFill>
                  <a:srgbClr val="0070C0"/>
                </a:solidFill>
                <a:latin typeface="Meiryo UI" pitchFamily="50" charset="-128"/>
                <a:ea typeface="Meiryo UI" pitchFamily="50" charset="-128"/>
                <a:cs typeface="Meiryo UI" pitchFamily="50" charset="-128"/>
              </a:rPr>
              <a:t>i18n</a:t>
            </a:r>
            <a:r>
              <a:rPr lang="ja-JP" altLang="en-US" sz="1400" dirty="0" smtClean="0">
                <a:solidFill>
                  <a:srgbClr val="0070C0"/>
                </a:solidFill>
                <a:latin typeface="Meiryo UI" pitchFamily="50" charset="-128"/>
                <a:ea typeface="Meiryo UI" pitchFamily="50" charset="-128"/>
                <a:cs typeface="Meiryo UI" pitchFamily="50" charset="-128"/>
              </a:rPr>
              <a:t>：多国語メッセージ定義を格納するフォルダ。</a:t>
            </a:r>
            <a:endParaRPr lang="en-US" altLang="ja-JP" sz="1400" dirty="0" smtClean="0">
              <a:solidFill>
                <a:srgbClr val="0070C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en-US" altLang="ja-JP" sz="1400" dirty="0">
                <a:solidFill>
                  <a:srgbClr val="0070C0"/>
                </a:solidFill>
                <a:latin typeface="Meiryo UI" pitchFamily="50" charset="-128"/>
                <a:ea typeface="Meiryo UI" pitchFamily="50" charset="-128"/>
                <a:cs typeface="Meiryo UI" pitchFamily="50" charset="-128"/>
              </a:rPr>
              <a:t>m</a:t>
            </a:r>
            <a:r>
              <a:rPr lang="en-US" altLang="ja-JP" sz="1400" dirty="0" smtClean="0">
                <a:solidFill>
                  <a:srgbClr val="0070C0"/>
                </a:solidFill>
                <a:latin typeface="Meiryo UI" pitchFamily="50" charset="-128"/>
                <a:ea typeface="Meiryo UI" pitchFamily="50" charset="-128"/>
                <a:cs typeface="Meiryo UI" pitchFamily="50" charset="-128"/>
              </a:rPr>
              <a:t>ail</a:t>
            </a:r>
            <a:r>
              <a:rPr lang="ja-JP" altLang="en-US" sz="1400" dirty="0" smtClean="0">
                <a:solidFill>
                  <a:srgbClr val="0070C0"/>
                </a:solidFill>
                <a:latin typeface="Meiryo UI" pitchFamily="50" charset="-128"/>
                <a:ea typeface="Meiryo UI" pitchFamily="50" charset="-128"/>
                <a:cs typeface="Meiryo UI" pitchFamily="50" charset="-128"/>
              </a:rPr>
              <a:t>：メールテンプレートを格納するフォルダ。</a:t>
            </a:r>
            <a:endParaRPr lang="en-US" altLang="ja-JP" sz="1400" dirty="0" smtClean="0">
              <a:solidFill>
                <a:srgbClr val="0070C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en-US" altLang="ja-JP" sz="1400" dirty="0" err="1">
                <a:solidFill>
                  <a:srgbClr val="0070C0"/>
                </a:solidFill>
                <a:latin typeface="Meiryo UI" pitchFamily="50" charset="-128"/>
                <a:ea typeface="Meiryo UI" pitchFamily="50" charset="-128"/>
                <a:cs typeface="Meiryo UI" pitchFamily="50" charset="-128"/>
              </a:rPr>
              <a:t>s</a:t>
            </a:r>
            <a:r>
              <a:rPr lang="en-US" altLang="ja-JP" sz="1400" dirty="0" err="1" smtClean="0">
                <a:solidFill>
                  <a:srgbClr val="0070C0"/>
                </a:solidFill>
                <a:latin typeface="Meiryo UI" pitchFamily="50" charset="-128"/>
                <a:ea typeface="Meiryo UI" pitchFamily="50" charset="-128"/>
                <a:cs typeface="Meiryo UI" pitchFamily="50" charset="-128"/>
              </a:rPr>
              <a:t>ql</a:t>
            </a:r>
            <a:r>
              <a:rPr lang="ja-JP" altLang="en-US" sz="1400" dirty="0" smtClean="0">
                <a:solidFill>
                  <a:srgbClr val="0070C0"/>
                </a:solidFill>
                <a:latin typeface="Meiryo UI" pitchFamily="50" charset="-128"/>
                <a:ea typeface="Meiryo UI" pitchFamily="50" charset="-128"/>
                <a:cs typeface="Meiryo UI" pitchFamily="50" charset="-128"/>
              </a:rPr>
              <a:t>：外出し</a:t>
            </a:r>
            <a:r>
              <a:rPr lang="en-US" altLang="ja-JP" sz="1400" dirty="0" smtClean="0">
                <a:solidFill>
                  <a:srgbClr val="0070C0"/>
                </a:solidFill>
                <a:latin typeface="Meiryo UI" pitchFamily="50" charset="-128"/>
                <a:ea typeface="Meiryo UI" pitchFamily="50" charset="-128"/>
                <a:cs typeface="Meiryo UI" pitchFamily="50" charset="-128"/>
              </a:rPr>
              <a:t>SQL</a:t>
            </a:r>
            <a:r>
              <a:rPr lang="ja-JP" altLang="en-US" sz="1400" dirty="0" smtClean="0">
                <a:solidFill>
                  <a:srgbClr val="0070C0"/>
                </a:solidFill>
                <a:latin typeface="Meiryo UI" pitchFamily="50" charset="-128"/>
                <a:ea typeface="Meiryo UI" pitchFamily="50" charset="-128"/>
                <a:cs typeface="Meiryo UI" pitchFamily="50" charset="-128"/>
              </a:rPr>
              <a:t>を格納するフォルダ。</a:t>
            </a:r>
            <a:endParaRPr lang="en-US" altLang="ja-JP" sz="1400" dirty="0" smtClean="0">
              <a:solidFill>
                <a:srgbClr val="0070C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en-US" altLang="ja-JP" sz="1400" dirty="0">
                <a:solidFill>
                  <a:srgbClr val="0070C0"/>
                </a:solidFill>
                <a:latin typeface="Meiryo UI" pitchFamily="50" charset="-128"/>
                <a:ea typeface="Meiryo UI" pitchFamily="50" charset="-128"/>
                <a:cs typeface="Meiryo UI" pitchFamily="50" charset="-128"/>
              </a:rPr>
              <a:t>s</a:t>
            </a:r>
            <a:r>
              <a:rPr lang="en-US" altLang="ja-JP" sz="1400" dirty="0" smtClean="0">
                <a:solidFill>
                  <a:srgbClr val="0070C0"/>
                </a:solidFill>
                <a:latin typeface="Meiryo UI" pitchFamily="50" charset="-128"/>
                <a:ea typeface="Meiryo UI" pitchFamily="50" charset="-128"/>
                <a:cs typeface="Meiryo UI" pitchFamily="50" charset="-128"/>
              </a:rPr>
              <a:t>torage</a:t>
            </a:r>
            <a:r>
              <a:rPr lang="ja-JP" altLang="en-US" sz="1400" dirty="0" smtClean="0">
                <a:solidFill>
                  <a:srgbClr val="0070C0"/>
                </a:solidFill>
                <a:latin typeface="Meiryo UI" pitchFamily="50" charset="-128"/>
                <a:ea typeface="Meiryo UI" pitchFamily="50" charset="-128"/>
                <a:cs typeface="Meiryo UI" pitchFamily="50" charset="-128"/>
              </a:rPr>
              <a:t>：アプリが操作するファイルを格納するフォルダ。</a:t>
            </a:r>
            <a:endParaRPr lang="en-US" altLang="ja-JP" sz="1400" dirty="0" smtClean="0">
              <a:solidFill>
                <a:srgbClr val="0070C0"/>
              </a:solidFill>
              <a:latin typeface="Meiryo UI" pitchFamily="50" charset="-128"/>
              <a:ea typeface="Meiryo UI" pitchFamily="50" charset="-128"/>
              <a:cs typeface="Meiryo UI" pitchFamily="50" charset="-128"/>
            </a:endParaRPr>
          </a:p>
        </p:txBody>
      </p:sp>
      <p:sp>
        <p:nvSpPr>
          <p:cNvPr id="10" name="正方形/長方形 9"/>
          <p:cNvSpPr/>
          <p:nvPr/>
        </p:nvSpPr>
        <p:spPr>
          <a:xfrm>
            <a:off x="276894" y="991126"/>
            <a:ext cx="2797382" cy="354724"/>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クライアント</a:t>
            </a:r>
            <a:endPar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ホームベース 10"/>
          <p:cNvSpPr/>
          <p:nvPr/>
        </p:nvSpPr>
        <p:spPr>
          <a:xfrm>
            <a:off x="276894" y="1455000"/>
            <a:ext cx="2797382" cy="890752"/>
          </a:xfrm>
          <a:prstGeom prst="homePlate">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ctr"/>
          <a:lstStyle/>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http://..../WEB-INF/</a:t>
            </a:r>
            <a:r>
              <a:rPr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efw</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右矢印 11"/>
          <p:cNvSpPr/>
          <p:nvPr/>
        </p:nvSpPr>
        <p:spPr>
          <a:xfrm>
            <a:off x="5681951" y="1501079"/>
            <a:ext cx="621792" cy="740664"/>
          </a:xfrm>
          <a:prstGeom prst="righ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6" name="図 5"/>
          <p:cNvPicPr>
            <a:picLocks noChangeAspect="1"/>
          </p:cNvPicPr>
          <p:nvPr/>
        </p:nvPicPr>
        <p:blipFill>
          <a:blip r:embed="rId4"/>
          <a:stretch>
            <a:fillRect/>
          </a:stretch>
        </p:blipFill>
        <p:spPr>
          <a:xfrm>
            <a:off x="3249174" y="1501079"/>
            <a:ext cx="1866900" cy="628650"/>
          </a:xfrm>
          <a:prstGeom prst="rect">
            <a:avLst/>
          </a:prstGeom>
        </p:spPr>
      </p:pic>
      <p:pic>
        <p:nvPicPr>
          <p:cNvPr id="7" name="図 6"/>
          <p:cNvPicPr>
            <a:picLocks noChangeAspect="1"/>
          </p:cNvPicPr>
          <p:nvPr/>
        </p:nvPicPr>
        <p:blipFill>
          <a:blip r:embed="rId5"/>
          <a:stretch>
            <a:fillRect/>
          </a:stretch>
        </p:blipFill>
        <p:spPr>
          <a:xfrm>
            <a:off x="6404792" y="1525566"/>
            <a:ext cx="2448934" cy="886557"/>
          </a:xfrm>
          <a:prstGeom prst="rect">
            <a:avLst/>
          </a:prstGeom>
        </p:spPr>
      </p:pic>
      <p:sp>
        <p:nvSpPr>
          <p:cNvPr id="15" name="正方形/長方形 14"/>
          <p:cNvSpPr/>
          <p:nvPr/>
        </p:nvSpPr>
        <p:spPr>
          <a:xfrm>
            <a:off x="3074276" y="991126"/>
            <a:ext cx="5779450" cy="354724"/>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Efw</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サーバ側</a:t>
            </a:r>
            <a:endPar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テキスト ボックス 5"/>
          <p:cNvSpPr txBox="1">
            <a:spLocks noChangeArrowheads="1"/>
          </p:cNvSpPr>
          <p:nvPr/>
        </p:nvSpPr>
        <p:spPr bwMode="auto">
          <a:xfrm>
            <a:off x="276894" y="5784989"/>
            <a:ext cx="839196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en-US" altLang="ja-JP" sz="2000" dirty="0" smtClean="0">
                <a:solidFill>
                  <a:srgbClr val="FF0000"/>
                </a:solidFill>
                <a:latin typeface="Meiryo UI" pitchFamily="50" charset="-128"/>
                <a:ea typeface="Meiryo UI" pitchFamily="50" charset="-128"/>
                <a:cs typeface="Meiryo UI" pitchFamily="50" charset="-128"/>
              </a:rPr>
              <a:t>※</a:t>
            </a:r>
            <a:r>
              <a:rPr lang="ja-JP" altLang="en-US" sz="2000" dirty="0" smtClean="0">
                <a:solidFill>
                  <a:srgbClr val="FF0000"/>
                </a:solidFill>
                <a:latin typeface="Meiryo UI" pitchFamily="50" charset="-128"/>
                <a:ea typeface="Meiryo UI" pitchFamily="50" charset="-128"/>
                <a:cs typeface="Meiryo UI" pitchFamily="50" charset="-128"/>
              </a:rPr>
              <a:t>画面からパラメータを直接にファイル・フォルダ名として利用する場合、改ざんにより親フォルダ</a:t>
            </a:r>
            <a:r>
              <a:rPr lang="ja-JP" altLang="en-US" sz="2000" dirty="0" smtClean="0">
                <a:solidFill>
                  <a:srgbClr val="FF0000"/>
                </a:solidFill>
                <a:latin typeface="Meiryo UI" pitchFamily="50" charset="-128"/>
                <a:ea typeface="Meiryo UI" pitchFamily="50" charset="-128"/>
                <a:cs typeface="Meiryo UI" pitchFamily="50" charset="-128"/>
              </a:rPr>
              <a:t>のファイルを操作される危険性があり、要注意。</a:t>
            </a:r>
            <a:endParaRPr lang="en-US" altLang="ja-JP" sz="2000" dirty="0" smtClean="0">
              <a:solidFill>
                <a:srgbClr val="FF0000"/>
              </a:solidFill>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21468108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smtClean="0">
                <a:solidFill>
                  <a:schemeClr val="tx2"/>
                </a:solidFill>
                <a:latin typeface="Meiryo UI" pitchFamily="50" charset="-128"/>
                <a:ea typeface="Meiryo UI" pitchFamily="50" charset="-128"/>
                <a:cs typeface="Meiryo UI" pitchFamily="50" charset="-128"/>
              </a:rPr>
              <a:t>１ー</a:t>
            </a:r>
            <a:r>
              <a:rPr lang="ja-JP" altLang="en-US" sz="2800" dirty="0">
                <a:solidFill>
                  <a:schemeClr val="tx2"/>
                </a:solidFill>
                <a:latin typeface="Meiryo UI" pitchFamily="50" charset="-128"/>
                <a:ea typeface="Meiryo UI" pitchFamily="50" charset="-128"/>
                <a:cs typeface="Meiryo UI" pitchFamily="50" charset="-128"/>
              </a:rPr>
              <a:t>２．ファイル管理</a:t>
            </a:r>
            <a:r>
              <a:rPr lang="ja-JP" altLang="en-US" sz="2800" dirty="0" smtClean="0">
                <a:solidFill>
                  <a:schemeClr val="tx2"/>
                </a:solidFill>
                <a:latin typeface="Meiryo UI" pitchFamily="50" charset="-128"/>
                <a:ea typeface="Meiryo UI" pitchFamily="50" charset="-128"/>
                <a:cs typeface="Meiryo UI" pitchFamily="50" charset="-128"/>
              </a:rPr>
              <a:t>ツール</a:t>
            </a:r>
            <a:r>
              <a:rPr lang="en-US" altLang="ja-JP" sz="2800" dirty="0" err="1" smtClean="0">
                <a:solidFill>
                  <a:schemeClr val="tx2"/>
                </a:solidFill>
                <a:latin typeface="Meiryo UI" pitchFamily="50" charset="-128"/>
                <a:ea typeface="Meiryo UI" pitchFamily="50" charset="-128"/>
                <a:cs typeface="Meiryo UI" pitchFamily="50" charset="-128"/>
              </a:rPr>
              <a:t>elfinder</a:t>
            </a:r>
            <a:r>
              <a:rPr lang="ja-JP" altLang="en-US" sz="2800" dirty="0">
                <a:solidFill>
                  <a:schemeClr val="tx2"/>
                </a:solidFill>
                <a:latin typeface="Meiryo UI" pitchFamily="50" charset="-128"/>
                <a:ea typeface="Meiryo UI" pitchFamily="50" charset="-128"/>
                <a:cs typeface="Meiryo UI" pitchFamily="50" charset="-128"/>
              </a:rPr>
              <a:t>の</a:t>
            </a:r>
            <a:r>
              <a:rPr lang="ja-JP" altLang="en-US" sz="2800" dirty="0" smtClean="0">
                <a:solidFill>
                  <a:schemeClr val="tx2"/>
                </a:solidFill>
                <a:latin typeface="Meiryo UI" pitchFamily="50" charset="-128"/>
                <a:ea typeface="Meiryo UI" pitchFamily="50" charset="-128"/>
                <a:cs typeface="Meiryo UI" pitchFamily="50" charset="-128"/>
              </a:rPr>
              <a:t>改造</a:t>
            </a:r>
            <a:endParaRPr lang="ja-JP" altLang="en-US" sz="28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4</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20" name="テキスト ボックス 5"/>
          <p:cNvSpPr txBox="1">
            <a:spLocks noChangeArrowheads="1"/>
          </p:cNvSpPr>
          <p:nvPr/>
        </p:nvSpPr>
        <p:spPr bwMode="auto">
          <a:xfrm>
            <a:off x="390818" y="4619813"/>
            <a:ext cx="839196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en-US" altLang="ja-JP" sz="2000" dirty="0" err="1" smtClean="0">
                <a:latin typeface="Meiryo UI" pitchFamily="50" charset="-128"/>
                <a:ea typeface="Meiryo UI" pitchFamily="50" charset="-128"/>
                <a:cs typeface="Meiryo UI" pitchFamily="50" charset="-128"/>
              </a:rPr>
              <a:t>elfinder</a:t>
            </a:r>
            <a:r>
              <a:rPr lang="ja-JP" altLang="en-US" sz="2000" dirty="0" smtClean="0">
                <a:latin typeface="Meiryo UI" pitchFamily="50" charset="-128"/>
                <a:ea typeface="Meiryo UI" pitchFamily="50" charset="-128"/>
                <a:cs typeface="Meiryo UI" pitchFamily="50" charset="-128"/>
              </a:rPr>
              <a:t>は、有名な</a:t>
            </a:r>
            <a:r>
              <a:rPr lang="en-US" altLang="ja-JP" sz="2000" dirty="0" smtClean="0">
                <a:latin typeface="Meiryo UI" pitchFamily="50" charset="-128"/>
                <a:ea typeface="Meiryo UI" pitchFamily="50" charset="-128"/>
                <a:cs typeface="Meiryo UI" pitchFamily="50" charset="-128"/>
              </a:rPr>
              <a:t>Web</a:t>
            </a:r>
            <a:r>
              <a:rPr lang="ja-JP" altLang="en-US" sz="2000" dirty="0" smtClean="0">
                <a:latin typeface="Meiryo UI" pitchFamily="50" charset="-128"/>
                <a:ea typeface="Meiryo UI" pitchFamily="50" charset="-128"/>
                <a:cs typeface="Meiryo UI" pitchFamily="50" charset="-128"/>
              </a:rPr>
              <a:t>ファイル管理ツール。オリジナルの</a:t>
            </a:r>
            <a:r>
              <a:rPr lang="en-US" altLang="ja-JP" sz="2000" dirty="0" err="1" smtClean="0">
                <a:latin typeface="Meiryo UI" pitchFamily="50" charset="-128"/>
                <a:ea typeface="Meiryo UI" pitchFamily="50" charset="-128"/>
                <a:cs typeface="Meiryo UI" pitchFamily="50" charset="-128"/>
              </a:rPr>
              <a:t>elfinder</a:t>
            </a:r>
            <a:r>
              <a:rPr lang="ja-JP" altLang="en-US" sz="2000" dirty="0" smtClean="0">
                <a:latin typeface="Meiryo UI" pitchFamily="50" charset="-128"/>
                <a:ea typeface="Meiryo UI" pitchFamily="50" charset="-128"/>
                <a:cs typeface="Meiryo UI" pitchFamily="50" charset="-128"/>
              </a:rPr>
              <a:t>の場合、ホームパス、読み取り専用フラグは、クライアント</a:t>
            </a:r>
            <a:r>
              <a:rPr lang="en-US" altLang="ja-JP" sz="2000" dirty="0" err="1" smtClean="0">
                <a:latin typeface="Meiryo UI" pitchFamily="50" charset="-128"/>
                <a:ea typeface="Meiryo UI" pitchFamily="50" charset="-128"/>
                <a:cs typeface="Meiryo UI" pitchFamily="50" charset="-128"/>
              </a:rPr>
              <a:t>javaScript</a:t>
            </a:r>
            <a:r>
              <a:rPr lang="ja-JP" altLang="en-US" sz="2000" dirty="0" smtClean="0">
                <a:latin typeface="Meiryo UI" pitchFamily="50" charset="-128"/>
                <a:ea typeface="Meiryo UI" pitchFamily="50" charset="-128"/>
                <a:cs typeface="Meiryo UI" pitchFamily="50" charset="-128"/>
              </a:rPr>
              <a:t>で変更可能。</a:t>
            </a:r>
            <a:r>
              <a:rPr lang="en-US" altLang="ja-JP" sz="2000" dirty="0" err="1" smtClean="0">
                <a:latin typeface="Meiryo UI" pitchFamily="50" charset="-128"/>
                <a:ea typeface="Meiryo UI" pitchFamily="50" charset="-128"/>
                <a:cs typeface="Meiryo UI" pitchFamily="50" charset="-128"/>
              </a:rPr>
              <a:t>efw</a:t>
            </a:r>
            <a:r>
              <a:rPr lang="ja-JP" altLang="en-US" sz="2000" dirty="0" smtClean="0">
                <a:latin typeface="Meiryo UI" pitchFamily="50" charset="-128"/>
                <a:ea typeface="Meiryo UI" pitchFamily="50" charset="-128"/>
                <a:cs typeface="Meiryo UI" pitchFamily="50" charset="-128"/>
              </a:rPr>
              <a:t>の</a:t>
            </a:r>
            <a:r>
              <a:rPr lang="en-US" altLang="ja-JP" sz="2000" dirty="0" err="1" smtClean="0">
                <a:latin typeface="Meiryo UI" pitchFamily="50" charset="-128"/>
                <a:ea typeface="Meiryo UI" pitchFamily="50" charset="-128"/>
                <a:cs typeface="Meiryo UI" pitchFamily="50" charset="-128"/>
              </a:rPr>
              <a:t>elfinder</a:t>
            </a:r>
            <a:r>
              <a:rPr lang="ja-JP" altLang="en-US" sz="2000" dirty="0" smtClean="0">
                <a:latin typeface="Meiryo UI" pitchFamily="50" charset="-128"/>
                <a:ea typeface="Meiryo UI" pitchFamily="50" charset="-128"/>
                <a:cs typeface="Meiryo UI" pitchFamily="50" charset="-128"/>
              </a:rPr>
              <a:t>タグに、</a:t>
            </a:r>
            <a:r>
              <a:rPr lang="en-US" altLang="ja-JP" sz="2000" dirty="0" smtClean="0">
                <a:latin typeface="Meiryo UI" pitchFamily="50" charset="-128"/>
                <a:ea typeface="Meiryo UI" pitchFamily="50" charset="-128"/>
                <a:cs typeface="Meiryo UI" pitchFamily="50" charset="-128"/>
              </a:rPr>
              <a:t>protected</a:t>
            </a:r>
            <a:r>
              <a:rPr lang="ja-JP" altLang="en-US" sz="2000" dirty="0" smtClean="0">
                <a:latin typeface="Meiryo UI" pitchFamily="50" charset="-128"/>
                <a:ea typeface="Meiryo UI" pitchFamily="50" charset="-128"/>
                <a:cs typeface="Meiryo UI" pitchFamily="50" charset="-128"/>
              </a:rPr>
              <a:t>属性を設けて、</a:t>
            </a:r>
            <a:r>
              <a:rPr lang="ja-JP" altLang="en-US" sz="2000" dirty="0">
                <a:latin typeface="Meiryo UI" pitchFamily="50" charset="-128"/>
                <a:ea typeface="Meiryo UI" pitchFamily="50" charset="-128"/>
                <a:cs typeface="Meiryo UI" pitchFamily="50" charset="-128"/>
              </a:rPr>
              <a:t>ホームパス、読み取り専用</a:t>
            </a:r>
            <a:r>
              <a:rPr lang="ja-JP" altLang="en-US" sz="2000" dirty="0" smtClean="0">
                <a:latin typeface="Meiryo UI" pitchFamily="50" charset="-128"/>
                <a:ea typeface="Meiryo UI" pitchFamily="50" charset="-128"/>
                <a:cs typeface="Meiryo UI" pitchFamily="50" charset="-128"/>
              </a:rPr>
              <a:t>フラグを変更不可にする。</a:t>
            </a:r>
            <a:endParaRPr lang="en-US" altLang="ja-JP" sz="2000" dirty="0">
              <a:latin typeface="Meiryo UI" pitchFamily="50" charset="-128"/>
              <a:ea typeface="Meiryo UI" pitchFamily="50" charset="-128"/>
              <a:cs typeface="Meiryo UI" pitchFamily="50" charset="-128"/>
            </a:endParaRPr>
          </a:p>
        </p:txBody>
      </p:sp>
      <p:sp>
        <p:nvSpPr>
          <p:cNvPr id="48" name="テキスト ボックス 5"/>
          <p:cNvSpPr txBox="1">
            <a:spLocks noChangeArrowheads="1"/>
          </p:cNvSpPr>
          <p:nvPr/>
        </p:nvSpPr>
        <p:spPr bwMode="auto">
          <a:xfrm>
            <a:off x="390817" y="5864121"/>
            <a:ext cx="839196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en-US" altLang="ja-JP" sz="2000" dirty="0" smtClean="0">
                <a:solidFill>
                  <a:srgbClr val="FF0000"/>
                </a:solidFill>
                <a:latin typeface="Meiryo UI" pitchFamily="50" charset="-128"/>
                <a:ea typeface="Meiryo UI" pitchFamily="50" charset="-128"/>
                <a:cs typeface="Meiryo UI" pitchFamily="50" charset="-128"/>
              </a:rPr>
              <a:t>※protected</a:t>
            </a:r>
            <a:r>
              <a:rPr lang="ja-JP" altLang="en-US" sz="2000" dirty="0" smtClean="0">
                <a:solidFill>
                  <a:srgbClr val="FF0000"/>
                </a:solidFill>
                <a:latin typeface="Meiryo UI" pitchFamily="50" charset="-128"/>
                <a:ea typeface="Meiryo UI" pitchFamily="50" charset="-128"/>
                <a:cs typeface="Meiryo UI" pitchFamily="50" charset="-128"/>
              </a:rPr>
              <a:t>属性のみに頼らないで、２－２と２－３で</a:t>
            </a:r>
            <a:r>
              <a:rPr lang="en-US" altLang="ja-JP" sz="2000" dirty="0" err="1" smtClean="0">
                <a:solidFill>
                  <a:srgbClr val="FF0000"/>
                </a:solidFill>
                <a:latin typeface="Meiryo UI" pitchFamily="50" charset="-128"/>
                <a:ea typeface="Meiryo UI" pitchFamily="50" charset="-128"/>
                <a:cs typeface="Meiryo UI" pitchFamily="50" charset="-128"/>
              </a:rPr>
              <a:t>elfinder</a:t>
            </a:r>
            <a:r>
              <a:rPr lang="ja-JP" altLang="en-US" sz="2000" dirty="0" smtClean="0">
                <a:solidFill>
                  <a:srgbClr val="FF0000"/>
                </a:solidFill>
                <a:latin typeface="Meiryo UI" pitchFamily="50" charset="-128"/>
                <a:ea typeface="Meiryo UI" pitchFamily="50" charset="-128"/>
                <a:cs typeface="Meiryo UI" pitchFamily="50" charset="-128"/>
              </a:rPr>
              <a:t>のイベントを</a:t>
            </a:r>
            <a:r>
              <a:rPr lang="ja-JP" altLang="en-US" sz="2000" dirty="0" smtClean="0">
                <a:solidFill>
                  <a:srgbClr val="FF0000"/>
                </a:solidFill>
                <a:latin typeface="Meiryo UI" pitchFamily="50" charset="-128"/>
                <a:ea typeface="Meiryo UI" pitchFamily="50" charset="-128"/>
                <a:cs typeface="Meiryo UI" pitchFamily="50" charset="-128"/>
              </a:rPr>
              <a:t>ログインチェック</a:t>
            </a:r>
            <a:r>
              <a:rPr lang="ja-JP" altLang="en-US" sz="2000" dirty="0">
                <a:solidFill>
                  <a:srgbClr val="FF0000"/>
                </a:solidFill>
                <a:latin typeface="Meiryo UI" pitchFamily="50" charset="-128"/>
                <a:ea typeface="Meiryo UI" pitchFamily="50" charset="-128"/>
                <a:cs typeface="Meiryo UI" pitchFamily="50" charset="-128"/>
              </a:rPr>
              <a:t>とロールチェックの対象</a:t>
            </a:r>
            <a:r>
              <a:rPr lang="ja-JP" altLang="en-US" sz="2000" dirty="0" smtClean="0">
                <a:solidFill>
                  <a:srgbClr val="FF0000"/>
                </a:solidFill>
                <a:latin typeface="Meiryo UI" pitchFamily="50" charset="-128"/>
                <a:ea typeface="Meiryo UI" pitchFamily="50" charset="-128"/>
                <a:cs typeface="Meiryo UI" pitchFamily="50" charset="-128"/>
              </a:rPr>
              <a:t>にしてください。</a:t>
            </a:r>
            <a:endParaRPr lang="en-US" altLang="ja-JP" sz="2000" dirty="0" smtClean="0">
              <a:solidFill>
                <a:srgbClr val="FF0000"/>
              </a:solidFill>
              <a:latin typeface="Meiryo UI" pitchFamily="50" charset="-128"/>
              <a:ea typeface="Meiryo UI" pitchFamily="50" charset="-128"/>
              <a:cs typeface="Meiryo UI" pitchFamily="50" charset="-128"/>
            </a:endParaRPr>
          </a:p>
        </p:txBody>
      </p:sp>
      <p:pic>
        <p:nvPicPr>
          <p:cNvPr id="2" name="図 1"/>
          <p:cNvPicPr>
            <a:picLocks noChangeAspect="1"/>
          </p:cNvPicPr>
          <p:nvPr/>
        </p:nvPicPr>
        <p:blipFill>
          <a:blip r:embed="rId3"/>
          <a:stretch>
            <a:fillRect/>
          </a:stretch>
        </p:blipFill>
        <p:spPr>
          <a:xfrm>
            <a:off x="247650" y="1228726"/>
            <a:ext cx="2594610" cy="1320165"/>
          </a:xfrm>
          <a:prstGeom prst="rect">
            <a:avLst/>
          </a:prstGeom>
        </p:spPr>
      </p:pic>
      <p:sp>
        <p:nvSpPr>
          <p:cNvPr id="12" name="四角形吹き出し 11"/>
          <p:cNvSpPr/>
          <p:nvPr/>
        </p:nvSpPr>
        <p:spPr>
          <a:xfrm>
            <a:off x="849878" y="2941720"/>
            <a:ext cx="2136228" cy="776270"/>
          </a:xfrm>
          <a:prstGeom prst="wedgeRectCallout">
            <a:avLst>
              <a:gd name="adj1" fmla="val 44531"/>
              <a:gd name="adj2" fmla="val -105198"/>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e1.setHome(“../”)</a:t>
            </a:r>
            <a:endPar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右矢印 12"/>
          <p:cNvSpPr/>
          <p:nvPr/>
        </p:nvSpPr>
        <p:spPr>
          <a:xfrm>
            <a:off x="3131661" y="2105436"/>
            <a:ext cx="621792" cy="740664"/>
          </a:xfrm>
          <a:prstGeom prst="righ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14" name="図 13"/>
          <p:cNvPicPr>
            <a:picLocks noChangeAspect="1"/>
          </p:cNvPicPr>
          <p:nvPr/>
        </p:nvPicPr>
        <p:blipFill>
          <a:blip r:embed="rId3"/>
          <a:stretch>
            <a:fillRect/>
          </a:stretch>
        </p:blipFill>
        <p:spPr>
          <a:xfrm>
            <a:off x="4391694" y="1445353"/>
            <a:ext cx="2594610" cy="1320165"/>
          </a:xfrm>
          <a:prstGeom prst="rect">
            <a:avLst/>
          </a:prstGeom>
        </p:spPr>
      </p:pic>
      <p:sp>
        <p:nvSpPr>
          <p:cNvPr id="17" name="正方形/長方形 16"/>
          <p:cNvSpPr/>
          <p:nvPr/>
        </p:nvSpPr>
        <p:spPr>
          <a:xfrm>
            <a:off x="4391694" y="1028822"/>
            <a:ext cx="3973372" cy="317955"/>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r>
              <a:rPr lang="en-US" altLang="ja-JP" sz="1400" dirty="0" err="1" smtClean="0"/>
              <a:t>Efw</a:t>
            </a:r>
            <a:r>
              <a:rPr lang="ja-JP" altLang="en-US" sz="1400" dirty="0" smtClean="0"/>
              <a:t>は</a:t>
            </a:r>
            <a:r>
              <a:rPr lang="en-US" altLang="ja-JP" sz="1400" dirty="0" smtClean="0"/>
              <a:t>protected</a:t>
            </a:r>
            <a:r>
              <a:rPr lang="ja-JP" altLang="en-US" sz="1400" dirty="0" smtClean="0"/>
              <a:t>属性</a:t>
            </a:r>
            <a:r>
              <a:rPr lang="en-US" altLang="ja-JP" sz="1400" dirty="0" smtClean="0"/>
              <a:t>true</a:t>
            </a:r>
            <a:r>
              <a:rPr lang="ja-JP" altLang="en-US" sz="1400" dirty="0" smtClean="0"/>
              <a:t>に設定する場合</a:t>
            </a:r>
            <a:endPar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正方形/長方形 17"/>
          <p:cNvSpPr/>
          <p:nvPr/>
        </p:nvSpPr>
        <p:spPr>
          <a:xfrm>
            <a:off x="4391694" y="2857755"/>
            <a:ext cx="3973372" cy="317955"/>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r>
              <a:rPr lang="ja-JP" altLang="en-US" sz="1400" dirty="0" smtClean="0"/>
              <a:t>オリジナルにすると</a:t>
            </a:r>
            <a:endPar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3" name="図 2"/>
          <p:cNvPicPr>
            <a:picLocks noChangeAspect="1"/>
          </p:cNvPicPr>
          <p:nvPr/>
        </p:nvPicPr>
        <p:blipFill>
          <a:blip r:embed="rId4"/>
          <a:stretch>
            <a:fillRect/>
          </a:stretch>
        </p:blipFill>
        <p:spPr>
          <a:xfrm>
            <a:off x="4391694" y="3254420"/>
            <a:ext cx="2597468" cy="1323023"/>
          </a:xfrm>
          <a:prstGeom prst="rect">
            <a:avLst/>
          </a:prstGeom>
        </p:spPr>
      </p:pic>
      <p:pic>
        <p:nvPicPr>
          <p:cNvPr id="19" name="図 18"/>
          <p:cNvPicPr>
            <a:picLocks noChangeAspect="1"/>
          </p:cNvPicPr>
          <p:nvPr/>
        </p:nvPicPr>
        <p:blipFill>
          <a:blip r:embed="rId5"/>
          <a:stretch>
            <a:fillRect/>
          </a:stretch>
        </p:blipFill>
        <p:spPr>
          <a:xfrm>
            <a:off x="7624545" y="1773500"/>
            <a:ext cx="638175" cy="613410"/>
          </a:xfrm>
          <a:prstGeom prst="rect">
            <a:avLst/>
          </a:prstGeom>
        </p:spPr>
      </p:pic>
      <p:pic>
        <p:nvPicPr>
          <p:cNvPr id="21" name="図 20"/>
          <p:cNvPicPr>
            <a:picLocks noChangeAspect="1"/>
          </p:cNvPicPr>
          <p:nvPr/>
        </p:nvPicPr>
        <p:blipFill>
          <a:blip r:embed="rId6"/>
          <a:stretch>
            <a:fillRect/>
          </a:stretch>
        </p:blipFill>
        <p:spPr>
          <a:xfrm>
            <a:off x="7624545" y="3551052"/>
            <a:ext cx="567690" cy="600075"/>
          </a:xfrm>
          <a:prstGeom prst="rect">
            <a:avLst/>
          </a:prstGeom>
        </p:spPr>
      </p:pic>
    </p:spTree>
    <p:extLst>
      <p:ext uri="{BB962C8B-B14F-4D97-AF65-F5344CB8AC3E}">
        <p14:creationId xmlns:p14="http://schemas.microsoft.com/office/powerpoint/2010/main" val="29530291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smtClean="0">
                <a:solidFill>
                  <a:schemeClr val="tx2"/>
                </a:solidFill>
                <a:latin typeface="Meiryo UI" pitchFamily="50" charset="-128"/>
                <a:ea typeface="Meiryo UI" pitchFamily="50" charset="-128"/>
                <a:cs typeface="Meiryo UI" pitchFamily="50" charset="-128"/>
              </a:rPr>
              <a:t>１ー</a:t>
            </a:r>
            <a:r>
              <a:rPr lang="ja-JP" altLang="en-US" sz="2800" dirty="0">
                <a:solidFill>
                  <a:schemeClr val="tx2"/>
                </a:solidFill>
                <a:latin typeface="Meiryo UI" pitchFamily="50" charset="-128"/>
                <a:ea typeface="Meiryo UI" pitchFamily="50" charset="-128"/>
                <a:cs typeface="Meiryo UI" pitchFamily="50" charset="-128"/>
              </a:rPr>
              <a:t>３．</a:t>
            </a:r>
            <a:r>
              <a:rPr lang="ja-JP" altLang="en-US" sz="2800" dirty="0" smtClean="0">
                <a:solidFill>
                  <a:schemeClr val="tx2"/>
                </a:solidFill>
                <a:latin typeface="Meiryo UI" pitchFamily="50" charset="-128"/>
                <a:ea typeface="Meiryo UI" pitchFamily="50" charset="-128"/>
                <a:cs typeface="Meiryo UI" pitchFamily="50" charset="-128"/>
              </a:rPr>
              <a:t>ダウンロードの仕組み</a:t>
            </a:r>
            <a:endParaRPr lang="ja-JP" altLang="en-US" sz="28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5</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20" name="テキスト ボックス 5"/>
          <p:cNvSpPr txBox="1">
            <a:spLocks noChangeArrowheads="1"/>
          </p:cNvSpPr>
          <p:nvPr/>
        </p:nvSpPr>
        <p:spPr bwMode="auto">
          <a:xfrm>
            <a:off x="276894" y="2610554"/>
            <a:ext cx="8575444" cy="363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2000" dirty="0" smtClean="0">
                <a:latin typeface="Meiryo UI" pitchFamily="50" charset="-128"/>
                <a:ea typeface="Meiryo UI" pitchFamily="50" charset="-128"/>
                <a:cs typeface="Meiryo UI" pitchFamily="50" charset="-128"/>
              </a:rPr>
              <a:t>ダウンロードは、必ず一つのイベント発行から</a:t>
            </a:r>
            <a:r>
              <a:rPr lang="ja-JP" altLang="en-US" sz="2000" dirty="0" smtClean="0">
                <a:latin typeface="Meiryo UI" pitchFamily="50" charset="-128"/>
                <a:ea typeface="Meiryo UI" pitchFamily="50" charset="-128"/>
                <a:cs typeface="Meiryo UI" pitchFamily="50" charset="-128"/>
              </a:rPr>
              <a:t>スタート。</a:t>
            </a:r>
            <a:r>
              <a:rPr lang="ja-JP" altLang="en-US" sz="2000" dirty="0" smtClean="0">
                <a:latin typeface="Meiryo UI" pitchFamily="50" charset="-128"/>
                <a:ea typeface="Meiryo UI" pitchFamily="50" charset="-128"/>
                <a:cs typeface="Meiryo UI" pitchFamily="50" charset="-128"/>
              </a:rPr>
              <a:t>イベント実行とダウンロード開始の間、ダウンロード対象</a:t>
            </a:r>
            <a:r>
              <a:rPr lang="ja-JP" altLang="en-US" sz="2000" dirty="0">
                <a:latin typeface="Meiryo UI" pitchFamily="50" charset="-128"/>
                <a:ea typeface="Meiryo UI" pitchFamily="50" charset="-128"/>
                <a:cs typeface="Meiryo UI" pitchFamily="50" charset="-128"/>
              </a:rPr>
              <a:t>を</a:t>
            </a:r>
            <a:r>
              <a:rPr lang="ja-JP" altLang="en-US" sz="2000" dirty="0" smtClean="0">
                <a:latin typeface="Meiryo UI" pitchFamily="50" charset="-128"/>
                <a:ea typeface="Meiryo UI" pitchFamily="50" charset="-128"/>
                <a:cs typeface="Meiryo UI" pitchFamily="50" charset="-128"/>
              </a:rPr>
              <a:t>セッションで保管する</a:t>
            </a:r>
            <a:r>
              <a:rPr lang="ja-JP" altLang="en-US" sz="2000" dirty="0" smtClean="0">
                <a:latin typeface="Meiryo UI" pitchFamily="50" charset="-128"/>
                <a:ea typeface="Meiryo UI" pitchFamily="50" charset="-128"/>
                <a:cs typeface="Meiryo UI" pitchFamily="50" charset="-128"/>
              </a:rPr>
              <a:t>。これにより、クライアント</a:t>
            </a:r>
            <a:r>
              <a:rPr lang="ja-JP" altLang="en-US" sz="2000" dirty="0" smtClean="0">
                <a:latin typeface="Meiryo UI" pitchFamily="50" charset="-128"/>
                <a:ea typeface="Meiryo UI" pitchFamily="50" charset="-128"/>
                <a:cs typeface="Meiryo UI" pitchFamily="50" charset="-128"/>
              </a:rPr>
              <a:t>の</a:t>
            </a:r>
            <a:r>
              <a:rPr lang="en-US" altLang="ja-JP" sz="2000" dirty="0" err="1" smtClean="0">
                <a:latin typeface="Meiryo UI" pitchFamily="50" charset="-128"/>
                <a:ea typeface="Meiryo UI" pitchFamily="50" charset="-128"/>
                <a:cs typeface="Meiryo UI" pitchFamily="50" charset="-128"/>
              </a:rPr>
              <a:t>javaScript</a:t>
            </a:r>
            <a:r>
              <a:rPr lang="ja-JP" altLang="en-US" sz="2000" dirty="0" smtClean="0">
                <a:latin typeface="Meiryo UI" pitchFamily="50" charset="-128"/>
                <a:ea typeface="Meiryo UI" pitchFamily="50" charset="-128"/>
                <a:cs typeface="Meiryo UI" pitchFamily="50" charset="-128"/>
              </a:rPr>
              <a:t>改ざんのみで、ダウンロードを実行させることはできない。</a:t>
            </a:r>
            <a:endParaRPr lang="en-US" altLang="ja-JP" sz="2000" dirty="0" smtClean="0">
              <a:latin typeface="Meiryo UI" pitchFamily="50" charset="-128"/>
              <a:ea typeface="Meiryo UI" pitchFamily="50" charset="-128"/>
              <a:cs typeface="Meiryo UI" pitchFamily="50" charset="-128"/>
            </a:endParaRPr>
          </a:p>
          <a:p>
            <a:pPr eaLnBrk="1" hangingPunct="1">
              <a:spcBef>
                <a:spcPts val="0"/>
              </a:spcBef>
              <a:spcAft>
                <a:spcPts val="600"/>
              </a:spcAft>
              <a:buFontTx/>
              <a:buNone/>
            </a:pPr>
            <a:endParaRPr lang="en-US" altLang="ja-JP" sz="2000" dirty="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smtClean="0">
                <a:solidFill>
                  <a:srgbClr val="0070C0"/>
                </a:solidFill>
                <a:latin typeface="Meiryo UI" pitchFamily="50" charset="-128"/>
                <a:ea typeface="Meiryo UI" pitchFamily="50" charset="-128"/>
                <a:cs typeface="Meiryo UI" pitchFamily="50" charset="-128"/>
              </a:rPr>
              <a:t>・イベント</a:t>
            </a:r>
            <a:r>
              <a:rPr lang="en-US" altLang="ja-JP" sz="2000" dirty="0" err="1" smtClean="0">
                <a:solidFill>
                  <a:srgbClr val="0070C0"/>
                </a:solidFill>
                <a:latin typeface="Meiryo UI" pitchFamily="50" charset="-128"/>
                <a:ea typeface="Meiryo UI" pitchFamily="50" charset="-128"/>
                <a:cs typeface="Meiryo UI" pitchFamily="50" charset="-128"/>
              </a:rPr>
              <a:t>js</a:t>
            </a:r>
            <a:r>
              <a:rPr lang="ja-JP" altLang="en-US" sz="2000" dirty="0" smtClean="0">
                <a:solidFill>
                  <a:srgbClr val="0070C0"/>
                </a:solidFill>
                <a:latin typeface="Meiryo UI" pitchFamily="50" charset="-128"/>
                <a:ea typeface="Meiryo UI" pitchFamily="50" charset="-128"/>
                <a:cs typeface="Meiryo UI" pitchFamily="50" charset="-128"/>
              </a:rPr>
              <a:t>に、</a:t>
            </a:r>
            <a:r>
              <a:rPr lang="en-US" altLang="ja-JP" sz="2000" dirty="0" smtClean="0">
                <a:solidFill>
                  <a:srgbClr val="0070C0"/>
                </a:solidFill>
                <a:latin typeface="Meiryo UI" pitchFamily="50" charset="-128"/>
                <a:ea typeface="Meiryo UI" pitchFamily="50" charset="-128"/>
                <a:cs typeface="Meiryo UI" pitchFamily="50" charset="-128"/>
              </a:rPr>
              <a:t>attach</a:t>
            </a:r>
            <a:r>
              <a:rPr lang="ja-JP" altLang="en-US" sz="2000" dirty="0" smtClean="0">
                <a:solidFill>
                  <a:srgbClr val="0070C0"/>
                </a:solidFill>
                <a:latin typeface="Meiryo UI" pitchFamily="50" charset="-128"/>
                <a:ea typeface="Meiryo UI" pitchFamily="50" charset="-128"/>
                <a:cs typeface="Meiryo UI" pitchFamily="50" charset="-128"/>
              </a:rPr>
              <a:t>関数でダウンロードするファイル名またはパス名を設定する。</a:t>
            </a:r>
            <a:endParaRPr lang="en-US" altLang="ja-JP" sz="2000" dirty="0" smtClean="0">
              <a:solidFill>
                <a:srgbClr val="0070C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solidFill>
                  <a:srgbClr val="0070C0"/>
                </a:solidFill>
                <a:latin typeface="Meiryo UI" pitchFamily="50" charset="-128"/>
                <a:ea typeface="Meiryo UI" pitchFamily="50" charset="-128"/>
                <a:cs typeface="Meiryo UI" pitchFamily="50" charset="-128"/>
              </a:rPr>
              <a:t>・</a:t>
            </a:r>
            <a:r>
              <a:rPr lang="ja-JP" altLang="en-US" sz="2000" dirty="0" smtClean="0">
                <a:solidFill>
                  <a:srgbClr val="0070C0"/>
                </a:solidFill>
                <a:latin typeface="Meiryo UI" pitchFamily="50" charset="-128"/>
                <a:ea typeface="Meiryo UI" pitchFamily="50" charset="-128"/>
                <a:cs typeface="Meiryo UI" pitchFamily="50" charset="-128"/>
              </a:rPr>
              <a:t>フレームワークサーバ側はそれらをセッションに記録する。</a:t>
            </a:r>
            <a:endParaRPr lang="en-US" altLang="ja-JP" sz="2000" dirty="0" smtClean="0">
              <a:solidFill>
                <a:srgbClr val="0070C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smtClean="0">
                <a:solidFill>
                  <a:srgbClr val="0070C0"/>
                </a:solidFill>
                <a:latin typeface="Meiryo UI" pitchFamily="50" charset="-128"/>
                <a:ea typeface="Meiryo UI" pitchFamily="50" charset="-128"/>
                <a:cs typeface="Meiryo UI" pitchFamily="50" charset="-128"/>
              </a:rPr>
              <a:t>・フレームワーククライアント側は</a:t>
            </a:r>
            <a:r>
              <a:rPr lang="en-US" altLang="ja-JP" sz="2000" dirty="0" err="1" smtClean="0">
                <a:solidFill>
                  <a:srgbClr val="0070C0"/>
                </a:solidFill>
                <a:latin typeface="Meiryo UI" pitchFamily="50" charset="-128"/>
                <a:ea typeface="Meiryo UI" pitchFamily="50" charset="-128"/>
                <a:cs typeface="Meiryo UI" pitchFamily="50" charset="-128"/>
              </a:rPr>
              <a:t>downloadServlet</a:t>
            </a:r>
            <a:r>
              <a:rPr lang="ja-JP" altLang="en-US" sz="2000" dirty="0" smtClean="0">
                <a:solidFill>
                  <a:srgbClr val="0070C0"/>
                </a:solidFill>
                <a:latin typeface="Meiryo UI" pitchFamily="50" charset="-128"/>
                <a:ea typeface="Meiryo UI" pitchFamily="50" charset="-128"/>
                <a:cs typeface="Meiryo UI" pitchFamily="50" charset="-128"/>
              </a:rPr>
              <a:t>を呼び出す。</a:t>
            </a:r>
            <a:endParaRPr lang="en-US" altLang="ja-JP" sz="2000" dirty="0" smtClean="0">
              <a:solidFill>
                <a:srgbClr val="0070C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smtClean="0">
                <a:solidFill>
                  <a:srgbClr val="0070C0"/>
                </a:solidFill>
                <a:latin typeface="Meiryo UI" pitchFamily="50" charset="-128"/>
                <a:ea typeface="Meiryo UI" pitchFamily="50" charset="-128"/>
                <a:cs typeface="Meiryo UI" pitchFamily="50" charset="-128"/>
              </a:rPr>
              <a:t>・</a:t>
            </a:r>
            <a:r>
              <a:rPr lang="en-US" altLang="ja-JP" sz="2000" dirty="0" err="1" smtClean="0">
                <a:solidFill>
                  <a:srgbClr val="0070C0"/>
                </a:solidFill>
                <a:latin typeface="Meiryo UI" pitchFamily="50" charset="-128"/>
                <a:ea typeface="Meiryo UI" pitchFamily="50" charset="-128"/>
                <a:cs typeface="Meiryo UI" pitchFamily="50" charset="-128"/>
              </a:rPr>
              <a:t>downloadServlet</a:t>
            </a:r>
            <a:r>
              <a:rPr lang="ja-JP" altLang="en-US" sz="2000" dirty="0" smtClean="0">
                <a:solidFill>
                  <a:srgbClr val="0070C0"/>
                </a:solidFill>
                <a:latin typeface="Meiryo UI" pitchFamily="50" charset="-128"/>
                <a:ea typeface="Meiryo UI" pitchFamily="50" charset="-128"/>
                <a:cs typeface="Meiryo UI" pitchFamily="50" charset="-128"/>
              </a:rPr>
              <a:t>はダウンロード対象を出力するとともに、セッションをクリアする</a:t>
            </a:r>
            <a:r>
              <a:rPr lang="ja-JP" altLang="en-US" sz="2000" dirty="0" smtClean="0">
                <a:solidFill>
                  <a:srgbClr val="0070C0"/>
                </a:solidFill>
                <a:latin typeface="Meiryo UI" pitchFamily="50" charset="-128"/>
                <a:ea typeface="Meiryo UI" pitchFamily="50" charset="-128"/>
                <a:cs typeface="Meiryo UI" pitchFamily="50" charset="-128"/>
              </a:rPr>
              <a:t>。</a:t>
            </a:r>
            <a:endParaRPr lang="en-US" altLang="ja-JP" sz="2000" dirty="0" smtClean="0">
              <a:solidFill>
                <a:srgbClr val="0070C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smtClean="0">
                <a:solidFill>
                  <a:srgbClr val="0070C0"/>
                </a:solidFill>
                <a:latin typeface="Meiryo UI" pitchFamily="50" charset="-128"/>
                <a:ea typeface="Meiryo UI" pitchFamily="50" charset="-128"/>
                <a:cs typeface="Meiryo UI" pitchFamily="50" charset="-128"/>
              </a:rPr>
              <a:t>・さらにダウンロードされた後、サーバ側は対象ファイルを削除する機能を備えている。この機能は利用可能の場合、ダウンロードファイル漏洩のリスクをゼロになる。</a:t>
            </a:r>
            <a:endParaRPr lang="en-US" altLang="ja-JP" sz="2000" dirty="0" smtClean="0">
              <a:solidFill>
                <a:srgbClr val="0070C0"/>
              </a:solidFill>
              <a:latin typeface="Meiryo UI" pitchFamily="50" charset="-128"/>
              <a:ea typeface="Meiryo UI" pitchFamily="50" charset="-128"/>
              <a:cs typeface="Meiryo UI" pitchFamily="50" charset="-128"/>
            </a:endParaRPr>
          </a:p>
        </p:txBody>
      </p:sp>
      <p:sp>
        <p:nvSpPr>
          <p:cNvPr id="2" name="ホームベース 1"/>
          <p:cNvSpPr/>
          <p:nvPr/>
        </p:nvSpPr>
        <p:spPr>
          <a:xfrm>
            <a:off x="276894" y="1455000"/>
            <a:ext cx="2332299" cy="890752"/>
          </a:xfrm>
          <a:prstGeom prst="homePlate">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return (new Result())</a:t>
            </a:r>
          </a:p>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.attach(“myfile.txt”)</a:t>
            </a:r>
            <a:endPar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ホームベース 8"/>
          <p:cNvSpPr/>
          <p:nvPr/>
        </p:nvSpPr>
        <p:spPr>
          <a:xfrm>
            <a:off x="2648606" y="1427997"/>
            <a:ext cx="2010104" cy="890752"/>
          </a:xfrm>
          <a:prstGeom prst="homePlate">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session.set</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efw.download</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ホームベース 9"/>
          <p:cNvSpPr/>
          <p:nvPr/>
        </p:nvSpPr>
        <p:spPr>
          <a:xfrm>
            <a:off x="4698123" y="1427997"/>
            <a:ext cx="2151994" cy="890752"/>
          </a:xfrm>
          <a:prstGeom prst="homePlate">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window.location</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downloadServlet</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正方形/長方形 2"/>
          <p:cNvSpPr/>
          <p:nvPr/>
        </p:nvSpPr>
        <p:spPr>
          <a:xfrm>
            <a:off x="276894" y="991126"/>
            <a:ext cx="2332299" cy="354724"/>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イベント</a:t>
            </a:r>
            <a:r>
              <a:rPr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js</a:t>
            </a:r>
            <a:endPar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正方形/長方形 11"/>
          <p:cNvSpPr/>
          <p:nvPr/>
        </p:nvSpPr>
        <p:spPr>
          <a:xfrm>
            <a:off x="2648607" y="997515"/>
            <a:ext cx="2010103" cy="354724"/>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Efw</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サーバ側</a:t>
            </a:r>
            <a:endPar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正方形/長方形 12"/>
          <p:cNvSpPr/>
          <p:nvPr/>
        </p:nvSpPr>
        <p:spPr>
          <a:xfrm>
            <a:off x="4698123" y="991126"/>
            <a:ext cx="2151994" cy="354724"/>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Efw</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クライアント側</a:t>
            </a:r>
            <a:endPar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ホームベース 13"/>
          <p:cNvSpPr/>
          <p:nvPr/>
        </p:nvSpPr>
        <p:spPr>
          <a:xfrm>
            <a:off x="6889530" y="1427997"/>
            <a:ext cx="2081049" cy="890752"/>
          </a:xfrm>
          <a:prstGeom prst="homePlate">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session.remove</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efw.download</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正方形/長方形 14"/>
          <p:cNvSpPr/>
          <p:nvPr/>
        </p:nvSpPr>
        <p:spPr>
          <a:xfrm>
            <a:off x="6889530" y="991126"/>
            <a:ext cx="2081049" cy="354724"/>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downloadServlet</a:t>
            </a:r>
            <a:endPar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3619371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２．パラメータから情報</a:t>
            </a:r>
            <a:r>
              <a:rPr lang="ja-JP" altLang="en-US" sz="2800" dirty="0" smtClean="0">
                <a:solidFill>
                  <a:schemeClr val="tx2"/>
                </a:solidFill>
                <a:latin typeface="Meiryo UI" pitchFamily="50" charset="-128"/>
                <a:ea typeface="Meiryo UI" pitchFamily="50" charset="-128"/>
                <a:cs typeface="Meiryo UI" pitchFamily="50" charset="-128"/>
              </a:rPr>
              <a:t>流出とは</a:t>
            </a:r>
            <a:endParaRPr lang="ja-JP" altLang="en-US" sz="28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6</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137" name="テキスト ボックス 5"/>
          <p:cNvSpPr txBox="1">
            <a:spLocks noChangeArrowheads="1"/>
          </p:cNvSpPr>
          <p:nvPr/>
        </p:nvSpPr>
        <p:spPr bwMode="auto">
          <a:xfrm>
            <a:off x="223092" y="1005408"/>
            <a:ext cx="8579385" cy="5401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2000" dirty="0">
                <a:latin typeface="Meiryo UI" pitchFamily="50" charset="-128"/>
                <a:ea typeface="Meiryo UI" pitchFamily="50" charset="-128"/>
                <a:cs typeface="Meiryo UI" pitchFamily="50" charset="-128"/>
              </a:rPr>
              <a:t>あるページから次のページへと場面を切り替える際に受け渡されるパラメータがもとで、別人の個人情報が読み出されるなどの問題が起こる脆弱性のカテゴリーである。「情報流出」と名づけてはいるが、ショッピングサイトでパラメータがいじられ不当な安値で買い物されてしまうような改ざん系の問題もこのカテゴリーに含まれる</a:t>
            </a:r>
            <a:r>
              <a:rPr lang="ja-JP" altLang="en-US" sz="2000" dirty="0" smtClean="0">
                <a:latin typeface="Meiryo UI" pitchFamily="50" charset="-128"/>
                <a:ea typeface="Meiryo UI" pitchFamily="50" charset="-128"/>
                <a:cs typeface="Meiryo UI" pitchFamily="50" charset="-128"/>
              </a:rPr>
              <a:t>。</a:t>
            </a:r>
            <a:endParaRPr lang="en-US" altLang="ja-JP" sz="2000" dirty="0" smtClean="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en-US" altLang="ja-JP" sz="2000" dirty="0" smtClean="0">
                <a:latin typeface="Meiryo UI" pitchFamily="50" charset="-128"/>
                <a:ea typeface="Meiryo UI" pitchFamily="50" charset="-128"/>
                <a:cs typeface="Meiryo UI" pitchFamily="50" charset="-128"/>
              </a:rPr>
              <a:t>Web</a:t>
            </a:r>
            <a:r>
              <a:rPr lang="ja-JP" altLang="en-US" sz="2000" dirty="0">
                <a:latin typeface="Meiryo UI" pitchFamily="50" charset="-128"/>
                <a:ea typeface="Meiryo UI" pitchFamily="50" charset="-128"/>
                <a:cs typeface="Meiryo UI" pitchFamily="50" charset="-128"/>
              </a:rPr>
              <a:t>ページと</a:t>
            </a:r>
            <a:r>
              <a:rPr lang="en-US" altLang="ja-JP" sz="2000" dirty="0">
                <a:latin typeface="Meiryo UI" pitchFamily="50" charset="-128"/>
                <a:ea typeface="Meiryo UI" pitchFamily="50" charset="-128"/>
                <a:cs typeface="Meiryo UI" pitchFamily="50" charset="-128"/>
              </a:rPr>
              <a:t>Web</a:t>
            </a:r>
            <a:r>
              <a:rPr lang="ja-JP" altLang="en-US" sz="2000" dirty="0">
                <a:latin typeface="Meiryo UI" pitchFamily="50" charset="-128"/>
                <a:ea typeface="Meiryo UI" pitchFamily="50" charset="-128"/>
                <a:cs typeface="Meiryo UI" pitchFamily="50" charset="-128"/>
              </a:rPr>
              <a:t>ページの間でパラメータを受け渡す方法には大きく</a:t>
            </a:r>
            <a:r>
              <a:rPr lang="en-US" altLang="ja-JP" sz="2000" dirty="0">
                <a:latin typeface="Meiryo UI" pitchFamily="50" charset="-128"/>
                <a:ea typeface="Meiryo UI" pitchFamily="50" charset="-128"/>
                <a:cs typeface="Meiryo UI" pitchFamily="50" charset="-128"/>
              </a:rPr>
              <a:t>3</a:t>
            </a:r>
            <a:r>
              <a:rPr lang="ja-JP" altLang="en-US" sz="2000" dirty="0">
                <a:latin typeface="Meiryo UI" pitchFamily="50" charset="-128"/>
                <a:ea typeface="Meiryo UI" pitchFamily="50" charset="-128"/>
                <a:cs typeface="Meiryo UI" pitchFamily="50" charset="-128"/>
              </a:rPr>
              <a:t>つある。それはクエリーストリング、</a:t>
            </a:r>
            <a:r>
              <a:rPr lang="en-US" altLang="ja-JP" sz="2000" dirty="0">
                <a:latin typeface="Meiryo UI" pitchFamily="50" charset="-128"/>
                <a:ea typeface="Meiryo UI" pitchFamily="50" charset="-128"/>
                <a:cs typeface="Meiryo UI" pitchFamily="50" charset="-128"/>
              </a:rPr>
              <a:t>hidden</a:t>
            </a:r>
            <a:r>
              <a:rPr lang="ja-JP" altLang="en-US" sz="2000" dirty="0">
                <a:latin typeface="Meiryo UI" pitchFamily="50" charset="-128"/>
                <a:ea typeface="Meiryo UI" pitchFamily="50" charset="-128"/>
                <a:cs typeface="Meiryo UI" pitchFamily="50" charset="-128"/>
              </a:rPr>
              <a:t>フィールド、</a:t>
            </a:r>
            <a:r>
              <a:rPr lang="en-US" altLang="ja-JP" sz="2000" dirty="0">
                <a:latin typeface="Meiryo UI" pitchFamily="50" charset="-128"/>
                <a:ea typeface="Meiryo UI" pitchFamily="50" charset="-128"/>
                <a:cs typeface="Meiryo UI" pitchFamily="50" charset="-128"/>
              </a:rPr>
              <a:t>HTTP Cookie</a:t>
            </a:r>
            <a:r>
              <a:rPr lang="ja-JP" altLang="en-US" sz="2000" dirty="0">
                <a:latin typeface="Meiryo UI" pitchFamily="50" charset="-128"/>
                <a:ea typeface="Meiryo UI" pitchFamily="50" charset="-128"/>
                <a:cs typeface="Meiryo UI" pitchFamily="50" charset="-128"/>
              </a:rPr>
              <a:t>だ。これらはどれも情報流出と改ざんを招く危険な存在である。 </a:t>
            </a:r>
            <a:endParaRPr lang="en-US" altLang="ja-JP" sz="2000" dirty="0" smtClean="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en-US" altLang="ja-JP" sz="2000" dirty="0" smtClean="0">
                <a:solidFill>
                  <a:schemeClr val="bg1">
                    <a:lumMod val="65000"/>
                  </a:schemeClr>
                </a:solidFill>
                <a:latin typeface="Meiryo UI" pitchFamily="50" charset="-128"/>
                <a:ea typeface="Meiryo UI" pitchFamily="50" charset="-128"/>
                <a:cs typeface="Meiryo UI" pitchFamily="50" charset="-128"/>
              </a:rPr>
              <a:t>(</a:t>
            </a:r>
            <a:r>
              <a:rPr lang="en-US" altLang="ja-JP" sz="2000" dirty="0">
                <a:solidFill>
                  <a:schemeClr val="bg1">
                    <a:lumMod val="65000"/>
                  </a:schemeClr>
                </a:solidFill>
                <a:latin typeface="Meiryo UI" pitchFamily="50" charset="-128"/>
                <a:ea typeface="Meiryo UI" pitchFamily="50" charset="-128"/>
                <a:cs typeface="Meiryo UI" pitchFamily="50" charset="-128"/>
              </a:rPr>
              <a:t>From : thinkit.co.jp/Web</a:t>
            </a:r>
            <a:r>
              <a:rPr lang="ja-JP" altLang="en-US" sz="2000" dirty="0">
                <a:solidFill>
                  <a:schemeClr val="bg1">
                    <a:lumMod val="65000"/>
                  </a:schemeClr>
                </a:solidFill>
                <a:latin typeface="Meiryo UI" pitchFamily="50" charset="-128"/>
                <a:ea typeface="Meiryo UI" pitchFamily="50" charset="-128"/>
                <a:cs typeface="Meiryo UI" pitchFamily="50" charset="-128"/>
              </a:rPr>
              <a:t>アプリケーションの</a:t>
            </a:r>
            <a:r>
              <a:rPr lang="ja-JP" altLang="en-US" sz="2000" dirty="0" smtClean="0">
                <a:solidFill>
                  <a:schemeClr val="bg1">
                    <a:lumMod val="65000"/>
                  </a:schemeClr>
                </a:solidFill>
                <a:latin typeface="Meiryo UI" pitchFamily="50" charset="-128"/>
                <a:ea typeface="Meiryo UI" pitchFamily="50" charset="-128"/>
                <a:cs typeface="Meiryo UI" pitchFamily="50" charset="-128"/>
              </a:rPr>
              <a:t>脆弱性</a:t>
            </a:r>
            <a:r>
              <a:rPr lang="en-US" altLang="ja-JP" sz="2000" dirty="0" smtClean="0">
                <a:solidFill>
                  <a:schemeClr val="bg1">
                    <a:lumMod val="65000"/>
                  </a:schemeClr>
                </a:solidFill>
                <a:latin typeface="Meiryo UI" pitchFamily="50" charset="-128"/>
                <a:ea typeface="Meiryo UI" pitchFamily="50" charset="-128"/>
                <a:cs typeface="Meiryo UI" pitchFamily="50" charset="-128"/>
              </a:rPr>
              <a:t>)</a:t>
            </a:r>
          </a:p>
          <a:p>
            <a:pPr eaLnBrk="1" hangingPunct="1">
              <a:spcBef>
                <a:spcPts val="0"/>
              </a:spcBef>
              <a:spcAft>
                <a:spcPts val="600"/>
              </a:spcAft>
              <a:buFontTx/>
              <a:buNone/>
            </a:pPr>
            <a:endParaRPr lang="en-US" altLang="ja-JP" sz="2000" dirty="0">
              <a:solidFill>
                <a:schemeClr val="bg1">
                  <a:lumMod val="65000"/>
                </a:schemeClr>
              </a:solidFill>
              <a:latin typeface="Meiryo UI" pitchFamily="50" charset="-128"/>
              <a:ea typeface="Meiryo UI" pitchFamily="50" charset="-128"/>
              <a:cs typeface="Meiryo UI" pitchFamily="50" charset="-128"/>
            </a:endParaRPr>
          </a:p>
          <a:p>
            <a:pPr eaLnBrk="1" hangingPunct="1">
              <a:spcBef>
                <a:spcPts val="0"/>
              </a:spcBef>
              <a:spcAft>
                <a:spcPts val="600"/>
              </a:spcAft>
              <a:buNone/>
            </a:pPr>
            <a:r>
              <a:rPr lang="en-US" altLang="ja-JP" sz="2000" dirty="0" err="1" smtClean="0">
                <a:solidFill>
                  <a:srgbClr val="0070C0"/>
                </a:solidFill>
                <a:latin typeface="Meiryo UI" pitchFamily="50" charset="-128"/>
                <a:ea typeface="Meiryo UI" pitchFamily="50" charset="-128"/>
                <a:cs typeface="Meiryo UI" pitchFamily="50" charset="-128"/>
              </a:rPr>
              <a:t>Efw</a:t>
            </a:r>
            <a:r>
              <a:rPr lang="ja-JP" altLang="en-US" sz="2000" dirty="0" smtClean="0">
                <a:solidFill>
                  <a:srgbClr val="0070C0"/>
                </a:solidFill>
                <a:latin typeface="Meiryo UI" pitchFamily="50" charset="-128"/>
                <a:ea typeface="Meiryo UI" pitchFamily="50" charset="-128"/>
                <a:cs typeface="Meiryo UI" pitchFamily="50" charset="-128"/>
              </a:rPr>
              <a:t>のサーバ送信は</a:t>
            </a:r>
            <a:r>
              <a:rPr lang="en-US" altLang="ja-JP" sz="2000" dirty="0" smtClean="0">
                <a:solidFill>
                  <a:srgbClr val="0070C0"/>
                </a:solidFill>
                <a:latin typeface="Meiryo UI" pitchFamily="50" charset="-128"/>
                <a:ea typeface="Meiryo UI" pitchFamily="50" charset="-128"/>
                <a:cs typeface="Meiryo UI" pitchFamily="50" charset="-128"/>
              </a:rPr>
              <a:t>Ajax</a:t>
            </a:r>
            <a:r>
              <a:rPr lang="ja-JP" altLang="en-US" sz="2000" dirty="0" smtClean="0">
                <a:solidFill>
                  <a:srgbClr val="0070C0"/>
                </a:solidFill>
                <a:latin typeface="Meiryo UI" pitchFamily="50" charset="-128"/>
                <a:ea typeface="Meiryo UI" pitchFamily="50" charset="-128"/>
                <a:cs typeface="Meiryo UI" pitchFamily="50" charset="-128"/>
              </a:rPr>
              <a:t>の</a:t>
            </a:r>
            <a:r>
              <a:rPr lang="en-US" altLang="ja-JP" sz="2000" dirty="0" smtClean="0">
                <a:solidFill>
                  <a:srgbClr val="0070C0"/>
                </a:solidFill>
                <a:latin typeface="Meiryo UI" pitchFamily="50" charset="-128"/>
                <a:ea typeface="Meiryo UI" pitchFamily="50" charset="-128"/>
                <a:cs typeface="Meiryo UI" pitchFamily="50" charset="-128"/>
              </a:rPr>
              <a:t>POST</a:t>
            </a:r>
            <a:r>
              <a:rPr lang="ja-JP" altLang="en-US" sz="2000" dirty="0" smtClean="0">
                <a:solidFill>
                  <a:srgbClr val="0070C0"/>
                </a:solidFill>
                <a:latin typeface="Meiryo UI" pitchFamily="50" charset="-128"/>
                <a:ea typeface="Meiryo UI" pitchFamily="50" charset="-128"/>
                <a:cs typeface="Meiryo UI" pitchFamily="50" charset="-128"/>
              </a:rPr>
              <a:t>方式を利用する。上記の安易な改ざんリスクに当たらない。</a:t>
            </a:r>
            <a:r>
              <a:rPr lang="ja-JP" altLang="en-US" sz="2000" dirty="0">
                <a:solidFill>
                  <a:srgbClr val="0070C0"/>
                </a:solidFill>
                <a:latin typeface="Meiryo UI" pitchFamily="50" charset="-128"/>
                <a:ea typeface="Meiryo UI" pitchFamily="50" charset="-128"/>
                <a:cs typeface="Meiryo UI" pitchFamily="50" charset="-128"/>
              </a:rPr>
              <a:t>ただし、リクエスト対象の閲覧可否確認・リクエストパラメータの業務整合性チェックなどは、アプリの個別ロジックで対応する必要</a:t>
            </a:r>
            <a:r>
              <a:rPr lang="ja-JP" altLang="en-US" sz="2000" dirty="0" smtClean="0">
                <a:solidFill>
                  <a:srgbClr val="0070C0"/>
                </a:solidFill>
                <a:latin typeface="Meiryo UI" pitchFamily="50" charset="-128"/>
                <a:ea typeface="Meiryo UI" pitchFamily="50" charset="-128"/>
                <a:cs typeface="Meiryo UI" pitchFamily="50" charset="-128"/>
              </a:rPr>
              <a:t>。</a:t>
            </a:r>
            <a:endParaRPr lang="en-US" altLang="ja-JP" sz="2000" dirty="0" smtClean="0">
              <a:solidFill>
                <a:srgbClr val="0070C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smtClean="0">
                <a:solidFill>
                  <a:srgbClr val="0070C0"/>
                </a:solidFill>
                <a:latin typeface="Meiryo UI" pitchFamily="50" charset="-128"/>
                <a:ea typeface="Meiryo UI" pitchFamily="50" charset="-128"/>
                <a:cs typeface="Meiryo UI" pitchFamily="50" charset="-128"/>
              </a:rPr>
              <a:t>フレームワーク</a:t>
            </a:r>
            <a:r>
              <a:rPr lang="ja-JP" altLang="en-US" sz="2000" dirty="0">
                <a:solidFill>
                  <a:srgbClr val="0070C0"/>
                </a:solidFill>
                <a:latin typeface="Meiryo UI" pitchFamily="50" charset="-128"/>
                <a:ea typeface="Meiryo UI" pitchFamily="50" charset="-128"/>
                <a:cs typeface="Meiryo UI" pitchFamily="50" charset="-128"/>
              </a:rPr>
              <a:t>は、パラメータ送信・画面切り替えに関わる、</a:t>
            </a:r>
            <a:r>
              <a:rPr lang="ja-JP" altLang="en-US" sz="2000" b="1" dirty="0">
                <a:solidFill>
                  <a:srgbClr val="0070C0"/>
                </a:solidFill>
                <a:latin typeface="Meiryo UI" pitchFamily="50" charset="-128"/>
                <a:ea typeface="Meiryo UI" pitchFamily="50" charset="-128"/>
                <a:cs typeface="Meiryo UI" pitchFamily="50" charset="-128"/>
              </a:rPr>
              <a:t>パラメータのタイプチェック</a:t>
            </a:r>
            <a:r>
              <a:rPr lang="ja-JP" altLang="en-US" sz="2000" dirty="0">
                <a:solidFill>
                  <a:srgbClr val="0070C0"/>
                </a:solidFill>
                <a:latin typeface="Meiryo UI" pitchFamily="50" charset="-128"/>
                <a:ea typeface="Meiryo UI" pitchFamily="50" charset="-128"/>
                <a:cs typeface="Meiryo UI" pitchFamily="50" charset="-128"/>
              </a:rPr>
              <a:t>、画面・イベントの</a:t>
            </a:r>
            <a:r>
              <a:rPr lang="ja-JP" altLang="en-US" sz="2000" b="1" dirty="0">
                <a:solidFill>
                  <a:srgbClr val="0070C0"/>
                </a:solidFill>
                <a:latin typeface="Meiryo UI" pitchFamily="50" charset="-128"/>
                <a:ea typeface="Meiryo UI" pitchFamily="50" charset="-128"/>
                <a:cs typeface="Meiryo UI" pitchFamily="50" charset="-128"/>
              </a:rPr>
              <a:t>ログインチェック</a:t>
            </a:r>
            <a:r>
              <a:rPr lang="ja-JP" altLang="en-US" sz="2000" dirty="0" smtClean="0">
                <a:solidFill>
                  <a:srgbClr val="0070C0"/>
                </a:solidFill>
                <a:latin typeface="Meiryo UI" pitchFamily="50" charset="-128"/>
                <a:ea typeface="Meiryo UI" pitchFamily="50" charset="-128"/>
                <a:cs typeface="Meiryo UI" pitchFamily="50" charset="-128"/>
              </a:rPr>
              <a:t>・</a:t>
            </a:r>
            <a:r>
              <a:rPr lang="ja-JP" altLang="en-US" sz="2000" b="1" dirty="0" smtClean="0">
                <a:solidFill>
                  <a:srgbClr val="0070C0"/>
                </a:solidFill>
                <a:latin typeface="Meiryo UI" pitchFamily="50" charset="-128"/>
                <a:ea typeface="Meiryo UI" pitchFamily="50" charset="-128"/>
                <a:cs typeface="Meiryo UI" pitchFamily="50" charset="-128"/>
              </a:rPr>
              <a:t>ロールチェック</a:t>
            </a:r>
            <a:r>
              <a:rPr lang="ja-JP" altLang="en-US" sz="2000" dirty="0" smtClean="0">
                <a:solidFill>
                  <a:srgbClr val="0070C0"/>
                </a:solidFill>
                <a:latin typeface="Meiryo UI" pitchFamily="50" charset="-128"/>
                <a:ea typeface="Meiryo UI" pitchFamily="50" charset="-128"/>
                <a:cs typeface="Meiryo UI" pitchFamily="50" charset="-128"/>
              </a:rPr>
              <a:t>を</a:t>
            </a:r>
            <a:r>
              <a:rPr lang="ja-JP" altLang="en-US" sz="2000" dirty="0" smtClean="0">
                <a:solidFill>
                  <a:srgbClr val="0070C0"/>
                </a:solidFill>
                <a:latin typeface="Meiryo UI" pitchFamily="50" charset="-128"/>
                <a:ea typeface="Meiryo UI" pitchFamily="50" charset="-128"/>
                <a:cs typeface="Meiryo UI" pitchFamily="50" charset="-128"/>
              </a:rPr>
              <a:t>自動化して</a:t>
            </a:r>
            <a:r>
              <a:rPr lang="ja-JP" altLang="en-US" sz="2000" dirty="0" smtClean="0">
                <a:solidFill>
                  <a:srgbClr val="0070C0"/>
                </a:solidFill>
                <a:latin typeface="Meiryo UI" pitchFamily="50" charset="-128"/>
                <a:ea typeface="Meiryo UI" pitchFamily="50" charset="-128"/>
                <a:cs typeface="Meiryo UI" pitchFamily="50" charset="-128"/>
              </a:rPr>
              <a:t>いる</a:t>
            </a:r>
            <a:r>
              <a:rPr lang="ja-JP" altLang="en-US" sz="2000" dirty="0" smtClean="0">
                <a:solidFill>
                  <a:srgbClr val="0070C0"/>
                </a:solidFill>
                <a:latin typeface="Meiryo UI" pitchFamily="50" charset="-128"/>
                <a:ea typeface="Meiryo UI" pitchFamily="50" charset="-128"/>
                <a:cs typeface="Meiryo UI" pitchFamily="50" charset="-128"/>
              </a:rPr>
              <a:t>。これらは画面機能単位の制御だが、</a:t>
            </a:r>
            <a:r>
              <a:rPr lang="ja-JP" altLang="en-US" sz="2000" dirty="0" smtClean="0">
                <a:solidFill>
                  <a:srgbClr val="FF0000"/>
                </a:solidFill>
                <a:latin typeface="Meiryo UI" pitchFamily="50" charset="-128"/>
                <a:ea typeface="Meiryo UI" pitchFamily="50" charset="-128"/>
                <a:cs typeface="Meiryo UI" pitchFamily="50" charset="-128"/>
              </a:rPr>
              <a:t>リクエスト</a:t>
            </a:r>
            <a:r>
              <a:rPr lang="ja-JP" altLang="en-US" sz="2000" dirty="0">
                <a:solidFill>
                  <a:srgbClr val="FF0000"/>
                </a:solidFill>
                <a:latin typeface="Meiryo UI" pitchFamily="50" charset="-128"/>
                <a:ea typeface="Meiryo UI" pitchFamily="50" charset="-128"/>
                <a:cs typeface="Meiryo UI" pitchFamily="50" charset="-128"/>
              </a:rPr>
              <a:t>対象の閲覧可否確認・リクエストパラメータの業務整合性</a:t>
            </a:r>
            <a:r>
              <a:rPr lang="ja-JP" altLang="en-US" sz="2000" dirty="0" smtClean="0">
                <a:solidFill>
                  <a:srgbClr val="FF0000"/>
                </a:solidFill>
                <a:latin typeface="Meiryo UI" pitchFamily="50" charset="-128"/>
                <a:ea typeface="Meiryo UI" pitchFamily="50" charset="-128"/>
                <a:cs typeface="Meiryo UI" pitchFamily="50" charset="-128"/>
              </a:rPr>
              <a:t>チェックの代替にならない。インターネット向きシステムの場合、要注意。</a:t>
            </a:r>
            <a:endParaRPr lang="en-US" altLang="ja-JP" sz="2000" dirty="0" smtClean="0">
              <a:solidFill>
                <a:srgbClr val="FF0000"/>
              </a:solidFill>
              <a:latin typeface="Meiryo UI" pitchFamily="50" charset="-128"/>
              <a:ea typeface="Meiryo UI" pitchFamily="50" charset="-128"/>
              <a:cs typeface="Meiryo UI" pitchFamily="50" charset="-128"/>
            </a:endParaRP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Tree>
    <p:extLst>
      <p:ext uri="{BB962C8B-B14F-4D97-AF65-F5344CB8AC3E}">
        <p14:creationId xmlns:p14="http://schemas.microsoft.com/office/powerpoint/2010/main" val="13723208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２ー１．</a:t>
            </a:r>
            <a:r>
              <a:rPr lang="ja-JP" altLang="en-US" sz="2800" dirty="0" smtClean="0">
                <a:solidFill>
                  <a:schemeClr val="tx2"/>
                </a:solidFill>
                <a:latin typeface="Meiryo UI" pitchFamily="50" charset="-128"/>
                <a:ea typeface="Meiryo UI" pitchFamily="50" charset="-128"/>
                <a:cs typeface="Meiryo UI" pitchFamily="50" charset="-128"/>
              </a:rPr>
              <a:t>イベントパラメータチェック</a:t>
            </a:r>
            <a:r>
              <a:rPr lang="ja-JP" altLang="en-US" sz="2800" dirty="0">
                <a:solidFill>
                  <a:schemeClr val="tx2"/>
                </a:solidFill>
                <a:latin typeface="Meiryo UI" pitchFamily="50" charset="-128"/>
                <a:ea typeface="Meiryo UI" pitchFamily="50" charset="-128"/>
                <a:cs typeface="Meiryo UI" pitchFamily="50" charset="-128"/>
              </a:rPr>
              <a:t>の</a:t>
            </a:r>
            <a:r>
              <a:rPr lang="ja-JP" altLang="en-US" sz="2800" dirty="0" smtClean="0">
                <a:solidFill>
                  <a:schemeClr val="tx2"/>
                </a:solidFill>
                <a:latin typeface="Meiryo UI" pitchFamily="50" charset="-128"/>
                <a:ea typeface="Meiryo UI" pitchFamily="50" charset="-128"/>
                <a:cs typeface="Meiryo UI" pitchFamily="50" charset="-128"/>
              </a:rPr>
              <a:t>仕組み</a:t>
            </a:r>
            <a:endParaRPr lang="ja-JP" altLang="en-US" sz="28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7</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20" name="テキスト ボックス 5"/>
          <p:cNvSpPr txBox="1">
            <a:spLocks noChangeArrowheads="1"/>
          </p:cNvSpPr>
          <p:nvPr/>
        </p:nvSpPr>
        <p:spPr bwMode="auto">
          <a:xfrm>
            <a:off x="276893" y="3113362"/>
            <a:ext cx="8646389" cy="1092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2000" dirty="0" smtClean="0">
                <a:latin typeface="Meiryo UI" pitchFamily="50" charset="-128"/>
                <a:ea typeface="Meiryo UI" pitchFamily="50" charset="-128"/>
                <a:cs typeface="Meiryo UI" pitchFamily="50" charset="-128"/>
              </a:rPr>
              <a:t>クライアントから取得するイベントパラメータは、期待するタイプか否か、パラメータ定義でチェック行う仕組みがある。クライアント改ざんによるサーバ障害を防ぐ。</a:t>
            </a:r>
            <a:endParaRPr lang="en-US" altLang="ja-JP" sz="2000" dirty="0" smtClean="0">
              <a:latin typeface="Meiryo UI" pitchFamily="50" charset="-128"/>
              <a:ea typeface="Meiryo UI" pitchFamily="50" charset="-128"/>
              <a:cs typeface="Meiryo UI" pitchFamily="50" charset="-128"/>
            </a:endParaRPr>
          </a:p>
          <a:p>
            <a:pPr eaLnBrk="1" hangingPunct="1">
              <a:spcBef>
                <a:spcPts val="0"/>
              </a:spcBef>
              <a:spcAft>
                <a:spcPts val="600"/>
              </a:spcAft>
              <a:buFontTx/>
              <a:buNone/>
            </a:pPr>
            <a:endParaRPr lang="en-US" altLang="ja-JP" sz="2000" dirty="0">
              <a:latin typeface="Meiryo UI" pitchFamily="50" charset="-128"/>
              <a:ea typeface="Meiryo UI" pitchFamily="50" charset="-128"/>
              <a:cs typeface="Meiryo UI" pitchFamily="50" charset="-128"/>
            </a:endParaRPr>
          </a:p>
        </p:txBody>
      </p:sp>
      <p:sp>
        <p:nvSpPr>
          <p:cNvPr id="3" name="正方形/長方形 2"/>
          <p:cNvSpPr/>
          <p:nvPr/>
        </p:nvSpPr>
        <p:spPr>
          <a:xfrm>
            <a:off x="276894" y="1204964"/>
            <a:ext cx="8646389" cy="1711657"/>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var</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myEvent</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myEvent.paramsFormat</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“#txt_date”:”</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format:yyyy</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/MM/</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dd;required;display-name</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数字項目</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txt_number</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:”format:###,##0”;min:0;max:1,000;display-name:</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文字項目</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“#txt_string”:”maxlength:100;display-name:</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文字項目</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4232335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２ー２．ログインチェックの</a:t>
            </a:r>
            <a:r>
              <a:rPr lang="ja-JP" altLang="en-US" sz="2800" dirty="0" smtClean="0">
                <a:solidFill>
                  <a:schemeClr val="tx2"/>
                </a:solidFill>
                <a:latin typeface="Meiryo UI" pitchFamily="50" charset="-128"/>
                <a:ea typeface="Meiryo UI" pitchFamily="50" charset="-128"/>
                <a:cs typeface="Meiryo UI" pitchFamily="50" charset="-128"/>
              </a:rPr>
              <a:t>仕組み</a:t>
            </a:r>
            <a:endParaRPr lang="ja-JP" altLang="en-US" sz="28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8</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20" name="テキスト ボックス 5"/>
          <p:cNvSpPr txBox="1">
            <a:spLocks noChangeArrowheads="1"/>
          </p:cNvSpPr>
          <p:nvPr/>
        </p:nvSpPr>
        <p:spPr bwMode="auto">
          <a:xfrm>
            <a:off x="276894" y="5060404"/>
            <a:ext cx="865755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2000" dirty="0" smtClean="0">
                <a:latin typeface="Meiryo UI" pitchFamily="50" charset="-128"/>
                <a:ea typeface="Meiryo UI" pitchFamily="50" charset="-128"/>
                <a:cs typeface="Meiryo UI" pitchFamily="50" charset="-128"/>
              </a:rPr>
              <a:t>ログインしてから閲覧可能な画面・操作できるイベントを、プロパティファイル設定で自動的にログインチェックを行う仕組みがある。ログインせずのまま、そのアドレスを</a:t>
            </a:r>
            <a:r>
              <a:rPr lang="en-US" altLang="ja-JP" sz="2000" dirty="0" smtClean="0">
                <a:latin typeface="Meiryo UI" pitchFamily="50" charset="-128"/>
                <a:ea typeface="Meiryo UI" pitchFamily="50" charset="-128"/>
                <a:cs typeface="Meiryo UI" pitchFamily="50" charset="-128"/>
              </a:rPr>
              <a:t>URL</a:t>
            </a:r>
            <a:r>
              <a:rPr lang="ja-JP" altLang="en-US" sz="2000" dirty="0" smtClean="0">
                <a:latin typeface="Meiryo UI" pitchFamily="50" charset="-128"/>
                <a:ea typeface="Meiryo UI" pitchFamily="50" charset="-128"/>
                <a:cs typeface="Meiryo UI" pitchFamily="50" charset="-128"/>
              </a:rPr>
              <a:t>欄に直接入力による情報流出を防ぐ。</a:t>
            </a:r>
            <a:endParaRPr lang="en-US" altLang="ja-JP" sz="2000" dirty="0">
              <a:latin typeface="Meiryo UI" pitchFamily="50" charset="-128"/>
              <a:ea typeface="Meiryo UI" pitchFamily="50" charset="-128"/>
              <a:cs typeface="Meiryo UI" pitchFamily="50" charset="-128"/>
            </a:endParaRPr>
          </a:p>
        </p:txBody>
      </p:sp>
      <p:sp>
        <p:nvSpPr>
          <p:cNvPr id="8" name="正方形/長方形 7"/>
          <p:cNvSpPr/>
          <p:nvPr/>
        </p:nvSpPr>
        <p:spPr>
          <a:xfrm>
            <a:off x="276896" y="1204964"/>
            <a:ext cx="8646388" cy="3642933"/>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#########login check##########################################</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#The flag to check login</a:t>
            </a:r>
          </a:p>
          <a:p>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efw.login.check</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 true</a:t>
            </a:r>
          </a:p>
          <a:p>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#The session key of login</a:t>
            </a:r>
          </a:p>
          <a:p>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efw.login.key</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 USER_ID</a:t>
            </a:r>
          </a:p>
          <a:p>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#login </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url</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efw.login.url = </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login.jsp</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url</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pattern out of login check </a:t>
            </a:r>
          </a:p>
          <a:p>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efw.outoflogin.url.pattern</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 [/](LG01|LG02|LG03|error).</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jsp</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eventid</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pattern out of login check</a:t>
            </a:r>
          </a:p>
          <a:p>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efw.outoflogin.eventid.pattern</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 LG01|LG02|LG03|head_logout</a:t>
            </a:r>
            <a:endPar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30258827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EFW紹介v1.2"/>
  <p:tag name="ISPRING_FIRST_PUBLISH" val="1"/>
</p:tagLst>
</file>

<file path=ppt/theme/theme1.xml><?xml version="1.0" encoding="utf-8"?>
<a:theme xmlns:a="http://schemas.openxmlformats.org/drawingml/2006/main" name="1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1_Office ​​テーマ">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pPr>
      <a:bodyPr rtlCol="0" anchor="ctr"/>
      <a:lstStyle>
        <a:defPPr algn="ctr">
          <a:defRPr kumimoji="1"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defRPr>
        </a:defPPr>
      </a:lstStyle>
      <a:style>
        <a:lnRef idx="3">
          <a:schemeClr val="lt1"/>
        </a:lnRef>
        <a:fillRef idx="1">
          <a:schemeClr val="accent5"/>
        </a:fillRef>
        <a:effectRef idx="1">
          <a:schemeClr val="accent5"/>
        </a:effectRef>
        <a:fontRef idx="minor">
          <a:schemeClr val="lt1"/>
        </a:fontRef>
      </a:style>
    </a:sp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38368</TotalTime>
  <Words>1707</Words>
  <Application>Microsoft Office PowerPoint</Application>
  <PresentationFormat>画面に合わせる (4:3)</PresentationFormat>
  <Paragraphs>198</Paragraphs>
  <Slides>14</Slides>
  <Notes>14</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14</vt:i4>
      </vt:variant>
    </vt:vector>
  </HeadingPairs>
  <TitlesOfParts>
    <vt:vector size="21" baseType="lpstr">
      <vt:lpstr>Meiryo UI</vt:lpstr>
      <vt:lpstr>ＭＳ Ｐゴシック</vt:lpstr>
      <vt:lpstr>MS UI Gothic</vt:lpstr>
      <vt:lpstr>Arial</vt:lpstr>
      <vt:lpstr>Calibri</vt:lpstr>
      <vt:lpstr>Wingdings</vt:lpstr>
      <vt:lpstr>1_Office ​​テーマ</vt:lpstr>
      <vt:lpstr>PowerPoint プレゼンテーション</vt:lpstr>
      <vt:lpstr>目次</vt:lpstr>
      <vt:lpstr>１．ファイル流出とは</vt:lpstr>
      <vt:lpstr>１ー１．efwフォルダの置く場所</vt:lpstr>
      <vt:lpstr>１ー２．ファイル管理ツールelfinderの改造</vt:lpstr>
      <vt:lpstr>１ー３．ダウンロードの仕組み</vt:lpstr>
      <vt:lpstr>２．パラメータから情報流出とは</vt:lpstr>
      <vt:lpstr>２ー１．イベントパラメータチェックの仕組み</vt:lpstr>
      <vt:lpstr>２ー２．ログインチェックの仕組み</vt:lpstr>
      <vt:lpstr>２ー３．ロールチェックの仕組み</vt:lpstr>
      <vt:lpstr>３．インジェクション攻撃の対応策</vt:lpstr>
      <vt:lpstr>３ー１． JSON通信のJavaScriptインジェクション防止</vt:lpstr>
      <vt:lpstr>３ー２．処理結果自動表示のHTMLインジェクション防止</vt:lpstr>
      <vt:lpstr>３ー３．プリペアドステートメントのSQLインジェクション防止</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EFW紹介v1.2</dc:title>
  <dc:creator>李 顕庫</dc:creator>
  <cp:lastModifiedBy>常 珂軍</cp:lastModifiedBy>
  <cp:revision>4444</cp:revision>
  <cp:lastPrinted>2012-10-25T09:56:50Z</cp:lastPrinted>
  <dcterms:modified xsi:type="dcterms:W3CDTF">2019-10-23T02:00:38Z</dcterms:modified>
</cp:coreProperties>
</file>