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1" r:id="rId1"/>
  </p:sldMasterIdLst>
  <p:notesMasterIdLst>
    <p:notesMasterId r:id="rId15"/>
  </p:notesMasterIdLst>
  <p:handoutMasterIdLst>
    <p:handoutMasterId r:id="rId16"/>
  </p:handoutMasterIdLst>
  <p:sldIdLst>
    <p:sldId id="392" r:id="rId2"/>
    <p:sldId id="417" r:id="rId3"/>
    <p:sldId id="406" r:id="rId4"/>
    <p:sldId id="422" r:id="rId5"/>
    <p:sldId id="425" r:id="rId6"/>
    <p:sldId id="410" r:id="rId7"/>
    <p:sldId id="415" r:id="rId8"/>
    <p:sldId id="426" r:id="rId9"/>
    <p:sldId id="428" r:id="rId10"/>
    <p:sldId id="420" r:id="rId11"/>
    <p:sldId id="427" r:id="rId12"/>
    <p:sldId id="416" r:id="rId13"/>
    <p:sldId id="429" r:id="rId14"/>
  </p:sldIdLst>
  <p:sldSz cx="9144000" cy="6858000" type="screen4x3"/>
  <p:notesSz cx="7099300" cy="10234613"/>
  <p:custDataLst>
    <p:tags r:id="rId17"/>
  </p:custDataLst>
  <p:defaultTex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00"/>
    <a:srgbClr val="FF9900"/>
    <a:srgbClr val="0000FF"/>
    <a:srgbClr val="007033"/>
    <a:srgbClr val="008A3E"/>
    <a:srgbClr val="609ED6"/>
    <a:srgbClr val="99CCFF"/>
    <a:srgbClr val="66CCFF"/>
    <a:srgbClr val="0033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853" autoAdjust="0"/>
    <p:restoredTop sz="99643" autoAdjust="0"/>
  </p:normalViewPr>
  <p:slideViewPr>
    <p:cSldViewPr snapToGrid="0">
      <p:cViewPr>
        <p:scale>
          <a:sx n="66" d="100"/>
          <a:sy n="66" d="100"/>
        </p:scale>
        <p:origin x="-1932" y="-24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56" y="-78"/>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sz="quarter"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21EEA4EC-110F-4EBE-8324-45D9533D5526}" type="datetimeFigureOut">
              <a:rPr lang="ja-JP" altLang="en-US"/>
              <a:pPr>
                <a:defRPr/>
              </a:pPr>
              <a:t>2019/4/10</a:t>
            </a:fld>
            <a:endParaRPr lang="en-US" altLang="ja-JP"/>
          </a:p>
        </p:txBody>
      </p:sp>
      <p:sp>
        <p:nvSpPr>
          <p:cNvPr id="4" name="フッター プレースホルダー 3"/>
          <p:cNvSpPr>
            <a:spLocks noGrp="1"/>
          </p:cNvSpPr>
          <p:nvPr>
            <p:ph type="ftr" sz="quarter" idx="2"/>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5" name="スライド番号プレースホルダー 4"/>
          <p:cNvSpPr>
            <a:spLocks noGrp="1"/>
          </p:cNvSpPr>
          <p:nvPr>
            <p:ph type="sldNum" sz="quarter" idx="3"/>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C68A9FDE-10FD-45DA-A1F0-F8F5C3264679}" type="slidenum">
              <a:rPr lang="ja-JP" altLang="en-US"/>
              <a:pPr>
                <a:defRPr/>
              </a:pPr>
              <a:t>‹#›</a:t>
            </a:fld>
            <a:endParaRPr lang="en-US" altLang="ja-JP"/>
          </a:p>
        </p:txBody>
      </p:sp>
    </p:spTree>
    <p:extLst>
      <p:ext uri="{BB962C8B-B14F-4D97-AF65-F5344CB8AC3E}">
        <p14:creationId xmlns:p14="http://schemas.microsoft.com/office/powerpoint/2010/main" val="1135612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905D0ECA-68A4-4E95-906C-2D1519606506}" type="datetimeFigureOut">
              <a:rPr lang="ja-JP" altLang="en-US"/>
              <a:pPr>
                <a:defRPr/>
              </a:pPr>
              <a:t>2019/4/10</a:t>
            </a:fld>
            <a:endParaRPr lang="en-US" altLang="ja-JP"/>
          </a:p>
        </p:txBody>
      </p:sp>
      <p:sp>
        <p:nvSpPr>
          <p:cNvPr id="4" name="スライド イメージ プレースホルダー 3"/>
          <p:cNvSpPr>
            <a:spLocks noGrp="1" noRot="1" noChangeAspect="1"/>
          </p:cNvSpPr>
          <p:nvPr>
            <p:ph type="sldImg" idx="2"/>
          </p:nvPr>
        </p:nvSpPr>
        <p:spPr>
          <a:xfrm>
            <a:off x="990600" y="768350"/>
            <a:ext cx="5118100" cy="3836988"/>
          </a:xfrm>
          <a:prstGeom prst="rect">
            <a:avLst/>
          </a:prstGeom>
          <a:noFill/>
          <a:ln w="12700">
            <a:solidFill>
              <a:prstClr val="black"/>
            </a:solidFill>
          </a:ln>
        </p:spPr>
        <p:txBody>
          <a:bodyPr vert="horz" lIns="91440" tIns="45720" rIns="91440" bIns="45720" rtlCol="0" anchor="ctr"/>
          <a:lstStyle/>
          <a:p>
            <a:pPr lvl="0"/>
            <a:endParaRPr lang="ja-JP" altLang="en-US" noProof="0" dirty="0"/>
          </a:p>
        </p:txBody>
      </p:sp>
      <p:sp>
        <p:nvSpPr>
          <p:cNvPr id="5" name="ノート プレースホルダー 4"/>
          <p:cNvSpPr>
            <a:spLocks noGrp="1"/>
          </p:cNvSpPr>
          <p:nvPr>
            <p:ph type="body" sz="quarter" idx="3"/>
          </p:nvPr>
        </p:nvSpPr>
        <p:spPr bwMode="auto">
          <a:xfrm>
            <a:off x="709613" y="4860925"/>
            <a:ext cx="5680075"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p>
            <a:pPr lvl="0"/>
            <a:r>
              <a:rPr lang="ja-JP" altLang="en-US" noProof="0" smtClean="0"/>
              <a:t>マスター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ー 5"/>
          <p:cNvSpPr>
            <a:spLocks noGrp="1"/>
          </p:cNvSpPr>
          <p:nvPr>
            <p:ph type="ftr" sz="quarter" idx="4"/>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7" name="スライド番号プレースホルダー 6"/>
          <p:cNvSpPr>
            <a:spLocks noGrp="1"/>
          </p:cNvSpPr>
          <p:nvPr>
            <p:ph type="sldNum" sz="quarter" idx="5"/>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E411F456-129C-4679-AE79-8CAE1F5EB502}" type="slidenum">
              <a:rPr lang="ja-JP" altLang="en-US"/>
              <a:pPr>
                <a:defRPr/>
              </a:pPr>
              <a:t>‹#›</a:t>
            </a:fld>
            <a:endParaRPr lang="en-US" altLang="ja-JP"/>
          </a:p>
        </p:txBody>
      </p:sp>
    </p:spTree>
    <p:extLst>
      <p:ext uri="{BB962C8B-B14F-4D97-AF65-F5344CB8AC3E}">
        <p14:creationId xmlns:p14="http://schemas.microsoft.com/office/powerpoint/2010/main" val="36775072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smtClean="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91354DFD-A574-4020-9875-E8EE80E50137}" type="slidenum">
              <a:rPr lang="ja-JP" altLang="en-US"/>
              <a:pPr algn="r" eaLnBrk="1" hangingPunct="1">
                <a:spcBef>
                  <a:spcPct val="0"/>
                </a:spcBef>
              </a:pPr>
              <a:t>0</a:t>
            </a:fld>
            <a:endParaRPr lang="en-US" altLang="ja-JP"/>
          </a:p>
        </p:txBody>
      </p:sp>
    </p:spTree>
    <p:extLst>
      <p:ext uri="{BB962C8B-B14F-4D97-AF65-F5344CB8AC3E}">
        <p14:creationId xmlns:p14="http://schemas.microsoft.com/office/powerpoint/2010/main" val="2179519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9</a:t>
            </a:fld>
            <a:endParaRPr lang="en-US" altLang="ja-JP"/>
          </a:p>
        </p:txBody>
      </p:sp>
    </p:spTree>
    <p:extLst>
      <p:ext uri="{BB962C8B-B14F-4D97-AF65-F5344CB8AC3E}">
        <p14:creationId xmlns:p14="http://schemas.microsoft.com/office/powerpoint/2010/main" val="1829010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スライド番号プレースホルダー 6"/>
          <p:cNvSpPr>
            <a:spLocks noGrp="1"/>
          </p:cNvSpPr>
          <p:nvPr>
            <p:ph type="sldNum" sz="quarter" idx="5"/>
          </p:nvPr>
        </p:nvSpPr>
        <p:spPr>
          <a:noFill/>
        </p:spPr>
        <p:txBody>
          <a:bodyPr/>
          <a:lstStyle>
            <a:lvl1pPr defTabSz="944394">
              <a:spcBef>
                <a:spcPct val="30000"/>
              </a:spcBef>
              <a:defRPr kumimoji="1" sz="1200">
                <a:solidFill>
                  <a:schemeClr val="tx1"/>
                </a:solidFill>
                <a:latin typeface="Calibri" pitchFamily="34" charset="0"/>
                <a:ea typeface="ＭＳ Ｐ明朝" pitchFamily="18" charset="-128"/>
              </a:defRPr>
            </a:lvl1pPr>
            <a:lvl2pPr marL="766703" indent="-292861" defTabSz="944394">
              <a:spcBef>
                <a:spcPct val="30000"/>
              </a:spcBef>
              <a:defRPr kumimoji="1" sz="1200">
                <a:solidFill>
                  <a:schemeClr val="tx1"/>
                </a:solidFill>
                <a:latin typeface="Calibri" pitchFamily="34" charset="0"/>
                <a:ea typeface="ＭＳ Ｐ明朝" pitchFamily="18" charset="-128"/>
              </a:defRPr>
            </a:lvl2pPr>
            <a:lvl3pPr marL="1179670" indent="-233630" defTabSz="944394">
              <a:spcBef>
                <a:spcPct val="30000"/>
              </a:spcBef>
              <a:defRPr kumimoji="1" sz="1200">
                <a:solidFill>
                  <a:schemeClr val="tx1"/>
                </a:solidFill>
                <a:latin typeface="Calibri" pitchFamily="34" charset="0"/>
                <a:ea typeface="ＭＳ Ｐ明朝" pitchFamily="18" charset="-128"/>
              </a:defRPr>
            </a:lvl3pPr>
            <a:lvl4pPr marL="1653512" indent="-233630" defTabSz="944394">
              <a:spcBef>
                <a:spcPct val="30000"/>
              </a:spcBef>
              <a:defRPr kumimoji="1" sz="1200">
                <a:solidFill>
                  <a:schemeClr val="tx1"/>
                </a:solidFill>
                <a:latin typeface="Calibri" pitchFamily="34" charset="0"/>
                <a:ea typeface="ＭＳ Ｐ明朝" pitchFamily="18" charset="-128"/>
              </a:defRPr>
            </a:lvl4pPr>
            <a:lvl5pPr marL="2127354" indent="-233630" defTabSz="944394">
              <a:spcBef>
                <a:spcPct val="30000"/>
              </a:spcBef>
              <a:defRPr kumimoji="1" sz="1200">
                <a:solidFill>
                  <a:schemeClr val="tx1"/>
                </a:solidFill>
                <a:latin typeface="Calibri" pitchFamily="34" charset="0"/>
                <a:ea typeface="ＭＳ Ｐ明朝" pitchFamily="18" charset="-128"/>
              </a:defRPr>
            </a:lvl5pPr>
            <a:lvl6pPr marL="2601196"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6pPr>
            <a:lvl7pPr marL="3075038"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7pPr>
            <a:lvl8pPr marL="3548880"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8pPr>
            <a:lvl9pPr marL="4022722"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9pPr>
          </a:lstStyle>
          <a:p>
            <a:pPr>
              <a:spcBef>
                <a:spcPct val="0"/>
              </a:spcBef>
            </a:pPr>
            <a:fld id="{3A756C7E-D3CC-4435-A871-324BE166A66C}" type="slidenum">
              <a:rPr lang="ja-JP" altLang="en-US">
                <a:ea typeface="ＭＳ Ｐゴシック" pitchFamily="50" charset="-128"/>
              </a:rPr>
              <a:pPr>
                <a:spcBef>
                  <a:spcPct val="0"/>
                </a:spcBef>
              </a:pPr>
              <a:t>10</a:t>
            </a:fld>
            <a:endParaRPr lang="en-US" altLang="ja-JP">
              <a:ea typeface="ＭＳ Ｐゴシック" pitchFamily="50" charset="-128"/>
            </a:endParaRPr>
          </a:p>
        </p:txBody>
      </p:sp>
      <p:sp>
        <p:nvSpPr>
          <p:cNvPr id="35843"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4" name="ノート プレースホルダー 2"/>
          <p:cNvSpPr>
            <a:spLocks noGrp="1"/>
          </p:cNvSpPr>
          <p:nvPr>
            <p:ph type="body" idx="1"/>
          </p:nvPr>
        </p:nvSpPr>
        <p:spPr>
          <a:noFill/>
        </p:spPr>
        <p:txBody>
          <a:bodyPr/>
          <a:lstStyle/>
          <a:p>
            <a:pPr eaLnBrk="1" hangingPunct="1"/>
            <a:endParaRPr lang="ja-JP" altLang="en-US" smtClean="0"/>
          </a:p>
        </p:txBody>
      </p:sp>
      <p:sp>
        <p:nvSpPr>
          <p:cNvPr id="35845" name="スライド番号プレースホルダー 3"/>
          <p:cNvSpPr txBox="1">
            <a:spLocks noGrp="1"/>
          </p:cNvSpPr>
          <p:nvPr/>
        </p:nvSpPr>
        <p:spPr bwMode="auto">
          <a:xfrm>
            <a:off x="4022163" y="9720673"/>
            <a:ext cx="3075480" cy="51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27" tIns="47314" rIns="94627" bIns="47314" anchor="b"/>
          <a:lstStyle>
            <a:lvl1pPr defTabSz="946150">
              <a:spcBef>
                <a:spcPct val="30000"/>
              </a:spcBef>
              <a:defRPr kumimoji="1" sz="1200">
                <a:solidFill>
                  <a:schemeClr val="tx1"/>
                </a:solidFill>
                <a:latin typeface="Calibri" pitchFamily="34" charset="0"/>
                <a:ea typeface="ＭＳ Ｐ明朝" pitchFamily="18" charset="-128"/>
              </a:defRPr>
            </a:lvl1pPr>
            <a:lvl2pPr marL="768350" indent="-295275" defTabSz="946150">
              <a:spcBef>
                <a:spcPct val="30000"/>
              </a:spcBef>
              <a:defRPr kumimoji="1" sz="1200">
                <a:solidFill>
                  <a:schemeClr val="tx1"/>
                </a:solidFill>
                <a:latin typeface="Calibri" pitchFamily="34" charset="0"/>
                <a:ea typeface="ＭＳ Ｐ明朝" pitchFamily="18" charset="-128"/>
              </a:defRPr>
            </a:lvl2pPr>
            <a:lvl3pPr marL="1182688" indent="-236538" defTabSz="946150">
              <a:spcBef>
                <a:spcPct val="30000"/>
              </a:spcBef>
              <a:defRPr kumimoji="1" sz="1200">
                <a:solidFill>
                  <a:schemeClr val="tx1"/>
                </a:solidFill>
                <a:latin typeface="Calibri" pitchFamily="34" charset="0"/>
                <a:ea typeface="ＭＳ Ｐ明朝" pitchFamily="18" charset="-128"/>
              </a:defRPr>
            </a:lvl3pPr>
            <a:lvl4pPr marL="1655763" indent="-236538" defTabSz="946150">
              <a:spcBef>
                <a:spcPct val="30000"/>
              </a:spcBef>
              <a:defRPr kumimoji="1" sz="1200">
                <a:solidFill>
                  <a:schemeClr val="tx1"/>
                </a:solidFill>
                <a:latin typeface="Calibri" pitchFamily="34" charset="0"/>
                <a:ea typeface="ＭＳ Ｐ明朝" pitchFamily="18" charset="-128"/>
              </a:defRPr>
            </a:lvl4pPr>
            <a:lvl5pPr marL="2128838" indent="-236538" defTabSz="946150">
              <a:spcBef>
                <a:spcPct val="30000"/>
              </a:spcBef>
              <a:defRPr kumimoji="1" sz="1200">
                <a:solidFill>
                  <a:schemeClr val="tx1"/>
                </a:solidFill>
                <a:latin typeface="Calibri" pitchFamily="34" charset="0"/>
                <a:ea typeface="ＭＳ Ｐ明朝" pitchFamily="18"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9pPr>
          </a:lstStyle>
          <a:p>
            <a:pPr algn="r" eaLnBrk="1" hangingPunct="1">
              <a:spcBef>
                <a:spcPct val="0"/>
              </a:spcBef>
            </a:pPr>
            <a:fld id="{9E56650F-526F-4FB6-AFCE-B64A35437C69}" type="slidenum">
              <a:rPr lang="ja-JP" altLang="en-US">
                <a:ea typeface="ＭＳ Ｐゴシック" pitchFamily="50" charset="-128"/>
              </a:rPr>
              <a:pPr algn="r" eaLnBrk="1" hangingPunct="1">
                <a:spcBef>
                  <a:spcPct val="0"/>
                </a:spcBef>
              </a:pPr>
              <a:t>10</a:t>
            </a:fld>
            <a:endParaRPr lang="en-US" altLang="ja-JP">
              <a:ea typeface="ＭＳ Ｐゴシック" pitchFamily="50" charset="-128"/>
            </a:endParaRPr>
          </a:p>
        </p:txBody>
      </p:sp>
    </p:spTree>
    <p:extLst>
      <p:ext uri="{BB962C8B-B14F-4D97-AF65-F5344CB8AC3E}">
        <p14:creationId xmlns:p14="http://schemas.microsoft.com/office/powerpoint/2010/main" val="3494271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11</a:t>
            </a:fld>
            <a:endParaRPr lang="en-US" altLang="ja-JP"/>
          </a:p>
        </p:txBody>
      </p:sp>
    </p:spTree>
    <p:extLst>
      <p:ext uri="{BB962C8B-B14F-4D97-AF65-F5344CB8AC3E}">
        <p14:creationId xmlns:p14="http://schemas.microsoft.com/office/powerpoint/2010/main" val="2215432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12</a:t>
            </a:fld>
            <a:endParaRPr lang="en-US" altLang="ja-JP"/>
          </a:p>
        </p:txBody>
      </p:sp>
    </p:spTree>
    <p:extLst>
      <p:ext uri="{BB962C8B-B14F-4D97-AF65-F5344CB8AC3E}">
        <p14:creationId xmlns:p14="http://schemas.microsoft.com/office/powerpoint/2010/main" val="2215432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a:t>
            </a:fld>
            <a:endParaRPr lang="en-US" altLang="ja-JP"/>
          </a:p>
        </p:txBody>
      </p:sp>
    </p:spTree>
    <p:extLst>
      <p:ext uri="{BB962C8B-B14F-4D97-AF65-F5344CB8AC3E}">
        <p14:creationId xmlns:p14="http://schemas.microsoft.com/office/powerpoint/2010/main" val="30771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2</a:t>
            </a:fld>
            <a:endParaRPr lang="en-US" altLang="ja-JP"/>
          </a:p>
        </p:txBody>
      </p:sp>
    </p:spTree>
    <p:extLst>
      <p:ext uri="{BB962C8B-B14F-4D97-AF65-F5344CB8AC3E}">
        <p14:creationId xmlns:p14="http://schemas.microsoft.com/office/powerpoint/2010/main" val="188496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3</a:t>
            </a:fld>
            <a:endParaRPr lang="en-US" altLang="ja-JP"/>
          </a:p>
        </p:txBody>
      </p:sp>
    </p:spTree>
    <p:extLst>
      <p:ext uri="{BB962C8B-B14F-4D97-AF65-F5344CB8AC3E}">
        <p14:creationId xmlns:p14="http://schemas.microsoft.com/office/powerpoint/2010/main" val="1234874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4</a:t>
            </a:fld>
            <a:endParaRPr lang="en-US" altLang="ja-JP"/>
          </a:p>
        </p:txBody>
      </p:sp>
    </p:spTree>
    <p:extLst>
      <p:ext uri="{BB962C8B-B14F-4D97-AF65-F5344CB8AC3E}">
        <p14:creationId xmlns:p14="http://schemas.microsoft.com/office/powerpoint/2010/main" val="724179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5</a:t>
            </a:fld>
            <a:endParaRPr lang="en-US" altLang="ja-JP"/>
          </a:p>
        </p:txBody>
      </p:sp>
    </p:spTree>
    <p:extLst>
      <p:ext uri="{BB962C8B-B14F-4D97-AF65-F5344CB8AC3E}">
        <p14:creationId xmlns:p14="http://schemas.microsoft.com/office/powerpoint/2010/main" val="1308284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6</a:t>
            </a:fld>
            <a:endParaRPr lang="en-US" altLang="ja-JP"/>
          </a:p>
        </p:txBody>
      </p:sp>
    </p:spTree>
    <p:extLst>
      <p:ext uri="{BB962C8B-B14F-4D97-AF65-F5344CB8AC3E}">
        <p14:creationId xmlns:p14="http://schemas.microsoft.com/office/powerpoint/2010/main" val="896103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7</a:t>
            </a:fld>
            <a:endParaRPr lang="en-US" altLang="ja-JP"/>
          </a:p>
        </p:txBody>
      </p:sp>
    </p:spTree>
    <p:extLst>
      <p:ext uri="{BB962C8B-B14F-4D97-AF65-F5344CB8AC3E}">
        <p14:creationId xmlns:p14="http://schemas.microsoft.com/office/powerpoint/2010/main" val="724179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8</a:t>
            </a:fld>
            <a:endParaRPr lang="en-US" altLang="ja-JP"/>
          </a:p>
        </p:txBody>
      </p:sp>
    </p:spTree>
    <p:extLst>
      <p:ext uri="{BB962C8B-B14F-4D97-AF65-F5344CB8AC3E}">
        <p14:creationId xmlns:p14="http://schemas.microsoft.com/office/powerpoint/2010/main" val="22516198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角丸四角形 3"/>
          <p:cNvSpPr/>
          <p:nvPr/>
        </p:nvSpPr>
        <p:spPr>
          <a:xfrm>
            <a:off x="251520" y="863001"/>
            <a:ext cx="8712968" cy="45719"/>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eaLnBrk="1" fontAlgn="auto" hangingPunct="1">
              <a:spcBef>
                <a:spcPts val="0"/>
              </a:spcBef>
              <a:spcAft>
                <a:spcPts val="0"/>
              </a:spcAft>
              <a:defRPr/>
            </a:pPr>
            <a:endParaRPr lang="ja-JP" altLang="en-US" dirty="0"/>
          </a:p>
        </p:txBody>
      </p:sp>
      <p:sp>
        <p:nvSpPr>
          <p:cNvPr id="6" name="テキスト ボックス 9"/>
          <p:cNvSpPr txBox="1">
            <a:spLocks noChangeArrowheads="1"/>
          </p:cNvSpPr>
          <p:nvPr/>
        </p:nvSpPr>
        <p:spPr bwMode="auto">
          <a:xfrm>
            <a:off x="-36000" y="-46800"/>
            <a:ext cx="32400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r>
              <a:rPr lang="en-US" altLang="ja-JP" sz="1400" b="1" dirty="0" smtClean="0">
                <a:solidFill>
                  <a:srgbClr val="C00000"/>
                </a:solidFill>
              </a:rPr>
              <a:t>EFW MAKE IT EASY</a:t>
            </a:r>
            <a:endParaRPr lang="ja-JP" altLang="en-US" sz="1400" b="1" dirty="0" smtClean="0">
              <a:solidFill>
                <a:srgbClr val="C00000"/>
              </a:solidFill>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89288" y="6519863"/>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457200" y="274638"/>
            <a:ext cx="8229600" cy="562074"/>
          </a:xfrm>
        </p:spPr>
        <p:txBody>
          <a:bodyPr anchor="t">
            <a:normAutofit/>
          </a:bodyPr>
          <a:lstStyle>
            <a:lvl1pPr algn="l">
              <a:defRPr sz="2800">
                <a:solidFill>
                  <a:schemeClr val="tx2"/>
                </a:solidFill>
                <a:latin typeface="MS UI Gothic" pitchFamily="50" charset="-128"/>
                <a:ea typeface="MS UI Gothic" pitchFamily="50" charset="-128"/>
              </a:defRPr>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457200" y="991269"/>
            <a:ext cx="8229600" cy="5246043"/>
          </a:xfrm>
        </p:spPr>
        <p:txBody>
          <a:bodyPr>
            <a:normAutofit/>
          </a:bodyPr>
          <a:lstStyle>
            <a:lvl1pPr>
              <a:defRPr sz="1800">
                <a:latin typeface="MS UI Gothic" pitchFamily="50" charset="-128"/>
                <a:ea typeface="MS UI Gothic" pitchFamily="50" charset="-128"/>
              </a:defRPr>
            </a:lvl1pPr>
            <a:lvl2pPr>
              <a:defRPr sz="1800">
                <a:latin typeface="MS UI Gothic" pitchFamily="50" charset="-128"/>
                <a:ea typeface="MS UI Gothic" pitchFamily="50" charset="-128"/>
              </a:defRPr>
            </a:lvl2pPr>
            <a:lvl3pPr>
              <a:defRPr sz="1800">
                <a:latin typeface="MS UI Gothic" pitchFamily="50" charset="-128"/>
                <a:ea typeface="MS UI Gothic" pitchFamily="50" charset="-128"/>
              </a:defRPr>
            </a:lvl3pPr>
            <a:lvl4pPr>
              <a:defRPr sz="1800">
                <a:latin typeface="MS UI Gothic" pitchFamily="50" charset="-128"/>
                <a:ea typeface="MS UI Gothic" pitchFamily="50" charset="-128"/>
              </a:defRPr>
            </a:lvl4pPr>
            <a:lvl5pPr>
              <a:defRPr sz="1800">
                <a:latin typeface="MS UI Gothic" pitchFamily="50" charset="-128"/>
                <a:ea typeface="MS UI Gothic" pitchFamily="50" charset="-128"/>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8" name="スライド番号プレースホルダー 15"/>
          <p:cNvSpPr>
            <a:spLocks noGrp="1"/>
          </p:cNvSpPr>
          <p:nvPr>
            <p:ph type="sldNum" sz="quarter" idx="10"/>
          </p:nvPr>
        </p:nvSpPr>
        <p:spPr/>
        <p:txBody>
          <a:bodyPr/>
          <a:lstStyle>
            <a:lvl1pPr>
              <a:defRPr/>
            </a:lvl1pPr>
          </a:lstStyle>
          <a:p>
            <a:pPr>
              <a:defRPr/>
            </a:pPr>
            <a:fld id="{E7B2CBF0-9F56-4157-9FC0-529FA0A011B6}" type="slidenum">
              <a:rPr lang="ja-JP" altLang="en-US"/>
              <a:pPr>
                <a:defRPr/>
              </a:pPr>
              <a:t>‹#›</a:t>
            </a:fld>
            <a:endParaRPr lang="ja-JP" altLang="en-US"/>
          </a:p>
        </p:txBody>
      </p:sp>
    </p:spTree>
    <p:extLst>
      <p:ext uri="{BB962C8B-B14F-4D97-AF65-F5344CB8AC3E}">
        <p14:creationId xmlns:p14="http://schemas.microsoft.com/office/powerpoint/2010/main" val="7483758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p>
        </p:txBody>
      </p:sp>
      <p:sp>
        <p:nvSpPr>
          <p:cNvPr id="1027" name="テキスト プレースホルダー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1" name="スライド番号プレースホルダー 1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Arial" charset="0"/>
              </a:defRPr>
            </a:lvl1pPr>
          </a:lstStyle>
          <a:p>
            <a:pPr>
              <a:defRPr/>
            </a:pPr>
            <a:fld id="{E5AA8DC3-14C1-4C98-A520-5519C9F789F6}"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sldLayoutIdLst>
    <p:sldLayoutId id="2147483814" r:id="rId1"/>
  </p:sldLayoutIdLst>
  <p:timing>
    <p:tnLst>
      <p:par>
        <p:cTn id="1" dur="indefinite" restart="never" nodeType="tmRoot"/>
      </p:par>
    </p:tnLst>
  </p:timing>
  <p:hf hdr="0" ftr="0" dt="0"/>
  <p:txStyles>
    <p:title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Arial" charset="0"/>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Arial" charset="0"/>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Arial" charset="0"/>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txBox="1">
            <a:spLocks/>
          </p:cNvSpPr>
          <p:nvPr/>
        </p:nvSpPr>
        <p:spPr bwMode="auto">
          <a:xfrm>
            <a:off x="698500" y="2422525"/>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r>
              <a:rPr lang="en-US" altLang="ja-JP" sz="3600" dirty="0" smtClean="0">
                <a:latin typeface="Meiryo UI" pitchFamily="50" charset="-128"/>
                <a:ea typeface="Meiryo UI" pitchFamily="50" charset="-128"/>
                <a:cs typeface="Meiryo UI" pitchFamily="50" charset="-128"/>
              </a:rPr>
              <a:t>E-FW</a:t>
            </a:r>
            <a:r>
              <a:rPr lang="ja-JP" altLang="en-US" sz="3600" dirty="0" smtClean="0">
                <a:latin typeface="Meiryo UI" pitchFamily="50" charset="-128"/>
                <a:ea typeface="Meiryo UI" pitchFamily="50" charset="-128"/>
                <a:cs typeface="Meiryo UI" pitchFamily="50" charset="-128"/>
              </a:rPr>
              <a:t>のご紹介</a:t>
            </a:r>
            <a:endParaRPr lang="en-US" altLang="ja-JP" sz="3600" dirty="0" smtClean="0">
              <a:latin typeface="Meiryo UI" pitchFamily="50" charset="-128"/>
              <a:ea typeface="Meiryo UI" pitchFamily="50" charset="-128"/>
              <a:cs typeface="Meiryo UI" pitchFamily="50" charset="-128"/>
            </a:endParaRPr>
          </a:p>
          <a:p>
            <a:r>
              <a:rPr lang="en-US" altLang="ja-JP" sz="1400" dirty="0" smtClean="0">
                <a:latin typeface="Meiryo UI" pitchFamily="50" charset="-128"/>
                <a:ea typeface="Meiryo UI" pitchFamily="50" charset="-128"/>
                <a:cs typeface="Meiryo UI" pitchFamily="50" charset="-128"/>
              </a:rPr>
              <a:t>V1.3</a:t>
            </a:r>
          </a:p>
        </p:txBody>
      </p:sp>
      <p:sp>
        <p:nvSpPr>
          <p:cNvPr id="8" name="タイトル 1"/>
          <p:cNvSpPr txBox="1">
            <a:spLocks/>
          </p:cNvSpPr>
          <p:nvPr/>
        </p:nvSpPr>
        <p:spPr bwMode="auto">
          <a:xfrm>
            <a:off x="0" y="4365625"/>
            <a:ext cx="91440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エスコ・ジャパン株式会社</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spcBef>
                <a:spcPct val="0"/>
              </a:spcBef>
              <a:buFont typeface="Arial" panose="020B0604020202020204" pitchFamily="34" charset="0"/>
              <a:buNone/>
            </a:pP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2018.11.26</a:t>
            </a:r>
            <a:endParaRPr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9</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６．</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のメリット</a:t>
            </a:r>
          </a:p>
        </p:txBody>
      </p:sp>
      <p:sp>
        <p:nvSpPr>
          <p:cNvPr id="8" name="ホームベース 7"/>
          <p:cNvSpPr/>
          <p:nvPr/>
        </p:nvSpPr>
        <p:spPr>
          <a:xfrm>
            <a:off x="275416" y="1518031"/>
            <a:ext cx="1773717" cy="672030"/>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Ajax</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ホームベース 8"/>
          <p:cNvSpPr/>
          <p:nvPr/>
        </p:nvSpPr>
        <p:spPr>
          <a:xfrm>
            <a:off x="275415" y="2241474"/>
            <a:ext cx="1773717" cy="672030"/>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サーバサイト</a:t>
            </a:r>
            <a:r>
              <a:rPr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JavaScript</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ホームベース 9"/>
          <p:cNvSpPr/>
          <p:nvPr/>
        </p:nvSpPr>
        <p:spPr>
          <a:xfrm>
            <a:off x="2699129" y="1518031"/>
            <a:ext cx="1773717" cy="672030"/>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可読性向上</a:t>
            </a:r>
          </a:p>
        </p:txBody>
      </p:sp>
      <p:sp>
        <p:nvSpPr>
          <p:cNvPr id="14" name="ホームベース 13"/>
          <p:cNvSpPr/>
          <p:nvPr/>
        </p:nvSpPr>
        <p:spPr>
          <a:xfrm>
            <a:off x="5174769" y="1518031"/>
            <a:ext cx="1773717" cy="672030"/>
          </a:xfrm>
          <a:prstGeom prst="homePlate">
            <a:avLst/>
          </a:prstGeom>
          <a:solidFill>
            <a:schemeClr val="accent2">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基本設計で</a:t>
            </a:r>
            <a:endParaRPr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開発可能</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ホームベース 16"/>
          <p:cNvSpPr/>
          <p:nvPr/>
        </p:nvSpPr>
        <p:spPr>
          <a:xfrm>
            <a:off x="7370283" y="2242962"/>
            <a:ext cx="1773717" cy="672030"/>
          </a:xfrm>
          <a:prstGeom prst="homePlate">
            <a:avLst/>
          </a:prstGeom>
          <a:solidFill>
            <a:schemeClr val="accent6">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プロジェクトのコスト削減に貢献する</a:t>
            </a:r>
            <a:endParaRPr kumimoji="1"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ホームベース 6"/>
          <p:cNvSpPr/>
          <p:nvPr/>
        </p:nvSpPr>
        <p:spPr>
          <a:xfrm>
            <a:off x="275414" y="2964566"/>
            <a:ext cx="1773717" cy="672030"/>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目的</a:t>
            </a:r>
            <a:r>
              <a:rPr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指向</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ホームベース 10"/>
          <p:cNvSpPr/>
          <p:nvPr/>
        </p:nvSpPr>
        <p:spPr>
          <a:xfrm>
            <a:off x="2699128" y="2242962"/>
            <a:ext cx="1773717" cy="672030"/>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ソース量削減</a:t>
            </a:r>
          </a:p>
        </p:txBody>
      </p:sp>
      <p:sp>
        <p:nvSpPr>
          <p:cNvPr id="19" name="ホームベース 18"/>
          <p:cNvSpPr/>
          <p:nvPr/>
        </p:nvSpPr>
        <p:spPr>
          <a:xfrm>
            <a:off x="2699127" y="2958706"/>
            <a:ext cx="1773717" cy="672030"/>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勉強しやすい</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 name="直線矢印コネクタ 2"/>
          <p:cNvCxnSpPr>
            <a:stCxn id="8" idx="3"/>
            <a:endCxn id="10" idx="1"/>
          </p:cNvCxnSpPr>
          <p:nvPr/>
        </p:nvCxnSpPr>
        <p:spPr>
          <a:xfrm>
            <a:off x="2049133" y="1854046"/>
            <a:ext cx="6499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7" idx="3"/>
            <a:endCxn id="10" idx="1"/>
          </p:cNvCxnSpPr>
          <p:nvPr/>
        </p:nvCxnSpPr>
        <p:spPr>
          <a:xfrm flipV="1">
            <a:off x="2049131" y="1854046"/>
            <a:ext cx="649998" cy="14465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9" idx="3"/>
            <a:endCxn id="11" idx="1"/>
          </p:cNvCxnSpPr>
          <p:nvPr/>
        </p:nvCxnSpPr>
        <p:spPr>
          <a:xfrm>
            <a:off x="2049132" y="2577489"/>
            <a:ext cx="649996" cy="1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9" idx="3"/>
            <a:endCxn id="19" idx="1"/>
          </p:cNvCxnSpPr>
          <p:nvPr/>
        </p:nvCxnSpPr>
        <p:spPr>
          <a:xfrm>
            <a:off x="2049132" y="2577489"/>
            <a:ext cx="649995" cy="7172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7" idx="3"/>
            <a:endCxn id="19" idx="1"/>
          </p:cNvCxnSpPr>
          <p:nvPr/>
        </p:nvCxnSpPr>
        <p:spPr>
          <a:xfrm flipV="1">
            <a:off x="2049131" y="3294721"/>
            <a:ext cx="649996" cy="5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7" idx="3"/>
            <a:endCxn id="11" idx="1"/>
          </p:cNvCxnSpPr>
          <p:nvPr/>
        </p:nvCxnSpPr>
        <p:spPr>
          <a:xfrm flipV="1">
            <a:off x="2049131" y="2578977"/>
            <a:ext cx="649997" cy="7216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ホームベース 11"/>
          <p:cNvSpPr/>
          <p:nvPr/>
        </p:nvSpPr>
        <p:spPr>
          <a:xfrm>
            <a:off x="5174771" y="2241298"/>
            <a:ext cx="1773717" cy="672030"/>
          </a:xfrm>
          <a:prstGeom prst="homePlate">
            <a:avLst/>
          </a:prstGeom>
          <a:solidFill>
            <a:schemeClr val="accent2">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開発工数削減</a:t>
            </a:r>
          </a:p>
        </p:txBody>
      </p:sp>
      <p:cxnSp>
        <p:nvCxnSpPr>
          <p:cNvPr id="35" name="直線矢印コネクタ 34"/>
          <p:cNvCxnSpPr>
            <a:stCxn id="10" idx="3"/>
            <a:endCxn id="14" idx="1"/>
          </p:cNvCxnSpPr>
          <p:nvPr/>
        </p:nvCxnSpPr>
        <p:spPr>
          <a:xfrm>
            <a:off x="4472846" y="1854046"/>
            <a:ext cx="70192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stCxn id="11" idx="3"/>
            <a:endCxn id="12" idx="1"/>
          </p:cNvCxnSpPr>
          <p:nvPr/>
        </p:nvCxnSpPr>
        <p:spPr>
          <a:xfrm flipV="1">
            <a:off x="4472845" y="2577313"/>
            <a:ext cx="701926" cy="1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19" idx="3"/>
            <a:endCxn id="12" idx="1"/>
          </p:cNvCxnSpPr>
          <p:nvPr/>
        </p:nvCxnSpPr>
        <p:spPr>
          <a:xfrm flipV="1">
            <a:off x="4472844" y="2577313"/>
            <a:ext cx="701927" cy="7174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ホームベース 15"/>
          <p:cNvSpPr/>
          <p:nvPr/>
        </p:nvSpPr>
        <p:spPr>
          <a:xfrm>
            <a:off x="5174768" y="2958706"/>
            <a:ext cx="1773717" cy="672030"/>
          </a:xfrm>
          <a:prstGeom prst="homePlate">
            <a:avLst/>
          </a:prstGeom>
          <a:solidFill>
            <a:schemeClr val="accent2">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保守しやすい</a:t>
            </a:r>
          </a:p>
        </p:txBody>
      </p:sp>
      <p:cxnSp>
        <p:nvCxnSpPr>
          <p:cNvPr id="47" name="直線矢印コネクタ 46"/>
          <p:cNvCxnSpPr>
            <a:stCxn id="19" idx="3"/>
            <a:endCxn id="16" idx="1"/>
          </p:cNvCxnSpPr>
          <p:nvPr/>
        </p:nvCxnSpPr>
        <p:spPr>
          <a:xfrm>
            <a:off x="4472844" y="3294721"/>
            <a:ext cx="7019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10" idx="3"/>
            <a:endCxn id="16" idx="1"/>
          </p:cNvCxnSpPr>
          <p:nvPr/>
        </p:nvCxnSpPr>
        <p:spPr>
          <a:xfrm>
            <a:off x="4472846" y="1854046"/>
            <a:ext cx="701922" cy="1440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a:stCxn id="11" idx="3"/>
            <a:endCxn id="16" idx="1"/>
          </p:cNvCxnSpPr>
          <p:nvPr/>
        </p:nvCxnSpPr>
        <p:spPr>
          <a:xfrm>
            <a:off x="4472845" y="2578977"/>
            <a:ext cx="701923" cy="715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14" idx="3"/>
            <a:endCxn id="17" idx="1"/>
          </p:cNvCxnSpPr>
          <p:nvPr/>
        </p:nvCxnSpPr>
        <p:spPr>
          <a:xfrm>
            <a:off x="6948486" y="1854046"/>
            <a:ext cx="421797" cy="7249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12" idx="3"/>
            <a:endCxn id="17" idx="1"/>
          </p:cNvCxnSpPr>
          <p:nvPr/>
        </p:nvCxnSpPr>
        <p:spPr>
          <a:xfrm>
            <a:off x="6948488" y="2577313"/>
            <a:ext cx="421795" cy="1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stCxn id="16" idx="3"/>
            <a:endCxn id="17" idx="1"/>
          </p:cNvCxnSpPr>
          <p:nvPr/>
        </p:nvCxnSpPr>
        <p:spPr>
          <a:xfrm flipV="1">
            <a:off x="6948485" y="2578977"/>
            <a:ext cx="421798" cy="715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095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par>
                                <p:cTn id="17" presetID="10"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500"/>
                                        <p:tgtEl>
                                          <p:spTgt spid="35"/>
                                        </p:tgtEl>
                                      </p:cBhvr>
                                    </p:animEffect>
                                  </p:childTnLst>
                                </p:cTn>
                              </p:par>
                              <p:par>
                                <p:cTn id="37" presetID="10" presetClass="entr" presetSubtype="0" fill="hold"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fade">
                                      <p:cBhvr>
                                        <p:cTn id="39" dur="500"/>
                                        <p:tgtEl>
                                          <p:spTgt spid="51"/>
                                        </p:tgtEl>
                                      </p:cBhvr>
                                    </p:animEffect>
                                  </p:childTnLst>
                                </p:cTn>
                              </p:par>
                              <p:par>
                                <p:cTn id="40" presetID="10" presetClass="entr" presetSubtype="0" fill="hold"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par>
                                <p:cTn id="43" presetID="10" presetClass="entr" presetSubtype="0" fill="hold" nodeType="with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fade">
                                      <p:cBhvr>
                                        <p:cTn id="45" dur="500"/>
                                        <p:tgtEl>
                                          <p:spTgt spid="54"/>
                                        </p:tgtEl>
                                      </p:cBhvr>
                                    </p:animEffect>
                                  </p:childTnLst>
                                </p:cTn>
                              </p:par>
                              <p:par>
                                <p:cTn id="46" presetID="10" presetClass="entr" presetSubtype="0" fill="hold"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fade">
                                      <p:cBhvr>
                                        <p:cTn id="48" dur="500"/>
                                        <p:tgtEl>
                                          <p:spTgt spid="41"/>
                                        </p:tgtEl>
                                      </p:cBhvr>
                                    </p:animEffect>
                                  </p:childTnLst>
                                </p:cTn>
                              </p:par>
                              <p:par>
                                <p:cTn id="49" presetID="10" presetClass="entr" presetSubtype="0" fill="hold" nodeType="with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fade">
                                      <p:cBhvr>
                                        <p:cTn id="51" dur="500"/>
                                        <p:tgtEl>
                                          <p:spTgt spid="4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500"/>
                                        <p:tgtEl>
                                          <p:spTgt spid="1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500"/>
                                        <p:tgtEl>
                                          <p:spTgt spid="1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fade">
                                      <p:cBhvr>
                                        <p:cTn id="65" dur="500"/>
                                        <p:tgtEl>
                                          <p:spTgt spid="58"/>
                                        </p:tgtEl>
                                      </p:cBhvr>
                                    </p:animEffect>
                                  </p:childTnLst>
                                </p:cTn>
                              </p:par>
                              <p:par>
                                <p:cTn id="66" presetID="10" presetClass="entr" presetSubtype="0" fill="hold" nodeType="withEffect">
                                  <p:stCondLst>
                                    <p:cond delay="0"/>
                                  </p:stCondLst>
                                  <p:childTnLst>
                                    <p:set>
                                      <p:cBhvr>
                                        <p:cTn id="67" dur="1" fill="hold">
                                          <p:stCondLst>
                                            <p:cond delay="0"/>
                                          </p:stCondLst>
                                        </p:cTn>
                                        <p:tgtEl>
                                          <p:spTgt spid="61"/>
                                        </p:tgtEl>
                                        <p:attrNameLst>
                                          <p:attrName>style.visibility</p:attrName>
                                        </p:attrNameLst>
                                      </p:cBhvr>
                                      <p:to>
                                        <p:strVal val="visible"/>
                                      </p:to>
                                    </p:set>
                                    <p:animEffect transition="in" filter="fade">
                                      <p:cBhvr>
                                        <p:cTn id="68" dur="500"/>
                                        <p:tgtEl>
                                          <p:spTgt spid="61"/>
                                        </p:tgtEl>
                                      </p:cBhvr>
                                    </p:animEffect>
                                  </p:childTnLst>
                                </p:cTn>
                              </p:par>
                              <p:par>
                                <p:cTn id="69" presetID="10" presetClass="entr" presetSubtype="0" fill="hold" nodeType="withEffect">
                                  <p:stCondLst>
                                    <p:cond delay="0"/>
                                  </p:stCondLst>
                                  <p:childTnLst>
                                    <p:set>
                                      <p:cBhvr>
                                        <p:cTn id="70" dur="1" fill="hold">
                                          <p:stCondLst>
                                            <p:cond delay="0"/>
                                          </p:stCondLst>
                                        </p:cTn>
                                        <p:tgtEl>
                                          <p:spTgt spid="64"/>
                                        </p:tgtEl>
                                        <p:attrNameLst>
                                          <p:attrName>style.visibility</p:attrName>
                                        </p:attrNameLst>
                                      </p:cBhvr>
                                      <p:to>
                                        <p:strVal val="visible"/>
                                      </p:to>
                                    </p:set>
                                    <p:animEffect transition="in" filter="fade">
                                      <p:cBhvr>
                                        <p:cTn id="71" dur="500"/>
                                        <p:tgtEl>
                                          <p:spTgt spid="6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7" grpId="0" animBg="1"/>
      <p:bldP spid="11" grpId="0" animBg="1"/>
      <p:bldP spid="19" grpId="0" animBg="1"/>
      <p:bldP spid="12"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2352975091"/>
              </p:ext>
            </p:extLst>
          </p:nvPr>
        </p:nvGraphicFramePr>
        <p:xfrm>
          <a:off x="323850" y="1076864"/>
          <a:ext cx="8281988" cy="4941789"/>
        </p:xfrm>
        <a:graphic>
          <a:graphicData uri="http://schemas.openxmlformats.org/drawingml/2006/table">
            <a:tbl>
              <a:tblPr firstRow="1" bandRow="1">
                <a:tableStyleId>{5C22544A-7EE6-4342-B048-85BDC9FD1C3A}</a:tableStyleId>
              </a:tblPr>
              <a:tblGrid>
                <a:gridCol w="711736"/>
                <a:gridCol w="6422254"/>
                <a:gridCol w="1147998"/>
              </a:tblGrid>
              <a:tr h="370359">
                <a:tc>
                  <a:txBody>
                    <a:bodyPr/>
                    <a:lstStyle/>
                    <a:p>
                      <a:pPr algn="ct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番号</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ct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実績案件</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ct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規模</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r h="914282">
                <a:tc>
                  <a:txBody>
                    <a:bodyPr/>
                    <a:lstStyle/>
                    <a:p>
                      <a:pPr algn="ct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大手製造メーカ</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社内稟議ワークフロー、</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Intra-mart</a:t>
                      </a:r>
                      <a:r>
                        <a:rPr kumimoji="1" lang="ja-JP" altLang="en-US" sz="1800" baseline="0" dirty="0" smtClean="0">
                          <a:latin typeface="Meiryo UI" panose="020B0604030504040204" pitchFamily="50" charset="-128"/>
                          <a:ea typeface="Meiryo UI" panose="020B0604030504040204" pitchFamily="50" charset="-128"/>
                          <a:cs typeface="Meiryo UI" panose="020B0604030504040204" pitchFamily="50" charset="-128"/>
                        </a:rPr>
                        <a:t>連携、</a:t>
                      </a:r>
                      <a:r>
                        <a:rPr kumimoji="1" lang="en-US" altLang="ja-JP" sz="1800" baseline="0" dirty="0" smtClean="0">
                          <a:latin typeface="Meiryo UI" panose="020B0604030504040204" pitchFamily="50" charset="-128"/>
                          <a:ea typeface="Meiryo UI" panose="020B0604030504040204" pitchFamily="50" charset="-128"/>
                          <a:cs typeface="Meiryo UI" panose="020B0604030504040204" pitchFamily="50" charset="-128"/>
                        </a:rPr>
                        <a:t>SQLServer</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20</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r h="914282">
                <a:tc>
                  <a:txBody>
                    <a:bodyPr/>
                    <a:lstStyle/>
                    <a:p>
                      <a:pPr algn="ct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a:t>
                      </a:r>
                    </a:p>
                  </a:txBody>
                  <a:tcPr marL="91452" marR="91452" marT="45663" marB="45663"/>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中国地方生命保険会社</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営業マン教育システム</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Websphere</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Oracle</a:t>
                      </a:r>
                    </a:p>
                  </a:txBody>
                  <a:tcPr marL="91452" marR="91452" marT="45663" marB="45663"/>
                </a:tc>
                <a:tc>
                  <a:txBody>
                    <a:bodyPr/>
                    <a:lstStyle/>
                    <a:p>
                      <a:pPr algn="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40</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r h="914282">
                <a:tc>
                  <a:txBody>
                    <a:bodyPr/>
                    <a:lstStyle/>
                    <a:p>
                      <a:pPr algn="ct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大手損害保険会社</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要件定義システムに業務フロー図作成機能</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POI</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帳票</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種類</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5</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r h="914282">
                <a:tc>
                  <a:txBody>
                    <a:bodyPr/>
                    <a:lstStyle/>
                    <a:p>
                      <a:pPr algn="ct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大手損害保険会社</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代理店診断システム</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POI</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帳票</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27</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種類</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40</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r h="914282">
                <a:tc>
                  <a:txBody>
                    <a:bodyPr/>
                    <a:lstStyle/>
                    <a:p>
                      <a:pPr algn="ct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大手損害保険会社</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代理店支援ボットシステム</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800" dirty="0" err="1" smtClean="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err="1" smtClean="0">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音声エンジン、</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JQuery</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アニメ</a:t>
                      </a:r>
                    </a:p>
                  </a:txBody>
                  <a:tcPr marL="91452" marR="91452" marT="45663" marB="45663"/>
                </a:tc>
                <a:tc>
                  <a:txBody>
                    <a:bodyPr/>
                    <a:lstStyle/>
                    <a:p>
                      <a:pPr algn="r"/>
                      <a:r>
                        <a:rPr kumimoji="1" lang="en-US" altLang="ja-JP" sz="1800" smtClean="0">
                          <a:latin typeface="Meiryo UI" panose="020B0604030504040204" pitchFamily="50" charset="-128"/>
                          <a:ea typeface="Meiryo UI" panose="020B0604030504040204" pitchFamily="50" charset="-128"/>
                          <a:cs typeface="Meiryo UI" panose="020B0604030504040204" pitchFamily="50" charset="-128"/>
                        </a:rPr>
                        <a:t>25</a:t>
                      </a:r>
                      <a:r>
                        <a:rPr kumimoji="1" lang="ja-JP" altLang="en-US" sz="1800" smtClean="0">
                          <a:latin typeface="Meiryo UI" panose="020B0604030504040204" pitchFamily="50" charset="-128"/>
                          <a:ea typeface="Meiryo UI" panose="020B0604030504040204" pitchFamily="50" charset="-128"/>
                          <a:cs typeface="Meiryo UI" panose="020B0604030504040204" pitchFamily="50" charset="-128"/>
                        </a:rPr>
                        <a:t>人</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月</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bl>
          </a:graphicData>
        </a:graphic>
      </p:graphicFrame>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７．実績一覧</a:t>
            </a:r>
            <a:endParaRPr lang="ja-JP" altLang="en-US" sz="2800" dirty="0">
              <a:solidFill>
                <a:schemeClr val="tx2"/>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19274446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Group 654"/>
          <p:cNvGraphicFramePr>
            <a:graphicFrameLocks noGrp="1"/>
          </p:cNvGraphicFramePr>
          <p:nvPr>
            <p:extLst>
              <p:ext uri="{D42A27DB-BD31-4B8C-83A1-F6EECF244321}">
                <p14:modId xmlns:p14="http://schemas.microsoft.com/office/powerpoint/2010/main" val="328988717"/>
              </p:ext>
            </p:extLst>
          </p:nvPr>
        </p:nvGraphicFramePr>
        <p:xfrm>
          <a:off x="285476" y="1513233"/>
          <a:ext cx="8223524" cy="3733825"/>
        </p:xfrm>
        <a:graphic>
          <a:graphicData uri="http://schemas.openxmlformats.org/drawingml/2006/table">
            <a:tbl>
              <a:tblPr>
                <a:effectLst>
                  <a:outerShdw blurRad="50800" dist="38100" dir="13500000" algn="br" rotWithShape="0">
                    <a:prstClr val="black">
                      <a:alpha val="40000"/>
                    </a:prstClr>
                  </a:outerShdw>
                </a:effectLst>
              </a:tblPr>
              <a:tblGrid>
                <a:gridCol w="2592057"/>
                <a:gridCol w="2382173"/>
                <a:gridCol w="3249294"/>
              </a:tblGrid>
              <a:tr h="433255">
                <a:tc gridSpan="3">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比較案件の特徴</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hMerge="1">
                  <a:txBody>
                    <a:bodyPr/>
                    <a:lstStyle/>
                    <a:p>
                      <a:endParaRPr kumimoji="1" lang="ja-JP" altLang="en-US"/>
                    </a:p>
                  </a:txBody>
                  <a:tcPr/>
                </a:tc>
              </a:tr>
              <a:tr h="470629">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フレームワーク特徴　</a:t>
                      </a: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SQL</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使い方</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e</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プロセス</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err="1"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jsp</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Bean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インライン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郵政</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err="1"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jsp</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Bean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インライン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2000" b="0" i="0" u="none" strike="noStrike" cap="none" normalizeH="0" baseline="0" dirty="0" err="1"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Hifw</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ﾄﾗｲｱﾙ</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Ajax Spring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XML</a:t>
                      </a: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ファイルで外出し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2000" b="0" i="0" u="none" strike="noStrike" cap="none" normalizeH="0" baseline="0" dirty="0" err="1"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Hifw</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ﾄﾗｲｱﾙ２</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Ajax Spring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XML</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ファイルで外出し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物流ﾊﾟｯｹｰｼﾞ</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Spring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プロシージャ</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コマツﾜｰｸﾌﾛｰ</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err="1"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Efw</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XML</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ファイルで外出し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1" name="Group 652"/>
          <p:cNvGraphicFramePr>
            <a:graphicFrameLocks noGrp="1"/>
          </p:cNvGraphicFramePr>
          <p:nvPr>
            <p:extLst>
              <p:ext uri="{D42A27DB-BD31-4B8C-83A1-F6EECF244321}">
                <p14:modId xmlns:p14="http://schemas.microsoft.com/office/powerpoint/2010/main" val="3639684057"/>
              </p:ext>
            </p:extLst>
          </p:nvPr>
        </p:nvGraphicFramePr>
        <p:xfrm>
          <a:off x="502169" y="1804707"/>
          <a:ext cx="8176943" cy="3983992"/>
        </p:xfrm>
        <a:graphic>
          <a:graphicData uri="http://schemas.openxmlformats.org/drawingml/2006/table">
            <a:tbl>
              <a:tblPr>
                <a:effectLst>
                  <a:outerShdw blurRad="50800" dist="38100" dir="13500000" algn="br" rotWithShape="0">
                    <a:prstClr val="black">
                      <a:alpha val="40000"/>
                    </a:prstClr>
                  </a:outerShdw>
                </a:effectLst>
              </a:tblPr>
              <a:tblGrid>
                <a:gridCol w="1966763"/>
                <a:gridCol w="1439018"/>
                <a:gridCol w="1435951"/>
                <a:gridCol w="1644593"/>
                <a:gridCol w="1690618"/>
              </a:tblGrid>
              <a:tr h="463350">
                <a:tc gridSpan="5">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比較案件のボリューム情報</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72812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ﾌｧｲﾙ</a:t>
                      </a:r>
                      <a:r>
                        <a:rPr kumimoji="1" lang="zh-CN"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数</a:t>
                      </a: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endParaRPr kumimoji="1" lang="zh-CN"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ﾌﾟﾛｸﾞﾗﾑ行数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SQL</a:t>
                      </a: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IF FOR</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145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27012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234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2292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152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33615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2018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142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18952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1179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481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79038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5573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780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209680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1711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15188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198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15020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240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671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5" name="Group 647"/>
          <p:cNvGraphicFramePr>
            <a:graphicFrameLocks noGrp="1"/>
          </p:cNvGraphicFramePr>
          <p:nvPr>
            <p:extLst>
              <p:ext uri="{D42A27DB-BD31-4B8C-83A1-F6EECF244321}">
                <p14:modId xmlns:p14="http://schemas.microsoft.com/office/powerpoint/2010/main" val="388206921"/>
              </p:ext>
            </p:extLst>
          </p:nvPr>
        </p:nvGraphicFramePr>
        <p:xfrm>
          <a:off x="755376" y="2141534"/>
          <a:ext cx="8089629" cy="3954469"/>
        </p:xfrm>
        <a:graphic>
          <a:graphicData uri="http://schemas.openxmlformats.org/drawingml/2006/table">
            <a:tbl>
              <a:tblPr>
                <a:effectLst>
                  <a:outerShdw blurRad="50800" dist="38100" dir="13500000" algn="br" rotWithShape="0">
                    <a:prstClr val="black">
                      <a:alpha val="40000"/>
                    </a:prstClr>
                  </a:outerShdw>
                </a:effectLst>
              </a:tblPr>
              <a:tblGrid>
                <a:gridCol w="1320445"/>
                <a:gridCol w="1162679"/>
                <a:gridCol w="1727200"/>
                <a:gridCol w="1752600"/>
                <a:gridCol w="2126705"/>
              </a:tblGrid>
              <a:tr h="461412">
                <a:tc gridSpan="5">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比較案件のプログラム複雑さ情報</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72458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平均</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複雑度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a:t>
                      </a:r>
                      <a:r>
                        <a:rPr kumimoji="1" lang="zh-CN"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行数</a:t>
                      </a:r>
                      <a:r>
                        <a:rPr kumimoji="1" lang="en-US" altLang="zh-CN"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ﾌｧｲﾙ</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a:t>
                      </a:r>
                      <a:r>
                        <a:rPr kumimoji="1" lang="zh-CN"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行数</a:t>
                      </a:r>
                      <a:r>
                        <a:rPr kumimoji="1" lang="en-US" altLang="zh-CN"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SQL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a:t>
                      </a:r>
                      <a:r>
                        <a:rPr kumimoji="1" lang="zh-CN"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行数</a:t>
                      </a: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IF FOR</a:t>
                      </a: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のﾊﾟｰｾﾝﾄ</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186.29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115.44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8.49%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221.15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294.87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133.46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145.78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6.22%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2.76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164.32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251.71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3.26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268.82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122.55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7.24%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1.94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75.86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62.58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4.47%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11</a:t>
            </a:fld>
            <a:endParaRPr lang="en-US" altLang="ja-JP" sz="1200">
              <a:solidFill>
                <a:srgbClr val="898989"/>
              </a:solidFill>
              <a:latin typeface="Meiryo UI" pitchFamily="50" charset="-128"/>
              <a:ea typeface="Meiryo UI" pitchFamily="50" charset="-128"/>
              <a:cs typeface="Meiryo UI" pitchFamily="50" charset="-128"/>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781" y="2433637"/>
            <a:ext cx="7934325" cy="3962400"/>
          </a:xfrm>
          <a:prstGeom prst="rect">
            <a:avLst/>
          </a:prstGeom>
          <a:noFill/>
          <a:ln w="12700" cmpd="sng">
            <a:solidFill>
              <a:schemeClr val="tx1"/>
            </a:solidFill>
            <a:miter lim="800000"/>
            <a:headEnd/>
            <a:tailEnd/>
          </a:ln>
          <a:effectLst>
            <a:outerShdw blurRad="50800" dist="38100" dir="13500000" algn="b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８．</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導入の効果</a:t>
            </a:r>
          </a:p>
        </p:txBody>
      </p:sp>
      <p:sp>
        <p:nvSpPr>
          <p:cNvPr id="8" name="テキスト ボックス 7"/>
          <p:cNvSpPr txBox="1"/>
          <p:nvPr/>
        </p:nvSpPr>
        <p:spPr>
          <a:xfrm>
            <a:off x="307973" y="1040827"/>
            <a:ext cx="4054707" cy="338554"/>
          </a:xfrm>
          <a:prstGeom prst="rect">
            <a:avLst/>
          </a:prstGeom>
          <a:noFill/>
        </p:spPr>
        <p:txBody>
          <a:bodyPr wrap="square" rtlCol="0">
            <a:spAutoFit/>
          </a:bodyPr>
          <a:lstStyle/>
          <a:p>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実績一覧の</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案件</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１の効果分析です。</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64745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a:spLocks noChangeArrowheads="1"/>
          </p:cNvSpPr>
          <p:nvPr/>
        </p:nvSpPr>
        <p:spPr bwMode="auto">
          <a:xfrm>
            <a:off x="212970" y="1070621"/>
            <a:ext cx="8723313" cy="4336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ja-JP"/>
            </a:defPPr>
            <a:lvl1pPr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eaLnBrk="1" latinLnBrk="1" hangingPunct="1">
              <a:lnSpc>
                <a:spcPct val="110000"/>
              </a:lnSpc>
              <a:spcBef>
                <a:spcPct val="25000"/>
              </a:spcBef>
              <a:buFont typeface="Webdings" pitchFamily="18" charset="2"/>
              <a:buNone/>
            </a:pPr>
            <a:r>
              <a:rPr lang="ja-JP" altLang="en-US" sz="2000" dirty="0" smtClean="0">
                <a:latin typeface="Meiryo UI" pitchFamily="50" charset="-128"/>
                <a:ea typeface="Meiryo UI" pitchFamily="50" charset="-128"/>
                <a:cs typeface="Meiryo UI" pitchFamily="50" charset="-128"/>
              </a:rPr>
              <a:t>１、</a:t>
            </a:r>
            <a:r>
              <a:rPr lang="ja-JP" altLang="en-US" sz="2000" dirty="0">
                <a:latin typeface="Meiryo UI" pitchFamily="50" charset="-128"/>
                <a:ea typeface="Meiryo UI" pitchFamily="50" charset="-128"/>
                <a:cs typeface="Meiryo UI" pitchFamily="50" charset="-128"/>
              </a:rPr>
              <a:t>ブラウザ制限があります。</a:t>
            </a:r>
            <a:endParaRPr lang="en-US" altLang="ja-JP" sz="2000" dirty="0">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ja-JP" altLang="en-US" sz="1600" dirty="0">
                <a:latin typeface="Meiryo UI" pitchFamily="50" charset="-128"/>
                <a:ea typeface="Meiryo UI" pitchFamily="50" charset="-128"/>
                <a:cs typeface="Meiryo UI" pitchFamily="50" charset="-128"/>
              </a:rPr>
              <a:t>　　</a:t>
            </a:r>
            <a:r>
              <a:rPr lang="ja-JP" altLang="en-US" sz="1600" dirty="0">
                <a:solidFill>
                  <a:schemeClr val="accent1"/>
                </a:solidFill>
                <a:latin typeface="Meiryo UI" pitchFamily="50" charset="-128"/>
                <a:ea typeface="Meiryo UI" pitchFamily="50" charset="-128"/>
                <a:cs typeface="Meiryo UI" pitchFamily="50" charset="-128"/>
              </a:rPr>
              <a:t>旧バージョンの</a:t>
            </a:r>
            <a:r>
              <a:rPr lang="en-US" altLang="ja-JP" sz="1600" dirty="0">
                <a:solidFill>
                  <a:schemeClr val="accent1"/>
                </a:solidFill>
                <a:latin typeface="Meiryo UI" pitchFamily="50" charset="-128"/>
                <a:ea typeface="Meiryo UI" pitchFamily="50" charset="-128"/>
                <a:cs typeface="Meiryo UI" pitchFamily="50" charset="-128"/>
              </a:rPr>
              <a:t>IE(IE6-9)</a:t>
            </a:r>
            <a:r>
              <a:rPr lang="ja-JP" altLang="en-US" sz="1600" dirty="0">
                <a:solidFill>
                  <a:schemeClr val="accent1"/>
                </a:solidFill>
                <a:latin typeface="Meiryo UI" pitchFamily="50" charset="-128"/>
                <a:ea typeface="Meiryo UI" pitchFamily="50" charset="-128"/>
                <a:cs typeface="Meiryo UI" pitchFamily="50" charset="-128"/>
              </a:rPr>
              <a:t>は対応しません。必要な場合、ｶｽﾀﾏｲｽﾞして対応することは可能です。</a:t>
            </a:r>
            <a:endParaRPr lang="en-US" altLang="ja-JP" sz="1600" dirty="0">
              <a:solidFill>
                <a:schemeClr val="accent1"/>
              </a:solidFill>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ja-JP" altLang="en-US" sz="2000" dirty="0" smtClean="0">
                <a:latin typeface="Meiryo UI" pitchFamily="50" charset="-128"/>
                <a:ea typeface="Meiryo UI" pitchFamily="50" charset="-128"/>
                <a:cs typeface="Meiryo UI" pitchFamily="50" charset="-128"/>
              </a:rPr>
              <a:t>２、</a:t>
            </a:r>
            <a:r>
              <a:rPr lang="ja-JP" altLang="en-US" sz="2000" dirty="0">
                <a:latin typeface="Meiryo UI" pitchFamily="50" charset="-128"/>
                <a:ea typeface="Meiryo UI" pitchFamily="50" charset="-128"/>
                <a:cs typeface="Meiryo UI" pitchFamily="50" charset="-128"/>
              </a:rPr>
              <a:t>他のリッチクライアントパーツと連携時、手間がかかります。</a:t>
            </a:r>
            <a:endParaRPr lang="en-US" altLang="ja-JP" sz="2000" dirty="0">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ja-JP" altLang="en-US" sz="1600" dirty="0">
                <a:solidFill>
                  <a:schemeClr val="accent1"/>
                </a:solidFill>
                <a:latin typeface="Meiryo UI" pitchFamily="50" charset="-128"/>
                <a:ea typeface="Meiryo UI" pitchFamily="50" charset="-128"/>
                <a:cs typeface="Meiryo UI" pitchFamily="50" charset="-128"/>
              </a:rPr>
              <a:t>　　</a:t>
            </a:r>
            <a:r>
              <a:rPr lang="en-US" altLang="ja-JP" sz="1600" dirty="0">
                <a:solidFill>
                  <a:schemeClr val="accent1"/>
                </a:solidFill>
                <a:latin typeface="Meiryo UI" pitchFamily="50" charset="-128"/>
                <a:ea typeface="Meiryo UI" pitchFamily="50" charset="-128"/>
                <a:cs typeface="Meiryo UI" pitchFamily="50" charset="-128"/>
              </a:rPr>
              <a:t>EFW</a:t>
            </a:r>
            <a:r>
              <a:rPr lang="ja-JP" altLang="en-US" sz="1600" dirty="0">
                <a:solidFill>
                  <a:schemeClr val="accent1"/>
                </a:solidFill>
                <a:latin typeface="Meiryo UI" pitchFamily="50" charset="-128"/>
                <a:ea typeface="Meiryo UI" pitchFamily="50" charset="-128"/>
                <a:cs typeface="Meiryo UI" pitchFamily="50" charset="-128"/>
              </a:rPr>
              <a:t>はクライアントとサーバを一体化したフレームワークですから</a:t>
            </a:r>
            <a:r>
              <a:rPr lang="ja-JP" altLang="en-US" sz="1600" dirty="0" smtClean="0">
                <a:solidFill>
                  <a:schemeClr val="accent1"/>
                </a:solidFill>
                <a:latin typeface="Meiryo UI" pitchFamily="50" charset="-128"/>
                <a:ea typeface="Meiryo UI" pitchFamily="50" charset="-128"/>
                <a:cs typeface="Meiryo UI" pitchFamily="50" charset="-128"/>
              </a:rPr>
              <a:t>、他</a:t>
            </a:r>
            <a:r>
              <a:rPr lang="ja-JP" altLang="en-US" sz="1600" dirty="0">
                <a:solidFill>
                  <a:schemeClr val="accent1"/>
                </a:solidFill>
                <a:latin typeface="Meiryo UI" pitchFamily="50" charset="-128"/>
                <a:ea typeface="Meiryo UI" pitchFamily="50" charset="-128"/>
                <a:cs typeface="Meiryo UI" pitchFamily="50" charset="-128"/>
              </a:rPr>
              <a:t>のリッチクライアント類</a:t>
            </a:r>
            <a:r>
              <a:rPr lang="ja-JP" altLang="en-US" sz="1600" dirty="0" smtClean="0">
                <a:solidFill>
                  <a:schemeClr val="accent1"/>
                </a:solidFill>
                <a:latin typeface="Meiryo UI" pitchFamily="50" charset="-128"/>
                <a:ea typeface="Meiryo UI" pitchFamily="50" charset="-128"/>
                <a:cs typeface="Meiryo UI" pitchFamily="50" charset="-128"/>
              </a:rPr>
              <a:t>のパーツを</a:t>
            </a:r>
            <a:endParaRPr lang="en-US" altLang="ja-JP" sz="1600" dirty="0" smtClean="0">
              <a:solidFill>
                <a:schemeClr val="accent1"/>
              </a:solidFill>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ja-JP" altLang="en-US" sz="1600" dirty="0">
                <a:solidFill>
                  <a:schemeClr val="accent1"/>
                </a:solidFill>
                <a:latin typeface="Meiryo UI" pitchFamily="50" charset="-128"/>
                <a:ea typeface="Meiryo UI" pitchFamily="50" charset="-128"/>
                <a:cs typeface="Meiryo UI" pitchFamily="50" charset="-128"/>
              </a:rPr>
              <a:t>　</a:t>
            </a:r>
            <a:r>
              <a:rPr lang="ja-JP" altLang="en-US" sz="1600" dirty="0" smtClean="0">
                <a:solidFill>
                  <a:schemeClr val="accent1"/>
                </a:solidFill>
                <a:latin typeface="Meiryo UI" pitchFamily="50" charset="-128"/>
                <a:ea typeface="Meiryo UI" pitchFamily="50" charset="-128"/>
                <a:cs typeface="Meiryo UI" pitchFamily="50" charset="-128"/>
              </a:rPr>
              <a:t>　連携</a:t>
            </a:r>
            <a:r>
              <a:rPr lang="ja-JP" altLang="en-US" sz="1600" dirty="0">
                <a:solidFill>
                  <a:schemeClr val="accent1"/>
                </a:solidFill>
                <a:latin typeface="Meiryo UI" pitchFamily="50" charset="-128"/>
                <a:ea typeface="Meiryo UI" pitchFamily="50" charset="-128"/>
                <a:cs typeface="Meiryo UI" pitchFamily="50" charset="-128"/>
              </a:rPr>
              <a:t>したい場合、そのパーツ</a:t>
            </a:r>
            <a:r>
              <a:rPr lang="ja-JP" altLang="en-US" sz="1600" dirty="0" smtClean="0">
                <a:solidFill>
                  <a:schemeClr val="accent1"/>
                </a:solidFill>
                <a:latin typeface="Meiryo UI" pitchFamily="50" charset="-128"/>
                <a:ea typeface="Meiryo UI" pitchFamily="50" charset="-128"/>
                <a:cs typeface="Meiryo UI" pitchFamily="50" charset="-128"/>
              </a:rPr>
              <a:t>の改造</a:t>
            </a:r>
            <a:r>
              <a:rPr lang="ja-JP" altLang="en-US" sz="1600" dirty="0">
                <a:solidFill>
                  <a:schemeClr val="accent1"/>
                </a:solidFill>
                <a:latin typeface="Meiryo UI" pitchFamily="50" charset="-128"/>
                <a:ea typeface="Meiryo UI" pitchFamily="50" charset="-128"/>
                <a:cs typeface="Meiryo UI" pitchFamily="50" charset="-128"/>
              </a:rPr>
              <a:t>を含んで検討必要な場合があります</a:t>
            </a:r>
            <a:r>
              <a:rPr lang="ja-JP" altLang="en-US" sz="1600" dirty="0" smtClean="0">
                <a:solidFill>
                  <a:schemeClr val="accent1"/>
                </a:solidFill>
                <a:latin typeface="Meiryo UI" pitchFamily="50" charset="-128"/>
                <a:ea typeface="Meiryo UI" pitchFamily="50" charset="-128"/>
                <a:cs typeface="Meiryo UI" pitchFamily="50" charset="-128"/>
              </a:rPr>
              <a:t>。</a:t>
            </a:r>
            <a:endParaRPr lang="en-US" altLang="ja-JP" sz="1600" dirty="0">
              <a:solidFill>
                <a:schemeClr val="accent1"/>
              </a:solidFill>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ja-JP" altLang="en-US" sz="2000" dirty="0" smtClean="0">
                <a:latin typeface="Meiryo UI" pitchFamily="50" charset="-128"/>
                <a:ea typeface="Meiryo UI" pitchFamily="50" charset="-128"/>
                <a:cs typeface="Meiryo UI" pitchFamily="50" charset="-128"/>
              </a:rPr>
              <a:t>３、</a:t>
            </a:r>
            <a:r>
              <a:rPr lang="ja-JP" altLang="en-US" sz="2000" dirty="0">
                <a:latin typeface="Meiryo UI" pitchFamily="50" charset="-128"/>
                <a:ea typeface="Meiryo UI" pitchFamily="50" charset="-128"/>
                <a:cs typeface="Meiryo UI" pitchFamily="50" charset="-128"/>
              </a:rPr>
              <a:t>大量データ一括</a:t>
            </a:r>
            <a:r>
              <a:rPr lang="en-US" altLang="ja-JP" sz="2000" dirty="0">
                <a:latin typeface="Meiryo UI" pitchFamily="50" charset="-128"/>
                <a:ea typeface="Meiryo UI" pitchFamily="50" charset="-128"/>
                <a:cs typeface="Meiryo UI" pitchFamily="50" charset="-128"/>
              </a:rPr>
              <a:t>Select</a:t>
            </a:r>
            <a:r>
              <a:rPr lang="ja-JP" altLang="en-US" sz="2000" dirty="0">
                <a:latin typeface="Meiryo UI" pitchFamily="50" charset="-128"/>
                <a:ea typeface="Meiryo UI" pitchFamily="50" charset="-128"/>
                <a:cs typeface="Meiryo UI" pitchFamily="50" charset="-128"/>
              </a:rPr>
              <a:t>する際、メモリリークの可能性があります。</a:t>
            </a:r>
            <a:endParaRPr lang="en-US" altLang="ja-JP" sz="2000" dirty="0">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ja-JP" altLang="en-US" sz="1600" dirty="0">
                <a:solidFill>
                  <a:schemeClr val="accent1"/>
                </a:solidFill>
                <a:latin typeface="Meiryo UI" pitchFamily="50" charset="-128"/>
                <a:ea typeface="Meiryo UI" pitchFamily="50" charset="-128"/>
                <a:cs typeface="Meiryo UI" pitchFamily="50" charset="-128"/>
              </a:rPr>
              <a:t>　　</a:t>
            </a:r>
            <a:r>
              <a:rPr lang="en-US" altLang="ja-JP" sz="1600" dirty="0">
                <a:solidFill>
                  <a:schemeClr val="accent1"/>
                </a:solidFill>
                <a:latin typeface="Meiryo UI" pitchFamily="50" charset="-128"/>
                <a:ea typeface="Meiryo UI" pitchFamily="50" charset="-128"/>
                <a:cs typeface="Meiryo UI" pitchFamily="50" charset="-128"/>
              </a:rPr>
              <a:t>Select</a:t>
            </a:r>
            <a:r>
              <a:rPr lang="ja-JP" altLang="en-US" sz="1600" dirty="0">
                <a:solidFill>
                  <a:schemeClr val="accent1"/>
                </a:solidFill>
                <a:latin typeface="Meiryo UI" pitchFamily="50" charset="-128"/>
                <a:ea typeface="Meiryo UI" pitchFamily="50" charset="-128"/>
                <a:cs typeface="Meiryo UI" pitchFamily="50" charset="-128"/>
              </a:rPr>
              <a:t>文を発行時、検索結果は一時的に全部メモリに入ります。</a:t>
            </a:r>
            <a:endParaRPr lang="en-US" altLang="ja-JP" sz="1600" dirty="0">
              <a:solidFill>
                <a:schemeClr val="accent1"/>
              </a:solidFill>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ja-JP" altLang="en-US" sz="1600" dirty="0">
                <a:solidFill>
                  <a:schemeClr val="accent1"/>
                </a:solidFill>
                <a:latin typeface="Meiryo UI" pitchFamily="50" charset="-128"/>
                <a:ea typeface="Meiryo UI" pitchFamily="50" charset="-128"/>
                <a:cs typeface="Meiryo UI" pitchFamily="50" charset="-128"/>
              </a:rPr>
              <a:t>　　もし検索結果は多すぎる場合、メモリ不足になります。この点は</a:t>
            </a:r>
            <a:r>
              <a:rPr lang="ja-JP" altLang="en-US" sz="1600" dirty="0" smtClean="0">
                <a:solidFill>
                  <a:schemeClr val="accent1"/>
                </a:solidFill>
                <a:latin typeface="Meiryo UI" pitchFamily="50" charset="-128"/>
                <a:ea typeface="Meiryo UI" pitchFamily="50" charset="-128"/>
                <a:cs typeface="Meiryo UI" pitchFamily="50" charset="-128"/>
              </a:rPr>
              <a:t>、一般的</a:t>
            </a:r>
            <a:r>
              <a:rPr lang="ja-JP" altLang="en-US" sz="1600" dirty="0">
                <a:solidFill>
                  <a:schemeClr val="accent1"/>
                </a:solidFill>
                <a:latin typeface="Meiryo UI" pitchFamily="50" charset="-128"/>
                <a:ea typeface="Meiryo UI" pitchFamily="50" charset="-128"/>
                <a:cs typeface="Meiryo UI" pitchFamily="50" charset="-128"/>
              </a:rPr>
              <a:t>な</a:t>
            </a:r>
            <a:r>
              <a:rPr lang="en-US" altLang="ja-JP" sz="1600" dirty="0">
                <a:solidFill>
                  <a:schemeClr val="accent1"/>
                </a:solidFill>
                <a:latin typeface="Meiryo UI" pitchFamily="50" charset="-128"/>
                <a:ea typeface="Meiryo UI" pitchFamily="50" charset="-128"/>
                <a:cs typeface="Meiryo UI" pitchFamily="50" charset="-128"/>
              </a:rPr>
              <a:t>Java</a:t>
            </a:r>
            <a:r>
              <a:rPr lang="ja-JP" altLang="en-US" sz="1600" dirty="0">
                <a:solidFill>
                  <a:schemeClr val="accent1"/>
                </a:solidFill>
                <a:latin typeface="Meiryo UI" pitchFamily="50" charset="-128"/>
                <a:ea typeface="Meiryo UI" pitchFamily="50" charset="-128"/>
                <a:cs typeface="Meiryo UI" pitchFamily="50" charset="-128"/>
              </a:rPr>
              <a:t>フレームワーク</a:t>
            </a:r>
            <a:r>
              <a:rPr lang="ja-JP" altLang="en-US" sz="1600" dirty="0" smtClean="0">
                <a:solidFill>
                  <a:schemeClr val="accent1"/>
                </a:solidFill>
                <a:latin typeface="Meiryo UI" pitchFamily="50" charset="-128"/>
                <a:ea typeface="Meiryo UI" pitchFamily="50" charset="-128"/>
                <a:cs typeface="Meiryo UI" pitchFamily="50" charset="-128"/>
              </a:rPr>
              <a:t>と</a:t>
            </a:r>
            <a:endParaRPr lang="en-US" altLang="ja-JP" sz="1600" dirty="0" smtClean="0">
              <a:solidFill>
                <a:schemeClr val="accent1"/>
              </a:solidFill>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ja-JP" altLang="en-US" sz="1600" dirty="0">
                <a:solidFill>
                  <a:schemeClr val="accent1"/>
                </a:solidFill>
                <a:latin typeface="Meiryo UI" pitchFamily="50" charset="-128"/>
                <a:ea typeface="Meiryo UI" pitchFamily="50" charset="-128"/>
                <a:cs typeface="Meiryo UI" pitchFamily="50" charset="-128"/>
              </a:rPr>
              <a:t>　</a:t>
            </a:r>
            <a:r>
              <a:rPr lang="ja-JP" altLang="en-US" sz="1600" dirty="0" smtClean="0">
                <a:solidFill>
                  <a:schemeClr val="accent1"/>
                </a:solidFill>
                <a:latin typeface="Meiryo UI" pitchFamily="50" charset="-128"/>
                <a:ea typeface="Meiryo UI" pitchFamily="50" charset="-128"/>
                <a:cs typeface="Meiryo UI" pitchFamily="50" charset="-128"/>
              </a:rPr>
              <a:t>　同じ</a:t>
            </a:r>
            <a:r>
              <a:rPr lang="ja-JP" altLang="en-US" sz="1600" dirty="0">
                <a:solidFill>
                  <a:schemeClr val="accent1"/>
                </a:solidFill>
                <a:latin typeface="Meiryo UI" pitchFamily="50" charset="-128"/>
                <a:ea typeface="Meiryo UI" pitchFamily="50" charset="-128"/>
                <a:cs typeface="Meiryo UI" pitchFamily="50" charset="-128"/>
              </a:rPr>
              <a:t>注意点になります。</a:t>
            </a:r>
            <a:endParaRPr lang="en-US" altLang="ja-JP" sz="1600" dirty="0">
              <a:solidFill>
                <a:schemeClr val="accent1"/>
              </a:solidFill>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ja-JP" altLang="en-US" sz="2000" dirty="0" smtClean="0">
                <a:latin typeface="Meiryo UI" pitchFamily="50" charset="-128"/>
                <a:ea typeface="Meiryo UI" pitchFamily="50" charset="-128"/>
                <a:cs typeface="Meiryo UI" pitchFamily="50" charset="-128"/>
              </a:rPr>
              <a:t>４、イベント</a:t>
            </a:r>
            <a:r>
              <a:rPr lang="en-US" altLang="ja-JP" sz="2000" dirty="0" smtClean="0">
                <a:latin typeface="Meiryo UI" pitchFamily="50" charset="-128"/>
                <a:ea typeface="Meiryo UI" pitchFamily="50" charset="-128"/>
                <a:cs typeface="Meiryo UI" pitchFamily="50" charset="-128"/>
              </a:rPr>
              <a:t>JS</a:t>
            </a:r>
            <a:r>
              <a:rPr lang="ja-JP" altLang="en-US" sz="2000" dirty="0" smtClean="0">
                <a:latin typeface="Meiryo UI" pitchFamily="50" charset="-128"/>
                <a:ea typeface="Meiryo UI" pitchFamily="50" charset="-128"/>
                <a:cs typeface="Meiryo UI" pitchFamily="50" charset="-128"/>
              </a:rPr>
              <a:t>は語法に合わないとデバッグ不可です。</a:t>
            </a:r>
            <a:endParaRPr lang="en-US" altLang="ja-JP" sz="2000" dirty="0" smtClean="0">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ja-JP" altLang="en-US" sz="1600" dirty="0">
                <a:solidFill>
                  <a:schemeClr val="accent1"/>
                </a:solidFill>
                <a:latin typeface="Meiryo UI" pitchFamily="50" charset="-128"/>
                <a:ea typeface="Meiryo UI" pitchFamily="50" charset="-128"/>
                <a:cs typeface="Meiryo UI" pitchFamily="50" charset="-128"/>
              </a:rPr>
              <a:t>　</a:t>
            </a:r>
            <a:r>
              <a:rPr lang="ja-JP" altLang="en-US" sz="1600" dirty="0" smtClean="0">
                <a:solidFill>
                  <a:schemeClr val="accent1"/>
                </a:solidFill>
                <a:latin typeface="Meiryo UI" pitchFamily="50" charset="-128"/>
                <a:ea typeface="Meiryo UI" pitchFamily="50" charset="-128"/>
                <a:cs typeface="Meiryo UI" pitchFamily="50" charset="-128"/>
              </a:rPr>
              <a:t>　開発時、イベント</a:t>
            </a:r>
            <a:r>
              <a:rPr lang="en-US" altLang="ja-JP" sz="1600" dirty="0" smtClean="0">
                <a:solidFill>
                  <a:schemeClr val="accent1"/>
                </a:solidFill>
                <a:latin typeface="Meiryo UI" pitchFamily="50" charset="-128"/>
                <a:ea typeface="Meiryo UI" pitchFamily="50" charset="-128"/>
                <a:cs typeface="Meiryo UI" pitchFamily="50" charset="-128"/>
              </a:rPr>
              <a:t>JS</a:t>
            </a:r>
            <a:r>
              <a:rPr lang="ja-JP" altLang="en-US" sz="1600" dirty="0" smtClean="0">
                <a:solidFill>
                  <a:schemeClr val="accent1"/>
                </a:solidFill>
                <a:latin typeface="Meiryo UI" pitchFamily="50" charset="-128"/>
                <a:ea typeface="Meiryo UI" pitchFamily="50" charset="-128"/>
                <a:cs typeface="Meiryo UI" pitchFamily="50" charset="-128"/>
              </a:rPr>
              <a:t>ファイルは</a:t>
            </a:r>
            <a:r>
              <a:rPr lang="en-US" altLang="ja-JP" sz="1600" dirty="0" err="1" smtClean="0">
                <a:solidFill>
                  <a:schemeClr val="accent1"/>
                </a:solidFill>
                <a:latin typeface="Meiryo UI" pitchFamily="50" charset="-128"/>
                <a:ea typeface="Meiryo UI" pitchFamily="50" charset="-128"/>
                <a:cs typeface="Meiryo UI" pitchFamily="50" charset="-128"/>
              </a:rPr>
              <a:t>Javascript</a:t>
            </a:r>
            <a:r>
              <a:rPr lang="ja-JP" altLang="en-US" sz="1600" dirty="0" smtClean="0">
                <a:solidFill>
                  <a:schemeClr val="accent1"/>
                </a:solidFill>
                <a:latin typeface="Meiryo UI" pitchFamily="50" charset="-128"/>
                <a:ea typeface="Meiryo UI" pitchFamily="50" charset="-128"/>
                <a:cs typeface="Meiryo UI" pitchFamily="50" charset="-128"/>
              </a:rPr>
              <a:t>語法に合わない場合、フレームワークにロードできないため、</a:t>
            </a:r>
            <a:endParaRPr lang="en-US" altLang="ja-JP" sz="1600" dirty="0" smtClean="0">
              <a:solidFill>
                <a:schemeClr val="accent1"/>
              </a:solidFill>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ja-JP" altLang="en-US" sz="1600" dirty="0">
                <a:solidFill>
                  <a:schemeClr val="accent1"/>
                </a:solidFill>
                <a:latin typeface="Meiryo UI" pitchFamily="50" charset="-128"/>
                <a:ea typeface="Meiryo UI" pitchFamily="50" charset="-128"/>
                <a:cs typeface="Meiryo UI" pitchFamily="50" charset="-128"/>
              </a:rPr>
              <a:t>　</a:t>
            </a:r>
            <a:r>
              <a:rPr lang="ja-JP" altLang="en-US" sz="1600" dirty="0" smtClean="0">
                <a:solidFill>
                  <a:schemeClr val="accent1"/>
                </a:solidFill>
                <a:latin typeface="Meiryo UI" pitchFamily="50" charset="-128"/>
                <a:ea typeface="Meiryo UI" pitchFamily="50" charset="-128"/>
                <a:cs typeface="Meiryo UI" pitchFamily="50" charset="-128"/>
              </a:rPr>
              <a:t>　実行不可になります。予想外のエラー情報だったら、語法の問題かどうか疑ってください。</a:t>
            </a:r>
            <a:endParaRPr lang="en-US" altLang="ja-JP" sz="1600" dirty="0" smtClean="0">
              <a:solidFill>
                <a:schemeClr val="accent1"/>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12</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９．注意事項</a:t>
            </a:r>
            <a:endParaRPr lang="ja-JP" altLang="en-US" sz="2800" dirty="0">
              <a:solidFill>
                <a:schemeClr val="tx2"/>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20629911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731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目次</a:t>
            </a:r>
          </a:p>
        </p:txBody>
      </p:sp>
      <p:sp>
        <p:nvSpPr>
          <p:cNvPr id="4099" name="スライド番号プレースホルダー 3"/>
          <p:cNvSpPr txBox="1">
            <a:spLocks/>
          </p:cNvSpPr>
          <p:nvPr/>
        </p:nvSpPr>
        <p:spPr bwMode="auto">
          <a:xfrm>
            <a:off x="6948488" y="6494463"/>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9" name="タイトル 1"/>
          <p:cNvSpPr txBox="1">
            <a:spLocks/>
          </p:cNvSpPr>
          <p:nvPr/>
        </p:nvSpPr>
        <p:spPr bwMode="auto">
          <a:xfrm>
            <a:off x="315531" y="1201164"/>
            <a:ext cx="8622407" cy="474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１、プログラムの可読性</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２</a:t>
            </a:r>
            <a:r>
              <a:rPr lang="ja-JP" altLang="en-US" sz="2400" dirty="0">
                <a:latin typeface="Meiryo UI" pitchFamily="50" charset="-128"/>
                <a:ea typeface="Meiryo UI" pitchFamily="50" charset="-128"/>
                <a:cs typeface="Meiryo UI" pitchFamily="50" charset="-128"/>
              </a:rPr>
              <a:t>、</a:t>
            </a:r>
            <a:r>
              <a:rPr lang="ja-JP" altLang="en-US" sz="2400" dirty="0" smtClean="0">
                <a:latin typeface="Meiryo UI" pitchFamily="50" charset="-128"/>
                <a:ea typeface="Meiryo UI" pitchFamily="50" charset="-128"/>
                <a:cs typeface="Meiryo UI" pitchFamily="50" charset="-128"/>
              </a:rPr>
              <a:t>従来</a:t>
            </a:r>
            <a:r>
              <a:rPr lang="en-US" altLang="ja-JP" sz="2400" dirty="0" smtClean="0">
                <a:latin typeface="Meiryo UI" pitchFamily="50" charset="-128"/>
                <a:ea typeface="Meiryo UI" pitchFamily="50" charset="-128"/>
                <a:cs typeface="Meiryo UI" pitchFamily="50" charset="-128"/>
              </a:rPr>
              <a:t>WEB</a:t>
            </a:r>
            <a:r>
              <a:rPr lang="ja-JP" altLang="en-US" sz="2400" dirty="0" smtClean="0">
                <a:latin typeface="Meiryo UI" pitchFamily="50" charset="-128"/>
                <a:ea typeface="Meiryo UI" pitchFamily="50" charset="-128"/>
                <a:cs typeface="Meiryo UI" pitchFamily="50" charset="-128"/>
              </a:rPr>
              <a:t>開発の問題</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３、</a:t>
            </a:r>
            <a:r>
              <a:rPr lang="en-US" altLang="ja-JP" sz="2400" dirty="0">
                <a:latin typeface="Meiryo UI" pitchFamily="50" charset="-128"/>
                <a:ea typeface="Meiryo UI" pitchFamily="50" charset="-128"/>
                <a:cs typeface="Meiryo UI" pitchFamily="50" charset="-128"/>
              </a:rPr>
              <a:t>E-FW</a:t>
            </a:r>
            <a:r>
              <a:rPr lang="ja-JP" altLang="en-US" sz="2400" dirty="0">
                <a:latin typeface="Meiryo UI" pitchFamily="50" charset="-128"/>
                <a:ea typeface="Meiryo UI" pitchFamily="50" charset="-128"/>
                <a:cs typeface="Meiryo UI" pitchFamily="50" charset="-128"/>
              </a:rPr>
              <a:t>の</a:t>
            </a:r>
            <a:r>
              <a:rPr lang="ja-JP" altLang="en-US" sz="2400" dirty="0" smtClean="0">
                <a:latin typeface="Meiryo UI" pitchFamily="50" charset="-128"/>
                <a:ea typeface="Meiryo UI" pitchFamily="50" charset="-128"/>
                <a:cs typeface="Meiryo UI" pitchFamily="50" charset="-128"/>
              </a:rPr>
              <a:t>スローガン</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４</a:t>
            </a:r>
            <a:r>
              <a:rPr lang="ja-JP" altLang="en-US" sz="2400" dirty="0" smtClean="0">
                <a:latin typeface="Meiryo UI" pitchFamily="50" charset="-128"/>
                <a:ea typeface="Meiryo UI" pitchFamily="50" charset="-128"/>
                <a:cs typeface="Meiryo UI" pitchFamily="50" charset="-128"/>
              </a:rPr>
              <a:t>、従来問題の解決</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５、</a:t>
            </a:r>
            <a:r>
              <a:rPr lang="en-US" altLang="ja-JP" sz="2400" dirty="0">
                <a:latin typeface="Meiryo UI" pitchFamily="50" charset="-128"/>
                <a:ea typeface="Meiryo UI" pitchFamily="50" charset="-128"/>
                <a:cs typeface="Meiryo UI" pitchFamily="50" charset="-128"/>
              </a:rPr>
              <a:t>E-FW</a:t>
            </a:r>
            <a:r>
              <a:rPr lang="ja-JP" altLang="en-US" sz="2400" dirty="0" smtClean="0">
                <a:latin typeface="Meiryo UI" pitchFamily="50" charset="-128"/>
                <a:ea typeface="Meiryo UI" pitchFamily="50" charset="-128"/>
                <a:cs typeface="Meiryo UI" pitchFamily="50" charset="-128"/>
              </a:rPr>
              <a:t>の機能</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６、</a:t>
            </a:r>
            <a:r>
              <a:rPr lang="en-US" altLang="ja-JP" sz="2400" dirty="0">
                <a:latin typeface="Meiryo UI" pitchFamily="50" charset="-128"/>
                <a:ea typeface="Meiryo UI" pitchFamily="50" charset="-128"/>
                <a:cs typeface="Meiryo UI" pitchFamily="50" charset="-128"/>
              </a:rPr>
              <a:t>E-FW</a:t>
            </a:r>
            <a:r>
              <a:rPr lang="ja-JP" altLang="en-US" sz="2400" dirty="0" smtClean="0">
                <a:latin typeface="Meiryo UI" pitchFamily="50" charset="-128"/>
                <a:ea typeface="Meiryo UI" pitchFamily="50" charset="-128"/>
                <a:cs typeface="Meiryo UI" pitchFamily="50" charset="-128"/>
              </a:rPr>
              <a:t>のメリット</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７、実績一覧</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８、</a:t>
            </a:r>
            <a:r>
              <a:rPr lang="en-US" altLang="ja-JP" sz="2400" dirty="0" smtClean="0">
                <a:latin typeface="Meiryo UI" pitchFamily="50" charset="-128"/>
                <a:ea typeface="Meiryo UI" pitchFamily="50" charset="-128"/>
                <a:cs typeface="Meiryo UI" pitchFamily="50" charset="-128"/>
              </a:rPr>
              <a:t>E-FW</a:t>
            </a:r>
            <a:r>
              <a:rPr lang="ja-JP" altLang="en-US" sz="2400" dirty="0" smtClean="0">
                <a:latin typeface="Meiryo UI" pitchFamily="50" charset="-128"/>
                <a:ea typeface="Meiryo UI" pitchFamily="50" charset="-128"/>
                <a:cs typeface="Meiryo UI" pitchFamily="50" charset="-128"/>
              </a:rPr>
              <a:t>導入の効果</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９</a:t>
            </a:r>
            <a:r>
              <a:rPr lang="ja-JP" altLang="en-US" sz="2400" dirty="0" smtClean="0">
                <a:latin typeface="Meiryo UI" pitchFamily="50" charset="-128"/>
                <a:ea typeface="Meiryo UI" pitchFamily="50" charset="-128"/>
                <a:cs typeface="Meiryo UI" pitchFamily="50" charset="-128"/>
              </a:rPr>
              <a:t>、注意事項</a:t>
            </a:r>
            <a:endParaRPr lang="en-US" altLang="ja-JP" sz="2400" dirty="0" smtClean="0">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973071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5"/>
          <p:cNvSpPr txBox="1">
            <a:spLocks noChangeArrowheads="1"/>
          </p:cNvSpPr>
          <p:nvPr/>
        </p:nvSpPr>
        <p:spPr bwMode="auto">
          <a:xfrm>
            <a:off x="215211" y="4127164"/>
            <a:ext cx="8579385" cy="213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1600" dirty="0" smtClean="0">
                <a:solidFill>
                  <a:schemeClr val="bg1">
                    <a:lumMod val="50000"/>
                  </a:schemeClr>
                </a:solidFill>
                <a:latin typeface="Meiryo UI" pitchFamily="50" charset="-128"/>
                <a:ea typeface="Meiryo UI" pitchFamily="50" charset="-128"/>
                <a:cs typeface="Meiryo UI" pitchFamily="50" charset="-128"/>
              </a:rPr>
              <a:t>そして</a:t>
            </a:r>
            <a:r>
              <a:rPr lang="ja-JP" altLang="en-US" sz="1600" dirty="0">
                <a:solidFill>
                  <a:schemeClr val="bg1">
                    <a:lumMod val="50000"/>
                  </a:schemeClr>
                </a:solidFill>
                <a:latin typeface="Meiryo UI" pitchFamily="50" charset="-128"/>
                <a:ea typeface="Meiryo UI" pitchFamily="50" charset="-128"/>
                <a:cs typeface="Meiryo UI" pitchFamily="50" charset="-128"/>
              </a:rPr>
              <a:t>、</a:t>
            </a:r>
            <a:r>
              <a:rPr lang="ja-JP" altLang="en-US" sz="1600" dirty="0" smtClean="0">
                <a:solidFill>
                  <a:schemeClr val="bg1">
                    <a:lumMod val="50000"/>
                  </a:schemeClr>
                </a:solidFill>
                <a:latin typeface="Meiryo UI" pitchFamily="50" charset="-128"/>
                <a:ea typeface="Meiryo UI" pitchFamily="50" charset="-128"/>
                <a:cs typeface="Meiryo UI" pitchFamily="50" charset="-128"/>
              </a:rPr>
              <a:t>従来の</a:t>
            </a:r>
            <a:r>
              <a:rPr lang="en-US" altLang="ja-JP" sz="1600" dirty="0" smtClean="0">
                <a:solidFill>
                  <a:schemeClr val="bg1">
                    <a:lumMod val="50000"/>
                  </a:schemeClr>
                </a:solidFill>
                <a:latin typeface="Meiryo UI" pitchFamily="50" charset="-128"/>
                <a:ea typeface="Meiryo UI" pitchFamily="50" charset="-128"/>
                <a:cs typeface="Meiryo UI" pitchFamily="50" charset="-128"/>
              </a:rPr>
              <a:t>WEB</a:t>
            </a:r>
            <a:r>
              <a:rPr lang="ja-JP" altLang="en-US" sz="1600" dirty="0">
                <a:solidFill>
                  <a:schemeClr val="bg1">
                    <a:lumMod val="50000"/>
                  </a:schemeClr>
                </a:solidFill>
                <a:latin typeface="Meiryo UI" pitchFamily="50" charset="-128"/>
                <a:ea typeface="Meiryo UI" pitchFamily="50" charset="-128"/>
                <a:cs typeface="Meiryo UI" pitchFamily="50" charset="-128"/>
              </a:rPr>
              <a:t>開発</a:t>
            </a:r>
            <a:r>
              <a:rPr lang="ja-JP" altLang="en-US" sz="1600" dirty="0" smtClean="0">
                <a:solidFill>
                  <a:schemeClr val="bg1">
                    <a:lumMod val="50000"/>
                  </a:schemeClr>
                </a:solidFill>
                <a:latin typeface="Meiryo UI" pitchFamily="50" charset="-128"/>
                <a:ea typeface="Meiryo UI" pitchFamily="50" charset="-128"/>
                <a:cs typeface="Meiryo UI" pitchFamily="50" charset="-128"/>
              </a:rPr>
              <a:t>において、</a:t>
            </a:r>
            <a:r>
              <a:rPr lang="ja-JP" altLang="en-US" sz="1600" dirty="0">
                <a:solidFill>
                  <a:schemeClr val="bg1">
                    <a:lumMod val="50000"/>
                  </a:schemeClr>
                </a:solidFill>
                <a:latin typeface="Meiryo UI" pitchFamily="50" charset="-128"/>
                <a:ea typeface="Meiryo UI" pitchFamily="50" charset="-128"/>
                <a:cs typeface="Meiryo UI" pitchFamily="50" charset="-128"/>
              </a:rPr>
              <a:t>よく存在する</a:t>
            </a:r>
            <a:r>
              <a:rPr lang="ja-JP" altLang="en-US" sz="1600" dirty="0" smtClean="0">
                <a:solidFill>
                  <a:schemeClr val="bg1">
                    <a:lumMod val="50000"/>
                  </a:schemeClr>
                </a:solidFill>
                <a:latin typeface="Meiryo UI" pitchFamily="50" charset="-128"/>
                <a:ea typeface="Meiryo UI" pitchFamily="50" charset="-128"/>
                <a:cs typeface="Meiryo UI" pitchFamily="50" charset="-128"/>
              </a:rPr>
              <a:t>以下の</a:t>
            </a:r>
            <a:r>
              <a:rPr lang="ja-JP" altLang="en-US" sz="1600" dirty="0">
                <a:solidFill>
                  <a:schemeClr val="bg1">
                    <a:lumMod val="50000"/>
                  </a:schemeClr>
                </a:solidFill>
                <a:latin typeface="Meiryo UI" pitchFamily="50" charset="-128"/>
                <a:ea typeface="Meiryo UI" pitchFamily="50" charset="-128"/>
                <a:cs typeface="Meiryo UI" pitchFamily="50" charset="-128"/>
              </a:rPr>
              <a:t>現象は問題と見なせます。</a:t>
            </a:r>
            <a:endParaRPr lang="en-US" altLang="ja-JP" sz="1600" dirty="0">
              <a:solidFill>
                <a:schemeClr val="bg1">
                  <a:lumMod val="50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1600" dirty="0" smtClean="0">
              <a:solidFill>
                <a:schemeClr val="bg1">
                  <a:lumMod val="50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smtClean="0">
                <a:solidFill>
                  <a:srgbClr val="FF0000"/>
                </a:solidFill>
                <a:latin typeface="Meiryo UI" pitchFamily="50" charset="-128"/>
                <a:ea typeface="Meiryo UI" pitchFamily="50" charset="-128"/>
                <a:cs typeface="Meiryo UI" pitchFamily="50" charset="-128"/>
              </a:rPr>
              <a:t>問題１</a:t>
            </a:r>
            <a:r>
              <a:rPr lang="ja-JP" altLang="en-US" sz="2000" dirty="0" smtClean="0">
                <a:latin typeface="Meiryo UI" pitchFamily="50" charset="-128"/>
                <a:ea typeface="Meiryo UI" pitchFamily="50" charset="-128"/>
                <a:cs typeface="Meiryo UI" pitchFamily="50" charset="-128"/>
              </a:rPr>
              <a:t>、仕様書の１行に対して、プログラムは数十行で組まないといけない。</a:t>
            </a:r>
            <a:endParaRPr lang="en-US" altLang="ja-JP" sz="20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16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smtClean="0">
                <a:solidFill>
                  <a:srgbClr val="FF0000"/>
                </a:solidFill>
                <a:latin typeface="Meiryo UI" pitchFamily="50" charset="-128"/>
                <a:ea typeface="Meiryo UI" pitchFamily="50" charset="-128"/>
                <a:cs typeface="Meiryo UI" pitchFamily="50" charset="-128"/>
              </a:rPr>
              <a:t>問題２</a:t>
            </a:r>
            <a:r>
              <a:rPr lang="ja-JP" altLang="en-US" sz="2000" dirty="0" smtClean="0">
                <a:latin typeface="Meiryo UI" pitchFamily="50" charset="-128"/>
                <a:ea typeface="Meiryo UI" pitchFamily="50" charset="-128"/>
                <a:cs typeface="Meiryo UI" pitchFamily="50" charset="-128"/>
              </a:rPr>
              <a:t>、仕様書の明瞭な処理順番に対して、プログラムはあちこちに遷移し、</a:t>
            </a:r>
            <a:endParaRPr lang="en-US" altLang="ja-JP" sz="20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　</a:t>
            </a:r>
            <a:r>
              <a:rPr lang="ja-JP" altLang="en-US" sz="2000" dirty="0" smtClean="0">
                <a:latin typeface="Meiryo UI" pitchFamily="50" charset="-128"/>
                <a:ea typeface="Meiryo UI" pitchFamily="50" charset="-128"/>
                <a:cs typeface="Meiryo UI" pitchFamily="50" charset="-128"/>
              </a:rPr>
              <a:t>　 　　　プロではないと処理順番をはっきり読み取れない。</a:t>
            </a:r>
            <a:endParaRPr lang="en-US" altLang="ja-JP" sz="2000" dirty="0">
              <a:latin typeface="Meiryo UI" pitchFamily="50" charset="-128"/>
              <a:ea typeface="Meiryo UI" pitchFamily="50" charset="-128"/>
              <a:cs typeface="Meiryo UI" pitchFamily="50" charset="-128"/>
            </a:endParaRPr>
          </a:p>
        </p:txBody>
      </p:sp>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１．プログラムの可読性</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2</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137" name="テキスト ボックス 5"/>
          <p:cNvSpPr txBox="1">
            <a:spLocks noChangeArrowheads="1"/>
          </p:cNvSpPr>
          <p:nvPr/>
        </p:nvSpPr>
        <p:spPr bwMode="auto">
          <a:xfrm>
            <a:off x="223092" y="1005408"/>
            <a:ext cx="85793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smtClean="0">
                <a:latin typeface="Meiryo UI" pitchFamily="50" charset="-128"/>
                <a:ea typeface="Meiryo UI" pitchFamily="50" charset="-128"/>
                <a:cs typeface="Meiryo UI" pitchFamily="50" charset="-128"/>
              </a:rPr>
              <a:t>プログラムの可読性とは、</a:t>
            </a:r>
            <a:r>
              <a:rPr lang="ja-JP" altLang="en-US" sz="2000" dirty="0">
                <a:latin typeface="Meiryo UI" pitchFamily="50" charset="-128"/>
                <a:ea typeface="Meiryo UI" pitchFamily="50" charset="-128"/>
                <a:cs typeface="Meiryo UI" pitchFamily="50" charset="-128"/>
              </a:rPr>
              <a:t>プログラムの</a:t>
            </a:r>
            <a:r>
              <a:rPr lang="ja-JP" altLang="en-US" sz="2000" b="1" dirty="0">
                <a:solidFill>
                  <a:srgbClr val="FF0000"/>
                </a:solidFill>
                <a:latin typeface="Meiryo UI" pitchFamily="50" charset="-128"/>
                <a:ea typeface="Meiryo UI" pitchFamily="50" charset="-128"/>
                <a:cs typeface="Meiryo UI" pitchFamily="50" charset="-128"/>
              </a:rPr>
              <a:t>目的</a:t>
            </a:r>
            <a:r>
              <a:rPr lang="ja-JP" altLang="en-US" sz="2000" dirty="0">
                <a:latin typeface="Meiryo UI" pitchFamily="50" charset="-128"/>
                <a:ea typeface="Meiryo UI" pitchFamily="50" charset="-128"/>
                <a:cs typeface="Meiryo UI" pitchFamily="50" charset="-128"/>
              </a:rPr>
              <a:t>や</a:t>
            </a:r>
            <a:r>
              <a:rPr lang="ja-JP" altLang="en-US" sz="2000" b="1" dirty="0">
                <a:solidFill>
                  <a:srgbClr val="FF0000"/>
                </a:solidFill>
                <a:latin typeface="Meiryo UI" pitchFamily="50" charset="-128"/>
                <a:ea typeface="Meiryo UI" pitchFamily="50" charset="-128"/>
                <a:cs typeface="Meiryo UI" pitchFamily="50" charset="-128"/>
              </a:rPr>
              <a:t>処理の流れ</a:t>
            </a:r>
            <a:r>
              <a:rPr lang="ja-JP" altLang="en-US" sz="2000" dirty="0">
                <a:latin typeface="Meiryo UI" pitchFamily="50" charset="-128"/>
                <a:ea typeface="Meiryo UI" pitchFamily="50" charset="-128"/>
                <a:cs typeface="Meiryo UI" pitchFamily="50" charset="-128"/>
              </a:rPr>
              <a:t>の理解しやすさを指している</a:t>
            </a:r>
            <a:r>
              <a:rPr lang="ja-JP" altLang="en-US" sz="2000" dirty="0" smtClean="0">
                <a:latin typeface="Meiryo UI" pitchFamily="50" charset="-128"/>
                <a:ea typeface="Meiryo UI" pitchFamily="50" charset="-128"/>
                <a:cs typeface="Meiryo UI" pitchFamily="50" charset="-128"/>
              </a:rPr>
              <a:t>。　　</a:t>
            </a:r>
            <a:r>
              <a:rPr lang="en-US" altLang="ja-JP" sz="1600" dirty="0" smtClean="0">
                <a:solidFill>
                  <a:schemeClr val="bg1">
                    <a:lumMod val="65000"/>
                  </a:schemeClr>
                </a:solidFill>
                <a:latin typeface="Meiryo UI" pitchFamily="50" charset="-128"/>
                <a:ea typeface="Meiryo UI" pitchFamily="50" charset="-128"/>
                <a:cs typeface="Meiryo UI" pitchFamily="50" charset="-128"/>
              </a:rPr>
              <a:t>(</a:t>
            </a:r>
            <a:r>
              <a:rPr lang="en-US" altLang="ja-JP" sz="1600" dirty="0">
                <a:solidFill>
                  <a:schemeClr val="bg1">
                    <a:lumMod val="65000"/>
                  </a:schemeClr>
                </a:solidFill>
                <a:latin typeface="Meiryo UI" pitchFamily="50" charset="-128"/>
                <a:ea typeface="Meiryo UI" pitchFamily="50" charset="-128"/>
                <a:cs typeface="Meiryo UI" pitchFamily="50" charset="-128"/>
              </a:rPr>
              <a:t>From : wiki/</a:t>
            </a:r>
            <a:r>
              <a:rPr lang="ja-JP" altLang="en-US" sz="1600" dirty="0">
                <a:solidFill>
                  <a:schemeClr val="bg1">
                    <a:lumMod val="65000"/>
                  </a:schemeClr>
                </a:solidFill>
                <a:latin typeface="Meiryo UI" pitchFamily="50" charset="-128"/>
                <a:ea typeface="Meiryo UI" pitchFamily="50" charset="-128"/>
                <a:cs typeface="Meiryo UI" pitchFamily="50" charset="-128"/>
              </a:rPr>
              <a:t>可読性</a:t>
            </a:r>
            <a:r>
              <a:rPr lang="en-US" altLang="ja-JP" sz="1600" dirty="0" smtClean="0">
                <a:solidFill>
                  <a:schemeClr val="bg1">
                    <a:lumMod val="65000"/>
                  </a:schemeClr>
                </a:solidFill>
                <a:latin typeface="Meiryo UI" pitchFamily="50" charset="-128"/>
                <a:ea typeface="Meiryo UI" pitchFamily="50" charset="-128"/>
                <a:cs typeface="Meiryo UI" pitchFamily="50" charset="-128"/>
              </a:rPr>
              <a:t>)</a:t>
            </a: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1026" name="Picture 2" descr="「BUG」の画像検索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251" y="4705502"/>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UG」の画像検索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503" y="5414537"/>
            <a:ext cx="540000" cy="540000"/>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5"/>
          <p:cNvSpPr txBox="1">
            <a:spLocks noChangeArrowheads="1"/>
          </p:cNvSpPr>
          <p:nvPr/>
        </p:nvSpPr>
        <p:spPr bwMode="auto">
          <a:xfrm>
            <a:off x="215210" y="1841892"/>
            <a:ext cx="8579385"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1600" dirty="0" smtClean="0">
                <a:solidFill>
                  <a:schemeClr val="bg1">
                    <a:lumMod val="65000"/>
                  </a:schemeClr>
                </a:solidFill>
                <a:latin typeface="Meiryo UI" pitchFamily="50" charset="-128"/>
                <a:ea typeface="Meiryo UI" pitchFamily="50" charset="-128"/>
                <a:cs typeface="Meiryo UI" pitchFamily="50" charset="-128"/>
              </a:rPr>
              <a:t>その「理解しやすさ」は、以下のように考えられます。</a:t>
            </a:r>
            <a:endParaRPr lang="en-US" altLang="ja-JP" sz="1600" dirty="0" smtClean="0">
              <a:solidFill>
                <a:schemeClr val="bg1">
                  <a:lumMod val="65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b="1" dirty="0" smtClean="0">
                <a:solidFill>
                  <a:srgbClr val="FF0000"/>
                </a:solidFill>
                <a:latin typeface="Meiryo UI" pitchFamily="50" charset="-128"/>
                <a:ea typeface="Meiryo UI" pitchFamily="50" charset="-128"/>
                <a:cs typeface="Meiryo UI" pitchFamily="50" charset="-128"/>
              </a:rPr>
              <a:t>・目的の理解しやすさ</a:t>
            </a:r>
            <a:endParaRPr lang="en-US" altLang="ja-JP" sz="2000" b="1" dirty="0" smtClean="0">
              <a:solidFill>
                <a:srgbClr val="FF000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00FF"/>
                </a:solidFill>
                <a:latin typeface="Meiryo UI" pitchFamily="50" charset="-128"/>
                <a:ea typeface="Meiryo UI" pitchFamily="50" charset="-128"/>
                <a:cs typeface="Meiryo UI" pitchFamily="50" charset="-128"/>
              </a:rPr>
              <a:t>　</a:t>
            </a:r>
            <a:r>
              <a:rPr lang="ja-JP" altLang="en-US" sz="2000" dirty="0" smtClean="0">
                <a:solidFill>
                  <a:srgbClr val="0000FF"/>
                </a:solidFill>
                <a:latin typeface="Meiryo UI" pitchFamily="50" charset="-128"/>
                <a:ea typeface="Meiryo UI" pitchFamily="50" charset="-128"/>
                <a:cs typeface="Meiryo UI" pitchFamily="50" charset="-128"/>
              </a:rPr>
              <a:t> </a:t>
            </a:r>
            <a:r>
              <a:rPr lang="ja-JP" altLang="en-US" sz="2000" dirty="0" smtClean="0">
                <a:latin typeface="Meiryo UI" pitchFamily="50" charset="-128"/>
                <a:ea typeface="Meiryo UI" pitchFamily="50" charset="-128"/>
                <a:cs typeface="Meiryo UI" pitchFamily="50" charset="-128"/>
              </a:rPr>
              <a:t>プログラムの粒度は</a:t>
            </a:r>
            <a:r>
              <a:rPr lang="ja-JP" altLang="en-US" sz="2000" dirty="0">
                <a:latin typeface="Meiryo UI" pitchFamily="50" charset="-128"/>
                <a:ea typeface="Meiryo UI" pitchFamily="50" charset="-128"/>
                <a:cs typeface="Meiryo UI" pitchFamily="50" charset="-128"/>
              </a:rPr>
              <a:t>、</a:t>
            </a:r>
            <a:r>
              <a:rPr lang="ja-JP" altLang="en-US" sz="2000" dirty="0" smtClean="0">
                <a:latin typeface="Meiryo UI" pitchFamily="50" charset="-128"/>
                <a:ea typeface="Meiryo UI" pitchFamily="50" charset="-128"/>
                <a:cs typeface="Meiryo UI" pitchFamily="50" charset="-128"/>
              </a:rPr>
              <a:t>設計書の粒度とマッピングしやすいか否か</a:t>
            </a:r>
            <a:endParaRPr lang="en-US" altLang="ja-JP" sz="20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b="1" dirty="0" smtClean="0">
                <a:solidFill>
                  <a:srgbClr val="FF0000"/>
                </a:solidFill>
                <a:latin typeface="Meiryo UI" pitchFamily="50" charset="-128"/>
                <a:ea typeface="Meiryo UI" pitchFamily="50" charset="-128"/>
                <a:cs typeface="Meiryo UI" pitchFamily="50" charset="-128"/>
              </a:rPr>
              <a:t>・処理流れの理解しやすさ</a:t>
            </a:r>
            <a:endParaRPr lang="en-US" altLang="ja-JP" sz="2000" b="1" dirty="0" smtClean="0">
              <a:solidFill>
                <a:srgbClr val="FF000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00FF"/>
                </a:solidFill>
                <a:latin typeface="Meiryo UI" pitchFamily="50" charset="-128"/>
                <a:ea typeface="Meiryo UI" pitchFamily="50" charset="-128"/>
                <a:cs typeface="Meiryo UI" pitchFamily="50" charset="-128"/>
              </a:rPr>
              <a:t>　</a:t>
            </a:r>
            <a:r>
              <a:rPr lang="ja-JP" altLang="en-US" sz="2000" dirty="0" smtClean="0">
                <a:solidFill>
                  <a:srgbClr val="0000FF"/>
                </a:solidFill>
                <a:latin typeface="Meiryo UI" pitchFamily="50" charset="-128"/>
                <a:ea typeface="Meiryo UI" pitchFamily="50" charset="-128"/>
                <a:cs typeface="Meiryo UI" pitchFamily="50" charset="-128"/>
              </a:rPr>
              <a:t> </a:t>
            </a:r>
            <a:r>
              <a:rPr lang="ja-JP" altLang="en-US" sz="2000" dirty="0" smtClean="0">
                <a:latin typeface="Meiryo UI" pitchFamily="50" charset="-128"/>
                <a:ea typeface="Meiryo UI" pitchFamily="50" charset="-128"/>
                <a:cs typeface="Meiryo UI" pitchFamily="50" charset="-128"/>
              </a:rPr>
              <a:t>プログラムの記載順番は</a:t>
            </a:r>
            <a:r>
              <a:rPr lang="ja-JP" altLang="en-US" sz="2000" dirty="0">
                <a:latin typeface="Meiryo UI" pitchFamily="50" charset="-128"/>
                <a:ea typeface="Meiryo UI" pitchFamily="50" charset="-128"/>
                <a:cs typeface="Meiryo UI" pitchFamily="50" charset="-128"/>
              </a:rPr>
              <a:t>、</a:t>
            </a:r>
            <a:r>
              <a:rPr lang="ja-JP" altLang="en-US" sz="2000" dirty="0" smtClean="0">
                <a:latin typeface="Meiryo UI" pitchFamily="50" charset="-128"/>
                <a:ea typeface="Meiryo UI" pitchFamily="50" charset="-128"/>
                <a:cs typeface="Meiryo UI" pitchFamily="50" charset="-128"/>
              </a:rPr>
              <a:t>設計書の記載順番</a:t>
            </a:r>
            <a:r>
              <a:rPr lang="ja-JP" altLang="en-US" sz="2000" dirty="0">
                <a:latin typeface="Meiryo UI" pitchFamily="50" charset="-128"/>
                <a:ea typeface="Meiryo UI" pitchFamily="50" charset="-128"/>
                <a:cs typeface="Meiryo UI" pitchFamily="50" charset="-128"/>
              </a:rPr>
              <a:t>とマッピング</a:t>
            </a:r>
            <a:r>
              <a:rPr lang="ja-JP" altLang="en-US" sz="2000" dirty="0" smtClean="0">
                <a:latin typeface="Meiryo UI" pitchFamily="50" charset="-128"/>
                <a:ea typeface="Meiryo UI" pitchFamily="50" charset="-128"/>
                <a:cs typeface="Meiryo UI" pitchFamily="50" charset="-128"/>
              </a:rPr>
              <a:t>しやすいか否か</a:t>
            </a:r>
          </a:p>
        </p:txBody>
      </p:sp>
    </p:spTree>
    <p:extLst>
      <p:ext uri="{BB962C8B-B14F-4D97-AF65-F5344CB8AC3E}">
        <p14:creationId xmlns:p14="http://schemas.microsoft.com/office/powerpoint/2010/main" val="2012359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53" presetClass="entr" presetSubtype="16"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 calcmode="lin" valueType="num">
                                      <p:cBhvr>
                                        <p:cTn id="15" dur="500" fill="hold"/>
                                        <p:tgtEl>
                                          <p:spTgt spid="1026"/>
                                        </p:tgtEl>
                                        <p:attrNameLst>
                                          <p:attrName>ppt_w</p:attrName>
                                        </p:attrNameLst>
                                      </p:cBhvr>
                                      <p:tavLst>
                                        <p:tav tm="0">
                                          <p:val>
                                            <p:fltVal val="0"/>
                                          </p:val>
                                        </p:tav>
                                        <p:tav tm="100000">
                                          <p:val>
                                            <p:strVal val="#ppt_w"/>
                                          </p:val>
                                        </p:tav>
                                      </p:tavLst>
                                    </p:anim>
                                    <p:anim calcmode="lin" valueType="num">
                                      <p:cBhvr>
                                        <p:cTn id="16" dur="500" fill="hold"/>
                                        <p:tgtEl>
                                          <p:spTgt spid="1026"/>
                                        </p:tgtEl>
                                        <p:attrNameLst>
                                          <p:attrName>ppt_h</p:attrName>
                                        </p:attrNameLst>
                                      </p:cBhvr>
                                      <p:tavLst>
                                        <p:tav tm="0">
                                          <p:val>
                                            <p:fltVal val="0"/>
                                          </p:val>
                                        </p:tav>
                                        <p:tav tm="100000">
                                          <p:val>
                                            <p:strVal val="#ppt_h"/>
                                          </p:val>
                                        </p:tav>
                                      </p:tavLst>
                                    </p:anim>
                                    <p:animEffect transition="in" filter="fade">
                                      <p:cBhvr>
                                        <p:cTn id="17" dur="500"/>
                                        <p:tgtEl>
                                          <p:spTgt spid="1026"/>
                                        </p:tgtEl>
                                      </p:cBhvr>
                                    </p:animEffect>
                                  </p:childTnLst>
                                </p:cTn>
                              </p:par>
                              <p:par>
                                <p:cTn id="18" presetID="53" presetClass="entr" presetSubtype="16"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２－１．従来の</a:t>
            </a:r>
            <a:r>
              <a:rPr lang="en-US" altLang="ja-JP" sz="2800" dirty="0">
                <a:solidFill>
                  <a:schemeClr val="tx2"/>
                </a:solidFill>
                <a:latin typeface="Meiryo UI" pitchFamily="50" charset="-128"/>
                <a:ea typeface="Meiryo UI" pitchFamily="50" charset="-128"/>
                <a:cs typeface="Meiryo UI" pitchFamily="50" charset="-128"/>
              </a:rPr>
              <a:t>WEB</a:t>
            </a:r>
            <a:r>
              <a:rPr lang="ja-JP" altLang="en-US" sz="2800" dirty="0">
                <a:solidFill>
                  <a:schemeClr val="tx2"/>
                </a:solidFill>
                <a:latin typeface="Meiryo UI" pitchFamily="50" charset="-128"/>
                <a:ea typeface="Meiryo UI" pitchFamily="50" charset="-128"/>
                <a:cs typeface="Meiryo UI" pitchFamily="50" charset="-128"/>
              </a:rPr>
              <a:t>開発における問題</a:t>
            </a:r>
            <a:r>
              <a:rPr lang="en-US" altLang="ja-JP" sz="2800" dirty="0">
                <a:solidFill>
                  <a:schemeClr val="tx2"/>
                </a:solidFill>
                <a:latin typeface="Meiryo UI" pitchFamily="50" charset="-128"/>
                <a:ea typeface="Meiryo UI" pitchFamily="50" charset="-128"/>
                <a:cs typeface="Meiryo UI" pitchFamily="50" charset="-128"/>
              </a:rPr>
              <a:t>1</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3</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 name="正方形/長方形 5"/>
          <p:cNvSpPr/>
          <p:nvPr/>
        </p:nvSpPr>
        <p:spPr>
          <a:xfrm>
            <a:off x="243712" y="1366089"/>
            <a:ext cx="3105416" cy="5204059"/>
          </a:xfrm>
          <a:prstGeom prst="rect">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ユーザマスタから以下の条件で以下項目を取得し画面の対応項目に表示する。</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条件：</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ログインアカウント</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取得項目：</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ユーザ</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ユーザ名</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パスワード</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メールアドレス</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前回ログイン日時</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307973" y="1040827"/>
            <a:ext cx="3375331" cy="338554"/>
          </a:xfrm>
          <a:prstGeom prst="rect">
            <a:avLst/>
          </a:prstGeom>
          <a:noFill/>
        </p:spPr>
        <p:txBody>
          <a:bodyPr wrap="squar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基本設計</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8" name="グループ化 7"/>
          <p:cNvGrpSpPr/>
          <p:nvPr/>
        </p:nvGrpSpPr>
        <p:grpSpPr>
          <a:xfrm>
            <a:off x="782106" y="1040827"/>
            <a:ext cx="8145434" cy="5529322"/>
            <a:chOff x="782106" y="1040827"/>
            <a:chExt cx="8145434" cy="5529322"/>
          </a:xfrm>
        </p:grpSpPr>
        <p:sp>
          <p:nvSpPr>
            <p:cNvPr id="18" name="テキスト ボックス 17"/>
            <p:cNvSpPr txBox="1"/>
            <p:nvPr/>
          </p:nvSpPr>
          <p:spPr>
            <a:xfrm>
              <a:off x="3460568" y="1040827"/>
              <a:ext cx="3375331" cy="338554"/>
            </a:xfrm>
            <a:prstGeom prst="rect">
              <a:avLst/>
            </a:prstGeom>
            <a:noFill/>
          </p:spPr>
          <p:txBody>
            <a:bodyPr wrap="squar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プログラム</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正方形/長方形 20"/>
            <p:cNvSpPr/>
            <p:nvPr/>
          </p:nvSpPr>
          <p:spPr>
            <a:xfrm>
              <a:off x="3460568" y="1366089"/>
              <a:ext cx="3877765" cy="3291215"/>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User.xml</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&lt;sql id=“getUserByAccount”&gt;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select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username,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password,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mailaddress,</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lastlogindate</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from </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m_user</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where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userid=:account</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&lt;/sql&gt;</a:t>
              </a:r>
            </a:p>
          </p:txBody>
        </p:sp>
        <p:sp>
          <p:nvSpPr>
            <p:cNvPr id="19" name="正方形/長方形 18"/>
            <p:cNvSpPr/>
            <p:nvPr/>
          </p:nvSpPr>
          <p:spPr>
            <a:xfrm>
              <a:off x="5355655" y="2088818"/>
              <a:ext cx="3571885" cy="2716541"/>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UserBean.java</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Public class UserBean{</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private 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public String getUserId(){</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userId;</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public void setUserId(String value){</a:t>
              </a:r>
            </a:p>
            <a:p>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userId=value;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正方形/長方形 22"/>
            <p:cNvSpPr/>
            <p:nvPr/>
          </p:nvSpPr>
          <p:spPr>
            <a:xfrm>
              <a:off x="5026021" y="4265348"/>
              <a:ext cx="2951403" cy="1995988"/>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UserDAO.java</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正方形/長方形 23"/>
            <p:cNvSpPr/>
            <p:nvPr/>
          </p:nvSpPr>
          <p:spPr>
            <a:xfrm>
              <a:off x="3591631" y="4734578"/>
              <a:ext cx="3197963" cy="1835571"/>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UserModel.java</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正方形/長方形 21"/>
            <p:cNvSpPr/>
            <p:nvPr/>
          </p:nvSpPr>
          <p:spPr>
            <a:xfrm>
              <a:off x="2226541" y="5064558"/>
              <a:ext cx="3197963" cy="1505591"/>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UserControl.java</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正方形/長方形 24"/>
            <p:cNvSpPr/>
            <p:nvPr/>
          </p:nvSpPr>
          <p:spPr>
            <a:xfrm>
              <a:off x="782106" y="5377979"/>
              <a:ext cx="3197963" cy="119217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userInput.jsp</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Tree>
    <p:extLst>
      <p:ext uri="{BB962C8B-B14F-4D97-AF65-F5344CB8AC3E}">
        <p14:creationId xmlns:p14="http://schemas.microsoft.com/office/powerpoint/2010/main" val="214681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78" y="1168221"/>
            <a:ext cx="5296359" cy="5153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グループ化 1"/>
          <p:cNvGrpSpPr/>
          <p:nvPr/>
        </p:nvGrpSpPr>
        <p:grpSpPr>
          <a:xfrm>
            <a:off x="146650" y="898951"/>
            <a:ext cx="3658729" cy="5645068"/>
            <a:chOff x="146650" y="898951"/>
            <a:chExt cx="3658729" cy="5645068"/>
          </a:xfrm>
        </p:grpSpPr>
        <p:sp>
          <p:nvSpPr>
            <p:cNvPr id="9" name="正方形/長方形 8"/>
            <p:cNvSpPr/>
            <p:nvPr/>
          </p:nvSpPr>
          <p:spPr>
            <a:xfrm>
              <a:off x="194452" y="1159423"/>
              <a:ext cx="3610927" cy="5384596"/>
            </a:xfrm>
            <a:prstGeom prst="rect">
              <a:avLst/>
            </a:prstGeom>
            <a:solidFill>
              <a:srgbClr val="007033"/>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 name="直線コネクタ 10"/>
            <p:cNvCxnSpPr/>
            <p:nvPr/>
          </p:nvCxnSpPr>
          <p:spPr>
            <a:xfrm>
              <a:off x="30092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12947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2537503" y="1241412"/>
              <a:ext cx="97155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サーバ</a:t>
              </a:r>
            </a:p>
          </p:txBody>
        </p:sp>
        <p:sp>
          <p:nvSpPr>
            <p:cNvPr id="14" name="正方形/長方形 13"/>
            <p:cNvSpPr/>
            <p:nvPr/>
          </p:nvSpPr>
          <p:spPr>
            <a:xfrm>
              <a:off x="1175428" y="1755762"/>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 name="直線矢印コネクタ 14"/>
            <p:cNvCxnSpPr/>
            <p:nvPr/>
          </p:nvCxnSpPr>
          <p:spPr>
            <a:xfrm>
              <a:off x="1384978" y="193673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1527852" y="1723087"/>
              <a:ext cx="1419226" cy="2366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smtClean="0">
                  <a:solidFill>
                    <a:schemeClr val="bg1"/>
                  </a:solidFill>
                </a:rPr>
                <a:t>顧客重複チェック</a:t>
              </a:r>
              <a:endParaRPr kumimoji="1" lang="ja-JP" altLang="en-US" sz="1100" dirty="0">
                <a:solidFill>
                  <a:schemeClr val="bg1"/>
                </a:solidFill>
              </a:endParaRPr>
            </a:p>
          </p:txBody>
        </p:sp>
        <p:sp>
          <p:nvSpPr>
            <p:cNvPr id="17" name="正方形/長方形 16"/>
            <p:cNvSpPr/>
            <p:nvPr/>
          </p:nvSpPr>
          <p:spPr>
            <a:xfrm>
              <a:off x="1560451" y="1955789"/>
              <a:ext cx="1312338" cy="323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smtClean="0">
                  <a:solidFill>
                    <a:schemeClr val="bg1"/>
                  </a:solidFill>
                </a:rPr>
                <a:t>チェック結果返却</a:t>
              </a:r>
              <a:endParaRPr kumimoji="1" lang="ja-JP" altLang="en-US" sz="1100" dirty="0">
                <a:solidFill>
                  <a:schemeClr val="bg1"/>
                </a:solidFill>
              </a:endParaRPr>
            </a:p>
          </p:txBody>
        </p:sp>
        <p:sp>
          <p:nvSpPr>
            <p:cNvPr id="18" name="正方形/長方形 17"/>
            <p:cNvSpPr/>
            <p:nvPr/>
          </p:nvSpPr>
          <p:spPr>
            <a:xfrm>
              <a:off x="1708828" y="2412987"/>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顧客情報登録</a:t>
              </a:r>
            </a:p>
          </p:txBody>
        </p:sp>
        <p:cxnSp>
          <p:nvCxnSpPr>
            <p:cNvPr id="19" name="直線矢印コネクタ 18"/>
            <p:cNvCxnSpPr/>
            <p:nvPr/>
          </p:nvCxnSpPr>
          <p:spPr>
            <a:xfrm flipH="1">
              <a:off x="1375453" y="307973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1708828" y="2651781"/>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21" name="正方形/長方形 20"/>
            <p:cNvSpPr/>
            <p:nvPr/>
          </p:nvSpPr>
          <p:spPr>
            <a:xfrm>
              <a:off x="1175428" y="2813037"/>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2" name="正方形/長方形 21"/>
            <p:cNvSpPr/>
            <p:nvPr/>
          </p:nvSpPr>
          <p:spPr>
            <a:xfrm>
              <a:off x="832528" y="1231887"/>
              <a:ext cx="106233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t>クライアント</a:t>
              </a:r>
            </a:p>
          </p:txBody>
        </p:sp>
        <p:sp>
          <p:nvSpPr>
            <p:cNvPr id="23" name="正方形/長方形 22"/>
            <p:cNvSpPr/>
            <p:nvPr/>
          </p:nvSpPr>
          <p:spPr>
            <a:xfrm>
              <a:off x="1184953" y="3917937"/>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4" name="正方形/長方形 23"/>
            <p:cNvSpPr/>
            <p:nvPr/>
          </p:nvSpPr>
          <p:spPr>
            <a:xfrm>
              <a:off x="2908978" y="3917937"/>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5" name="直線矢印コネクタ 24"/>
            <p:cNvCxnSpPr/>
            <p:nvPr/>
          </p:nvCxnSpPr>
          <p:spPr>
            <a:xfrm>
              <a:off x="1394503" y="409891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1651678" y="3789350"/>
              <a:ext cx="1068872"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dirty="0" smtClean="0">
                  <a:solidFill>
                    <a:schemeClr val="bg1"/>
                  </a:solidFill>
                </a:rPr>
                <a:t>他人操作有無</a:t>
              </a:r>
              <a:r>
                <a:rPr kumimoji="1" lang="ja-JP" altLang="en-US" sz="1100" dirty="0" smtClean="0">
                  <a:solidFill>
                    <a:schemeClr val="bg1"/>
                  </a:solidFill>
                </a:rPr>
                <a:t>チェック</a:t>
              </a:r>
              <a:endParaRPr kumimoji="1" lang="ja-JP" altLang="en-US" sz="1100" dirty="0">
                <a:solidFill>
                  <a:schemeClr val="bg1"/>
                </a:solidFill>
              </a:endParaRPr>
            </a:p>
          </p:txBody>
        </p:sp>
        <p:cxnSp>
          <p:nvCxnSpPr>
            <p:cNvPr id="27" name="直線矢印コネクタ 26"/>
            <p:cNvCxnSpPr/>
            <p:nvPr/>
          </p:nvCxnSpPr>
          <p:spPr>
            <a:xfrm flipH="1">
              <a:off x="1384978" y="44418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p:cNvSpPr/>
            <p:nvPr/>
          </p:nvSpPr>
          <p:spPr>
            <a:xfrm>
              <a:off x="1552000" y="4194162"/>
              <a:ext cx="1304925" cy="234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smtClean="0">
                  <a:solidFill>
                    <a:schemeClr val="bg1"/>
                  </a:solidFill>
                  <a:effectLst/>
                  <a:latin typeface="+mn-lt"/>
                  <a:ea typeface="+mn-ea"/>
                  <a:cs typeface="+mn-cs"/>
                </a:rPr>
                <a:t>チェック結果</a:t>
              </a:r>
              <a:r>
                <a:rPr kumimoji="1" lang="ja-JP" altLang="en-US" sz="1100" dirty="0" smtClean="0">
                  <a:solidFill>
                    <a:schemeClr val="bg1"/>
                  </a:solidFill>
                </a:rPr>
                <a:t>返却</a:t>
              </a:r>
              <a:endParaRPr kumimoji="1" lang="ja-JP" altLang="en-US" sz="1100" dirty="0">
                <a:solidFill>
                  <a:schemeClr val="bg1"/>
                </a:solidFill>
              </a:endParaRPr>
            </a:p>
          </p:txBody>
        </p:sp>
        <p:sp>
          <p:nvSpPr>
            <p:cNvPr id="29" name="正方形/長方形 28"/>
            <p:cNvSpPr/>
            <p:nvPr/>
          </p:nvSpPr>
          <p:spPr>
            <a:xfrm>
              <a:off x="2908978" y="4689462"/>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30" name="直線矢印コネクタ 29"/>
            <p:cNvCxnSpPr/>
            <p:nvPr/>
          </p:nvCxnSpPr>
          <p:spPr>
            <a:xfrm>
              <a:off x="1384978" y="480376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1642153" y="4575162"/>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顧客情報更新</a:t>
              </a:r>
            </a:p>
          </p:txBody>
        </p:sp>
        <p:cxnSp>
          <p:nvCxnSpPr>
            <p:cNvPr id="32" name="直線矢印コネクタ 31"/>
            <p:cNvCxnSpPr/>
            <p:nvPr/>
          </p:nvCxnSpPr>
          <p:spPr>
            <a:xfrm flipH="1">
              <a:off x="1384978" y="52419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1718353" y="4826835"/>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34" name="正方形/長方形 33"/>
            <p:cNvSpPr/>
            <p:nvPr/>
          </p:nvSpPr>
          <p:spPr>
            <a:xfrm>
              <a:off x="1184953" y="4975212"/>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5" name="正方形/長方形 34"/>
            <p:cNvSpPr/>
            <p:nvPr/>
          </p:nvSpPr>
          <p:spPr>
            <a:xfrm>
              <a:off x="2908978" y="1774812"/>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6" name="正方形/長方形 35"/>
            <p:cNvSpPr/>
            <p:nvPr/>
          </p:nvSpPr>
          <p:spPr>
            <a:xfrm>
              <a:off x="2908978" y="2546337"/>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7" name="正方形/長方形 36"/>
            <p:cNvSpPr/>
            <p:nvPr/>
          </p:nvSpPr>
          <p:spPr>
            <a:xfrm>
              <a:off x="289603" y="1656840"/>
              <a:ext cx="3362325" cy="20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8" name="正方形/長方形 37"/>
            <p:cNvSpPr/>
            <p:nvPr/>
          </p:nvSpPr>
          <p:spPr>
            <a:xfrm>
              <a:off x="289603" y="3723765"/>
              <a:ext cx="3362325" cy="273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9" name="正方形/長方形 38"/>
            <p:cNvSpPr/>
            <p:nvPr/>
          </p:nvSpPr>
          <p:spPr>
            <a:xfrm>
              <a:off x="270553" y="1679562"/>
              <a:ext cx="90487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新規モード</a:t>
              </a:r>
              <a:endParaRPr kumimoji="1" lang="ja-JP" altLang="en-US" sz="1100" dirty="0">
                <a:solidFill>
                  <a:schemeClr val="bg1"/>
                </a:solidFill>
              </a:endParaRPr>
            </a:p>
          </p:txBody>
        </p:sp>
        <p:sp>
          <p:nvSpPr>
            <p:cNvPr id="40" name="正方形/長方形 39"/>
            <p:cNvSpPr/>
            <p:nvPr/>
          </p:nvSpPr>
          <p:spPr>
            <a:xfrm>
              <a:off x="266534" y="3705872"/>
              <a:ext cx="942767" cy="219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更新モード</a:t>
              </a:r>
              <a:endParaRPr kumimoji="1" lang="ja-JP" altLang="en-US" sz="1100" dirty="0">
                <a:solidFill>
                  <a:schemeClr val="bg1"/>
                </a:solidFill>
              </a:endParaRPr>
            </a:p>
          </p:txBody>
        </p:sp>
        <p:sp>
          <p:nvSpPr>
            <p:cNvPr id="41" name="テキスト ボックス 40"/>
            <p:cNvSpPr txBox="1"/>
            <p:nvPr/>
          </p:nvSpPr>
          <p:spPr>
            <a:xfrm>
              <a:off x="146650" y="898951"/>
              <a:ext cx="1978027" cy="338554"/>
            </a:xfrm>
            <a:prstGeom prst="rect">
              <a:avLst/>
            </a:prstGeom>
            <a:noFill/>
          </p:spPr>
          <p:txBody>
            <a:bodyPr wrap="square" rtlCol="0">
              <a:spAutoFit/>
            </a:bodyPr>
            <a:lstStyle/>
            <a:p>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基本</a:t>
              </a: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設計</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2" name="直線矢印コネクタ 41"/>
            <p:cNvCxnSpPr/>
            <p:nvPr/>
          </p:nvCxnSpPr>
          <p:spPr>
            <a:xfrm flipH="1">
              <a:off x="1369114" y="228882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a:off x="1369114" y="265077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グループ化 2"/>
          <p:cNvGrpSpPr/>
          <p:nvPr/>
        </p:nvGrpSpPr>
        <p:grpSpPr>
          <a:xfrm>
            <a:off x="3739278" y="897854"/>
            <a:ext cx="5228452" cy="5646165"/>
            <a:chOff x="3739278" y="897854"/>
            <a:chExt cx="5228452" cy="5646165"/>
          </a:xfrm>
        </p:grpSpPr>
        <p:sp>
          <p:nvSpPr>
            <p:cNvPr id="10" name="正方形/長方形 9"/>
            <p:cNvSpPr/>
            <p:nvPr/>
          </p:nvSpPr>
          <p:spPr>
            <a:xfrm>
              <a:off x="3805380" y="1159423"/>
              <a:ext cx="5162350" cy="5384596"/>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テキスト ボックス 43"/>
            <p:cNvSpPr txBox="1"/>
            <p:nvPr/>
          </p:nvSpPr>
          <p:spPr>
            <a:xfrm>
              <a:off x="3739278" y="897854"/>
              <a:ext cx="1978027" cy="338554"/>
            </a:xfrm>
            <a:prstGeom prst="rect">
              <a:avLst/>
            </a:prstGeom>
            <a:noFill/>
          </p:spPr>
          <p:txBody>
            <a:bodyPr wrap="squar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プログラム</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正方形/長方形 44"/>
            <p:cNvSpPr/>
            <p:nvPr/>
          </p:nvSpPr>
          <p:spPr>
            <a:xfrm>
              <a:off x="6572136" y="1218690"/>
              <a:ext cx="971550"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サーバ</a:t>
              </a:r>
            </a:p>
          </p:txBody>
        </p:sp>
        <p:sp>
          <p:nvSpPr>
            <p:cNvPr id="46" name="正方形/長方形 45"/>
            <p:cNvSpPr/>
            <p:nvPr/>
          </p:nvSpPr>
          <p:spPr>
            <a:xfrm>
              <a:off x="4702287" y="1717344"/>
              <a:ext cx="1126766" cy="466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保存ボタン押下（新規モード）</a:t>
              </a:r>
            </a:p>
          </p:txBody>
        </p:sp>
        <p:cxnSp>
          <p:nvCxnSpPr>
            <p:cNvPr id="47" name="直線矢印コネクタ 46"/>
            <p:cNvCxnSpPr>
              <a:stCxn id="46" idx="3"/>
              <a:endCxn id="51" idx="1"/>
            </p:cNvCxnSpPr>
            <p:nvPr/>
          </p:nvCxnSpPr>
          <p:spPr>
            <a:xfrm>
              <a:off x="5829053" y="1950707"/>
              <a:ext cx="692509" cy="140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8" name="正方形/長方形 47"/>
            <p:cNvSpPr/>
            <p:nvPr/>
          </p:nvSpPr>
          <p:spPr>
            <a:xfrm>
              <a:off x="4723617" y="1209165"/>
              <a:ext cx="1072233"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t>クライアント</a:t>
              </a:r>
            </a:p>
          </p:txBody>
        </p:sp>
        <p:sp>
          <p:nvSpPr>
            <p:cNvPr id="49" name="正方形/長方形 48"/>
            <p:cNvSpPr/>
            <p:nvPr/>
          </p:nvSpPr>
          <p:spPr>
            <a:xfrm>
              <a:off x="7683612" y="251409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50" name="正方形/長方形 49"/>
            <p:cNvSpPr/>
            <p:nvPr/>
          </p:nvSpPr>
          <p:spPr>
            <a:xfrm>
              <a:off x="3902187" y="1656840"/>
              <a:ext cx="4933950" cy="20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51" name="フローチャート: 判断 49"/>
            <p:cNvSpPr/>
            <p:nvPr/>
          </p:nvSpPr>
          <p:spPr>
            <a:xfrm>
              <a:off x="6521562" y="1656840"/>
              <a:ext cx="1123950" cy="59055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sp>
          <p:nvSpPr>
            <p:cNvPr id="52" name="正方形/長方形 51"/>
            <p:cNvSpPr/>
            <p:nvPr/>
          </p:nvSpPr>
          <p:spPr>
            <a:xfrm>
              <a:off x="6750162" y="1742565"/>
              <a:ext cx="714375" cy="428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rPr>
                <a:t>顧客重複チェック</a:t>
              </a:r>
            </a:p>
          </p:txBody>
        </p:sp>
        <p:sp>
          <p:nvSpPr>
            <p:cNvPr id="53" name="正方形/長方形 52"/>
            <p:cNvSpPr/>
            <p:nvPr/>
          </p:nvSpPr>
          <p:spPr>
            <a:xfrm flipH="1">
              <a:off x="7664562" y="2463111"/>
              <a:ext cx="103822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ysClr val="windowText" lastClr="000000"/>
                  </a:solidFill>
                </a:rPr>
                <a:t>顧客情報登録</a:t>
              </a:r>
            </a:p>
          </p:txBody>
        </p:sp>
        <p:cxnSp>
          <p:nvCxnSpPr>
            <p:cNvPr id="54" name="直線矢印コネクタ 119"/>
            <p:cNvCxnSpPr/>
            <p:nvPr/>
          </p:nvCxnSpPr>
          <p:spPr>
            <a:xfrm>
              <a:off x="7645512" y="1942590"/>
              <a:ext cx="528638" cy="571500"/>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5" name="正方形/長方形 54"/>
            <p:cNvSpPr/>
            <p:nvPr/>
          </p:nvSpPr>
          <p:spPr>
            <a:xfrm>
              <a:off x="7683612" y="3209415"/>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56" name="直線矢印コネクタ 55"/>
            <p:cNvCxnSpPr/>
            <p:nvPr/>
          </p:nvCxnSpPr>
          <p:spPr>
            <a:xfrm flipH="1">
              <a:off x="8174150" y="2876040"/>
              <a:ext cx="0" cy="33337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7" name="正方形/長方形 56"/>
            <p:cNvSpPr/>
            <p:nvPr/>
          </p:nvSpPr>
          <p:spPr>
            <a:xfrm flipH="1">
              <a:off x="7727883" y="3145557"/>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ysClr val="windowText" lastClr="000000"/>
                  </a:solidFill>
                  <a:latin typeface="+mn-ea"/>
                  <a:ea typeface="+mn-ea"/>
                </a:rPr>
                <a:t>画面再表示用</a:t>
              </a:r>
              <a:endParaRPr kumimoji="1" lang="en-US" altLang="ja-JP" sz="1000" dirty="0">
                <a:solidFill>
                  <a:sysClr val="windowText" lastClr="000000"/>
                </a:solidFill>
                <a:latin typeface="+mn-ea"/>
                <a:ea typeface="+mn-ea"/>
              </a:endParaRPr>
            </a:p>
            <a:p>
              <a:pPr algn="ctr"/>
              <a:r>
                <a:rPr kumimoji="1" lang="ja-JP" altLang="en-US" sz="1000" dirty="0">
                  <a:solidFill>
                    <a:sysClr val="windowText" lastClr="000000"/>
                  </a:solidFill>
                  <a:latin typeface="+mn-ea"/>
                  <a:ea typeface="+mn-ea"/>
                </a:rPr>
                <a:t>データ取得</a:t>
              </a:r>
            </a:p>
          </p:txBody>
        </p:sp>
        <p:sp>
          <p:nvSpPr>
            <p:cNvPr id="58" name="正方形/長方形 57"/>
            <p:cNvSpPr/>
            <p:nvPr/>
          </p:nvSpPr>
          <p:spPr>
            <a:xfrm>
              <a:off x="4730862" y="3780915"/>
              <a:ext cx="1129383"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画面再表示</a:t>
              </a:r>
              <a:endParaRPr kumimoji="1" lang="en-US" altLang="ja-JP" sz="1000" dirty="0">
                <a:solidFill>
                  <a:sysClr val="windowText" lastClr="000000"/>
                </a:solidFill>
              </a:endParaRPr>
            </a:p>
            <a:p>
              <a:pPr algn="l"/>
              <a:r>
                <a:rPr kumimoji="1" lang="ja-JP" altLang="en-US" sz="1000" dirty="0" smtClean="0">
                  <a:solidFill>
                    <a:sysClr val="windowText" lastClr="000000"/>
                  </a:solidFill>
                </a:rPr>
                <a:t>（新規保存完了モード</a:t>
              </a:r>
              <a:r>
                <a:rPr kumimoji="1" lang="ja-JP" altLang="en-US" sz="1000" dirty="0">
                  <a:solidFill>
                    <a:sysClr val="windowText" lastClr="000000"/>
                  </a:solidFill>
                </a:rPr>
                <a:t>）</a:t>
              </a:r>
            </a:p>
          </p:txBody>
        </p:sp>
        <p:cxnSp>
          <p:nvCxnSpPr>
            <p:cNvPr id="59" name="直線矢印コネクタ 127"/>
            <p:cNvCxnSpPr>
              <a:endCxn id="58" idx="3"/>
            </p:cNvCxnSpPr>
            <p:nvPr/>
          </p:nvCxnSpPr>
          <p:spPr>
            <a:xfrm rot="10800000" flipV="1">
              <a:off x="5860246" y="3570571"/>
              <a:ext cx="2314699" cy="457993"/>
            </a:xfrm>
            <a:prstGeom prst="bentConnector3">
              <a:avLst>
                <a:gd name="adj1" fmla="val -63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a:off x="5226162" y="4276215"/>
              <a:ext cx="4763" cy="2762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1" name="正方形/長方形 60"/>
            <p:cNvSpPr/>
            <p:nvPr/>
          </p:nvSpPr>
          <p:spPr>
            <a:xfrm>
              <a:off x="4721337" y="4552440"/>
              <a:ext cx="1138908" cy="466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a:solidFill>
                    <a:sysClr val="windowText" lastClr="000000"/>
                  </a:solidFill>
                </a:rPr>
                <a:t>保存ボタン押下（更新モード）</a:t>
              </a:r>
            </a:p>
          </p:txBody>
        </p:sp>
        <p:cxnSp>
          <p:nvCxnSpPr>
            <p:cNvPr id="62" name="直線矢印コネクタ 61"/>
            <p:cNvCxnSpPr>
              <a:stCxn id="61" idx="3"/>
            </p:cNvCxnSpPr>
            <p:nvPr/>
          </p:nvCxnSpPr>
          <p:spPr>
            <a:xfrm flipV="1">
              <a:off x="5860245" y="4781040"/>
              <a:ext cx="689892" cy="476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3" name="正方形/長方形 62"/>
            <p:cNvSpPr/>
            <p:nvPr/>
          </p:nvSpPr>
          <p:spPr>
            <a:xfrm>
              <a:off x="7712187" y="535254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64" name="フローチャート: 判断 62"/>
            <p:cNvSpPr/>
            <p:nvPr/>
          </p:nvSpPr>
          <p:spPr>
            <a:xfrm>
              <a:off x="6550137" y="4485765"/>
              <a:ext cx="1123950" cy="59055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sp>
          <p:nvSpPr>
            <p:cNvPr id="65" name="正方形/長方形 64"/>
            <p:cNvSpPr/>
            <p:nvPr/>
          </p:nvSpPr>
          <p:spPr>
            <a:xfrm>
              <a:off x="7712187" y="600024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66" name="直線矢印コネクタ 65"/>
            <p:cNvCxnSpPr/>
            <p:nvPr/>
          </p:nvCxnSpPr>
          <p:spPr>
            <a:xfrm flipH="1">
              <a:off x="8202725" y="5714490"/>
              <a:ext cx="0" cy="28575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正方形/長方形 66"/>
            <p:cNvSpPr/>
            <p:nvPr/>
          </p:nvSpPr>
          <p:spPr>
            <a:xfrm>
              <a:off x="4759437" y="5933565"/>
              <a:ext cx="1072232"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a:t>
              </a:r>
              <a:r>
                <a:rPr kumimoji="1" lang="ja-JP" altLang="en-US" sz="1000" dirty="0" smtClean="0">
                  <a:solidFill>
                    <a:sysClr val="windowText" lastClr="000000"/>
                  </a:solidFill>
                </a:rPr>
                <a:t>再表示</a:t>
              </a:r>
              <a:endParaRPr kumimoji="1" lang="en-US" altLang="ja-JP" sz="1000" dirty="0" smtClean="0">
                <a:solidFill>
                  <a:sysClr val="windowText" lastClr="000000"/>
                </a:solidFill>
              </a:endParaRPr>
            </a:p>
            <a:p>
              <a:pPr algn="l"/>
              <a:r>
                <a:rPr kumimoji="1" lang="ja-JP" altLang="en-US" sz="1000" dirty="0" smtClean="0">
                  <a:solidFill>
                    <a:sysClr val="windowText" lastClr="000000"/>
                  </a:solidFill>
                </a:rPr>
                <a:t>（更新保存完了モード</a:t>
              </a:r>
              <a:r>
                <a:rPr kumimoji="1" lang="ja-JP" altLang="en-US" sz="1000" dirty="0">
                  <a:solidFill>
                    <a:sysClr val="windowText" lastClr="000000"/>
                  </a:solidFill>
                </a:rPr>
                <a:t>）</a:t>
              </a:r>
            </a:p>
          </p:txBody>
        </p:sp>
        <p:cxnSp>
          <p:nvCxnSpPr>
            <p:cNvPr id="68" name="直線矢印コネクタ 67"/>
            <p:cNvCxnSpPr/>
            <p:nvPr/>
          </p:nvCxnSpPr>
          <p:spPr>
            <a:xfrm flipH="1">
              <a:off x="5860245" y="6181215"/>
              <a:ext cx="1851942" cy="64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p:cNvSpPr/>
            <p:nvPr/>
          </p:nvSpPr>
          <p:spPr>
            <a:xfrm>
              <a:off x="6712062" y="4577661"/>
              <a:ext cx="838200" cy="428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ysClr val="windowText" lastClr="000000"/>
                  </a:solidFill>
                </a:rPr>
                <a:t>他人更新有無チェック</a:t>
              </a:r>
            </a:p>
          </p:txBody>
        </p:sp>
        <p:sp>
          <p:nvSpPr>
            <p:cNvPr id="70" name="正方形/長方形 69"/>
            <p:cNvSpPr/>
            <p:nvPr/>
          </p:nvSpPr>
          <p:spPr>
            <a:xfrm flipH="1">
              <a:off x="7635987" y="5314440"/>
              <a:ext cx="103822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rPr>
                <a:t>顧客情報更新</a:t>
              </a:r>
            </a:p>
          </p:txBody>
        </p:sp>
        <p:sp>
          <p:nvSpPr>
            <p:cNvPr id="71" name="正方形/長方形 70"/>
            <p:cNvSpPr/>
            <p:nvPr/>
          </p:nvSpPr>
          <p:spPr>
            <a:xfrm flipH="1">
              <a:off x="7683612" y="5943090"/>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latin typeface="+mn-ea"/>
                  <a:ea typeface="+mn-ea"/>
                </a:rPr>
                <a:t>画面再表示用</a:t>
              </a:r>
              <a:endParaRPr kumimoji="1" lang="en-US" altLang="ja-JP" sz="1000">
                <a:solidFill>
                  <a:sysClr val="windowText" lastClr="000000"/>
                </a:solidFill>
                <a:latin typeface="+mn-ea"/>
                <a:ea typeface="+mn-ea"/>
              </a:endParaRPr>
            </a:p>
            <a:p>
              <a:pPr algn="ctr"/>
              <a:r>
                <a:rPr kumimoji="1" lang="ja-JP" altLang="en-US" sz="1000">
                  <a:solidFill>
                    <a:sysClr val="windowText" lastClr="000000"/>
                  </a:solidFill>
                  <a:latin typeface="+mn-ea"/>
                  <a:ea typeface="+mn-ea"/>
                </a:rPr>
                <a:t>データ取得</a:t>
              </a:r>
            </a:p>
          </p:txBody>
        </p:sp>
        <p:sp>
          <p:nvSpPr>
            <p:cNvPr id="72" name="正方形/長方形 71"/>
            <p:cNvSpPr/>
            <p:nvPr/>
          </p:nvSpPr>
          <p:spPr>
            <a:xfrm>
              <a:off x="6588237" y="251409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73" name="直線矢印コネクタ 72"/>
            <p:cNvCxnSpPr/>
            <p:nvPr/>
          </p:nvCxnSpPr>
          <p:spPr>
            <a:xfrm>
              <a:off x="7074012" y="2237865"/>
              <a:ext cx="4763" cy="2762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flipH="1">
              <a:off x="6607287" y="2466465"/>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latin typeface="+mn-ea"/>
                  <a:ea typeface="+mn-ea"/>
                </a:rPr>
                <a:t>画面再表示用</a:t>
              </a:r>
              <a:endParaRPr kumimoji="1" lang="en-US" altLang="ja-JP" sz="1000">
                <a:solidFill>
                  <a:sysClr val="windowText" lastClr="000000"/>
                </a:solidFill>
                <a:latin typeface="+mn-ea"/>
                <a:ea typeface="+mn-ea"/>
              </a:endParaRPr>
            </a:p>
            <a:p>
              <a:pPr algn="ctr"/>
              <a:r>
                <a:rPr kumimoji="1" lang="ja-JP" altLang="en-US" sz="1000">
                  <a:solidFill>
                    <a:sysClr val="windowText" lastClr="000000"/>
                  </a:solidFill>
                  <a:latin typeface="+mn-ea"/>
                  <a:ea typeface="+mn-ea"/>
                </a:rPr>
                <a:t>データセット</a:t>
              </a:r>
            </a:p>
          </p:txBody>
        </p:sp>
        <p:sp>
          <p:nvSpPr>
            <p:cNvPr id="75" name="正方形/長方形 74"/>
            <p:cNvSpPr/>
            <p:nvPr/>
          </p:nvSpPr>
          <p:spPr>
            <a:xfrm>
              <a:off x="4721337" y="2421657"/>
              <a:ext cx="1107716" cy="5653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画面再表示</a:t>
              </a:r>
              <a:endParaRPr kumimoji="1" lang="en-US" altLang="ja-JP" sz="1000" dirty="0">
                <a:solidFill>
                  <a:sysClr val="windowText" lastClr="000000"/>
                </a:solidFill>
              </a:endParaRPr>
            </a:p>
            <a:p>
              <a:pPr algn="l"/>
              <a:r>
                <a:rPr kumimoji="1" lang="ja-JP" altLang="en-US" sz="1000" dirty="0">
                  <a:solidFill>
                    <a:sysClr val="windowText" lastClr="000000"/>
                  </a:solidFill>
                </a:rPr>
                <a:t>（</a:t>
              </a:r>
              <a:r>
                <a:rPr kumimoji="1" lang="ja-JP" altLang="en-US" sz="1000" dirty="0" smtClean="0">
                  <a:solidFill>
                    <a:sysClr val="windowText" lastClr="000000"/>
                  </a:solidFill>
                </a:rPr>
                <a:t>新規エラー</a:t>
              </a:r>
              <a:endParaRPr kumimoji="1" lang="en-US" altLang="ja-JP" sz="1000" dirty="0" smtClean="0">
                <a:solidFill>
                  <a:sysClr val="windowText" lastClr="000000"/>
                </a:solidFill>
              </a:endParaRPr>
            </a:p>
            <a:p>
              <a:pPr algn="l"/>
              <a:r>
                <a:rPr kumimoji="1" lang="ja-JP" altLang="en-US" sz="1000" dirty="0" smtClean="0">
                  <a:solidFill>
                    <a:sysClr val="windowText" lastClr="000000"/>
                  </a:solidFill>
                </a:rPr>
                <a:t>モード</a:t>
              </a:r>
              <a:r>
                <a:rPr kumimoji="1" lang="ja-JP" altLang="en-US" sz="1000" dirty="0">
                  <a:solidFill>
                    <a:sysClr val="windowText" lastClr="000000"/>
                  </a:solidFill>
                </a:rPr>
                <a:t>）</a:t>
              </a:r>
            </a:p>
          </p:txBody>
        </p:sp>
        <p:cxnSp>
          <p:nvCxnSpPr>
            <p:cNvPr id="76" name="直線矢印コネクタ 75"/>
            <p:cNvCxnSpPr>
              <a:stCxn id="72" idx="1"/>
              <a:endCxn id="75" idx="3"/>
            </p:cNvCxnSpPr>
            <p:nvPr/>
          </p:nvCxnSpPr>
          <p:spPr>
            <a:xfrm flipH="1">
              <a:off x="5829053" y="2695065"/>
              <a:ext cx="759184" cy="924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119"/>
            <p:cNvCxnSpPr/>
            <p:nvPr/>
          </p:nvCxnSpPr>
          <p:spPr>
            <a:xfrm rot="16200000" flipH="1">
              <a:off x="7648687" y="4796915"/>
              <a:ext cx="569913" cy="539750"/>
            </a:xfrm>
            <a:prstGeom prst="bentConnector3">
              <a:avLst>
                <a:gd name="adj1" fmla="val -1667"/>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8" name="正方形/長方形 77"/>
            <p:cNvSpPr/>
            <p:nvPr/>
          </p:nvSpPr>
          <p:spPr>
            <a:xfrm>
              <a:off x="3902187" y="3723765"/>
              <a:ext cx="4953000" cy="273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79" name="正方形/長方形 78"/>
            <p:cNvSpPr/>
            <p:nvPr/>
          </p:nvSpPr>
          <p:spPr>
            <a:xfrm>
              <a:off x="6626337" y="5362065"/>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80" name="直線矢印コネクタ 79"/>
            <p:cNvCxnSpPr/>
            <p:nvPr/>
          </p:nvCxnSpPr>
          <p:spPr>
            <a:xfrm>
              <a:off x="7112112" y="5085840"/>
              <a:ext cx="4763" cy="2762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1" name="正方形/長方形 80"/>
            <p:cNvSpPr/>
            <p:nvPr/>
          </p:nvSpPr>
          <p:spPr>
            <a:xfrm>
              <a:off x="4752304" y="5274033"/>
              <a:ext cx="1103674" cy="5424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a:t>
              </a:r>
              <a:r>
                <a:rPr kumimoji="1" lang="ja-JP" altLang="en-US" sz="1000" dirty="0" smtClean="0">
                  <a:solidFill>
                    <a:sysClr val="windowText" lastClr="000000"/>
                  </a:solidFill>
                </a:rPr>
                <a:t>再表示</a:t>
              </a:r>
              <a:endParaRPr kumimoji="1" lang="en-US" altLang="ja-JP" sz="1000" dirty="0" smtClean="0">
                <a:solidFill>
                  <a:sysClr val="windowText" lastClr="000000"/>
                </a:solidFill>
              </a:endParaRPr>
            </a:p>
            <a:p>
              <a:pPr algn="l"/>
              <a:r>
                <a:rPr kumimoji="1" lang="ja-JP" altLang="en-US" sz="1000" dirty="0" smtClean="0">
                  <a:solidFill>
                    <a:sysClr val="windowText" lastClr="000000"/>
                  </a:solidFill>
                </a:rPr>
                <a:t>（更新エラー</a:t>
              </a:r>
              <a:endParaRPr kumimoji="1" lang="en-US" altLang="ja-JP" sz="1000" dirty="0" smtClean="0">
                <a:solidFill>
                  <a:sysClr val="windowText" lastClr="000000"/>
                </a:solidFill>
              </a:endParaRPr>
            </a:p>
            <a:p>
              <a:pPr algn="l"/>
              <a:r>
                <a:rPr kumimoji="1" lang="ja-JP" altLang="en-US" sz="1000" dirty="0" smtClean="0">
                  <a:solidFill>
                    <a:sysClr val="windowText" lastClr="000000"/>
                  </a:solidFill>
                </a:rPr>
                <a:t>モード</a:t>
              </a:r>
              <a:r>
                <a:rPr kumimoji="1" lang="ja-JP" altLang="en-US" sz="1000" dirty="0">
                  <a:solidFill>
                    <a:sysClr val="windowText" lastClr="000000"/>
                  </a:solidFill>
                </a:rPr>
                <a:t>）</a:t>
              </a:r>
            </a:p>
          </p:txBody>
        </p:sp>
        <p:cxnSp>
          <p:nvCxnSpPr>
            <p:cNvPr id="82" name="直線矢印コネクタ 81"/>
            <p:cNvCxnSpPr>
              <a:stCxn id="79" idx="1"/>
              <a:endCxn id="81" idx="3"/>
            </p:cNvCxnSpPr>
            <p:nvPr/>
          </p:nvCxnSpPr>
          <p:spPr>
            <a:xfrm flipH="1">
              <a:off x="5855978" y="5543040"/>
              <a:ext cx="770359" cy="220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3" name="正方形/長方形 82"/>
            <p:cNvSpPr/>
            <p:nvPr/>
          </p:nvSpPr>
          <p:spPr>
            <a:xfrm flipH="1">
              <a:off x="6654912" y="5304915"/>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latin typeface="+mn-ea"/>
                  <a:ea typeface="+mn-ea"/>
                </a:rPr>
                <a:t>画面再表示用</a:t>
              </a:r>
              <a:endParaRPr kumimoji="1" lang="en-US" altLang="ja-JP" sz="1000">
                <a:solidFill>
                  <a:sysClr val="windowText" lastClr="000000"/>
                </a:solidFill>
                <a:latin typeface="+mn-ea"/>
                <a:ea typeface="+mn-ea"/>
              </a:endParaRPr>
            </a:p>
            <a:p>
              <a:pPr algn="ctr"/>
              <a:r>
                <a:rPr kumimoji="1" lang="ja-JP" altLang="en-US" sz="1000">
                  <a:solidFill>
                    <a:sysClr val="windowText" lastClr="000000"/>
                  </a:solidFill>
                  <a:latin typeface="+mn-ea"/>
                  <a:ea typeface="+mn-ea"/>
                </a:rPr>
                <a:t>データセット</a:t>
              </a:r>
            </a:p>
          </p:txBody>
        </p:sp>
        <p:sp>
          <p:nvSpPr>
            <p:cNvPr id="84" name="正方形/長方形 83"/>
            <p:cNvSpPr/>
            <p:nvPr/>
          </p:nvSpPr>
          <p:spPr>
            <a:xfrm>
              <a:off x="7083537" y="2209291"/>
              <a:ext cx="447293"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bg1"/>
                  </a:solidFill>
                </a:rPr>
                <a:t>Yes</a:t>
              </a:r>
              <a:endParaRPr kumimoji="1" lang="ja-JP" altLang="en-US" sz="1000" dirty="0">
                <a:solidFill>
                  <a:schemeClr val="bg1"/>
                </a:solidFill>
              </a:endParaRPr>
            </a:p>
          </p:txBody>
        </p:sp>
        <p:sp>
          <p:nvSpPr>
            <p:cNvPr id="85" name="正方形/長方形 84"/>
            <p:cNvSpPr/>
            <p:nvPr/>
          </p:nvSpPr>
          <p:spPr>
            <a:xfrm>
              <a:off x="7683612" y="1694940"/>
              <a:ext cx="371475" cy="257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bg1"/>
                  </a:solidFill>
                </a:rPr>
                <a:t>No</a:t>
              </a:r>
              <a:endParaRPr kumimoji="1" lang="ja-JP" altLang="en-US" sz="1000" dirty="0">
                <a:solidFill>
                  <a:schemeClr val="bg1"/>
                </a:solidFill>
              </a:endParaRPr>
            </a:p>
          </p:txBody>
        </p:sp>
        <p:sp>
          <p:nvSpPr>
            <p:cNvPr id="86" name="正方形/長方形 85"/>
            <p:cNvSpPr/>
            <p:nvPr/>
          </p:nvSpPr>
          <p:spPr>
            <a:xfrm>
              <a:off x="7093062" y="5019166"/>
              <a:ext cx="463662" cy="2476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bg1"/>
                  </a:solidFill>
                </a:rPr>
                <a:t>Yes</a:t>
              </a:r>
              <a:endParaRPr kumimoji="1" lang="ja-JP" altLang="en-US" sz="1000" dirty="0">
                <a:solidFill>
                  <a:schemeClr val="bg1"/>
                </a:solidFill>
              </a:endParaRPr>
            </a:p>
          </p:txBody>
        </p:sp>
        <p:sp>
          <p:nvSpPr>
            <p:cNvPr id="87" name="正方形/長方形 86"/>
            <p:cNvSpPr/>
            <p:nvPr/>
          </p:nvSpPr>
          <p:spPr>
            <a:xfrm>
              <a:off x="7693137" y="4504815"/>
              <a:ext cx="371475" cy="257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a:solidFill>
                    <a:schemeClr val="bg1"/>
                  </a:solidFill>
                </a:rPr>
                <a:t>No</a:t>
              </a:r>
              <a:endParaRPr kumimoji="1" lang="ja-JP" altLang="en-US" sz="1000">
                <a:solidFill>
                  <a:schemeClr val="bg1"/>
                </a:solidFill>
              </a:endParaRPr>
            </a:p>
          </p:txBody>
        </p:sp>
        <p:sp>
          <p:nvSpPr>
            <p:cNvPr id="88" name="正方形/長方形 87"/>
            <p:cNvSpPr/>
            <p:nvPr/>
          </p:nvSpPr>
          <p:spPr>
            <a:xfrm>
              <a:off x="3819278" y="1643962"/>
              <a:ext cx="885825" cy="2319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chemeClr val="bg1"/>
                  </a:solidFill>
                  <a:effectLst/>
                </a:rPr>
                <a:t>新規モード</a:t>
              </a:r>
              <a:endParaRPr kumimoji="1" lang="ja-JP" altLang="en-US" sz="1000" dirty="0">
                <a:solidFill>
                  <a:schemeClr val="bg1"/>
                </a:solidFill>
              </a:endParaRPr>
            </a:p>
          </p:txBody>
        </p:sp>
        <p:sp>
          <p:nvSpPr>
            <p:cNvPr id="89" name="正方形/長方形 88"/>
            <p:cNvSpPr/>
            <p:nvPr/>
          </p:nvSpPr>
          <p:spPr>
            <a:xfrm>
              <a:off x="3828803" y="3691836"/>
              <a:ext cx="847725" cy="2795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chemeClr val="bg1"/>
                  </a:solidFill>
                  <a:effectLst/>
                </a:rPr>
                <a:t>更新モード</a:t>
              </a:r>
              <a:endParaRPr kumimoji="1" lang="ja-JP" altLang="en-US" sz="1000" dirty="0">
                <a:solidFill>
                  <a:schemeClr val="bg1"/>
                </a:solidFill>
              </a:endParaRPr>
            </a:p>
          </p:txBody>
        </p:sp>
        <p:cxnSp>
          <p:nvCxnSpPr>
            <p:cNvPr id="90" name="直線コネクタ 89"/>
            <p:cNvCxnSpPr/>
            <p:nvPr/>
          </p:nvCxnSpPr>
          <p:spPr>
            <a:xfrm>
              <a:off x="6207618" y="1218690"/>
              <a:ext cx="25757" cy="524322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1" name="直線矢印コネクタ 127"/>
            <p:cNvCxnSpPr>
              <a:stCxn id="75" idx="1"/>
              <a:endCxn id="46" idx="1"/>
            </p:cNvCxnSpPr>
            <p:nvPr/>
          </p:nvCxnSpPr>
          <p:spPr>
            <a:xfrm rot="10800000">
              <a:off x="4702287" y="1950708"/>
              <a:ext cx="19050" cy="753601"/>
            </a:xfrm>
            <a:prstGeom prst="bentConnector3">
              <a:avLst>
                <a:gd name="adj1" fmla="val 130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127"/>
            <p:cNvCxnSpPr>
              <a:stCxn id="67" idx="1"/>
              <a:endCxn id="61" idx="1"/>
            </p:cNvCxnSpPr>
            <p:nvPr/>
          </p:nvCxnSpPr>
          <p:spPr>
            <a:xfrm rot="10800000">
              <a:off x="4721337" y="4785803"/>
              <a:ext cx="38100" cy="1395412"/>
            </a:xfrm>
            <a:prstGeom prst="bentConnector3">
              <a:avLst>
                <a:gd name="adj1" fmla="val 70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２－２．従来の</a:t>
            </a:r>
            <a:r>
              <a:rPr lang="en-US" altLang="ja-JP" sz="2800" dirty="0">
                <a:solidFill>
                  <a:schemeClr val="tx2"/>
                </a:solidFill>
                <a:latin typeface="Meiryo UI" pitchFamily="50" charset="-128"/>
                <a:ea typeface="Meiryo UI" pitchFamily="50" charset="-128"/>
                <a:cs typeface="Meiryo UI" pitchFamily="50" charset="-128"/>
              </a:rPr>
              <a:t>WEB</a:t>
            </a:r>
            <a:r>
              <a:rPr lang="ja-JP" altLang="en-US" sz="2800" dirty="0">
                <a:solidFill>
                  <a:schemeClr val="tx2"/>
                </a:solidFill>
                <a:latin typeface="Meiryo UI" pitchFamily="50" charset="-128"/>
                <a:ea typeface="Meiryo UI" pitchFamily="50" charset="-128"/>
                <a:cs typeface="Meiryo UI" pitchFamily="50" charset="-128"/>
              </a:rPr>
              <a:t>開発における問題</a:t>
            </a:r>
            <a:r>
              <a:rPr lang="en-US" altLang="ja-JP" sz="2800" dirty="0">
                <a:solidFill>
                  <a:schemeClr val="tx2"/>
                </a:solidFill>
                <a:latin typeface="Meiryo UI" pitchFamily="50" charset="-128"/>
                <a:ea typeface="Meiryo UI" pitchFamily="50" charset="-128"/>
                <a:cs typeface="Meiryo UI" pitchFamily="50" charset="-128"/>
              </a:rPr>
              <a:t>2</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4</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95143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08"/>
                                        </p:tgtEl>
                                      </p:cBhvr>
                                    </p:animEffect>
                                    <p:set>
                                      <p:cBhvr>
                                        <p:cTn id="7" dur="1" fill="hold">
                                          <p:stCondLst>
                                            <p:cond delay="499"/>
                                          </p:stCondLst>
                                        </p:cTn>
                                        <p:tgtEl>
                                          <p:spTgt spid="308"/>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s://github.com/efwGrp/efw3.X/raw/master/help/veslay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526" y="1983413"/>
            <a:ext cx="6486525" cy="3629025"/>
          </a:xfrm>
          <a:prstGeom prst="rect">
            <a:avLst/>
          </a:prstGeom>
          <a:noFill/>
          <a:extLst>
            <a:ext uri="{909E8E84-426E-40DD-AFC4-6F175D3DCCD1}">
              <a14:hiddenFill xmlns:a14="http://schemas.microsoft.com/office/drawing/2010/main">
                <a:solidFill>
                  <a:srgbClr val="FFFFFF"/>
                </a:solidFill>
              </a14:hiddenFill>
            </a:ext>
          </a:extLst>
        </p:spPr>
      </p:pic>
      <p:sp>
        <p:nvSpPr>
          <p:cNvPr id="4098"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のスローガン</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5</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9" name="テキスト ボックス 5"/>
          <p:cNvSpPr txBox="1">
            <a:spLocks noChangeArrowheads="1"/>
          </p:cNvSpPr>
          <p:nvPr/>
        </p:nvSpPr>
        <p:spPr bwMode="auto">
          <a:xfrm>
            <a:off x="285476" y="1029679"/>
            <a:ext cx="83176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a:lstStyle>
          <a:p>
            <a:pPr eaLnBrk="1" hangingPunct="1">
              <a:spcBef>
                <a:spcPct val="0"/>
              </a:spcBef>
              <a:buFontTx/>
              <a:buNone/>
            </a:pPr>
            <a:r>
              <a:rPr lang="en-US" altLang="ja-JP" sz="2000" b="1" dirty="0">
                <a:solidFill>
                  <a:srgbClr val="FF0000"/>
                </a:solidFill>
                <a:latin typeface="Meiryo UI" pitchFamily="50" charset="-128"/>
                <a:ea typeface="Meiryo UI" pitchFamily="50" charset="-128"/>
                <a:cs typeface="Meiryo UI" pitchFamily="50" charset="-128"/>
              </a:rPr>
              <a:t>Ajax</a:t>
            </a:r>
            <a:r>
              <a:rPr lang="ja-JP" altLang="en-US" sz="2000" dirty="0" smtClean="0">
                <a:latin typeface="Meiryo UI" pitchFamily="50" charset="-128"/>
                <a:ea typeface="Meiryo UI" pitchFamily="50" charset="-128"/>
                <a:cs typeface="Meiryo UI" pitchFamily="50" charset="-128"/>
              </a:rPr>
              <a:t>と</a:t>
            </a:r>
            <a:r>
              <a:rPr lang="ja-JP" altLang="en-US" sz="2000" b="1" dirty="0" smtClean="0">
                <a:solidFill>
                  <a:srgbClr val="FF0000"/>
                </a:solidFill>
                <a:latin typeface="Meiryo UI" pitchFamily="50" charset="-128"/>
                <a:ea typeface="Meiryo UI" pitchFamily="50" charset="-128"/>
                <a:cs typeface="Meiryo UI" pitchFamily="50" charset="-128"/>
              </a:rPr>
              <a:t>サーバサイト</a:t>
            </a:r>
            <a:r>
              <a:rPr lang="en-US" altLang="ja-JP" sz="2000" b="1" dirty="0">
                <a:solidFill>
                  <a:srgbClr val="FF0000"/>
                </a:solidFill>
                <a:latin typeface="Meiryo UI" pitchFamily="50" charset="-128"/>
                <a:ea typeface="Meiryo UI" pitchFamily="50" charset="-128"/>
                <a:cs typeface="Meiryo UI" pitchFamily="50" charset="-128"/>
              </a:rPr>
              <a:t>JavaScript</a:t>
            </a:r>
            <a:r>
              <a:rPr lang="ja-JP" altLang="en-US" sz="2000" dirty="0">
                <a:latin typeface="Meiryo UI" pitchFamily="50" charset="-128"/>
                <a:ea typeface="Meiryo UI" pitchFamily="50" charset="-128"/>
                <a:cs typeface="Meiryo UI" pitchFamily="50" charset="-128"/>
              </a:rPr>
              <a:t>を</a:t>
            </a:r>
            <a:r>
              <a:rPr lang="ja-JP" altLang="en-US" sz="2000" dirty="0" smtClean="0">
                <a:latin typeface="Meiryo UI" pitchFamily="50" charset="-128"/>
                <a:ea typeface="Meiryo UI" pitchFamily="50" charset="-128"/>
                <a:cs typeface="Meiryo UI" pitchFamily="50" charset="-128"/>
              </a:rPr>
              <a:t>用いて</a:t>
            </a:r>
            <a:r>
              <a:rPr lang="ja-JP" altLang="en-US" sz="2000" b="1" dirty="0" smtClean="0">
                <a:solidFill>
                  <a:srgbClr val="FF0000"/>
                </a:solidFill>
                <a:latin typeface="Meiryo UI" pitchFamily="50" charset="-128"/>
                <a:ea typeface="Meiryo UI" pitchFamily="50" charset="-128"/>
                <a:cs typeface="Meiryo UI" pitchFamily="50" charset="-128"/>
              </a:rPr>
              <a:t>目的</a:t>
            </a:r>
            <a:r>
              <a:rPr lang="ja-JP" altLang="en-US" sz="2000" b="1" dirty="0">
                <a:solidFill>
                  <a:srgbClr val="FF0000"/>
                </a:solidFill>
                <a:latin typeface="Meiryo UI" pitchFamily="50" charset="-128"/>
                <a:ea typeface="Meiryo UI" pitchFamily="50" charset="-128"/>
                <a:cs typeface="Meiryo UI" pitchFamily="50" charset="-128"/>
              </a:rPr>
              <a:t>指向</a:t>
            </a:r>
            <a:r>
              <a:rPr lang="ja-JP" altLang="en-US" sz="2000" dirty="0" smtClean="0">
                <a:latin typeface="Meiryo UI" pitchFamily="50" charset="-128"/>
                <a:ea typeface="Meiryo UI" pitchFamily="50" charset="-128"/>
                <a:cs typeface="Meiryo UI" pitchFamily="50" charset="-128"/>
              </a:rPr>
              <a:t>で、高速</a:t>
            </a:r>
            <a:r>
              <a:rPr lang="ja-JP" altLang="en-US" sz="2000" dirty="0">
                <a:latin typeface="Meiryo UI" pitchFamily="50" charset="-128"/>
                <a:ea typeface="Meiryo UI" pitchFamily="50" charset="-128"/>
                <a:cs typeface="Meiryo UI" pitchFamily="50" charset="-128"/>
              </a:rPr>
              <a:t>に</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システム</a:t>
            </a:r>
            <a:r>
              <a:rPr lang="ja-JP" altLang="en-US" sz="2000" dirty="0" smtClean="0">
                <a:latin typeface="Meiryo UI" pitchFamily="50" charset="-128"/>
                <a:ea typeface="Meiryo UI" pitchFamily="50" charset="-128"/>
                <a:cs typeface="Meiryo UI" pitchFamily="50" charset="-128"/>
              </a:rPr>
              <a:t>を構築できます</a:t>
            </a:r>
            <a:r>
              <a:rPr lang="ja-JP" altLang="en-US" sz="2000" dirty="0">
                <a:latin typeface="Meiryo UI" pitchFamily="50" charset="-128"/>
                <a:ea typeface="Meiryo UI" pitchFamily="50" charset="-128"/>
                <a:cs typeface="Meiryo UI" pitchFamily="50" charset="-128"/>
              </a:rPr>
              <a:t>。</a:t>
            </a:r>
            <a:endParaRPr lang="en-US" altLang="ja-JP" sz="2000" dirty="0">
              <a:latin typeface="Meiryo UI" pitchFamily="50" charset="-128"/>
              <a:ea typeface="Meiryo UI" pitchFamily="50" charset="-128"/>
              <a:cs typeface="Meiryo UI" pitchFamily="50" charset="-128"/>
            </a:endParaRPr>
          </a:p>
        </p:txBody>
      </p:sp>
      <p:sp>
        <p:nvSpPr>
          <p:cNvPr id="6" name="Rectangle 3"/>
          <p:cNvSpPr>
            <a:spLocks noChangeArrowheads="1"/>
          </p:cNvSpPr>
          <p:nvPr/>
        </p:nvSpPr>
        <p:spPr bwMode="auto">
          <a:xfrm>
            <a:off x="442813" y="6093570"/>
            <a:ext cx="8502883"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1588"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latinLnBrk="1" hangingPunct="1">
              <a:lnSpc>
                <a:spcPct val="110000"/>
              </a:lnSpc>
              <a:spcBef>
                <a:spcPct val="25000"/>
              </a:spcBef>
              <a:buFont typeface="Webdings" pitchFamily="18" charset="2"/>
              <a:buNone/>
            </a:pPr>
            <a:r>
              <a:rPr lang="en-US" altLang="ja-JP" sz="1600" dirty="0" smtClean="0">
                <a:latin typeface="Meiryo UI" pitchFamily="50" charset="-128"/>
                <a:ea typeface="Meiryo UI" pitchFamily="50" charset="-128"/>
                <a:cs typeface="Meiryo UI" pitchFamily="50" charset="-128"/>
              </a:rPr>
              <a:t>https</a:t>
            </a:r>
            <a:r>
              <a:rPr lang="en-US" altLang="ja-JP" sz="1600" dirty="0">
                <a:latin typeface="Meiryo UI" pitchFamily="50" charset="-128"/>
                <a:ea typeface="Meiryo UI" pitchFamily="50" charset="-128"/>
                <a:cs typeface="Meiryo UI" pitchFamily="50" charset="-128"/>
              </a:rPr>
              <a:t>://efwgrp.github.io/efw3.X/</a:t>
            </a:r>
          </a:p>
        </p:txBody>
      </p:sp>
    </p:spTree>
    <p:extLst>
      <p:ext uri="{BB962C8B-B14F-4D97-AF65-F5344CB8AC3E}">
        <p14:creationId xmlns:p14="http://schemas.microsoft.com/office/powerpoint/2010/main" val="52220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４－１．従来</a:t>
            </a:r>
            <a:r>
              <a:rPr lang="ja-JP" altLang="en-US" sz="2800" dirty="0" smtClean="0">
                <a:solidFill>
                  <a:schemeClr val="tx2"/>
                </a:solidFill>
                <a:latin typeface="Meiryo UI" pitchFamily="50" charset="-128"/>
                <a:ea typeface="Meiryo UI" pitchFamily="50" charset="-128"/>
                <a:cs typeface="Meiryo UI" pitchFamily="50" charset="-128"/>
              </a:rPr>
              <a:t>問題</a:t>
            </a:r>
            <a:r>
              <a:rPr lang="ja-JP" altLang="en-US" sz="2800" dirty="0">
                <a:solidFill>
                  <a:schemeClr val="tx2"/>
                </a:solidFill>
                <a:latin typeface="Meiryo UI" pitchFamily="50" charset="-128"/>
                <a:ea typeface="Meiryo UI" pitchFamily="50" charset="-128"/>
                <a:cs typeface="Meiryo UI" pitchFamily="50" charset="-128"/>
              </a:rPr>
              <a:t>１</a:t>
            </a:r>
            <a:r>
              <a:rPr lang="ja-JP" altLang="en-US" sz="2800" dirty="0" smtClean="0">
                <a:solidFill>
                  <a:schemeClr val="tx2"/>
                </a:solidFill>
                <a:latin typeface="Meiryo UI" pitchFamily="50" charset="-128"/>
                <a:ea typeface="Meiryo UI" pitchFamily="50" charset="-128"/>
                <a:cs typeface="Meiryo UI" pitchFamily="50" charset="-128"/>
              </a:rPr>
              <a:t>の解決</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6</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8" name="正方形/長方形 7"/>
          <p:cNvSpPr/>
          <p:nvPr/>
        </p:nvSpPr>
        <p:spPr>
          <a:xfrm>
            <a:off x="243712" y="1366089"/>
            <a:ext cx="3105416" cy="2423713"/>
          </a:xfrm>
          <a:prstGeom prst="rect">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ユーザマスタから以下の条件で以下項目を取得し画面の対応項目に表示する。</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条件：</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ログインアカウント</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取得項目：</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ユーザ</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ユーザ名</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パスワード</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メールアドレス</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前回ログイン日時</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p:cNvSpPr txBox="1"/>
          <p:nvPr/>
        </p:nvSpPr>
        <p:spPr>
          <a:xfrm>
            <a:off x="307973" y="1040827"/>
            <a:ext cx="3375331" cy="338554"/>
          </a:xfrm>
          <a:prstGeom prst="rect">
            <a:avLst/>
          </a:prstGeom>
          <a:noFill/>
        </p:spPr>
        <p:txBody>
          <a:bodyPr wrap="squar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基本設計</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4" name="グループ化 3"/>
          <p:cNvGrpSpPr/>
          <p:nvPr/>
        </p:nvGrpSpPr>
        <p:grpSpPr>
          <a:xfrm>
            <a:off x="3460568" y="1040827"/>
            <a:ext cx="5683433" cy="5260821"/>
            <a:chOff x="3460568" y="1040827"/>
            <a:chExt cx="5683433" cy="5260821"/>
          </a:xfrm>
        </p:grpSpPr>
        <p:sp>
          <p:nvSpPr>
            <p:cNvPr id="21" name="正方形/長方形 20"/>
            <p:cNvSpPr/>
            <p:nvPr/>
          </p:nvSpPr>
          <p:spPr>
            <a:xfrm>
              <a:off x="3460568" y="4898611"/>
              <a:ext cx="3197963" cy="119217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userInput.jsp</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&lt;input id=“txt_userId”</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a:xfrm>
              <a:off x="3460568" y="1366089"/>
              <a:ext cx="3877765" cy="3291215"/>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User.xml</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&lt;sql id=“getUserByAccount”&gt;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select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username,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password,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mailaddress,</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lastlogindate</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from </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m_user</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where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userid=:account</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&lt;/sql&gt;</a:t>
              </a:r>
            </a:p>
          </p:txBody>
        </p:sp>
        <p:sp>
          <p:nvSpPr>
            <p:cNvPr id="14" name="テキスト ボックス 13"/>
            <p:cNvSpPr txBox="1"/>
            <p:nvPr/>
          </p:nvSpPr>
          <p:spPr>
            <a:xfrm>
              <a:off x="3460568" y="1040827"/>
              <a:ext cx="3375331" cy="338554"/>
            </a:xfrm>
            <a:prstGeom prst="rect">
              <a:avLst/>
            </a:prstGeom>
            <a:noFill/>
          </p:spPr>
          <p:txBody>
            <a:bodyPr wrap="squar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プログラム</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正方形/長方形 15"/>
            <p:cNvSpPr/>
            <p:nvPr/>
          </p:nvSpPr>
          <p:spPr>
            <a:xfrm>
              <a:off x="5399451" y="2088818"/>
              <a:ext cx="3744550" cy="421283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userInput_init.js</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var objUser=db.select(</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“getUserByAccount”,</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{“account”:session.get(“USER_ID”)}</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).map({</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“#txt_userId”:”userid”,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“#txt_userName”:”username”,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“#txt_password”:”password”,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“#txt_mail”:”mailaddress”,</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“#txt_lastLoginDate”:”lastlogindate”</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}).getSingle();</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r</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eturn (new Result())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.runat(“body”)</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.withdata(objUser);</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9" name="テキスト ボックス 5"/>
          <p:cNvSpPr txBox="1">
            <a:spLocks noChangeArrowheads="1"/>
          </p:cNvSpPr>
          <p:nvPr/>
        </p:nvSpPr>
        <p:spPr bwMode="auto">
          <a:xfrm>
            <a:off x="2146719" y="2922344"/>
            <a:ext cx="4801769" cy="2468608"/>
          </a:xfrm>
          <a:prstGeom prst="rect">
            <a:avLst/>
          </a:prstGeom>
          <a:solidFill>
            <a:srgbClr val="FFFF00"/>
          </a:solidFill>
          <a:ln/>
          <a:extLst/>
        </p:spPr>
        <p:style>
          <a:lnRef idx="3">
            <a:schemeClr val="lt1"/>
          </a:lnRef>
          <a:fillRef idx="1">
            <a:schemeClr val="accent5"/>
          </a:fillRef>
          <a:effectRef idx="1">
            <a:schemeClr val="accent5"/>
          </a:effectRef>
          <a:fontRef idx="minor">
            <a:schemeClr val="lt1"/>
          </a:fontRef>
        </p:style>
        <p:txBody>
          <a:bodyPr rtlCol="0" anchor="ctr" anchorCtr="0"/>
          <a:lstStyle>
            <a:defPPr>
              <a:defRPr lang="ja-JP"/>
            </a:defPPr>
            <a:lvl1pPr>
              <a:defRPr sz="1400">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a:solidFill>
                  <a:schemeClr val="tx1"/>
                </a:solidFill>
              </a:rPr>
              <a:t>WEB</a:t>
            </a:r>
            <a:r>
              <a:rPr lang="ja-JP" altLang="en-US" sz="1600" dirty="0">
                <a:solidFill>
                  <a:schemeClr val="tx1"/>
                </a:solidFill>
              </a:rPr>
              <a:t>システム開発</a:t>
            </a:r>
            <a:r>
              <a:rPr lang="ja-JP" altLang="en-US" sz="1600" dirty="0" smtClean="0">
                <a:solidFill>
                  <a:schemeClr val="tx1"/>
                </a:solidFill>
              </a:rPr>
              <a:t>には、</a:t>
            </a:r>
            <a:r>
              <a:rPr lang="ja-JP" altLang="en-US" sz="1600" dirty="0">
                <a:solidFill>
                  <a:schemeClr val="tx1"/>
                </a:solidFill>
              </a:rPr>
              <a:t>「</a:t>
            </a:r>
            <a:r>
              <a:rPr lang="ja-JP" altLang="en-US" sz="1600" dirty="0">
                <a:solidFill>
                  <a:srgbClr val="FF0000"/>
                </a:solidFill>
              </a:rPr>
              <a:t>パラメータ受信・入力チェック</a:t>
            </a:r>
            <a:r>
              <a:rPr lang="ja-JP" altLang="en-US" sz="1600" dirty="0" smtClean="0">
                <a:solidFill>
                  <a:srgbClr val="FF0000"/>
                </a:solidFill>
              </a:rPr>
              <a:t>・ データ</a:t>
            </a:r>
            <a:r>
              <a:rPr lang="ja-JP" altLang="en-US" sz="1600" dirty="0">
                <a:solidFill>
                  <a:srgbClr val="FF0000"/>
                </a:solidFill>
              </a:rPr>
              <a:t>表示・活性非活性・表示非表示・画面遷移</a:t>
            </a:r>
            <a:r>
              <a:rPr lang="ja-JP" altLang="en-US" sz="1600" dirty="0">
                <a:solidFill>
                  <a:schemeClr val="tx1"/>
                </a:solidFill>
              </a:rPr>
              <a:t>」などの処理がよくあります</a:t>
            </a:r>
            <a:r>
              <a:rPr lang="ja-JP" altLang="en-US" sz="1600" dirty="0" smtClean="0">
                <a:solidFill>
                  <a:schemeClr val="tx1"/>
                </a:solidFill>
              </a:rPr>
              <a:t>。</a:t>
            </a:r>
            <a:endParaRPr lang="en-US" altLang="ja-JP" sz="1600" dirty="0" smtClean="0">
              <a:solidFill>
                <a:schemeClr val="tx1"/>
              </a:solidFill>
            </a:endParaRPr>
          </a:p>
          <a:p>
            <a:endParaRPr lang="en-US" altLang="ja-JP" sz="1600" dirty="0">
              <a:solidFill>
                <a:schemeClr val="tx1"/>
              </a:solidFill>
            </a:endParaRPr>
          </a:p>
          <a:p>
            <a:r>
              <a:rPr lang="en-US" altLang="ja-JP" sz="1600" dirty="0">
                <a:solidFill>
                  <a:schemeClr val="tx1"/>
                </a:solidFill>
              </a:rPr>
              <a:t>E-FW</a:t>
            </a:r>
            <a:r>
              <a:rPr lang="ja-JP" altLang="en-US" sz="1600" dirty="0">
                <a:solidFill>
                  <a:schemeClr val="tx1"/>
                </a:solidFill>
              </a:rPr>
              <a:t>はそれらをパターン化して、</a:t>
            </a:r>
            <a:r>
              <a:rPr lang="en-US" altLang="ja-JP" sz="1600" dirty="0">
                <a:solidFill>
                  <a:schemeClr val="tx1"/>
                </a:solidFill>
              </a:rPr>
              <a:t>WEB</a:t>
            </a:r>
            <a:r>
              <a:rPr lang="ja-JP" altLang="en-US" sz="1600" dirty="0">
                <a:solidFill>
                  <a:schemeClr val="tx1"/>
                </a:solidFill>
              </a:rPr>
              <a:t>画面開発の</a:t>
            </a:r>
          </a:p>
          <a:p>
            <a:r>
              <a:rPr lang="ja-JP" altLang="en-US" sz="1600" dirty="0">
                <a:solidFill>
                  <a:srgbClr val="FF0000"/>
                </a:solidFill>
              </a:rPr>
              <a:t>専用言語</a:t>
            </a:r>
            <a:r>
              <a:rPr lang="en-US" altLang="ja-JP" sz="1600" dirty="0">
                <a:solidFill>
                  <a:srgbClr val="FF0000"/>
                </a:solidFill>
              </a:rPr>
              <a:t>(DSL)</a:t>
            </a:r>
            <a:r>
              <a:rPr lang="ja-JP" altLang="en-US" sz="1600" dirty="0">
                <a:solidFill>
                  <a:schemeClr val="tx1"/>
                </a:solidFill>
              </a:rPr>
              <a:t>を設計・実装します。</a:t>
            </a:r>
          </a:p>
          <a:p>
            <a:r>
              <a:rPr lang="ja-JP" altLang="en-US" sz="1600" dirty="0">
                <a:solidFill>
                  <a:schemeClr val="tx1"/>
                </a:solidFill>
              </a:rPr>
              <a:t>言い換えると「</a:t>
            </a:r>
            <a:r>
              <a:rPr lang="ja-JP" altLang="en-US" sz="1600" dirty="0">
                <a:solidFill>
                  <a:srgbClr val="FF0000"/>
                </a:solidFill>
              </a:rPr>
              <a:t>入力データ収集と処理結果表示の自動化</a:t>
            </a:r>
            <a:r>
              <a:rPr lang="ja-JP" altLang="en-US" sz="1600" dirty="0">
                <a:solidFill>
                  <a:schemeClr val="tx1"/>
                </a:solidFill>
              </a:rPr>
              <a:t>」です。</a:t>
            </a:r>
            <a:endParaRPr lang="en-US" altLang="ja-JP" sz="1600" dirty="0">
              <a:solidFill>
                <a:schemeClr val="tx1"/>
              </a:solidFill>
            </a:endParaRPr>
          </a:p>
        </p:txBody>
      </p:sp>
    </p:spTree>
    <p:extLst>
      <p:ext uri="{BB962C8B-B14F-4D97-AF65-F5344CB8AC3E}">
        <p14:creationId xmlns:p14="http://schemas.microsoft.com/office/powerpoint/2010/main" val="326413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146650" y="898951"/>
            <a:ext cx="3658729" cy="5645068"/>
            <a:chOff x="146650" y="898951"/>
            <a:chExt cx="3658729" cy="5645068"/>
          </a:xfrm>
        </p:grpSpPr>
        <p:sp>
          <p:nvSpPr>
            <p:cNvPr id="9" name="正方形/長方形 8"/>
            <p:cNvSpPr/>
            <p:nvPr/>
          </p:nvSpPr>
          <p:spPr>
            <a:xfrm>
              <a:off x="194452" y="1159423"/>
              <a:ext cx="3610927" cy="5384596"/>
            </a:xfrm>
            <a:prstGeom prst="rect">
              <a:avLst/>
            </a:prstGeom>
            <a:solidFill>
              <a:srgbClr val="007033"/>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 name="直線コネクタ 10"/>
            <p:cNvCxnSpPr/>
            <p:nvPr/>
          </p:nvCxnSpPr>
          <p:spPr>
            <a:xfrm>
              <a:off x="30092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12947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2537503" y="1241412"/>
              <a:ext cx="97155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サーバ</a:t>
              </a:r>
            </a:p>
          </p:txBody>
        </p:sp>
        <p:sp>
          <p:nvSpPr>
            <p:cNvPr id="14" name="正方形/長方形 13"/>
            <p:cNvSpPr/>
            <p:nvPr/>
          </p:nvSpPr>
          <p:spPr>
            <a:xfrm>
              <a:off x="1175428" y="1755762"/>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 name="直線矢印コネクタ 14"/>
            <p:cNvCxnSpPr/>
            <p:nvPr/>
          </p:nvCxnSpPr>
          <p:spPr>
            <a:xfrm>
              <a:off x="1384978" y="193673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1527852" y="1723087"/>
              <a:ext cx="1419226" cy="2366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smtClean="0">
                  <a:solidFill>
                    <a:schemeClr val="bg1"/>
                  </a:solidFill>
                </a:rPr>
                <a:t>顧客重複チェック</a:t>
              </a:r>
              <a:endParaRPr kumimoji="1" lang="ja-JP" altLang="en-US" sz="1100" dirty="0">
                <a:solidFill>
                  <a:schemeClr val="bg1"/>
                </a:solidFill>
              </a:endParaRPr>
            </a:p>
          </p:txBody>
        </p:sp>
        <p:sp>
          <p:nvSpPr>
            <p:cNvPr id="17" name="正方形/長方形 16"/>
            <p:cNvSpPr/>
            <p:nvPr/>
          </p:nvSpPr>
          <p:spPr>
            <a:xfrm>
              <a:off x="1560451" y="1955789"/>
              <a:ext cx="1312338" cy="323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smtClean="0">
                  <a:solidFill>
                    <a:schemeClr val="bg1"/>
                  </a:solidFill>
                </a:rPr>
                <a:t>チェック結果返却</a:t>
              </a:r>
              <a:endParaRPr kumimoji="1" lang="ja-JP" altLang="en-US" sz="1100" dirty="0">
                <a:solidFill>
                  <a:schemeClr val="bg1"/>
                </a:solidFill>
              </a:endParaRPr>
            </a:p>
          </p:txBody>
        </p:sp>
        <p:sp>
          <p:nvSpPr>
            <p:cNvPr id="18" name="正方形/長方形 17"/>
            <p:cNvSpPr/>
            <p:nvPr/>
          </p:nvSpPr>
          <p:spPr>
            <a:xfrm>
              <a:off x="1708828" y="2412987"/>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顧客情報登録</a:t>
              </a:r>
            </a:p>
          </p:txBody>
        </p:sp>
        <p:cxnSp>
          <p:nvCxnSpPr>
            <p:cNvPr id="19" name="直線矢印コネクタ 18"/>
            <p:cNvCxnSpPr/>
            <p:nvPr/>
          </p:nvCxnSpPr>
          <p:spPr>
            <a:xfrm flipH="1">
              <a:off x="1375453" y="307973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1708828" y="2651781"/>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21" name="正方形/長方形 20"/>
            <p:cNvSpPr/>
            <p:nvPr/>
          </p:nvSpPr>
          <p:spPr>
            <a:xfrm>
              <a:off x="1175428" y="2813037"/>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2" name="正方形/長方形 21"/>
            <p:cNvSpPr/>
            <p:nvPr/>
          </p:nvSpPr>
          <p:spPr>
            <a:xfrm>
              <a:off x="832528" y="1231887"/>
              <a:ext cx="106233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t>クライアント</a:t>
              </a:r>
            </a:p>
          </p:txBody>
        </p:sp>
        <p:sp>
          <p:nvSpPr>
            <p:cNvPr id="23" name="正方形/長方形 22"/>
            <p:cNvSpPr/>
            <p:nvPr/>
          </p:nvSpPr>
          <p:spPr>
            <a:xfrm>
              <a:off x="1184953" y="3917937"/>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4" name="正方形/長方形 23"/>
            <p:cNvSpPr/>
            <p:nvPr/>
          </p:nvSpPr>
          <p:spPr>
            <a:xfrm>
              <a:off x="2908978" y="3917937"/>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5" name="直線矢印コネクタ 24"/>
            <p:cNvCxnSpPr/>
            <p:nvPr/>
          </p:nvCxnSpPr>
          <p:spPr>
            <a:xfrm>
              <a:off x="1394503" y="409891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1651678" y="3789350"/>
              <a:ext cx="1068872"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dirty="0" smtClean="0">
                  <a:solidFill>
                    <a:schemeClr val="bg1"/>
                  </a:solidFill>
                </a:rPr>
                <a:t>他人操作有無</a:t>
              </a:r>
              <a:r>
                <a:rPr kumimoji="1" lang="ja-JP" altLang="en-US" sz="1100" dirty="0" smtClean="0">
                  <a:solidFill>
                    <a:schemeClr val="bg1"/>
                  </a:solidFill>
                </a:rPr>
                <a:t>チェック</a:t>
              </a:r>
              <a:endParaRPr kumimoji="1" lang="ja-JP" altLang="en-US" sz="1100" dirty="0">
                <a:solidFill>
                  <a:schemeClr val="bg1"/>
                </a:solidFill>
              </a:endParaRPr>
            </a:p>
          </p:txBody>
        </p:sp>
        <p:cxnSp>
          <p:nvCxnSpPr>
            <p:cNvPr id="27" name="直線矢印コネクタ 26"/>
            <p:cNvCxnSpPr/>
            <p:nvPr/>
          </p:nvCxnSpPr>
          <p:spPr>
            <a:xfrm flipH="1">
              <a:off x="1384978" y="44418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p:cNvSpPr/>
            <p:nvPr/>
          </p:nvSpPr>
          <p:spPr>
            <a:xfrm>
              <a:off x="1552000" y="4194162"/>
              <a:ext cx="1304925" cy="234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smtClean="0">
                  <a:solidFill>
                    <a:schemeClr val="bg1"/>
                  </a:solidFill>
                  <a:effectLst/>
                  <a:latin typeface="+mn-lt"/>
                  <a:ea typeface="+mn-ea"/>
                  <a:cs typeface="+mn-cs"/>
                </a:rPr>
                <a:t>チェック結果</a:t>
              </a:r>
              <a:r>
                <a:rPr kumimoji="1" lang="ja-JP" altLang="en-US" sz="1100" dirty="0" smtClean="0">
                  <a:solidFill>
                    <a:schemeClr val="bg1"/>
                  </a:solidFill>
                </a:rPr>
                <a:t>返却</a:t>
              </a:r>
              <a:endParaRPr kumimoji="1" lang="ja-JP" altLang="en-US" sz="1100" dirty="0">
                <a:solidFill>
                  <a:schemeClr val="bg1"/>
                </a:solidFill>
              </a:endParaRPr>
            </a:p>
          </p:txBody>
        </p:sp>
        <p:sp>
          <p:nvSpPr>
            <p:cNvPr id="29" name="正方形/長方形 28"/>
            <p:cNvSpPr/>
            <p:nvPr/>
          </p:nvSpPr>
          <p:spPr>
            <a:xfrm>
              <a:off x="2908978" y="4689462"/>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30" name="直線矢印コネクタ 29"/>
            <p:cNvCxnSpPr/>
            <p:nvPr/>
          </p:nvCxnSpPr>
          <p:spPr>
            <a:xfrm>
              <a:off x="1384978" y="480376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1642153" y="4575162"/>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顧客情報更新</a:t>
              </a:r>
            </a:p>
          </p:txBody>
        </p:sp>
        <p:cxnSp>
          <p:nvCxnSpPr>
            <p:cNvPr id="32" name="直線矢印コネクタ 31"/>
            <p:cNvCxnSpPr/>
            <p:nvPr/>
          </p:nvCxnSpPr>
          <p:spPr>
            <a:xfrm flipH="1">
              <a:off x="1384978" y="52419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1718353" y="4826835"/>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34" name="正方形/長方形 33"/>
            <p:cNvSpPr/>
            <p:nvPr/>
          </p:nvSpPr>
          <p:spPr>
            <a:xfrm>
              <a:off x="1184953" y="4975212"/>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5" name="正方形/長方形 34"/>
            <p:cNvSpPr/>
            <p:nvPr/>
          </p:nvSpPr>
          <p:spPr>
            <a:xfrm>
              <a:off x="2908978" y="1774812"/>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6" name="正方形/長方形 35"/>
            <p:cNvSpPr/>
            <p:nvPr/>
          </p:nvSpPr>
          <p:spPr>
            <a:xfrm>
              <a:off x="2908978" y="2546337"/>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7" name="正方形/長方形 36"/>
            <p:cNvSpPr/>
            <p:nvPr/>
          </p:nvSpPr>
          <p:spPr>
            <a:xfrm>
              <a:off x="289603" y="1656840"/>
              <a:ext cx="3362325" cy="20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8" name="正方形/長方形 37"/>
            <p:cNvSpPr/>
            <p:nvPr/>
          </p:nvSpPr>
          <p:spPr>
            <a:xfrm>
              <a:off x="289603" y="3723765"/>
              <a:ext cx="3362325" cy="273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9" name="正方形/長方形 38"/>
            <p:cNvSpPr/>
            <p:nvPr/>
          </p:nvSpPr>
          <p:spPr>
            <a:xfrm>
              <a:off x="270553" y="1679562"/>
              <a:ext cx="90487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新規モード</a:t>
              </a:r>
              <a:endParaRPr kumimoji="1" lang="ja-JP" altLang="en-US" sz="1100" dirty="0">
                <a:solidFill>
                  <a:schemeClr val="bg1"/>
                </a:solidFill>
              </a:endParaRPr>
            </a:p>
          </p:txBody>
        </p:sp>
        <p:sp>
          <p:nvSpPr>
            <p:cNvPr id="40" name="正方形/長方形 39"/>
            <p:cNvSpPr/>
            <p:nvPr/>
          </p:nvSpPr>
          <p:spPr>
            <a:xfrm>
              <a:off x="266534" y="3705872"/>
              <a:ext cx="942767" cy="219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更新モード</a:t>
              </a:r>
              <a:endParaRPr kumimoji="1" lang="ja-JP" altLang="en-US" sz="1100" dirty="0">
                <a:solidFill>
                  <a:schemeClr val="bg1"/>
                </a:solidFill>
              </a:endParaRPr>
            </a:p>
          </p:txBody>
        </p:sp>
        <p:sp>
          <p:nvSpPr>
            <p:cNvPr id="41" name="テキスト ボックス 40"/>
            <p:cNvSpPr txBox="1"/>
            <p:nvPr/>
          </p:nvSpPr>
          <p:spPr>
            <a:xfrm>
              <a:off x="146650" y="898951"/>
              <a:ext cx="1978027" cy="338554"/>
            </a:xfrm>
            <a:prstGeom prst="rect">
              <a:avLst/>
            </a:prstGeom>
            <a:noFill/>
          </p:spPr>
          <p:txBody>
            <a:bodyPr wrap="square" rtlCol="0">
              <a:spAutoFit/>
            </a:bodyPr>
            <a:lstStyle/>
            <a:p>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基本</a:t>
              </a: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設計</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2" name="直線矢印コネクタ 41"/>
            <p:cNvCxnSpPr/>
            <p:nvPr/>
          </p:nvCxnSpPr>
          <p:spPr>
            <a:xfrm flipH="1">
              <a:off x="1369114" y="228882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a:off x="1369114" y="265077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7</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grpSp>
        <p:nvGrpSpPr>
          <p:cNvPr id="7" name="グループ化 6"/>
          <p:cNvGrpSpPr/>
          <p:nvPr/>
        </p:nvGrpSpPr>
        <p:grpSpPr>
          <a:xfrm>
            <a:off x="3922004" y="605926"/>
            <a:ext cx="5034710" cy="6125375"/>
            <a:chOff x="3922004" y="843010"/>
            <a:chExt cx="5034710" cy="5583187"/>
          </a:xfrm>
        </p:grpSpPr>
        <p:sp>
          <p:nvSpPr>
            <p:cNvPr id="6" name="正方形/長方形 5"/>
            <p:cNvSpPr/>
            <p:nvPr/>
          </p:nvSpPr>
          <p:spPr>
            <a:xfrm>
              <a:off x="3922004" y="843010"/>
              <a:ext cx="5034710" cy="5583187"/>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新規モード</a:t>
              </a:r>
              <a:endPar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f (params[“hnd_mode”]==“new_mode”){</a:t>
              </a: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var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blnExists=db.select</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checkExists”,</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userId”:params[“#txt_userId”]}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getValue(“ret”);</a:t>
              </a: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if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(blnExists){</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(new Result</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alert(“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該当顧客はすでに登録しました。</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else</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db.change(“User”,”addNewUser”,{</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(new Result</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.alert(“</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保存しました。</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.concat(event.fire(“userInput_show”,</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params[“#txt_userId”]</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.disable(“#txt_userId”);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更新モード</a:t>
              </a:r>
              <a:endPar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else{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var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blnOperated=db.select(“</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”,“checkOperated”,</a:t>
              </a:r>
              <a:endPar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{“userId”:params[“#txt_userId”],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“updateDate”:params[“#hdn_updateDate”]}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).getValue(“ret”);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if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blnOperated){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(new Result())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.alert(“</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他人操作中のため、該当処理は実行できません。</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}else{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db.change(“User”,”updateUser”,{</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(new Result())</a:t>
              </a:r>
            </a:p>
            <a:p>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.concat(event.fire(“userInput_show”,</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{“userId”:params[“#txt_userId”]}))</a:t>
              </a:r>
            </a:p>
            <a:p>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.alert(“</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保存しました。</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93" name="テキスト ボックス 92"/>
            <p:cNvSpPr txBox="1"/>
            <p:nvPr/>
          </p:nvSpPr>
          <p:spPr>
            <a:xfrm>
              <a:off x="7774511" y="921955"/>
              <a:ext cx="1027966" cy="308587"/>
            </a:xfrm>
            <a:prstGeom prst="rect">
              <a:avLst/>
            </a:prstGeom>
            <a:noFill/>
          </p:spPr>
          <p:txBody>
            <a:bodyPr wrap="square" rtlCol="0">
              <a:spAutoFit/>
            </a:bodyPr>
            <a:lstStyle/>
            <a:p>
              <a:r>
                <a:rPr kumimoji="1" lang="ja-JP" altLang="en-US" sz="16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プログラム</a:t>
              </a:r>
              <a:endPar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4098" name="タイトル 1"/>
          <p:cNvSpPr>
            <a:spLocks noGrp="1"/>
          </p:cNvSpPr>
          <p:nvPr>
            <p:ph type="title" idx="4294967295"/>
          </p:nvPr>
        </p:nvSpPr>
        <p:spPr>
          <a:xfrm>
            <a:off x="251136" y="275784"/>
            <a:ext cx="5686956"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４－２．従来</a:t>
            </a:r>
            <a:r>
              <a:rPr lang="ja-JP" altLang="en-US" sz="2800" dirty="0" smtClean="0">
                <a:solidFill>
                  <a:schemeClr val="tx2"/>
                </a:solidFill>
                <a:latin typeface="Meiryo UI" pitchFamily="50" charset="-128"/>
                <a:ea typeface="Meiryo UI" pitchFamily="50" charset="-128"/>
                <a:cs typeface="Meiryo UI" pitchFamily="50" charset="-128"/>
              </a:rPr>
              <a:t>問題</a:t>
            </a:r>
            <a:r>
              <a:rPr lang="ja-JP" altLang="en-US" sz="2800" dirty="0">
                <a:solidFill>
                  <a:schemeClr val="tx2"/>
                </a:solidFill>
                <a:latin typeface="Meiryo UI" pitchFamily="50" charset="-128"/>
                <a:ea typeface="Meiryo UI" pitchFamily="50" charset="-128"/>
                <a:cs typeface="Meiryo UI" pitchFamily="50" charset="-128"/>
              </a:rPr>
              <a:t>２</a:t>
            </a:r>
            <a:r>
              <a:rPr lang="ja-JP" altLang="en-US" sz="2800" dirty="0" smtClean="0">
                <a:solidFill>
                  <a:schemeClr val="tx2"/>
                </a:solidFill>
                <a:latin typeface="Meiryo UI" pitchFamily="50" charset="-128"/>
                <a:ea typeface="Meiryo UI" pitchFamily="50" charset="-128"/>
                <a:cs typeface="Meiryo UI" pitchFamily="50" charset="-128"/>
              </a:rPr>
              <a:t>の解決</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5" name="テキスト ボックス 5"/>
          <p:cNvSpPr txBox="1">
            <a:spLocks noChangeArrowheads="1"/>
          </p:cNvSpPr>
          <p:nvPr/>
        </p:nvSpPr>
        <p:spPr bwMode="auto">
          <a:xfrm>
            <a:off x="1894867" y="2745654"/>
            <a:ext cx="4806442" cy="2468608"/>
          </a:xfrm>
          <a:prstGeom prst="rect">
            <a:avLst/>
          </a:prstGeom>
          <a:solidFill>
            <a:srgbClr val="FFFF00"/>
          </a:solidFill>
          <a:ln/>
          <a:extLst/>
        </p:spPr>
        <p:style>
          <a:lnRef idx="3">
            <a:schemeClr val="lt1"/>
          </a:lnRef>
          <a:fillRef idx="1">
            <a:schemeClr val="accent5"/>
          </a:fillRef>
          <a:effectRef idx="1">
            <a:schemeClr val="accent5"/>
          </a:effectRef>
          <a:fontRef idx="minor">
            <a:schemeClr val="lt1"/>
          </a:fontRef>
        </p:style>
        <p:txBody>
          <a:bodyPr rtlCol="0" anchor="ctr" anchorCtr="0"/>
          <a:lstStyle>
            <a:defPPr>
              <a:defRPr lang="ja-JP"/>
            </a:defPPr>
            <a:lvl1pPr>
              <a:defRPr sz="1400">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smtClean="0">
                <a:solidFill>
                  <a:schemeClr val="tx1"/>
                </a:solidFill>
              </a:rPr>
              <a:t>E-FW</a:t>
            </a:r>
            <a:r>
              <a:rPr lang="ja-JP" altLang="en-US" sz="1600" dirty="0" smtClean="0">
                <a:solidFill>
                  <a:schemeClr val="tx1"/>
                </a:solidFill>
              </a:rPr>
              <a:t>の仕組みには、</a:t>
            </a:r>
            <a:r>
              <a:rPr lang="ja-JP" altLang="en-US" sz="1600" dirty="0" smtClean="0">
                <a:solidFill>
                  <a:srgbClr val="FF0000"/>
                </a:solidFill>
              </a:rPr>
              <a:t>クライアント動作</a:t>
            </a:r>
            <a:r>
              <a:rPr lang="ja-JP" altLang="en-US" sz="1600" dirty="0" smtClean="0">
                <a:solidFill>
                  <a:schemeClr val="tx1"/>
                </a:solidFill>
              </a:rPr>
              <a:t>か</a:t>
            </a:r>
            <a:r>
              <a:rPr lang="ja-JP" altLang="en-US" sz="1600" dirty="0" smtClean="0">
                <a:solidFill>
                  <a:srgbClr val="FF0000"/>
                </a:solidFill>
              </a:rPr>
              <a:t>サーバ動作</a:t>
            </a:r>
            <a:r>
              <a:rPr lang="ja-JP" altLang="en-US" sz="1600" dirty="0" smtClean="0">
                <a:solidFill>
                  <a:schemeClr val="tx1"/>
                </a:solidFill>
              </a:rPr>
              <a:t>か  関係なく、ロジックはほぼ全部</a:t>
            </a:r>
            <a:r>
              <a:rPr lang="ja-JP" altLang="en-US" sz="1600" dirty="0" smtClean="0">
                <a:solidFill>
                  <a:srgbClr val="FF0000"/>
                </a:solidFill>
              </a:rPr>
              <a:t>イベント</a:t>
            </a:r>
            <a:r>
              <a:rPr lang="en-US" altLang="ja-JP" sz="1600" dirty="0" smtClean="0">
                <a:solidFill>
                  <a:srgbClr val="FF0000"/>
                </a:solidFill>
              </a:rPr>
              <a:t>JS</a:t>
            </a:r>
            <a:r>
              <a:rPr lang="ja-JP" altLang="en-US" sz="1600" dirty="0" smtClean="0">
                <a:solidFill>
                  <a:srgbClr val="FF0000"/>
                </a:solidFill>
              </a:rPr>
              <a:t>ファイルに集中</a:t>
            </a:r>
            <a:r>
              <a:rPr lang="ja-JP" altLang="en-US" sz="1600" dirty="0" smtClean="0">
                <a:solidFill>
                  <a:schemeClr val="tx1"/>
                </a:solidFill>
              </a:rPr>
              <a:t>します。また、「</a:t>
            </a:r>
            <a:r>
              <a:rPr lang="ja-JP" altLang="en-US" sz="1600" dirty="0" smtClean="0">
                <a:solidFill>
                  <a:srgbClr val="FF0000"/>
                </a:solidFill>
              </a:rPr>
              <a:t>目的指向</a:t>
            </a:r>
            <a:r>
              <a:rPr lang="ja-JP" altLang="en-US" sz="1600" dirty="0" smtClean="0">
                <a:solidFill>
                  <a:schemeClr val="tx1"/>
                </a:solidFill>
              </a:rPr>
              <a:t>」のため、</a:t>
            </a:r>
            <a:r>
              <a:rPr lang="ja-JP" altLang="en-US" sz="1600" dirty="0" smtClean="0">
                <a:solidFill>
                  <a:srgbClr val="FF0000"/>
                </a:solidFill>
              </a:rPr>
              <a:t>プログラムの粒度は設計書とマッピング</a:t>
            </a:r>
            <a:r>
              <a:rPr lang="ja-JP" altLang="en-US" sz="1600" dirty="0" smtClean="0">
                <a:solidFill>
                  <a:schemeClr val="tx1"/>
                </a:solidFill>
              </a:rPr>
              <a:t>しやすいです。</a:t>
            </a:r>
            <a:endParaRPr lang="en-US" altLang="ja-JP" sz="1600" dirty="0" smtClean="0">
              <a:solidFill>
                <a:schemeClr val="tx1"/>
              </a:solidFill>
            </a:endParaRPr>
          </a:p>
          <a:p>
            <a:endParaRPr lang="en-US" altLang="ja-JP" sz="1600" dirty="0" smtClean="0">
              <a:solidFill>
                <a:schemeClr val="tx1"/>
              </a:solidFill>
            </a:endParaRPr>
          </a:p>
          <a:p>
            <a:r>
              <a:rPr lang="ja-JP" altLang="en-US" sz="1600" dirty="0" smtClean="0">
                <a:solidFill>
                  <a:schemeClr val="tx1"/>
                </a:solidFill>
              </a:rPr>
              <a:t>そして、</a:t>
            </a:r>
            <a:r>
              <a:rPr lang="ja-JP" altLang="en-US" sz="1600" dirty="0" smtClean="0">
                <a:solidFill>
                  <a:srgbClr val="FF0000"/>
                </a:solidFill>
              </a:rPr>
              <a:t>イベント</a:t>
            </a:r>
            <a:r>
              <a:rPr lang="en-US" altLang="ja-JP" sz="1600" dirty="0" smtClean="0">
                <a:solidFill>
                  <a:srgbClr val="FF0000"/>
                </a:solidFill>
              </a:rPr>
              <a:t>JS</a:t>
            </a:r>
            <a:r>
              <a:rPr lang="ja-JP" altLang="en-US" sz="1600" dirty="0" smtClean="0">
                <a:solidFill>
                  <a:srgbClr val="FF0000"/>
                </a:solidFill>
              </a:rPr>
              <a:t>ファイル</a:t>
            </a:r>
            <a:r>
              <a:rPr lang="ja-JP" altLang="en-US" sz="1600" dirty="0" smtClean="0">
                <a:solidFill>
                  <a:schemeClr val="tx1"/>
                </a:solidFill>
              </a:rPr>
              <a:t>のみで</a:t>
            </a:r>
            <a:r>
              <a:rPr lang="ja-JP" altLang="en-US" sz="1600" dirty="0" smtClean="0">
                <a:solidFill>
                  <a:srgbClr val="FF0000"/>
                </a:solidFill>
              </a:rPr>
              <a:t>処理の流れ</a:t>
            </a:r>
            <a:r>
              <a:rPr lang="ja-JP" altLang="en-US" sz="1600" dirty="0" smtClean="0">
                <a:solidFill>
                  <a:schemeClr val="tx1"/>
                </a:solidFill>
              </a:rPr>
              <a:t>を分かりやすく</a:t>
            </a:r>
            <a:r>
              <a:rPr lang="ja-JP" altLang="en-US" sz="1600" dirty="0" smtClean="0">
                <a:solidFill>
                  <a:srgbClr val="FF0000"/>
                </a:solidFill>
              </a:rPr>
              <a:t>読み取れます</a:t>
            </a:r>
            <a:r>
              <a:rPr lang="ja-JP" altLang="en-US" sz="1600" dirty="0" smtClean="0">
                <a:solidFill>
                  <a:schemeClr val="tx1"/>
                </a:solidFill>
              </a:rPr>
              <a:t>。</a:t>
            </a:r>
            <a:endParaRPr lang="en-US" altLang="ja-JP" sz="1600" dirty="0" smtClean="0">
              <a:solidFill>
                <a:schemeClr val="tx1"/>
              </a:solidFill>
            </a:endParaRPr>
          </a:p>
        </p:txBody>
      </p:sp>
    </p:spTree>
    <p:extLst>
      <p:ext uri="{BB962C8B-B14F-4D97-AF65-F5344CB8AC3E}">
        <p14:creationId xmlns:p14="http://schemas.microsoft.com/office/powerpoint/2010/main" val="317084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スライド番号プレースホルダー 3"/>
          <p:cNvSpPr txBox="1">
            <a:spLocks/>
          </p:cNvSpPr>
          <p:nvPr/>
        </p:nvSpPr>
        <p:spPr bwMode="auto">
          <a:xfrm>
            <a:off x="6948488" y="6494463"/>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8</a:t>
            </a:fld>
            <a:endParaRPr lang="en-US" altLang="ja-JP" sz="1200" dirty="0">
              <a:solidFill>
                <a:srgbClr val="898989"/>
              </a:solidFill>
              <a:latin typeface="Meiryo UI" pitchFamily="50" charset="-128"/>
              <a:ea typeface="Meiryo UI" pitchFamily="50" charset="-128"/>
              <a:cs typeface="Meiryo UI" pitchFamily="50" charset="-128"/>
            </a:endParaRPr>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8737" y="949873"/>
            <a:ext cx="6486525" cy="3629025"/>
          </a:xfrm>
          <a:prstGeom prst="rect">
            <a:avLst/>
          </a:prstGeom>
        </p:spPr>
      </p:pic>
      <p:sp>
        <p:nvSpPr>
          <p:cNvPr id="10" name="正方形/長方形 9"/>
          <p:cNvSpPr/>
          <p:nvPr/>
        </p:nvSpPr>
        <p:spPr>
          <a:xfrm>
            <a:off x="778231" y="4528499"/>
            <a:ext cx="2531639" cy="2208604"/>
          </a:xfrm>
          <a:prstGeom prst="rect">
            <a:avLst/>
          </a:prstGeom>
          <a:solidFill>
            <a:srgbClr val="006600"/>
          </a:solidFill>
          <a:ln w="3810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E-FW</a:t>
            </a:r>
            <a:r>
              <a:rPr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基本タグ　</a:t>
            </a:r>
            <a:endParaRPr lang="en-US" altLang="ja-JP"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E-FW</a:t>
            </a:r>
            <a:r>
              <a:rPr lang="ja-JP" altLang="en-US"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クライアント</a:t>
            </a:r>
            <a:r>
              <a:rPr lang="ja-JP" altLang="en-US"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の</a:t>
            </a:r>
            <a:r>
              <a:rPr lang="ja-JP" altLang="en-US"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取り込み</a:t>
            </a:r>
            <a:endParaRPr lang="en-US" altLang="ja-JP"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画面</a:t>
            </a:r>
            <a:r>
              <a:rPr lang="ja-JP" altLang="en-US"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部品化の</a:t>
            </a:r>
            <a:r>
              <a:rPr lang="ja-JP" altLang="en-US"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備え</a:t>
            </a:r>
            <a:endParaRPr lang="ja-JP" altLang="en-US"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E-FW</a:t>
            </a:r>
            <a:r>
              <a:rPr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追加</a:t>
            </a:r>
            <a:r>
              <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タグ	</a:t>
            </a:r>
            <a:r>
              <a:rPr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準備</a:t>
            </a:r>
            <a:r>
              <a:rPr lang="ja-JP" altLang="en-US"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したクライアントツールの取り込み</a:t>
            </a:r>
          </a:p>
          <a:p>
            <a:r>
              <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フォーマット</a:t>
            </a:r>
            <a:r>
              <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入力</a:t>
            </a:r>
            <a:r>
              <a:rPr lang="ja-JP" altLang="en-US"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支援の仕組み</a:t>
            </a:r>
          </a:p>
          <a:p>
            <a:r>
              <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ショートカット	 </a:t>
            </a:r>
            <a:endParaRPr lang="en-US" altLang="ja-JP"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ファンクション及びショートカットキー</a:t>
            </a:r>
            <a:endParaRPr lang="en-US" altLang="ja-JP"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・バーコード</a:t>
            </a:r>
            <a:r>
              <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バーコード</a:t>
            </a:r>
            <a:r>
              <a:rPr lang="ja-JP" altLang="en-US"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表示</a:t>
            </a:r>
            <a:endParaRPr kumimoji="1" lang="ja-JP" altLang="en-US"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正方形/長方形 10"/>
          <p:cNvSpPr/>
          <p:nvPr/>
        </p:nvSpPr>
        <p:spPr>
          <a:xfrm>
            <a:off x="3954886" y="4533516"/>
            <a:ext cx="1711818" cy="1840359"/>
          </a:xfrm>
          <a:prstGeom prst="rect">
            <a:avLst/>
          </a:prstGeom>
          <a:solidFill>
            <a:srgbClr val="006600"/>
          </a:solidFill>
          <a:ln w="3810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ファイル操作　</a:t>
            </a:r>
            <a:endParaRPr lang="en-US" altLang="ja-JP"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innoRules</a:t>
            </a:r>
            <a:r>
              <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の</a:t>
            </a:r>
            <a:r>
              <a:rPr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呼出し</a:t>
            </a:r>
            <a:endPar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サブイベント</a:t>
            </a:r>
            <a:r>
              <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の呼出し</a:t>
            </a:r>
          </a:p>
          <a:p>
            <a:r>
              <a:rPr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DB</a:t>
            </a:r>
            <a:r>
              <a:rPr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操作</a:t>
            </a:r>
            <a:endPar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PDF</a:t>
            </a:r>
            <a:r>
              <a:rPr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操作</a:t>
            </a:r>
            <a:endParaRPr lang="en-US" altLang="ja-JP"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セッション</a:t>
            </a:r>
            <a:r>
              <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操作</a:t>
            </a:r>
          </a:p>
          <a:p>
            <a:r>
              <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クッキー</a:t>
            </a:r>
            <a:r>
              <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操作</a:t>
            </a:r>
          </a:p>
          <a:p>
            <a:r>
              <a:rPr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Excel</a:t>
            </a:r>
            <a:r>
              <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操作</a:t>
            </a:r>
          </a:p>
          <a:p>
            <a:r>
              <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処理結果の画面反映</a:t>
            </a:r>
            <a:endParaRPr lang="en-US" altLang="ja-JP"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・バッチ</a:t>
            </a:r>
            <a:r>
              <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の</a:t>
            </a:r>
            <a:r>
              <a:rPr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呼出し</a:t>
            </a:r>
            <a:endPar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正方形/長方形 11"/>
          <p:cNvSpPr/>
          <p:nvPr/>
        </p:nvSpPr>
        <p:spPr>
          <a:xfrm>
            <a:off x="6333140" y="4533314"/>
            <a:ext cx="2321462" cy="1517696"/>
          </a:xfrm>
          <a:prstGeom prst="rect">
            <a:avLst/>
          </a:prstGeom>
          <a:solidFill>
            <a:srgbClr val="006600"/>
          </a:solidFill>
          <a:ln w="3810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SQL</a:t>
            </a:r>
            <a:r>
              <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文の分岐処理</a:t>
            </a:r>
          </a:p>
          <a:p>
            <a:r>
              <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パラメータ</a:t>
            </a:r>
            <a:endParaRPr lang="en-US" altLang="ja-JP"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※Value</a:t>
            </a:r>
            <a:r>
              <a:rPr lang="ja-JP" altLang="en-US"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を代入するため</a:t>
            </a:r>
            <a:endParaRPr lang="ja-JP" altLang="en-US"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動的パラメータ</a:t>
            </a:r>
            <a:endParaRPr lang="en-US" altLang="ja-JP"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※SQL</a:t>
            </a:r>
            <a:r>
              <a:rPr lang="ja-JP" altLang="en-US"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の一部分を代入するため</a:t>
            </a:r>
            <a:endParaRPr lang="en-US" altLang="ja-JP"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Value</a:t>
            </a:r>
            <a:r>
              <a:rPr lang="ja-JP" altLang="en-US"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ではない）</a:t>
            </a:r>
            <a:endParaRPr lang="ja-JP" altLang="en-US"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５．</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の</a:t>
            </a:r>
            <a:r>
              <a:rPr lang="ja-JP" altLang="en-US" sz="2800" dirty="0" smtClean="0">
                <a:solidFill>
                  <a:schemeClr val="tx2"/>
                </a:solidFill>
                <a:latin typeface="Meiryo UI" pitchFamily="50" charset="-128"/>
                <a:ea typeface="Meiryo UI" pitchFamily="50" charset="-128"/>
                <a:cs typeface="Meiryo UI" pitchFamily="50" charset="-128"/>
              </a:rPr>
              <a:t>機能</a:t>
            </a:r>
            <a:endParaRPr lang="ja-JP" altLang="en-US" sz="2800" dirty="0">
              <a:solidFill>
                <a:schemeClr val="tx2"/>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245330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EFW紹介v1.2"/>
  <p:tag name="ISPRING_FIRST_PUBLISH" val="1"/>
</p:tagLst>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Office ​​テーマ">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kumimoji="1"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defRPr>
        </a:defPPr>
      </a:lstStyle>
      <a:style>
        <a:lnRef idx="3">
          <a:schemeClr val="lt1"/>
        </a:lnRef>
        <a:fillRef idx="1">
          <a:schemeClr val="accent5"/>
        </a:fillRef>
        <a:effectRef idx="1">
          <a:schemeClr val="accent5"/>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36685</TotalTime>
  <Words>1218</Words>
  <Application>Microsoft Office PowerPoint</Application>
  <PresentationFormat>画面に合わせる (4:3)</PresentationFormat>
  <Paragraphs>444</Paragraphs>
  <Slides>13</Slides>
  <Notes>13</Notes>
  <HiddenSlides>0</HiddenSlides>
  <MMClips>0</MMClips>
  <ScaleCrop>false</ScaleCrop>
  <HeadingPairs>
    <vt:vector size="4" baseType="variant">
      <vt:variant>
        <vt:lpstr>テーマ</vt:lpstr>
      </vt:variant>
      <vt:variant>
        <vt:i4>1</vt:i4>
      </vt:variant>
      <vt:variant>
        <vt:lpstr>スライド タイトル</vt:lpstr>
      </vt:variant>
      <vt:variant>
        <vt:i4>13</vt:i4>
      </vt:variant>
    </vt:vector>
  </HeadingPairs>
  <TitlesOfParts>
    <vt:vector size="14" baseType="lpstr">
      <vt:lpstr>1_Office ​​テーマ</vt:lpstr>
      <vt:lpstr>PowerPoint プレゼンテーション</vt:lpstr>
      <vt:lpstr>目次</vt:lpstr>
      <vt:lpstr>１．プログラムの可読性</vt:lpstr>
      <vt:lpstr>２－１．従来のWEB開発における問題1</vt:lpstr>
      <vt:lpstr>２－２．従来のWEB開発における問題2</vt:lpstr>
      <vt:lpstr>３．E-FWのスローガン</vt:lpstr>
      <vt:lpstr>４－１．従来問題１の解決</vt:lpstr>
      <vt:lpstr>４－２．従来問題２の解決</vt:lpstr>
      <vt:lpstr>５．E-FWの機能</vt:lpstr>
      <vt:lpstr>６．E-FWのメリット</vt:lpstr>
      <vt:lpstr>７．実績一覧</vt:lpstr>
      <vt:lpstr>８．E-FW導入の効果</vt:lpstr>
      <vt:lpstr>９．注意事項</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EFW紹介v1.2</dc:title>
  <dc:creator>李 顕庫</dc:creator>
  <cp:lastModifiedBy>常 珂軍</cp:lastModifiedBy>
  <cp:revision>4106</cp:revision>
  <cp:lastPrinted>2012-10-25T09:56:50Z</cp:lastPrinted>
  <dcterms:modified xsi:type="dcterms:W3CDTF">2019-04-10T00:30:10Z</dcterms:modified>
</cp:coreProperties>
</file>