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6" r:id="rId3"/>
    <p:sldId id="257" r:id="rId4"/>
    <p:sldId id="264" r:id="rId5"/>
    <p:sldId id="259" r:id="rId6"/>
    <p:sldId id="258" r:id="rId7"/>
    <p:sldId id="260" r:id="rId8"/>
    <p:sldId id="262" r:id="rId9"/>
    <p:sldId id="263" r:id="rId1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>
      <p:cViewPr varScale="1">
        <p:scale>
          <a:sx n="76" d="100"/>
          <a:sy n="76" d="100"/>
        </p:scale>
        <p:origin x="91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11FB4-7FF2-4F2D-8BCE-0793373968A4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D4275-58C4-453A-B724-8F0DA309365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9774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55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989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639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33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122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533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97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91354DFD-A574-4020-9875-E8EE80E50137}" type="slidenum">
              <a:rPr lang="ja-JP" altLang="en-US">
                <a:solidFill>
                  <a:prstClr val="black"/>
                </a:solidFill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2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9214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861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367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1" y="863003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sz="1350" dirty="0">
              <a:solidFill>
                <a:prstClr val="white"/>
              </a:solidFill>
            </a:endParaRPr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513" y="-47625"/>
            <a:ext cx="3240088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ja-JP" sz="1050" b="1" dirty="0" smtClean="0">
                <a:solidFill>
                  <a:srgbClr val="C00000"/>
                </a:solidFill>
              </a:rPr>
              <a:t>EFW MAKE IT EASY</a:t>
            </a:r>
            <a:endParaRPr lang="ja-JP" altLang="en-US" sz="105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5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1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350">
                <a:latin typeface="MS UI Gothic" pitchFamily="50" charset="-128"/>
                <a:ea typeface="MS UI Gothic" pitchFamily="50" charset="-128"/>
              </a:defRPr>
            </a:lvl1pPr>
            <a:lvl2pPr>
              <a:defRPr sz="1350">
                <a:latin typeface="MS UI Gothic" pitchFamily="50" charset="-128"/>
                <a:ea typeface="MS UI Gothic" pitchFamily="50" charset="-128"/>
              </a:defRPr>
            </a:lvl2pPr>
            <a:lvl3pPr>
              <a:defRPr sz="1350">
                <a:latin typeface="MS UI Gothic" pitchFamily="50" charset="-128"/>
                <a:ea typeface="MS UI Gothic" pitchFamily="50" charset="-128"/>
              </a:defRPr>
            </a:lvl3pPr>
            <a:lvl4pPr>
              <a:defRPr sz="1350">
                <a:latin typeface="MS UI Gothic" pitchFamily="50" charset="-128"/>
                <a:ea typeface="MS UI Gothic" pitchFamily="50" charset="-128"/>
              </a:defRPr>
            </a:lvl4pPr>
            <a:lvl5pPr>
              <a:defRPr sz="135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1316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4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86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84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4303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57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1628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374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4937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1CD20-8055-49A0-A0CC-4A418A1BD2F7}" type="datetimeFigureOut">
              <a:rPr kumimoji="1" lang="ja-JP" altLang="en-US" smtClean="0"/>
              <a:t>2019/12/16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ED52-B7F0-45BD-B216-4A0C089F7BA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53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AA8DC3-14C1-4C98-A520-5519C9F789F6}" type="slidenum">
              <a:rPr lang="ja-JP" altLang="en-US">
                <a:ea typeface="ＭＳ Ｐゴシック" pitchFamily="50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ja-JP" altLang="en-US">
              <a:ea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3386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Arial" charset="0"/>
          <a:ea typeface="ＭＳ Ｐゴシック" charset="-128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21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18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umimoji="1" sz="15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umimoji="1" sz="15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idx="4294967295"/>
          </p:nvPr>
        </p:nvSpPr>
        <p:spPr>
          <a:xfrm>
            <a:off x="1666875" y="2674145"/>
            <a:ext cx="5829300" cy="1327487"/>
          </a:xfrm>
        </p:spPr>
        <p:txBody>
          <a:bodyPr/>
          <a:lstStyle/>
          <a:p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高負荷対応の</a:t>
            </a:r>
            <a:r>
              <a:rPr lang="en-US" altLang="ja-JP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 </a:t>
            </a:r>
            <a:r>
              <a:rPr lang="en-US" altLang="ja-JP" sz="36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環境構築</a:t>
            </a:r>
            <a:r>
              <a:rPr lang="en-US" altLang="ja-JP" sz="27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7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v0.2</a:t>
            </a:r>
            <a:endParaRPr lang="en-US" altLang="ja-JP" sz="1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7" name="タイトル 1"/>
          <p:cNvSpPr txBox="1">
            <a:spLocks/>
          </p:cNvSpPr>
          <p:nvPr/>
        </p:nvSpPr>
        <p:spPr bwMode="auto">
          <a:xfrm>
            <a:off x="1666875" y="4351723"/>
            <a:ext cx="5829300" cy="1102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24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ja-JP" sz="240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2019.8.15</a:t>
            </a:r>
            <a:endParaRPr lang="ja-JP" altLang="en-US" sz="2400" dirty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1339454" y="1645444"/>
            <a:ext cx="4924425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en-US" altLang="zh-TW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sz="1800" dirty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経験者向け</a:t>
            </a:r>
            <a:endParaRPr lang="ja-JP" altLang="ja-JP" sz="1800" kern="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2673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タイトル 1"/>
          <p:cNvSpPr>
            <a:spLocks noGrp="1"/>
          </p:cNvSpPr>
          <p:nvPr>
            <p:ph type="title" idx="4294967295"/>
          </p:nvPr>
        </p:nvSpPr>
        <p:spPr>
          <a:xfrm>
            <a:off x="262550" y="431929"/>
            <a:ext cx="8198855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システム概念図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4" name="正方形/長方形 43"/>
          <p:cNvSpPr/>
          <p:nvPr/>
        </p:nvSpPr>
        <p:spPr>
          <a:xfrm>
            <a:off x="2916227" y="1396537"/>
            <a:ext cx="4106565" cy="421781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5" name="正方形/長方形 44"/>
          <p:cNvSpPr/>
          <p:nvPr/>
        </p:nvSpPr>
        <p:spPr>
          <a:xfrm>
            <a:off x="3195901" y="2034496"/>
            <a:ext cx="635922" cy="3421751"/>
          </a:xfrm>
          <a:prstGeom prst="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8" name="正方形/長方形 67"/>
          <p:cNvSpPr/>
          <p:nvPr/>
        </p:nvSpPr>
        <p:spPr>
          <a:xfrm>
            <a:off x="3922353" y="2034496"/>
            <a:ext cx="2938273" cy="3421751"/>
          </a:xfrm>
          <a:prstGeom prst="rect">
            <a:avLst/>
          </a:prstGeom>
          <a:solidFill>
            <a:srgbClr val="0070C0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4054608" y="3857308"/>
            <a:ext cx="818608" cy="509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Accept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4055252" y="2987484"/>
            <a:ext cx="818608" cy="498015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Connection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226501" y="1087180"/>
            <a:ext cx="154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ファイアウォール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4907824" y="5636166"/>
            <a:ext cx="24992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MaxConnettion:1000</a:t>
            </a:r>
          </a:p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MaxAccept:100</a:t>
            </a:r>
          </a:p>
          <a:p>
            <a:r>
              <a:rPr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Maxthreads:Default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200</a:t>
            </a:r>
            <a:r>
              <a:rPr lang="ja-JP" altLang="en-US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lang="en-US" altLang="ja-JP" sz="105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ja-JP" altLang="en-US" sz="13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53" name="図 52" descr="Tomcat Home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9467" y="2082709"/>
            <a:ext cx="537050" cy="34573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フローチャート: 磁気ディスク 48"/>
          <p:cNvSpPr/>
          <p:nvPr/>
        </p:nvSpPr>
        <p:spPr>
          <a:xfrm>
            <a:off x="7949662" y="3737807"/>
            <a:ext cx="991732" cy="1394000"/>
          </a:xfrm>
          <a:prstGeom prst="flowChartMagneticDisk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4969509" y="2675537"/>
            <a:ext cx="1827981" cy="2610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フレームワーク</a:t>
            </a:r>
            <a:endParaRPr kumimoji="1" lang="en-US" altLang="ja-JP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下矢印 65"/>
          <p:cNvSpPr/>
          <p:nvPr/>
        </p:nvSpPr>
        <p:spPr>
          <a:xfrm>
            <a:off x="4346605" y="3537461"/>
            <a:ext cx="245955" cy="266198"/>
          </a:xfrm>
          <a:prstGeom prst="down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右矢印 66"/>
          <p:cNvSpPr/>
          <p:nvPr/>
        </p:nvSpPr>
        <p:spPr>
          <a:xfrm flipH="1">
            <a:off x="6591297" y="3989588"/>
            <a:ext cx="1257302" cy="121607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最大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接続数を</a:t>
            </a:r>
            <a:r>
              <a:rPr lang="en-US" altLang="ja-JP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400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に設定する</a:t>
            </a:r>
          </a:p>
        </p:txBody>
      </p:sp>
      <p:sp>
        <p:nvSpPr>
          <p:cNvPr id="75" name="右矢印 74"/>
          <p:cNvSpPr/>
          <p:nvPr/>
        </p:nvSpPr>
        <p:spPr>
          <a:xfrm>
            <a:off x="2391920" y="2998650"/>
            <a:ext cx="1694305" cy="121607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4000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同時受け取</a:t>
            </a:r>
            <a:r>
              <a:rPr lang="ja-JP" altLang="en-US" sz="8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り</a:t>
            </a:r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、</a:t>
            </a:r>
            <a:endParaRPr lang="en-US" altLang="ja-JP" sz="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処理まちにする</a:t>
            </a:r>
            <a:endParaRPr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26" name="Picture 2" descr="é¢é£ç»å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" y="2745142"/>
            <a:ext cx="569232" cy="5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" descr="é¢é£ç»å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" y="3351357"/>
            <a:ext cx="569232" cy="5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2" descr="é¢é£ç»å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1" y="3966791"/>
            <a:ext cx="569232" cy="56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ãpostgre logoãã®ç»åæ¤ç´¢çµæ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62" y="3241941"/>
            <a:ext cx="991732" cy="49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テキスト ボックス 81"/>
          <p:cNvSpPr txBox="1"/>
          <p:nvPr/>
        </p:nvSpPr>
        <p:spPr>
          <a:xfrm>
            <a:off x="7291051" y="5636166"/>
            <a:ext cx="21271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</a:t>
            </a:r>
          </a:p>
          <a:p>
            <a:r>
              <a:rPr lang="en-US" altLang="ja-JP" sz="105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max_connections</a:t>
            </a:r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400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3189904" y="1671667"/>
            <a:ext cx="154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Apache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7949662" y="1068691"/>
            <a:ext cx="15008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32" name="Picture 8" descr="ãfire wall logoãã®ç»åæ¤ç´¢çµæ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893" y="3241941"/>
            <a:ext cx="1009185" cy="100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右矢印 75"/>
          <p:cNvSpPr/>
          <p:nvPr/>
        </p:nvSpPr>
        <p:spPr>
          <a:xfrm>
            <a:off x="672861" y="3029758"/>
            <a:ext cx="771632" cy="1216074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大量</a:t>
            </a:r>
            <a:endParaRPr lang="en-US" altLang="ja-JP" sz="800" dirty="0" smtClean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8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接続</a:t>
            </a:r>
            <a:endParaRPr lang="ja-JP" altLang="en-US" sz="8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4498520" y="1088165"/>
            <a:ext cx="15464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5159108" y="1671667"/>
            <a:ext cx="15464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</a:t>
            </a:r>
            <a:endParaRPr lang="ja-JP" altLang="en-US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1034" name="Picture 10" descr="é¢é£ç»å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088" y="2102447"/>
            <a:ext cx="536701" cy="536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角丸四角形 31"/>
          <p:cNvSpPr/>
          <p:nvPr/>
        </p:nvSpPr>
        <p:spPr>
          <a:xfrm>
            <a:off x="5160807" y="3028015"/>
            <a:ext cx="630393" cy="509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5176144" y="3587784"/>
            <a:ext cx="615056" cy="509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キュー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左中かっこ 2"/>
          <p:cNvSpPr/>
          <p:nvPr/>
        </p:nvSpPr>
        <p:spPr>
          <a:xfrm>
            <a:off x="4907824" y="3235151"/>
            <a:ext cx="251284" cy="1708324"/>
          </a:xfrm>
          <a:prstGeom prst="leftBrac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角丸四角形 35"/>
          <p:cNvSpPr/>
          <p:nvPr/>
        </p:nvSpPr>
        <p:spPr>
          <a:xfrm>
            <a:off x="5791199" y="3012651"/>
            <a:ext cx="630393" cy="509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5791200" y="3579867"/>
            <a:ext cx="630393" cy="509446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5206530" y="4353568"/>
            <a:ext cx="1215063" cy="34621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X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5206530" y="4729497"/>
            <a:ext cx="1215063" cy="346218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Y</a:t>
            </a:r>
          </a:p>
          <a:p>
            <a:pPr algn="ctr"/>
            <a:r>
              <a:rPr lang="ja-JP" altLang="en-US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</a:t>
            </a:r>
            <a:endParaRPr lang="en-US" altLang="ja-JP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917137" y="5646740"/>
            <a:ext cx="249924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ServerLimit:1000</a:t>
            </a:r>
            <a:endParaRPr lang="en-US" altLang="ja-JP" sz="10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MaxClients:1000</a:t>
            </a:r>
          </a:p>
          <a:p>
            <a:r>
              <a:rPr lang="en-US" altLang="ja-JP" sz="105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ListenBacklog:3000</a:t>
            </a:r>
          </a:p>
          <a:p>
            <a:endParaRPr lang="ja-JP" altLang="en-US" sz="135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0253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264015" y="433387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システム概念図説明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892309"/>
              </p:ext>
            </p:extLst>
          </p:nvPr>
        </p:nvGraphicFramePr>
        <p:xfrm>
          <a:off x="264014" y="1204054"/>
          <a:ext cx="8628315" cy="384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180"/>
                <a:gridCol w="2181138"/>
                <a:gridCol w="4420997"/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項目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デフォルト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ListenBackLog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Window32/64: </a:t>
                      </a:r>
                    </a:p>
                    <a:p>
                      <a:r>
                        <a:rPr kumimoji="1" lang="en-US" altLang="ja-JP" dirty="0" smtClean="0"/>
                        <a:t>200</a:t>
                      </a:r>
                    </a:p>
                    <a:p>
                      <a:r>
                        <a:rPr kumimoji="1" lang="en-US" altLang="ja-JP" baseline="0" dirty="0" smtClean="0"/>
                        <a:t>Solaris32/64,Linux32/64: </a:t>
                      </a:r>
                    </a:p>
                    <a:p>
                      <a:r>
                        <a:rPr kumimoji="1" lang="en-US" altLang="ja-JP" dirty="0" smtClean="0"/>
                        <a:t>511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TCP</a:t>
                      </a:r>
                      <a:r>
                        <a:rPr kumimoji="1" lang="ja-JP" altLang="en-US" dirty="0" smtClean="0"/>
                        <a:t>コネクションが確立しているリクエストをキューイングする接続待ちキューの最大数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dirty="0" smtClean="0"/>
                        <a:t>接続待ちキューの最大数の指定範囲</a:t>
                      </a:r>
                      <a:endParaRPr kumimoji="1" lang="en-US" altLang="ja-JP" dirty="0" smtClean="0"/>
                    </a:p>
                    <a:p>
                      <a:r>
                        <a:rPr kumimoji="1" lang="en-US" altLang="ja-JP" dirty="0" smtClean="0"/>
                        <a:t>Window32/64:</a:t>
                      </a:r>
                      <a:r>
                        <a:rPr kumimoji="1" lang="en-US" altLang="ja-JP" baseline="0" dirty="0" smtClean="0"/>
                        <a:t> 1</a:t>
                      </a:r>
                      <a:r>
                        <a:rPr kumimoji="1" lang="ja-JP" altLang="en-US" baseline="0" dirty="0" smtClean="0"/>
                        <a:t>～</a:t>
                      </a:r>
                      <a:r>
                        <a:rPr kumimoji="1" lang="en-US" altLang="ja-JP" baseline="0" dirty="0" smtClean="0"/>
                        <a:t>200</a:t>
                      </a:r>
                    </a:p>
                    <a:p>
                      <a:r>
                        <a:rPr kumimoji="1" lang="en-US" altLang="ja-JP" baseline="0" dirty="0" smtClean="0"/>
                        <a:t>Solaris32/64,Linux32/64: 1</a:t>
                      </a:r>
                      <a:r>
                        <a:rPr kumimoji="1" lang="ja-JP" altLang="en-US" baseline="0" dirty="0" smtClean="0"/>
                        <a:t>～</a:t>
                      </a:r>
                      <a:r>
                        <a:rPr kumimoji="1" lang="en-US" altLang="ja-JP" baseline="0" dirty="0" smtClean="0"/>
                        <a:t>2147483647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tcp_max_syn_backlog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要確認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MaxClients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応答することのできる同時リクエスト数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err="1" smtClean="0"/>
                        <a:t>ServerLimit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256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Apache </a:t>
                      </a:r>
                      <a:r>
                        <a:rPr kumimoji="1" lang="ja-JP" altLang="en-US" dirty="0" smtClean="0"/>
                        <a:t>プロセス稼働中における </a:t>
                      </a:r>
                      <a:r>
                        <a:rPr kumimoji="1" lang="en-US" altLang="ja-JP" dirty="0" err="1" smtClean="0"/>
                        <a:t>MaxClients</a:t>
                      </a:r>
                      <a:r>
                        <a:rPr kumimoji="1" lang="en-US" altLang="ja-JP" dirty="0" smtClean="0"/>
                        <a:t> </a:t>
                      </a:r>
                      <a:r>
                        <a:rPr kumimoji="1" lang="ja-JP" altLang="en-US" dirty="0" smtClean="0"/>
                        <a:t>に設定可能な上限値を設定</a:t>
                      </a:r>
                      <a:r>
                        <a:rPr kumimoji="1" lang="ja-JP" altLang="en-US" smtClean="0"/>
                        <a:t>すること、</a:t>
                      </a:r>
                      <a:r>
                        <a:rPr kumimoji="1" lang="en-US" altLang="ja-JP" sz="1350" b="0" i="0" kern="120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20000</a:t>
                      </a:r>
                      <a:r>
                        <a:rPr kumimoji="1" lang="ja-JP" altLang="en-US" sz="135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以下の制限がある</a:t>
                      </a:r>
                      <a:endParaRPr kumimoji="1" lang="ja-JP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794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81570" y="1176338"/>
            <a:ext cx="8538579" cy="451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クライアントから大量に接続される場合、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は、接続要求を受け取り、</a:t>
            </a:r>
            <a:r>
              <a:rPr lang="en-US" altLang="ja-JP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Connection</a:t>
            </a:r>
            <a:r>
              <a:rPr lang="ja-JP" altLang="en-US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キューに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格納する。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Connection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キューから</a:t>
            </a:r>
            <a:r>
              <a:rPr lang="en-US" altLang="ja-JP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100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接続を</a:t>
            </a:r>
            <a:r>
              <a:rPr lang="en-US" altLang="ja-JP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Accept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キューに回して、処理する。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Connection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キューに空きの分を、後続の接続要求で補う。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</a:t>
            </a:r>
            <a:r>
              <a:rPr lang="en-US" altLang="ja-JP" sz="1800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Connection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キューの最大値に到達したら、接続要求を受けなくなって、クライアントにエラーを戻す。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endParaRPr lang="en-US" altLang="ja-JP" sz="1800" kern="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en-US" altLang="ja-JP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Connection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キューの接続要求を</a:t>
            </a:r>
            <a:r>
              <a:rPr lang="en-US" altLang="ja-JP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フレームワークで処理する場合、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・重い処理に対して、イベントごとに同時処理可能キューを設定する。キューの最大値に到達したら、エラーを戻す。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・軽い処理に対して、同時処理可能キューを設定しない。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イベントキューの最大値到達エラーの場合</a:t>
            </a:r>
            <a:r>
              <a:rPr lang="en-US" altLang="ja-JP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2</a:t>
            </a: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種類がある。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・リトライ可能に設定する場合、エラーメッセージを表示し、３０秒カウントダウンする。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・リトライ不可に設定する場合、エラーメッセージを表示するだけ。</a:t>
            </a:r>
            <a:endParaRPr lang="en-US" altLang="ja-JP" sz="1800" kern="0" dirty="0" smtClean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r>
              <a:rPr lang="ja-JP" altLang="en-US" sz="1800" kern="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「該当機能は混雑しています。しばらくお待ちください。」</a:t>
            </a:r>
            <a:endParaRPr lang="en-US" altLang="ja-JP" sz="1800" kern="0" dirty="0" smtClean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0" hangingPunct="0">
              <a:defRPr/>
            </a:pPr>
            <a:endParaRPr lang="ja-JP" altLang="ja-JP" sz="1800" kern="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264015" y="433387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システム概念図説明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385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タイトル 1"/>
          <p:cNvSpPr txBox="1">
            <a:spLocks/>
          </p:cNvSpPr>
          <p:nvPr/>
        </p:nvSpPr>
        <p:spPr bwMode="auto">
          <a:xfrm>
            <a:off x="202597" y="1099591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配置</a:t>
            </a:r>
            <a:endParaRPr lang="ja-JP" altLang="en-US" sz="16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16757"/>
              </p:ext>
            </p:extLst>
          </p:nvPr>
        </p:nvGraphicFramePr>
        <p:xfrm>
          <a:off x="264015" y="1504402"/>
          <a:ext cx="8516860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72"/>
                <a:gridCol w="1703372"/>
                <a:gridCol w="1703372"/>
                <a:gridCol w="3406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Connection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Accept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処理スレッド数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テスト内容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100,000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ユーザが</a:t>
                      </a:r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</a:t>
                      </a:r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時内でログインする場合</a:t>
                      </a:r>
                      <a:endParaRPr kumimoji="1" lang="en-US" altLang="ja-JP" dirty="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サーバメモリ変化を確認。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図 9"/>
          <p:cNvPicPr/>
          <p:nvPr/>
        </p:nvPicPr>
        <p:blipFill>
          <a:blip r:embed="rId3"/>
          <a:stretch>
            <a:fillRect/>
          </a:stretch>
        </p:blipFill>
        <p:spPr>
          <a:xfrm>
            <a:off x="290278" y="2868023"/>
            <a:ext cx="4306029" cy="2827366"/>
          </a:xfrm>
          <a:prstGeom prst="rect">
            <a:avLst/>
          </a:prstGeom>
        </p:spPr>
      </p:pic>
      <p:sp>
        <p:nvSpPr>
          <p:cNvPr id="12" name="タイトル 1"/>
          <p:cNvSpPr txBox="1">
            <a:spLocks/>
          </p:cNvSpPr>
          <p:nvPr/>
        </p:nvSpPr>
        <p:spPr bwMode="auto">
          <a:xfrm>
            <a:off x="202597" y="2463212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メモリー変化図</a:t>
            </a:r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5" name="タイトル 1"/>
          <p:cNvSpPr txBox="1">
            <a:spLocks/>
          </p:cNvSpPr>
          <p:nvPr/>
        </p:nvSpPr>
        <p:spPr bwMode="auto">
          <a:xfrm>
            <a:off x="5073042" y="2868023"/>
            <a:ext cx="3717874" cy="251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t" anchorCtr="0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 smtClean="0">
                <a:solidFill>
                  <a:prstClr val="black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左図の赤い線で示したように、あまり変化しないのは正しい結果です。</a:t>
            </a:r>
            <a:endParaRPr lang="en-US" altLang="ja-JP" sz="18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ja-JP" sz="1800" dirty="0" smtClean="0">
              <a:solidFill>
                <a:prstClr val="black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例：アプリログインセッションが</a:t>
            </a:r>
            <a:r>
              <a:rPr lang="en-US" altLang="ja-JP" sz="1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30</a:t>
            </a:r>
            <a:r>
              <a:rPr lang="ja-JP" altLang="en-US" sz="1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バイトの場合、</a:t>
            </a:r>
            <a:endParaRPr lang="en-US" altLang="ja-JP" sz="18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100K*30=3M</a:t>
            </a:r>
            <a:endParaRPr lang="en-US" altLang="ja-JP" sz="1800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8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左図でよく察知できない程度です。</a:t>
            </a:r>
            <a:endParaRPr lang="en-US" altLang="ja-JP" sz="1800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4" name="直線コネクタ 3"/>
          <p:cNvCxnSpPr/>
          <p:nvPr/>
        </p:nvCxnSpPr>
        <p:spPr>
          <a:xfrm>
            <a:off x="388307" y="5022937"/>
            <a:ext cx="372023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タイトル 1"/>
          <p:cNvSpPr>
            <a:spLocks noGrp="1"/>
          </p:cNvSpPr>
          <p:nvPr>
            <p:ph type="title" idx="4294967295"/>
          </p:nvPr>
        </p:nvSpPr>
        <p:spPr>
          <a:xfrm>
            <a:off x="264015" y="427140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負荷テストの検証パターン 大量セッション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263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354545" y="429178"/>
            <a:ext cx="8207407" cy="524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負荷テストの検証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パターン </a:t>
            </a:r>
            <a:r>
              <a:rPr lang="en-US" altLang="ja-JP" sz="2800" kern="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Connection</a:t>
            </a:r>
            <a:r>
              <a:rPr lang="ja-JP" altLang="en-US" sz="2800" kern="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キューオーバー</a:t>
            </a:r>
            <a:endParaRPr lang="ja-JP" altLang="ja-JP" sz="2800" kern="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37" y="2868024"/>
            <a:ext cx="4466465" cy="2953354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5247243" y="2868023"/>
            <a:ext cx="340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サーバの接続が満杯状態になっている時、新たに操作したら、エラーメッセージが出で来る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 bwMode="auto">
          <a:xfrm>
            <a:off x="202597" y="2463212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メッセージ図</a:t>
            </a:r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 bwMode="auto">
          <a:xfrm>
            <a:off x="202597" y="1099591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配置</a:t>
            </a:r>
            <a:endParaRPr lang="ja-JP" altLang="en-US" sz="16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507608"/>
              </p:ext>
            </p:extLst>
          </p:nvPr>
        </p:nvGraphicFramePr>
        <p:xfrm>
          <a:off x="264015" y="1504402"/>
          <a:ext cx="8516860" cy="87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72"/>
                <a:gridCol w="1703372"/>
                <a:gridCol w="1703372"/>
                <a:gridCol w="3406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Connection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Accept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処理スレッド数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テスト内容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サーバの接続が満杯状態になっている時、新たに操作する場合、状況を確認。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50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76" y="2868024"/>
            <a:ext cx="4629150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353086" y="427331"/>
            <a:ext cx="8799967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負荷テストの検証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パターン　</a:t>
            </a:r>
            <a:r>
              <a:rPr lang="ja-JP" altLang="en-US" sz="2800" kern="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イベントキューオーバー</a:t>
            </a:r>
            <a:r>
              <a:rPr lang="ja-JP" altLang="en-US" sz="2000" kern="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（リトライ可能）</a:t>
            </a:r>
            <a:endParaRPr lang="ja-JP" altLang="en-US" sz="2000" dirty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eaLnBrk="0" hangingPunct="0">
              <a:defRPr/>
            </a:pPr>
            <a:endParaRPr lang="ja-JP" altLang="ja-JP" sz="2800" kern="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47243" y="2868023"/>
            <a:ext cx="340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重い操作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が制限に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なる時、待ちメッセージが出で来る（</a:t>
            </a:r>
            <a:r>
              <a:rPr lang="en-US" altLang="zh-CN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30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秒計）。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リトライ</a:t>
            </a:r>
            <a:r>
              <a:rPr lang="ja-JP" altLang="en-US" kern="0" dirty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可能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 bwMode="auto">
          <a:xfrm>
            <a:off x="202597" y="2463212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メッセージ図</a:t>
            </a:r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 bwMode="auto">
          <a:xfrm>
            <a:off x="202597" y="1099591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配置</a:t>
            </a:r>
            <a:endParaRPr lang="ja-JP" altLang="en-US" sz="16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843346"/>
              </p:ext>
            </p:extLst>
          </p:nvPr>
        </p:nvGraphicFramePr>
        <p:xfrm>
          <a:off x="264015" y="1504402"/>
          <a:ext cx="85168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72"/>
                <a:gridCol w="1703372"/>
                <a:gridCol w="1703372"/>
                <a:gridCol w="3406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Connection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Accept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処理スレッド数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テスト内容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操作が制限になること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8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18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1331119" y="1538289"/>
            <a:ext cx="5829300" cy="594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ja-JP" altLang="en-US" sz="21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349978" y="427331"/>
            <a:ext cx="9384853" cy="44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0" hangingPunct="0">
              <a:defRPr/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負荷テストの検証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パターン　</a:t>
            </a:r>
            <a:r>
              <a:rPr lang="ja-JP" altLang="en-US" sz="2800" kern="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イベントキューオーバー</a:t>
            </a:r>
            <a:r>
              <a:rPr lang="ja-JP" altLang="en-US" sz="2000" kern="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（リトライ不可）</a:t>
            </a:r>
            <a:endParaRPr lang="ja-JP" altLang="ja-JP" sz="2000" kern="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247243" y="2868023"/>
            <a:ext cx="3407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操作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が制限に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なる時、メッセージが出で来る。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kern="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リトライ不可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タイトル 1"/>
          <p:cNvSpPr txBox="1">
            <a:spLocks/>
          </p:cNvSpPr>
          <p:nvPr/>
        </p:nvSpPr>
        <p:spPr bwMode="auto">
          <a:xfrm>
            <a:off x="202597" y="2463212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ja-JP" altLang="en-US" sz="12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メッセージ図</a:t>
            </a:r>
            <a:endParaRPr lang="ja-JP" altLang="en-US" sz="12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タイトル 1"/>
          <p:cNvSpPr txBox="1">
            <a:spLocks/>
          </p:cNvSpPr>
          <p:nvPr/>
        </p:nvSpPr>
        <p:spPr bwMode="auto">
          <a:xfrm>
            <a:off x="202597" y="1099591"/>
            <a:ext cx="1511902" cy="404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Tomcat</a:t>
            </a:r>
            <a:r>
              <a:rPr lang="ja-JP" altLang="en-US" sz="1600" dirty="0" smtClean="0">
                <a:solidFill>
                  <a:prstClr val="black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配置</a:t>
            </a:r>
            <a:endParaRPr lang="ja-JP" altLang="en-US" sz="1600" dirty="0">
              <a:solidFill>
                <a:prstClr val="black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graphicFrame>
        <p:nvGraphicFramePr>
          <p:cNvPr id="11" name="表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000317"/>
              </p:ext>
            </p:extLst>
          </p:nvPr>
        </p:nvGraphicFramePr>
        <p:xfrm>
          <a:off x="264015" y="1504402"/>
          <a:ext cx="851686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3372"/>
                <a:gridCol w="1703372"/>
                <a:gridCol w="1703372"/>
                <a:gridCol w="34067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Connection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Accept</a:t>
                      </a:r>
                      <a:r>
                        <a:rPr lang="ja-JP" altLang="en-US" sz="1400" kern="0" dirty="0" smtClean="0">
                          <a:solidFill>
                            <a:schemeClr val="bg1"/>
                          </a:solidFill>
                          <a:latin typeface="Meiryo UI" pitchFamily="50" charset="-128"/>
                          <a:ea typeface="Meiryo UI" pitchFamily="50" charset="-128"/>
                          <a:cs typeface="Meiryo UI" pitchFamily="50" charset="-128"/>
                        </a:rPr>
                        <a:t>キュー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処理スレッド数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テスト内容</a:t>
                      </a:r>
                      <a:endParaRPr kumimoji="1" lang="ja-JP" altLang="en-US" dirty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200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dirty="0" smtClean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操作が制限になること</a:t>
                      </a:r>
                      <a:endParaRPr kumimoji="1" lang="ja-JP" altLang="en-US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図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64015" y="2868023"/>
            <a:ext cx="4606749" cy="259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80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プレゼンテーション2" id="{B4D65539-B000-4411-ADBB-9A4243B78F1D}" vid="{3F036B57-7FB5-4BDC-9257-338077699A5E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580</Words>
  <Application>Microsoft Office PowerPoint</Application>
  <PresentationFormat>画面に合わせる (4:3)</PresentationFormat>
  <Paragraphs>136</Paragraphs>
  <Slides>8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8</vt:i4>
      </vt:variant>
    </vt:vector>
  </HeadingPairs>
  <TitlesOfParts>
    <vt:vector size="16" baseType="lpstr">
      <vt:lpstr>Meiryo UI</vt:lpstr>
      <vt:lpstr>ＭＳ Ｐゴシック</vt:lpstr>
      <vt:lpstr>MS UI Gothic</vt:lpstr>
      <vt:lpstr>Arial</vt:lpstr>
      <vt:lpstr>Calibri</vt:lpstr>
      <vt:lpstr>Calibri Light</vt:lpstr>
      <vt:lpstr>Office テーマ</vt:lpstr>
      <vt:lpstr>1_Office ​​テーマ</vt:lpstr>
      <vt:lpstr>高負荷対応のTomcat Efw環境構築 v0.2</vt:lpstr>
      <vt:lpstr>システム概念図</vt:lpstr>
      <vt:lpstr>システム概念図説明</vt:lpstr>
      <vt:lpstr>システム概念図説明</vt:lpstr>
      <vt:lpstr>負荷テストの検証パターン 大量セッション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高負荷対応のTomcat Efw環境構築 v0.1</dc:title>
  <dc:creator>孫 迪</dc:creator>
  <cp:lastModifiedBy>常 珂軍</cp:lastModifiedBy>
  <cp:revision>171</cp:revision>
  <dcterms:created xsi:type="dcterms:W3CDTF">2019-06-14T02:48:37Z</dcterms:created>
  <dcterms:modified xsi:type="dcterms:W3CDTF">2019-12-16T13:56:38Z</dcterms:modified>
</cp:coreProperties>
</file>