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1" r:id="rId1"/>
  </p:sldMasterIdLst>
  <p:notesMasterIdLst>
    <p:notesMasterId r:id="rId26"/>
  </p:notesMasterIdLst>
  <p:handoutMasterIdLst>
    <p:handoutMasterId r:id="rId27"/>
  </p:handoutMasterIdLst>
  <p:sldIdLst>
    <p:sldId id="392" r:id="rId2"/>
    <p:sldId id="431" r:id="rId3"/>
    <p:sldId id="434" r:id="rId4"/>
    <p:sldId id="435" r:id="rId5"/>
    <p:sldId id="436" r:id="rId6"/>
    <p:sldId id="437" r:id="rId7"/>
    <p:sldId id="438" r:id="rId8"/>
    <p:sldId id="439" r:id="rId9"/>
    <p:sldId id="440" r:id="rId10"/>
    <p:sldId id="441" r:id="rId11"/>
    <p:sldId id="443" r:id="rId12"/>
    <p:sldId id="442" r:id="rId13"/>
    <p:sldId id="444" r:id="rId14"/>
    <p:sldId id="445" r:id="rId15"/>
    <p:sldId id="446" r:id="rId16"/>
    <p:sldId id="447" r:id="rId17"/>
    <p:sldId id="448" r:id="rId18"/>
    <p:sldId id="449" r:id="rId19"/>
    <p:sldId id="450" r:id="rId20"/>
    <p:sldId id="451" r:id="rId21"/>
    <p:sldId id="452" r:id="rId22"/>
    <p:sldId id="453" r:id="rId23"/>
    <p:sldId id="454" r:id="rId24"/>
    <p:sldId id="455" r:id="rId25"/>
  </p:sldIdLst>
  <p:sldSz cx="9144000" cy="6858000" type="screen4x3"/>
  <p:notesSz cx="7099300" cy="10234613"/>
  <p:custDataLst>
    <p:tags r:id="rId28"/>
  </p:custDataLst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9EDF4"/>
    <a:srgbClr val="D0D8E8"/>
    <a:srgbClr val="006600"/>
    <a:srgbClr val="FF9900"/>
    <a:srgbClr val="0000FF"/>
    <a:srgbClr val="007033"/>
    <a:srgbClr val="008A3E"/>
    <a:srgbClr val="609ED6"/>
    <a:srgbClr val="99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9643" autoAdjust="0"/>
  </p:normalViewPr>
  <p:slideViewPr>
    <p:cSldViewPr snapToGrid="0">
      <p:cViewPr varScale="1">
        <p:scale>
          <a:sx n="78" d="100"/>
          <a:sy n="78" d="100"/>
        </p:scale>
        <p:origin x="924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7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1EEA4EC-110F-4EBE-8324-45D9533D5526}" type="datetimeFigureOut">
              <a:rPr lang="ja-JP" altLang="en-US"/>
              <a:pPr>
                <a:defRPr/>
              </a:pPr>
              <a:t>2023/5/26</a:t>
            </a:fld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C68A9FDE-10FD-45DA-A1F0-F8F5C326467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5612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05D0ECA-68A4-4E95-906C-2D1519606506}" type="datetimeFigureOut">
              <a:rPr lang="ja-JP" altLang="en-US"/>
              <a:pPr>
                <a:defRPr/>
              </a:pPr>
              <a:t>2023/5/26</a:t>
            </a:fld>
            <a:endParaRPr lang="en-US" altLang="ja-JP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411F456-129C-4679-AE79-8CAE1F5EB50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77507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ja-JP" altLang="en-US" sz="1800"/>
          </a:p>
        </p:txBody>
      </p:sp>
      <p:sp>
        <p:nvSpPr>
          <p:cNvPr id="13316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1354DFD-A574-4020-9875-E8EE80E50137}" type="slidenum">
              <a:rPr lang="ja-JP" altLang="en-US"/>
              <a:pPr algn="r" eaLnBrk="1" hangingPunct="1">
                <a:spcBef>
                  <a:spcPct val="0"/>
                </a:spcBef>
              </a:pPr>
              <a:t>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79519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76773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38439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47707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86239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61728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97765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531855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45848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796777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3166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4964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387353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387430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412106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197021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71741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31249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427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75329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25169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51187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63060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43159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1520" y="863001"/>
            <a:ext cx="8712968" cy="4571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6" name="テキスト ボックス 9"/>
          <p:cNvSpPr txBox="1">
            <a:spLocks noChangeArrowheads="1"/>
          </p:cNvSpPr>
          <p:nvPr/>
        </p:nvSpPr>
        <p:spPr bwMode="auto">
          <a:xfrm>
            <a:off x="-36000" y="-46800"/>
            <a:ext cx="3240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400" b="1" dirty="0">
                <a:solidFill>
                  <a:srgbClr val="C00000"/>
                </a:solidFill>
              </a:rPr>
              <a:t>EFW MAKE IT EASY</a:t>
            </a:r>
            <a:endParaRPr lang="ja-JP" altLang="en-US" sz="1400" b="1" dirty="0">
              <a:solidFill>
                <a:srgbClr val="C0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88" y="6519863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91269"/>
            <a:ext cx="8229600" cy="5246043"/>
          </a:xfrm>
        </p:spPr>
        <p:txBody>
          <a:bodyPr>
            <a:normAutofit/>
          </a:bodyPr>
          <a:lstStyle>
            <a:lvl1pPr>
              <a:defRPr sz="1800">
                <a:latin typeface="MS UI Gothic" pitchFamily="50" charset="-128"/>
                <a:ea typeface="MS UI Gothic" pitchFamily="50" charset="-128"/>
              </a:defRPr>
            </a:lvl1pPr>
            <a:lvl2pPr>
              <a:defRPr sz="1800">
                <a:latin typeface="MS UI Gothic" pitchFamily="50" charset="-128"/>
                <a:ea typeface="MS UI Gothic" pitchFamily="50" charset="-128"/>
              </a:defRPr>
            </a:lvl2pPr>
            <a:lvl3pPr>
              <a:defRPr sz="1800">
                <a:latin typeface="MS UI Gothic" pitchFamily="50" charset="-128"/>
                <a:ea typeface="MS UI Gothic" pitchFamily="50" charset="-128"/>
              </a:defRPr>
            </a:lvl3pPr>
            <a:lvl4pPr>
              <a:defRPr sz="1800">
                <a:latin typeface="MS UI Gothic" pitchFamily="50" charset="-128"/>
                <a:ea typeface="MS UI Gothic" pitchFamily="50" charset="-128"/>
              </a:defRPr>
            </a:lvl4pPr>
            <a:lvl5pPr>
              <a:defRPr sz="1800">
                <a:latin typeface="MS UI Gothic" pitchFamily="50" charset="-128"/>
                <a:ea typeface="MS UI Gothic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8" name="スライド番号プレースホルダー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CBF0-9F56-4157-9FC0-529FA0A011B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4837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1" name="スライド番号プレースホルダー 1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E5AA8DC3-14C1-4C98-A520-5519C9F789F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6" Type="http://schemas.openxmlformats.org/officeDocument/2006/relationships/image" Target="../media/image35.png"/><Relationship Id="rId5" Type="http://schemas.openxmlformats.org/officeDocument/2006/relationships/image" Target="../media/image31.png"/><Relationship Id="rId10" Type="http://schemas.openxmlformats.org/officeDocument/2006/relationships/image" Target="../media/image39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4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1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 bwMode="auto">
          <a:xfrm>
            <a:off x="698500" y="24225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r>
              <a:rPr lang="en-US" altLang="ja-JP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Think in EFW</a:t>
            </a:r>
          </a:p>
          <a:p>
            <a:r>
              <a:rPr lang="ja-JP" altLang="en-US" sz="360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①</a:t>
            </a:r>
            <a:r>
              <a:rPr lang="en-US" altLang="ja-JP" sz="360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Java</a:t>
            </a:r>
            <a:r>
              <a:rPr lang="ja-JP" altLang="en-US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基礎</a:t>
            </a:r>
            <a:endParaRPr lang="en-US" altLang="ja-JP" sz="36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V1.0</a:t>
            </a:r>
          </a:p>
        </p:txBody>
      </p:sp>
      <p:sp>
        <p:nvSpPr>
          <p:cNvPr id="8" name="タイトル 1"/>
          <p:cNvSpPr txBox="1">
            <a:spLocks/>
          </p:cNvSpPr>
          <p:nvPr/>
        </p:nvSpPr>
        <p:spPr bwMode="auto">
          <a:xfrm>
            <a:off x="0" y="4365625"/>
            <a:ext cx="91440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エスコ・ジャパン株式会社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2023.05.14</a:t>
            </a: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713102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２ー３．毎回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new()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ではない場合の注意点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A218BF2-7B41-4727-AE07-A6922633C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94" y="1045710"/>
            <a:ext cx="3695700" cy="173831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177FDB1-2D6E-4A50-8DFC-B05E5BAE7F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831" y="3252736"/>
            <a:ext cx="1533525" cy="14287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D798C54-B845-4054-AEAA-8F66DE0035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876" y="3803578"/>
            <a:ext cx="1404938" cy="8382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C4072D-CD8F-4EF6-8F28-CC95A3102C1A}"/>
              </a:ext>
            </a:extLst>
          </p:cNvPr>
          <p:cNvSpPr txBox="1"/>
          <p:nvPr/>
        </p:nvSpPr>
        <p:spPr>
          <a:xfrm>
            <a:off x="374876" y="2883720"/>
            <a:ext cx="21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F536F38-5660-417D-B298-8182F1218700}"/>
              </a:ext>
            </a:extLst>
          </p:cNvPr>
          <p:cNvSpPr txBox="1"/>
          <p:nvPr/>
        </p:nvSpPr>
        <p:spPr>
          <a:xfrm>
            <a:off x="374876" y="3447268"/>
            <a:ext cx="21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B714F6F3-2396-4B83-AEA0-0072FB8163ED}"/>
              </a:ext>
            </a:extLst>
          </p:cNvPr>
          <p:cNvSpPr/>
          <p:nvPr/>
        </p:nvSpPr>
        <p:spPr>
          <a:xfrm>
            <a:off x="2032215" y="3395611"/>
            <a:ext cx="2205049" cy="1036864"/>
          </a:xfrm>
          <a:prstGeom prst="wedgeRoundRectCallout">
            <a:avLst>
              <a:gd name="adj1" fmla="val -61015"/>
              <a:gd name="adj2" fmla="val 24705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内部変数を利用する場合、処理が終わるとき、リセットを行うほうがよい。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9CAB4DBF-DEBC-42CC-970A-AECA1A8A08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1785" y="1046908"/>
            <a:ext cx="4190320" cy="81086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39DD532-08BC-4BC2-A19F-04ED579AAD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3140" y="2325372"/>
            <a:ext cx="3538538" cy="1081088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4DBD479-DE5E-4B8C-88F0-24465F98E87F}"/>
              </a:ext>
            </a:extLst>
          </p:cNvPr>
          <p:cNvSpPr txBox="1"/>
          <p:nvPr/>
        </p:nvSpPr>
        <p:spPr>
          <a:xfrm>
            <a:off x="4952968" y="3406460"/>
            <a:ext cx="21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ABF5DF65-B028-4473-9B42-7F55C4C4FB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93140" y="3803578"/>
            <a:ext cx="1857375" cy="923925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1D2BCC6-3AD8-4A76-A5A5-C97CC05D9C37}"/>
              </a:ext>
            </a:extLst>
          </p:cNvPr>
          <p:cNvSpPr txBox="1"/>
          <p:nvPr/>
        </p:nvSpPr>
        <p:spPr>
          <a:xfrm>
            <a:off x="4952967" y="1918917"/>
            <a:ext cx="21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3C424D7D-AA44-4816-BF82-A29CBE5E42F8}"/>
              </a:ext>
            </a:extLst>
          </p:cNvPr>
          <p:cNvSpPr/>
          <p:nvPr/>
        </p:nvSpPr>
        <p:spPr>
          <a:xfrm>
            <a:off x="5336029" y="4894003"/>
            <a:ext cx="3195649" cy="1036864"/>
          </a:xfrm>
          <a:prstGeom prst="wedgeRoundRectCallout">
            <a:avLst>
              <a:gd name="adj1" fmla="val -36948"/>
              <a:gd name="adj2" fmla="val -66634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TagSupport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release()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をみると、インスタンスの再利用のため、内部変数を初期化している。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80059727-66C1-4171-A13B-350D37328FF7}"/>
              </a:ext>
            </a:extLst>
          </p:cNvPr>
          <p:cNvSpPr/>
          <p:nvPr/>
        </p:nvSpPr>
        <p:spPr>
          <a:xfrm>
            <a:off x="448831" y="4894003"/>
            <a:ext cx="3523763" cy="1036864"/>
          </a:xfrm>
          <a:prstGeom prst="wedgeRoundRectCallout">
            <a:avLst>
              <a:gd name="adj1" fmla="val -34357"/>
              <a:gd name="adj2" fmla="val -66634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release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関数をオーバーライドして、それを記載するほうがもっとエレガントでしょう。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5081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713102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２ー４．</a:t>
            </a:r>
            <a:r>
              <a:rPr lang="en-US" altLang="ja-JP" sz="2800" dirty="0" err="1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tld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ファイルを探る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B49D6CC8-1C28-4324-A1B3-1616797F6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168" y="1641024"/>
            <a:ext cx="4514850" cy="17145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079A071-84F5-41D8-9CE5-6F4B7CBE0D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032" y="949481"/>
            <a:ext cx="2371725" cy="709613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328F9E9-265D-4493-8F41-A2652E0B1E24}"/>
              </a:ext>
            </a:extLst>
          </p:cNvPr>
          <p:cNvSpPr/>
          <p:nvPr/>
        </p:nvSpPr>
        <p:spPr>
          <a:xfrm>
            <a:off x="3646704" y="-7080"/>
            <a:ext cx="5497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※</a:t>
            </a:r>
            <a:r>
              <a:rPr lang="ja-JP" altLang="en-US" dirty="0">
                <a:solidFill>
                  <a:schemeClr val="bg1">
                    <a:lumMod val="65000"/>
                  </a:schemeClr>
                </a:solidFill>
              </a:rPr>
              <a:t>ttps://www.techscore.com/tech/Java/JavaEE/JSP/</a:t>
            </a:r>
          </a:p>
        </p:txBody>
      </p:sp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84F709E8-F16D-4480-BA59-99896181E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630518"/>
              </p:ext>
            </p:extLst>
          </p:nvPr>
        </p:nvGraphicFramePr>
        <p:xfrm>
          <a:off x="4793107" y="2084317"/>
          <a:ext cx="4288981" cy="2146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746">
                  <a:extLst>
                    <a:ext uri="{9D8B030D-6E8A-4147-A177-3AD203B41FA5}">
                      <a16:colId xmlns:a16="http://schemas.microsoft.com/office/drawing/2014/main" val="3348331680"/>
                    </a:ext>
                  </a:extLst>
                </a:gridCol>
                <a:gridCol w="600754">
                  <a:extLst>
                    <a:ext uri="{9D8B030D-6E8A-4147-A177-3AD203B41FA5}">
                      <a16:colId xmlns:a16="http://schemas.microsoft.com/office/drawing/2014/main" val="2196535100"/>
                    </a:ext>
                  </a:extLst>
                </a:gridCol>
                <a:gridCol w="2591481">
                  <a:extLst>
                    <a:ext uri="{9D8B030D-6E8A-4147-A177-3AD203B41FA5}">
                      <a16:colId xmlns:a16="http://schemas.microsoft.com/office/drawing/2014/main" val="63537875"/>
                    </a:ext>
                  </a:extLst>
                </a:gridCol>
              </a:tblGrid>
              <a:tr h="368847">
                <a:tc>
                  <a:txBody>
                    <a:bodyPr/>
                    <a:lstStyle/>
                    <a:p>
                      <a:r>
                        <a:rPr kumimoji="1" lang="en-US" altLang="ja-JP" sz="1400" b="1" i="0" kern="1200" dirty="0" err="1">
                          <a:solidFill>
                            <a:schemeClr val="lt1"/>
                          </a:solidFill>
                          <a:effectLst/>
                          <a:latin typeface="Arial 本文"/>
                          <a:ea typeface="+mn-ea"/>
                          <a:cs typeface="+mn-cs"/>
                        </a:rPr>
                        <a:t>taglib</a:t>
                      </a:r>
                      <a:r>
                        <a:rPr kumimoji="1" lang="ja-JP" altLang="en-US" sz="1400" b="1" i="0" kern="1200" dirty="0">
                          <a:solidFill>
                            <a:schemeClr val="lt1"/>
                          </a:solidFill>
                          <a:effectLst/>
                          <a:latin typeface="Arial 本文"/>
                          <a:ea typeface="+mn-ea"/>
                          <a:cs typeface="+mn-cs"/>
                        </a:rPr>
                        <a:t>要素</a:t>
                      </a:r>
                      <a:endParaRPr kumimoji="1" lang="ja-JP" altLang="en-US" sz="1400" dirty="0">
                        <a:latin typeface="Arial 本文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Arial 本文"/>
                        </a:rPr>
                        <a:t>必須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Arial 本文"/>
                        </a:rPr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664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err="1">
                          <a:latin typeface="Arial 本文"/>
                        </a:rPr>
                        <a:t>tlib</a:t>
                      </a:r>
                      <a:r>
                        <a:rPr kumimoji="1" lang="en-US" altLang="ja-JP" sz="1400" dirty="0">
                          <a:latin typeface="Arial 本文"/>
                        </a:rPr>
                        <a:t>-version</a:t>
                      </a:r>
                      <a:endParaRPr kumimoji="1" lang="ja-JP" altLang="en-US" sz="1400" dirty="0">
                        <a:latin typeface="Arial 本文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Arial 本文"/>
                        </a:rPr>
                        <a:t>必須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Arial 本文"/>
                        </a:rPr>
                        <a:t>タグライブラリのバージョン。必ず「</a:t>
                      </a:r>
                      <a:r>
                        <a:rPr kumimoji="1" lang="en-US" altLang="ja-JP" sz="1400" dirty="0">
                          <a:latin typeface="Arial 本文"/>
                        </a:rPr>
                        <a:t>1.0</a:t>
                      </a:r>
                      <a:r>
                        <a:rPr kumimoji="1" lang="ja-JP" altLang="en-US" sz="1400" dirty="0">
                          <a:latin typeface="Arial 本文"/>
                        </a:rPr>
                        <a:t>」とする事。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61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err="1">
                          <a:latin typeface="Arial 本文"/>
                        </a:rPr>
                        <a:t>jsp</a:t>
                      </a:r>
                      <a:r>
                        <a:rPr kumimoji="1" lang="en-US" altLang="ja-JP" sz="1400" dirty="0">
                          <a:latin typeface="Arial 本文"/>
                        </a:rPr>
                        <a:t>-version</a:t>
                      </a:r>
                      <a:endParaRPr kumimoji="1" lang="ja-JP" altLang="en-US" sz="1400" dirty="0">
                        <a:latin typeface="Arial 本文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 本文"/>
                        </a:rPr>
                        <a:t>-</a:t>
                      </a:r>
                      <a:endParaRPr kumimoji="1" lang="ja-JP" altLang="en-US" sz="1400" dirty="0">
                        <a:latin typeface="Arial 本文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 本文"/>
                        </a:rPr>
                        <a:t>JSP</a:t>
                      </a:r>
                      <a:r>
                        <a:rPr kumimoji="1" lang="ja-JP" altLang="en-US" sz="1400" dirty="0">
                          <a:latin typeface="Arial 本文"/>
                        </a:rPr>
                        <a:t>のバージョン。デフォルトでは「</a:t>
                      </a:r>
                      <a:r>
                        <a:rPr kumimoji="1" lang="en-US" altLang="ja-JP" sz="1400" dirty="0">
                          <a:latin typeface="Arial 本文"/>
                        </a:rPr>
                        <a:t>1.2</a:t>
                      </a:r>
                      <a:r>
                        <a:rPr kumimoji="1" lang="ja-JP" altLang="en-US" sz="1400" dirty="0">
                          <a:latin typeface="Arial 本文"/>
                        </a:rPr>
                        <a:t>」。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086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 本文"/>
                        </a:rPr>
                        <a:t>short-name</a:t>
                      </a:r>
                      <a:endParaRPr kumimoji="1" lang="ja-JP" altLang="en-US" sz="1400" dirty="0">
                        <a:latin typeface="Arial 本文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Arial 本文"/>
                        </a:rPr>
                        <a:t>必須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Arial 本文"/>
                        </a:rPr>
                        <a:t>タグライブラリの略称。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011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 本文"/>
                        </a:rPr>
                        <a:t>tag</a:t>
                      </a:r>
                      <a:endParaRPr kumimoji="1" lang="ja-JP" altLang="en-US" sz="1400" dirty="0">
                        <a:latin typeface="Arial 本文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 本文"/>
                        </a:rPr>
                        <a:t>-</a:t>
                      </a:r>
                      <a:endParaRPr kumimoji="1" lang="ja-JP" altLang="en-US" sz="1400" dirty="0">
                        <a:latin typeface="Arial 本文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Arial 本文"/>
                        </a:rPr>
                        <a:t>カスタムタグの設定。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565285"/>
                  </a:ext>
                </a:extLst>
              </a:tr>
            </a:tbl>
          </a:graphicData>
        </a:graphic>
      </p:graphicFrame>
      <p:graphicFrame>
        <p:nvGraphicFramePr>
          <p:cNvPr id="24" name="表 23">
            <a:extLst>
              <a:ext uri="{FF2B5EF4-FFF2-40B4-BE49-F238E27FC236}">
                <a16:creationId xmlns:a16="http://schemas.microsoft.com/office/drawing/2014/main" id="{189C3646-C093-4433-BA07-A26652F72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873818"/>
              </p:ext>
            </p:extLst>
          </p:nvPr>
        </p:nvGraphicFramePr>
        <p:xfrm>
          <a:off x="234032" y="3602627"/>
          <a:ext cx="4281488" cy="3239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433">
                  <a:extLst>
                    <a:ext uri="{9D8B030D-6E8A-4147-A177-3AD203B41FA5}">
                      <a16:colId xmlns:a16="http://schemas.microsoft.com/office/drawing/2014/main" val="3348331680"/>
                    </a:ext>
                  </a:extLst>
                </a:gridCol>
                <a:gridCol w="587229">
                  <a:extLst>
                    <a:ext uri="{9D8B030D-6E8A-4147-A177-3AD203B41FA5}">
                      <a16:colId xmlns:a16="http://schemas.microsoft.com/office/drawing/2014/main" val="2196535100"/>
                    </a:ext>
                  </a:extLst>
                </a:gridCol>
                <a:gridCol w="2799826">
                  <a:extLst>
                    <a:ext uri="{9D8B030D-6E8A-4147-A177-3AD203B41FA5}">
                      <a16:colId xmlns:a16="http://schemas.microsoft.com/office/drawing/2014/main" val="63537875"/>
                    </a:ext>
                  </a:extLst>
                </a:gridCol>
              </a:tblGrid>
              <a:tr h="368847">
                <a:tc>
                  <a:txBody>
                    <a:bodyPr/>
                    <a:lstStyle/>
                    <a:p>
                      <a:r>
                        <a:rPr kumimoji="1" lang="en-US" altLang="ja-JP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r>
                        <a:rPr kumimoji="1" lang="ja-JP" altLang="en-US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要素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必須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664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必須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カスタムタグの名前。これが</a:t>
                      </a:r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JSP</a:t>
                      </a:r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ページで使用するタグの名前になる。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61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tag-class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必須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タグハンドラのクラス名。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086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body-content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-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empty:</a:t>
                      </a:r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ボディ部は空になる。</a:t>
                      </a:r>
                      <a:endParaRPr kumimoji="1" lang="en-US" altLang="ja-JP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JSP:</a:t>
                      </a:r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ボディ部は</a:t>
                      </a:r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JSP</a:t>
                      </a:r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構文で記述。</a:t>
                      </a:r>
                      <a:endParaRPr kumimoji="1" lang="en-US" altLang="ja-JP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1" lang="en-US" altLang="ja-JP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Tagdependent</a:t>
                      </a:r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ボディ部はタグハンドラに認識される構文で記述。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01122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dynamic-attributes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-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kern="1200" dirty="0" err="1">
                          <a:solidFill>
                            <a:schemeClr val="dk1"/>
                          </a:solidFill>
                          <a:effectLst/>
                          <a:latin typeface="Arial 本文"/>
                          <a:ea typeface="+mn-ea"/>
                          <a:cs typeface="+mn-cs"/>
                        </a:rPr>
                        <a:t>tld</a:t>
                      </a:r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Arial 本文"/>
                          <a:ea typeface="+mn-ea"/>
                          <a:cs typeface="+mn-cs"/>
                        </a:rPr>
                        <a:t>に記述されていない属性を受け取る可否。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56528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-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カスタムタグの設定。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264286"/>
                  </a:ext>
                </a:extLst>
              </a:tr>
            </a:tbl>
          </a:graphicData>
        </a:graphic>
      </p:graphicFrame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C3DC6591-7349-4442-A610-44675B2AC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522815"/>
              </p:ext>
            </p:extLst>
          </p:nvPr>
        </p:nvGraphicFramePr>
        <p:xfrm>
          <a:off x="4800602" y="4351383"/>
          <a:ext cx="4281488" cy="2482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014">
                  <a:extLst>
                    <a:ext uri="{9D8B030D-6E8A-4147-A177-3AD203B41FA5}">
                      <a16:colId xmlns:a16="http://schemas.microsoft.com/office/drawing/2014/main" val="3348331680"/>
                    </a:ext>
                  </a:extLst>
                </a:gridCol>
                <a:gridCol w="604158">
                  <a:extLst>
                    <a:ext uri="{9D8B030D-6E8A-4147-A177-3AD203B41FA5}">
                      <a16:colId xmlns:a16="http://schemas.microsoft.com/office/drawing/2014/main" val="2196535100"/>
                    </a:ext>
                  </a:extLst>
                </a:gridCol>
                <a:gridCol w="2600316">
                  <a:extLst>
                    <a:ext uri="{9D8B030D-6E8A-4147-A177-3AD203B41FA5}">
                      <a16:colId xmlns:a16="http://schemas.microsoft.com/office/drawing/2014/main" val="63537875"/>
                    </a:ext>
                  </a:extLst>
                </a:gridCol>
              </a:tblGrid>
              <a:tr h="368847">
                <a:tc>
                  <a:txBody>
                    <a:bodyPr/>
                    <a:lstStyle/>
                    <a:p>
                      <a:r>
                        <a:rPr kumimoji="1" lang="ja-JP" altLang="en-US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属性要素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必須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664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必須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属性の名前。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61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-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属性の省略可否。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086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rtexprvalue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-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属性値に、スクリプトを使用可否を指定。「</a:t>
                      </a:r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」の場合は、</a:t>
                      </a:r>
                      <a:r>
                        <a:rPr lang="en-US" altLang="ja-JP" sz="1400" dirty="0"/>
                        <a:t>&lt;</a:t>
                      </a:r>
                      <a:r>
                        <a:rPr lang="en-US" altLang="ja-JP" sz="1400" dirty="0" err="1"/>
                        <a:t>example:HelloWorld</a:t>
                      </a:r>
                      <a:r>
                        <a:rPr lang="en-US" altLang="ja-JP" sz="1400" dirty="0"/>
                        <a:t> message=“&lt;%=name %&gt;” /&gt;</a:t>
                      </a:r>
                      <a:r>
                        <a:rPr lang="ja-JP" altLang="en-US" sz="1400" dirty="0"/>
                        <a:t>の場合</a:t>
                      </a:r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&lt;%%&gt;</a:t>
                      </a:r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実行後の値をタグパラメータに代入する。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011223"/>
                  </a:ext>
                </a:extLst>
              </a:tr>
            </a:tbl>
          </a:graphicData>
        </a:graphic>
      </p:graphicFrame>
      <p:pic>
        <p:nvPicPr>
          <p:cNvPr id="9" name="図 8">
            <a:extLst>
              <a:ext uri="{FF2B5EF4-FFF2-40B4-BE49-F238E27FC236}">
                <a16:creationId xmlns:a16="http://schemas.microsoft.com/office/drawing/2014/main" id="{1DB0659A-D059-49E6-A340-58B5C055E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4919" y="962103"/>
            <a:ext cx="5966124" cy="10019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53763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713102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２ー５．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EFW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のカスタマイズタグ一覧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9F40206-C07C-4F98-ACC8-D4D6A5F15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491214"/>
              </p:ext>
            </p:extLst>
          </p:nvPr>
        </p:nvGraphicFramePr>
        <p:xfrm>
          <a:off x="226091" y="1032933"/>
          <a:ext cx="8713101" cy="3638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266">
                  <a:extLst>
                    <a:ext uri="{9D8B030D-6E8A-4147-A177-3AD203B41FA5}">
                      <a16:colId xmlns:a16="http://schemas.microsoft.com/office/drawing/2014/main" val="2205138296"/>
                    </a:ext>
                  </a:extLst>
                </a:gridCol>
                <a:gridCol w="1665514">
                  <a:extLst>
                    <a:ext uri="{9D8B030D-6E8A-4147-A177-3AD203B41FA5}">
                      <a16:colId xmlns:a16="http://schemas.microsoft.com/office/drawing/2014/main" val="2756416068"/>
                    </a:ext>
                  </a:extLst>
                </a:gridCol>
                <a:gridCol w="702129">
                  <a:extLst>
                    <a:ext uri="{9D8B030D-6E8A-4147-A177-3AD203B41FA5}">
                      <a16:colId xmlns:a16="http://schemas.microsoft.com/office/drawing/2014/main" val="86506796"/>
                    </a:ext>
                  </a:extLst>
                </a:gridCol>
                <a:gridCol w="702129">
                  <a:extLst>
                    <a:ext uri="{9D8B030D-6E8A-4147-A177-3AD203B41FA5}">
                      <a16:colId xmlns:a16="http://schemas.microsoft.com/office/drawing/2014/main" val="3096728599"/>
                    </a:ext>
                  </a:extLst>
                </a:gridCol>
                <a:gridCol w="4808063">
                  <a:extLst>
                    <a:ext uri="{9D8B030D-6E8A-4147-A177-3AD203B41FA5}">
                      <a16:colId xmlns:a16="http://schemas.microsoft.com/office/drawing/2014/main" val="2071215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tag-</a:t>
                      </a:r>
                    </a:p>
                    <a:p>
                      <a:r>
                        <a:rPr kumimoji="1" lang="en-US" altLang="ja-JP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490155"/>
                  </a:ext>
                </a:extLst>
              </a:tr>
              <a:tr h="544588">
                <a:tc>
                  <a:txBody>
                    <a:bodyPr/>
                    <a:lstStyle/>
                    <a:p>
                      <a:r>
                        <a:rPr kumimoji="1" lang="en-US" altLang="ja-JP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kumimoji="1" lang="ja-JP" altLang="en-US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efw.taglib.Client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empty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-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Head</a:t>
                      </a:r>
                      <a:r>
                        <a:rPr kumimoji="1" lang="ja-JP" altLang="en-US" sz="1400" dirty="0"/>
                        <a:t>タグに追加して、</a:t>
                      </a:r>
                      <a:r>
                        <a:rPr kumimoji="1" lang="en-US" altLang="ja-JP" sz="1400" dirty="0"/>
                        <a:t>EFW</a:t>
                      </a:r>
                      <a:r>
                        <a:rPr kumimoji="1" lang="ja-JP" altLang="en-US" sz="1400" dirty="0"/>
                        <a:t>クライアントのライブラリをページに取り込む。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654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</a:t>
                      </a:r>
                      <a:endParaRPr kumimoji="1" lang="ja-JP" altLang="en-US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efw.taglib.Part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empty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true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Body</a:t>
                      </a:r>
                      <a:r>
                        <a:rPr kumimoji="1" lang="ja-JP" altLang="en-US" sz="1400" dirty="0"/>
                        <a:t>タグに追加して、</a:t>
                      </a:r>
                      <a:r>
                        <a:rPr kumimoji="1" lang="en-US" altLang="ja-JP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myPage.jsp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の出力を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Include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する。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378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elfinder</a:t>
                      </a:r>
                      <a:endParaRPr kumimoji="1" lang="ja-JP" altLang="en-US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efw.taglib.ElFinder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empty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true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Body</a:t>
                      </a:r>
                      <a:r>
                        <a:rPr kumimoji="1" lang="ja-JP" altLang="en-US" sz="1400" dirty="0"/>
                        <a:t>タグに追加して、ファイル管理ツールを利用する。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50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chart</a:t>
                      </a:r>
                      <a:endParaRPr kumimoji="1" lang="ja-JP" altLang="en-US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efw.taglib.Chart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empty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true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Body</a:t>
                      </a:r>
                      <a:r>
                        <a:rPr kumimoji="1" lang="ja-JP" altLang="en-US" sz="1400" dirty="0"/>
                        <a:t>タグに追加して、チャット機能を利用する。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612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</a:t>
                      </a:r>
                      <a:endParaRPr kumimoji="1" lang="ja-JP" altLang="en-US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efw.taglib.Msg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empty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-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client</a:t>
                      </a:r>
                      <a:r>
                        <a:rPr kumimoji="1" lang="ja-JP" altLang="en-US" sz="1400" dirty="0"/>
                        <a:t>タグの言語設定を利用して、多国語対応のメッセージを表示する。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3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</a:t>
                      </a:r>
                      <a:endParaRPr kumimoji="1" lang="ja-JP" altLang="en-US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efw.taglib.Prop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empty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-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efw.properties</a:t>
                      </a:r>
                      <a:r>
                        <a:rPr kumimoji="1" lang="ja-JP" altLang="en-US" sz="1400" dirty="0"/>
                        <a:t>に設定されるプロパティ情報をページに表示する。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666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endParaRPr kumimoji="1" lang="ja-JP" altLang="en-US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efw.taglib.Attr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empty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request</a:t>
                      </a:r>
                      <a:r>
                        <a:rPr kumimoji="1" lang="ja-JP" altLang="en-US" sz="1400" dirty="0"/>
                        <a:t>の</a:t>
                      </a:r>
                      <a:r>
                        <a:rPr kumimoji="1" lang="en-US" altLang="ja-JP" sz="1400" dirty="0"/>
                        <a:t>parameter</a:t>
                      </a:r>
                      <a:r>
                        <a:rPr kumimoji="1" lang="ja-JP" altLang="en-US" sz="1400" dirty="0"/>
                        <a:t>あるいは</a:t>
                      </a:r>
                      <a:r>
                        <a:rPr kumimoji="1" lang="en-US" altLang="ja-JP" sz="1400" dirty="0"/>
                        <a:t>attribute</a:t>
                      </a:r>
                      <a:r>
                        <a:rPr kumimoji="1" lang="ja-JP" altLang="en-US" sz="1400" dirty="0"/>
                        <a:t>をページに表示する。</a:t>
                      </a:r>
                      <a:endParaRPr kumimoji="1" lang="en-US" altLang="ja-JP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560704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58B1B4F-26B7-43B9-B02D-C91A39809F2D}"/>
              </a:ext>
            </a:extLst>
          </p:cNvPr>
          <p:cNvSpPr txBox="1"/>
          <p:nvPr/>
        </p:nvSpPr>
        <p:spPr>
          <a:xfrm>
            <a:off x="2417311" y="1032933"/>
            <a:ext cx="1077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body-</a:t>
            </a:r>
          </a:p>
          <a:p>
            <a:r>
              <a:rPr lang="en-US" altLang="ja-JP" b="1" dirty="0">
                <a:solidFill>
                  <a:schemeClr val="bg1"/>
                </a:solidFill>
              </a:rPr>
              <a:t>content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F90EE2B-CE52-4E1F-9AA5-3D6AAB1308CD}"/>
              </a:ext>
            </a:extLst>
          </p:cNvPr>
          <p:cNvSpPr txBox="1"/>
          <p:nvPr/>
        </p:nvSpPr>
        <p:spPr>
          <a:xfrm>
            <a:off x="3361648" y="996344"/>
            <a:ext cx="1406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lt1"/>
                </a:solidFill>
              </a:rPr>
              <a:t>dynamic-attributes</a:t>
            </a:r>
            <a:endParaRPr lang="ja-JP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8663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３ー１．スクリプトエンジン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175AF07-30AA-49CA-BB21-76F7440277D6}"/>
              </a:ext>
            </a:extLst>
          </p:cNvPr>
          <p:cNvSpPr txBox="1"/>
          <p:nvPr/>
        </p:nvSpPr>
        <p:spPr>
          <a:xfrm>
            <a:off x="307974" y="5629869"/>
            <a:ext cx="866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</a:rPr>
              <a:t>Q</a:t>
            </a:r>
            <a:r>
              <a:rPr lang="ja-JP" altLang="en-US" dirty="0">
                <a:solidFill>
                  <a:schemeClr val="accent1"/>
                </a:solidFill>
              </a:rPr>
              <a:t>：</a:t>
            </a:r>
            <a:r>
              <a:rPr lang="en-US" altLang="ja-JP" dirty="0" err="1">
                <a:solidFill>
                  <a:schemeClr val="accent1"/>
                </a:solidFill>
              </a:rPr>
              <a:t>nashorn</a:t>
            </a:r>
            <a:r>
              <a:rPr lang="ja-JP" altLang="en-US" dirty="0">
                <a:solidFill>
                  <a:schemeClr val="accent1"/>
                </a:solidFill>
              </a:rPr>
              <a:t>は、</a:t>
            </a:r>
            <a:r>
              <a:rPr lang="en-US" altLang="ja-JP" dirty="0">
                <a:solidFill>
                  <a:schemeClr val="accent1"/>
                </a:solidFill>
              </a:rPr>
              <a:t>jdk15</a:t>
            </a:r>
            <a:r>
              <a:rPr lang="ja-JP" altLang="en-US" dirty="0">
                <a:solidFill>
                  <a:schemeClr val="accent1"/>
                </a:solidFill>
              </a:rPr>
              <a:t>から削除（</a:t>
            </a:r>
            <a:r>
              <a:rPr lang="en-US" altLang="ja-JP" dirty="0">
                <a:solidFill>
                  <a:schemeClr val="accent1"/>
                </a:solidFill>
              </a:rPr>
              <a:t>removed</a:t>
            </a:r>
            <a:r>
              <a:rPr lang="ja-JP" altLang="en-US" dirty="0">
                <a:solidFill>
                  <a:schemeClr val="accent1"/>
                </a:solidFill>
              </a:rPr>
              <a:t>）になったので、大丈夫かどうか？</a:t>
            </a:r>
            <a:endParaRPr lang="en-US" altLang="ja-JP" dirty="0">
              <a:solidFill>
                <a:schemeClr val="accent1"/>
              </a:solidFill>
            </a:endParaRPr>
          </a:p>
          <a:p>
            <a:r>
              <a:rPr lang="en-US" altLang="ja-JP" dirty="0">
                <a:solidFill>
                  <a:schemeClr val="accent1"/>
                </a:solidFill>
              </a:rPr>
              <a:t>Q</a:t>
            </a:r>
            <a:r>
              <a:rPr lang="ja-JP" altLang="en-US" dirty="0">
                <a:solidFill>
                  <a:schemeClr val="accent1"/>
                </a:solidFill>
              </a:rPr>
              <a:t>：エンジンは、</a:t>
            </a:r>
            <a:r>
              <a:rPr lang="en-US" altLang="ja-JP" dirty="0">
                <a:solidFill>
                  <a:schemeClr val="accent1"/>
                </a:solidFill>
              </a:rPr>
              <a:t> request</a:t>
            </a:r>
            <a:r>
              <a:rPr lang="ja-JP" altLang="en-US" dirty="0">
                <a:solidFill>
                  <a:schemeClr val="accent1"/>
                </a:solidFill>
              </a:rPr>
              <a:t>単位で、それとも</a:t>
            </a:r>
            <a:r>
              <a:rPr lang="en-US" altLang="ja-JP" dirty="0">
                <a:solidFill>
                  <a:schemeClr val="accent1"/>
                </a:solidFill>
              </a:rPr>
              <a:t>application</a:t>
            </a:r>
            <a:r>
              <a:rPr lang="ja-JP" altLang="en-US" dirty="0">
                <a:solidFill>
                  <a:schemeClr val="accent1"/>
                </a:solidFill>
              </a:rPr>
              <a:t>単位で作成している</a:t>
            </a:r>
            <a:r>
              <a:rPr lang="ja-JP" altLang="en-US">
                <a:solidFill>
                  <a:schemeClr val="accent1"/>
                </a:solidFill>
              </a:rPr>
              <a:t>か？</a:t>
            </a:r>
            <a:endParaRPr lang="en-US" altLang="ja-JP" dirty="0">
              <a:solidFill>
                <a:schemeClr val="accent1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B36D91-0E76-4B7D-AB18-E16E5E83C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974" y="1034823"/>
            <a:ext cx="3648075" cy="3286125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FA1A7E2-90C7-4424-BAEA-3E064DEB6110}"/>
              </a:ext>
            </a:extLst>
          </p:cNvPr>
          <p:cNvSpPr txBox="1"/>
          <p:nvPr/>
        </p:nvSpPr>
        <p:spPr>
          <a:xfrm>
            <a:off x="2971800" y="1115272"/>
            <a:ext cx="586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EFW</a:t>
            </a:r>
            <a:r>
              <a:rPr lang="ja-JP" altLang="en-US" dirty="0"/>
              <a:t>は、</a:t>
            </a:r>
            <a:r>
              <a:rPr lang="en-US" altLang="ja-JP" dirty="0" err="1"/>
              <a:t>nashorn</a:t>
            </a:r>
            <a:r>
              <a:rPr lang="ja-JP" altLang="en-US" dirty="0"/>
              <a:t>という</a:t>
            </a:r>
            <a:r>
              <a:rPr lang="en-US" altLang="ja-JP" dirty="0" err="1"/>
              <a:t>javaScript</a:t>
            </a:r>
            <a:r>
              <a:rPr lang="ja-JP" altLang="en-US" dirty="0"/>
              <a:t>エンジンを利用している。</a:t>
            </a: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A20E0E2-C19C-47E6-A6B3-2F4E1B1213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687" y="2326800"/>
            <a:ext cx="8810625" cy="4667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9159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D65E973-94AB-420E-8298-37CE9AAAD2F2}"/>
              </a:ext>
            </a:extLst>
          </p:cNvPr>
          <p:cNvSpPr/>
          <p:nvPr/>
        </p:nvSpPr>
        <p:spPr>
          <a:xfrm>
            <a:off x="155575" y="986730"/>
            <a:ext cx="883442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Nashornは、オラクルによってJavaプログラミング言語で開発されたJavaScriptエンジンである。Da Vinci Machineに基づいており、Java 8でリリースされている。</a:t>
            </a:r>
          </a:p>
          <a:p>
            <a:endParaRPr lang="ja-JP" altLang="en-US" dirty="0"/>
          </a:p>
          <a:p>
            <a:r>
              <a:rPr lang="ja-JP" altLang="en-US" dirty="0"/>
              <a:t>このプロジェクトは、2011年7月のJVM言語サミットで最初に発表され、2011年10月にJavaOneで確認された。</a:t>
            </a:r>
          </a:p>
          <a:p>
            <a:endParaRPr lang="ja-JP" altLang="en-US" dirty="0"/>
          </a:p>
          <a:p>
            <a:r>
              <a:rPr lang="ja-JP" altLang="en-US" dirty="0"/>
              <a:t>2012年11月21日、オラクルはOpenJDKリポジトリでのNashornソースのオープンソースを正式に発表した。プロジェクトの目的は、JSR-223を介してJavaアプリケーションにJavaScriptを埋め込むことを可能にし、スタンドアロンのJavaScriptアプリケーションを開発することである。2012年12月21日、オラクルはNashornソースがOpenJDKリポジトリで公開されたことを発表した。</a:t>
            </a:r>
          </a:p>
          <a:p>
            <a:endParaRPr lang="ja-JP" altLang="en-US" dirty="0"/>
          </a:p>
          <a:p>
            <a:r>
              <a:rPr lang="ja-JP" altLang="en-US" dirty="0"/>
              <a:t>Nashornは、ECMAScript 5.1を100％サポートする。 </a:t>
            </a:r>
            <a:r>
              <a:rPr lang="en-US" altLang="ja-JP" dirty="0"/>
              <a:t>ECMAScript 6</a:t>
            </a:r>
            <a:r>
              <a:rPr lang="ja-JP" altLang="en-US" dirty="0"/>
              <a:t>で導入された多数の新機能も実装されている。</a:t>
            </a:r>
            <a:endParaRPr lang="en-US" altLang="ja-JP" dirty="0"/>
          </a:p>
          <a:p>
            <a:endParaRPr lang="ja-JP" altLang="en-US" dirty="0"/>
          </a:p>
          <a:p>
            <a:r>
              <a:rPr lang="ja-JP" altLang="en-US" dirty="0"/>
              <a:t>Java 11のリリースに伴い、Nashornは非推奨になり、JDK 15以降から削除された。GraalVM（英語版）プロジェクトのGraalJSが代替として提案されている。</a:t>
            </a:r>
          </a:p>
        </p:txBody>
      </p:sp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713102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３ー２．</a:t>
            </a:r>
            <a:r>
              <a:rPr lang="en-US" altLang="ja-JP" sz="2800" dirty="0" err="1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Nashorn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のスクリプトエンジン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23260EF-C149-4D5D-B440-A31BF1F1506F}"/>
              </a:ext>
            </a:extLst>
          </p:cNvPr>
          <p:cNvSpPr/>
          <p:nvPr/>
        </p:nvSpPr>
        <p:spPr>
          <a:xfrm>
            <a:off x="155575" y="5937747"/>
            <a:ext cx="72995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https://ja.wikipedia.org/wiki/Nashorn</a:t>
            </a:r>
          </a:p>
          <a:p>
            <a:r>
              <a:rPr lang="ja-JP" altLang="en-US" dirty="0">
                <a:solidFill>
                  <a:schemeClr val="bg1">
                    <a:lumMod val="65000"/>
                  </a:schemeClr>
                </a:solidFill>
              </a:rPr>
              <a:t>https://docs.oracle.com/javase/jp/9/nashorn/introduction.htm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9496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D65E973-94AB-420E-8298-37CE9AAAD2F2}"/>
              </a:ext>
            </a:extLst>
          </p:cNvPr>
          <p:cNvSpPr/>
          <p:nvPr/>
        </p:nvSpPr>
        <p:spPr>
          <a:xfrm>
            <a:off x="155575" y="986730"/>
            <a:ext cx="88344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JDK15</a:t>
            </a:r>
            <a:r>
              <a:rPr lang="ja-JP" altLang="en-US" dirty="0"/>
              <a:t>以降、</a:t>
            </a:r>
            <a:r>
              <a:rPr lang="en-US" altLang="ja-JP" dirty="0" err="1"/>
              <a:t>Nashorn</a:t>
            </a:r>
            <a:r>
              <a:rPr lang="ja-JP" altLang="en-US" dirty="0"/>
              <a:t>は</a:t>
            </a:r>
            <a:r>
              <a:rPr lang="en-US" altLang="ja-JP" dirty="0"/>
              <a:t>JDK</a:t>
            </a:r>
            <a:r>
              <a:rPr lang="ja-JP" altLang="en-US" dirty="0"/>
              <a:t>に同棲しないから、個別入手する必要。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https://openjdk.org/projects/nashorn/</a:t>
            </a:r>
          </a:p>
          <a:p>
            <a:r>
              <a:rPr lang="en-US" altLang="ja-JP" dirty="0"/>
              <a:t>https://search.maven.org/artifact/org.openjdk.nashorn/nashorn-core</a:t>
            </a:r>
          </a:p>
          <a:p>
            <a:r>
              <a:rPr lang="en-US" altLang="ja-JP" dirty="0"/>
              <a:t>https://repo1.maven.org/maven2/org/openjdk/nashorn/nashorn-core</a:t>
            </a:r>
          </a:p>
          <a:p>
            <a:endParaRPr lang="en-US" altLang="ja-JP" dirty="0"/>
          </a:p>
          <a:p>
            <a:r>
              <a:rPr lang="ja-JP" altLang="en-US" dirty="0"/>
              <a:t>上記サイトを調べて、以下のように、</a:t>
            </a:r>
            <a:r>
              <a:rPr lang="en-US" altLang="ja-JP" dirty="0"/>
              <a:t>EFW</a:t>
            </a:r>
            <a:r>
              <a:rPr lang="ja-JP" altLang="en-US" dirty="0"/>
              <a:t>に必要な</a:t>
            </a:r>
            <a:r>
              <a:rPr lang="en-US" altLang="ja-JP" dirty="0"/>
              <a:t>jar</a:t>
            </a:r>
            <a:r>
              <a:rPr lang="ja-JP" altLang="en-US" dirty="0"/>
              <a:t>を格納している。</a:t>
            </a:r>
          </a:p>
        </p:txBody>
      </p:sp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713102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３ー３．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JDK15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以降、</a:t>
            </a:r>
            <a:r>
              <a:rPr lang="en-US" altLang="ja-JP" sz="2800" dirty="0" err="1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Nashorn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の入手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8FAECAD3-EDB9-4069-9248-446328D50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94" y="3264782"/>
            <a:ext cx="4621696" cy="2744132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F47988-EFD3-489F-AF7C-69257655AB70}"/>
              </a:ext>
            </a:extLst>
          </p:cNvPr>
          <p:cNvSpPr/>
          <p:nvPr/>
        </p:nvSpPr>
        <p:spPr>
          <a:xfrm>
            <a:off x="5078186" y="4465864"/>
            <a:ext cx="39118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また、ソースの格納場所を特定した。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https://github.com/openjdk/nashorn</a:t>
            </a:r>
          </a:p>
          <a:p>
            <a:endParaRPr lang="en-US" altLang="ja-JP" dirty="0"/>
          </a:p>
          <a:p>
            <a:r>
              <a:rPr lang="ja-JP" altLang="en-US" dirty="0"/>
              <a:t>万が一の備えとして、エンジンのソースを修正できるように準備している。</a:t>
            </a:r>
            <a:endParaRPr lang="en-US" altLang="ja-JP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1701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713102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３ー４．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EFW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に</a:t>
            </a:r>
            <a:r>
              <a:rPr lang="en-US" altLang="ja-JP" sz="2800" dirty="0" err="1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Nashorn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エンジンのライフサイクル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" name="フローチャート: 結合子 5">
            <a:extLst>
              <a:ext uri="{FF2B5EF4-FFF2-40B4-BE49-F238E27FC236}">
                <a16:creationId xmlns:a16="http://schemas.microsoft.com/office/drawing/2014/main" id="{23023D87-0800-4E86-B591-A99A3E6E83D8}"/>
              </a:ext>
            </a:extLst>
          </p:cNvPr>
          <p:cNvSpPr/>
          <p:nvPr/>
        </p:nvSpPr>
        <p:spPr>
          <a:xfrm>
            <a:off x="1753046" y="1057011"/>
            <a:ext cx="1445078" cy="561975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アプリ起動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フローチャート: 結合子 8">
            <a:extLst>
              <a:ext uri="{FF2B5EF4-FFF2-40B4-BE49-F238E27FC236}">
                <a16:creationId xmlns:a16="http://schemas.microsoft.com/office/drawing/2014/main" id="{D083AEF8-A2BB-499B-91BF-1D78085D064A}"/>
              </a:ext>
            </a:extLst>
          </p:cNvPr>
          <p:cNvSpPr/>
          <p:nvPr/>
        </p:nvSpPr>
        <p:spPr>
          <a:xfrm>
            <a:off x="5881456" y="1057010"/>
            <a:ext cx="1445078" cy="561975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WEB</a:t>
            </a: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リクエスト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455C098-86B5-405C-A450-AEB4A6AB3A55}"/>
              </a:ext>
            </a:extLst>
          </p:cNvPr>
          <p:cNvSpPr/>
          <p:nvPr/>
        </p:nvSpPr>
        <p:spPr>
          <a:xfrm>
            <a:off x="903967" y="1841047"/>
            <a:ext cx="3143248" cy="39460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Nashorn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インスタンス作成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8981E36-82A7-4427-84D1-D0FF0006EEF7}"/>
              </a:ext>
            </a:extLst>
          </p:cNvPr>
          <p:cNvSpPr/>
          <p:nvPr/>
        </p:nvSpPr>
        <p:spPr>
          <a:xfrm>
            <a:off x="903961" y="2354033"/>
            <a:ext cx="3143254" cy="4154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イベントフォルダ情報をエンジンに渡す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866992CF-C9B9-4245-B99F-41D1C3EE53DA}"/>
              </a:ext>
            </a:extLst>
          </p:cNvPr>
          <p:cNvSpPr/>
          <p:nvPr/>
        </p:nvSpPr>
        <p:spPr>
          <a:xfrm>
            <a:off x="903963" y="2883353"/>
            <a:ext cx="3143252" cy="4154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「エンジン」インバウンド</a:t>
            </a:r>
            <a:r>
              <a:rPr lang="en-US" altLang="ja-JP" sz="1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js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のロード</a:t>
            </a:r>
          </a:p>
        </p:txBody>
      </p:sp>
      <p:sp>
        <p:nvSpPr>
          <p:cNvPr id="13" name="フローチャート: 結合子 12">
            <a:extLst>
              <a:ext uri="{FF2B5EF4-FFF2-40B4-BE49-F238E27FC236}">
                <a16:creationId xmlns:a16="http://schemas.microsoft.com/office/drawing/2014/main" id="{4ABC4F14-2176-41EE-925D-F28E0001A67B}"/>
              </a:ext>
            </a:extLst>
          </p:cNvPr>
          <p:cNvSpPr/>
          <p:nvPr/>
        </p:nvSpPr>
        <p:spPr>
          <a:xfrm>
            <a:off x="1753046" y="5150312"/>
            <a:ext cx="1445078" cy="561975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アプリ停止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F645C344-8172-4F88-BBD5-5309A414A8B5}"/>
              </a:ext>
            </a:extLst>
          </p:cNvPr>
          <p:cNvSpPr/>
          <p:nvPr/>
        </p:nvSpPr>
        <p:spPr>
          <a:xfrm>
            <a:off x="903959" y="3974650"/>
            <a:ext cx="3143252" cy="4154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「エンジン」</a:t>
            </a: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Global.js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の実行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D397917D-B0FE-4669-B0F1-DBBF3C47A882}"/>
              </a:ext>
            </a:extLst>
          </p:cNvPr>
          <p:cNvSpPr/>
          <p:nvPr/>
        </p:nvSpPr>
        <p:spPr>
          <a:xfrm>
            <a:off x="903962" y="4520300"/>
            <a:ext cx="3143249" cy="4154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「エンジン」利用まち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54C9CE1B-940E-4868-BAD0-8C396A98FD9F}"/>
              </a:ext>
            </a:extLst>
          </p:cNvPr>
          <p:cNvSpPr/>
          <p:nvPr/>
        </p:nvSpPr>
        <p:spPr>
          <a:xfrm>
            <a:off x="903959" y="3429001"/>
            <a:ext cx="3143252" cy="4154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「エンジン」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API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モジュールの初期化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F5D35FD3-5C41-44FB-80F7-A4BA909D31DC}"/>
              </a:ext>
            </a:extLst>
          </p:cNvPr>
          <p:cNvSpPr/>
          <p:nvPr/>
        </p:nvSpPr>
        <p:spPr>
          <a:xfrm>
            <a:off x="5032374" y="1864140"/>
            <a:ext cx="3143248" cy="39460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リクエストから、パラメータを取得する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6E0CC6D5-24C0-4A81-B469-634CCCAA2E68}"/>
              </a:ext>
            </a:extLst>
          </p:cNvPr>
          <p:cNvSpPr/>
          <p:nvPr/>
        </p:nvSpPr>
        <p:spPr>
          <a:xfrm>
            <a:off x="5032368" y="2354033"/>
            <a:ext cx="3143254" cy="4154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パラメータをエンジンのハンドル関数に渡す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DD05AF95-5912-4A94-A2FF-C4805B651360}"/>
              </a:ext>
            </a:extLst>
          </p:cNvPr>
          <p:cNvSpPr/>
          <p:nvPr/>
        </p:nvSpPr>
        <p:spPr>
          <a:xfrm>
            <a:off x="5032368" y="2917592"/>
            <a:ext cx="3143254" cy="5814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「エンジン」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ハンドル関数はイベント</a:t>
            </a:r>
            <a:r>
              <a:rPr lang="en-US" altLang="ja-JP" sz="1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js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を呼び出す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070DEB00-E3E1-47C9-B71A-5FA594D6A9B4}"/>
              </a:ext>
            </a:extLst>
          </p:cNvPr>
          <p:cNvSpPr/>
          <p:nvPr/>
        </p:nvSpPr>
        <p:spPr>
          <a:xfrm>
            <a:off x="5032368" y="3600884"/>
            <a:ext cx="3143254" cy="5814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「エンジン」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ハンドル関数は結果を戻す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8E3545D7-021B-49C1-8C17-C89D93B13157}"/>
              </a:ext>
            </a:extLst>
          </p:cNvPr>
          <p:cNvSpPr/>
          <p:nvPr/>
        </p:nvSpPr>
        <p:spPr>
          <a:xfrm>
            <a:off x="5032368" y="4312576"/>
            <a:ext cx="3143254" cy="41544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結果をレスポンスに入れる</a:t>
            </a:r>
          </a:p>
        </p:txBody>
      </p:sp>
      <p:sp>
        <p:nvSpPr>
          <p:cNvPr id="25" name="フローチャート: 結合子 24">
            <a:extLst>
              <a:ext uri="{FF2B5EF4-FFF2-40B4-BE49-F238E27FC236}">
                <a16:creationId xmlns:a16="http://schemas.microsoft.com/office/drawing/2014/main" id="{F87E5736-54D9-458C-A808-83EBBCE2466A}"/>
              </a:ext>
            </a:extLst>
          </p:cNvPr>
          <p:cNvSpPr/>
          <p:nvPr/>
        </p:nvSpPr>
        <p:spPr>
          <a:xfrm>
            <a:off x="5945876" y="5079981"/>
            <a:ext cx="1445078" cy="561975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レスポンス出力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左中かっこ 7">
            <a:extLst>
              <a:ext uri="{FF2B5EF4-FFF2-40B4-BE49-F238E27FC236}">
                <a16:creationId xmlns:a16="http://schemas.microsoft.com/office/drawing/2014/main" id="{CF42EA0C-C99C-461B-87AC-CE0FC6CC82E5}"/>
              </a:ext>
            </a:extLst>
          </p:cNvPr>
          <p:cNvSpPr/>
          <p:nvPr/>
        </p:nvSpPr>
        <p:spPr>
          <a:xfrm>
            <a:off x="4510556" y="1376149"/>
            <a:ext cx="398919" cy="4245863"/>
          </a:xfrm>
          <a:prstGeom prst="leftBrace">
            <a:avLst>
              <a:gd name="adj1" fmla="val 8333"/>
              <a:gd name="adj2" fmla="val 782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1878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713102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３ー５．初期化プログラムの抜粋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D95E072-299F-402A-A721-FD8999418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94" y="1099702"/>
            <a:ext cx="3337560" cy="2286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65DFFE9-1CC5-435F-8C7D-AE8FE48301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375" y="2820552"/>
            <a:ext cx="7795260" cy="259842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DB31923-516F-4D91-B329-4E4501029A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375" y="1617227"/>
            <a:ext cx="3787140" cy="914400"/>
          </a:xfrm>
          <a:prstGeom prst="rect">
            <a:avLst/>
          </a:prstGeom>
        </p:spPr>
      </p:pic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3D5A4282-354F-4A8D-843B-3ECFFDB947AA}"/>
              </a:ext>
            </a:extLst>
          </p:cNvPr>
          <p:cNvSpPr/>
          <p:nvPr/>
        </p:nvSpPr>
        <p:spPr>
          <a:xfrm>
            <a:off x="4572000" y="1392797"/>
            <a:ext cx="2818719" cy="657049"/>
          </a:xfrm>
          <a:prstGeom prst="wedgeRoundRectCallout">
            <a:avLst>
              <a:gd name="adj1" fmla="val -60313"/>
              <a:gd name="adj2" fmla="val 14177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static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変数で全アプリ唯一のエンジンインスタンスを格納する</a:t>
            </a:r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11CAAD34-417E-47B8-A6FD-3F1D5CFF2E8A}"/>
              </a:ext>
            </a:extLst>
          </p:cNvPr>
          <p:cNvSpPr/>
          <p:nvPr/>
        </p:nvSpPr>
        <p:spPr>
          <a:xfrm>
            <a:off x="6171277" y="4294414"/>
            <a:ext cx="2818719" cy="657049"/>
          </a:xfrm>
          <a:prstGeom prst="wedgeRoundRectCallout">
            <a:avLst>
              <a:gd name="adj1" fmla="val -60892"/>
              <a:gd name="adj2" fmla="val -582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</a:t>
            </a:r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ut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関数でエンジンに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グローバル変数を作成し値を代入する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E4B35C07-1046-4612-9A27-A9EE50444C8D}"/>
              </a:ext>
            </a:extLst>
          </p:cNvPr>
          <p:cNvSpPr/>
          <p:nvPr/>
        </p:nvSpPr>
        <p:spPr>
          <a:xfrm>
            <a:off x="460375" y="5600700"/>
            <a:ext cx="2818719" cy="657049"/>
          </a:xfrm>
          <a:prstGeom prst="wedgeRoundRectCallout">
            <a:avLst>
              <a:gd name="adj1" fmla="val -13680"/>
              <a:gd name="adj2" fmla="val -95286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eva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関数で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スクリプトを実行する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9" name="吹き出し: 角を丸めた四角形 28">
            <a:extLst>
              <a:ext uri="{FF2B5EF4-FFF2-40B4-BE49-F238E27FC236}">
                <a16:creationId xmlns:a16="http://schemas.microsoft.com/office/drawing/2014/main" id="{92CF6AD5-E7AF-442D-9E70-D2A75BC30AA2}"/>
              </a:ext>
            </a:extLst>
          </p:cNvPr>
          <p:cNvSpPr/>
          <p:nvPr/>
        </p:nvSpPr>
        <p:spPr>
          <a:xfrm>
            <a:off x="3462679" y="5600699"/>
            <a:ext cx="3485810" cy="657049"/>
          </a:xfrm>
          <a:prstGeom prst="wedgeRoundRectCallout">
            <a:avLst>
              <a:gd name="adj1" fmla="val -58104"/>
              <a:gd name="adj2" fmla="val -100257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load(‘</a:t>
            </a:r>
            <a:r>
              <a:rPr kumimoji="1"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classpath:xxxxx.js</a:t>
            </a:r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’)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</a:t>
            </a:r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jar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ファイルにインバントされる</a:t>
            </a:r>
            <a:r>
              <a:rPr kumimoji="1"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js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をロードする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5094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9459D1C1-9E88-4B65-B0B3-0D94C8D93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63" y="2275970"/>
            <a:ext cx="6034088" cy="833438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713102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３ー６．ランタイムプログラムの抜粋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9" name="吹き出し: 角を丸めた四角形 28">
            <a:extLst>
              <a:ext uri="{FF2B5EF4-FFF2-40B4-BE49-F238E27FC236}">
                <a16:creationId xmlns:a16="http://schemas.microsoft.com/office/drawing/2014/main" id="{92CF6AD5-E7AF-442D-9E70-D2A75BC30AA2}"/>
              </a:ext>
            </a:extLst>
          </p:cNvPr>
          <p:cNvSpPr/>
          <p:nvPr/>
        </p:nvSpPr>
        <p:spPr>
          <a:xfrm>
            <a:off x="5160942" y="4508727"/>
            <a:ext cx="2415515" cy="657049"/>
          </a:xfrm>
          <a:prstGeom prst="wedgeRoundRectCallout">
            <a:avLst>
              <a:gd name="adj1" fmla="val -79183"/>
              <a:gd name="adj2" fmla="val -35643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イベント</a:t>
            </a:r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js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を実行する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46B4130-00D0-4D46-90EE-3C8B327728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894" y="1099702"/>
            <a:ext cx="3337560" cy="228600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B6DFD5BA-F11B-46B8-A2A7-9492ED2A6D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375" y="1365005"/>
            <a:ext cx="5593080" cy="800100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D7B1FB34-97A1-4BB7-829B-D42EFC7C8A65}"/>
              </a:ext>
            </a:extLst>
          </p:cNvPr>
          <p:cNvGrpSpPr>
            <a:grpSpLocks noChangeAspect="1"/>
          </p:cNvGrpSpPr>
          <p:nvPr/>
        </p:nvGrpSpPr>
        <p:grpSpPr>
          <a:xfrm>
            <a:off x="833142" y="4541843"/>
            <a:ext cx="3149917" cy="180023"/>
            <a:chOff x="594632" y="4053568"/>
            <a:chExt cx="4499882" cy="257175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67453E9A-C311-4F8C-BDD8-97861A4B1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4632" y="4053568"/>
              <a:ext cx="1162050" cy="257175"/>
            </a:xfrm>
            <a:prstGeom prst="rect">
              <a:avLst/>
            </a:prstGeom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6930D5C4-5880-47D2-B6D3-60CCFBF3A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94014" y="4056832"/>
              <a:ext cx="4000500" cy="247650"/>
            </a:xfrm>
            <a:prstGeom prst="rect">
              <a:avLst/>
            </a:prstGeom>
          </p:spPr>
        </p:pic>
      </p:grpSp>
      <p:pic>
        <p:nvPicPr>
          <p:cNvPr id="10" name="図 9">
            <a:extLst>
              <a:ext uri="{FF2B5EF4-FFF2-40B4-BE49-F238E27FC236}">
                <a16:creationId xmlns:a16="http://schemas.microsoft.com/office/drawing/2014/main" id="{2778A9E5-C0D6-4D04-BA9A-D5EDAF62A6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3714" y="4997588"/>
            <a:ext cx="4487228" cy="226695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11CAAD34-417E-47B8-A6FD-3F1D5CFF2E8A}"/>
              </a:ext>
            </a:extLst>
          </p:cNvPr>
          <p:cNvSpPr/>
          <p:nvPr/>
        </p:nvSpPr>
        <p:spPr>
          <a:xfrm>
            <a:off x="6171277" y="1765055"/>
            <a:ext cx="2818719" cy="657049"/>
          </a:xfrm>
          <a:prstGeom prst="wedgeRoundRectCallout">
            <a:avLst>
              <a:gd name="adj1" fmla="val -60892"/>
              <a:gd name="adj2" fmla="val -12034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エンジンに格納済みの</a:t>
            </a:r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javaScript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関数を呼び出す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E4B35C07-1046-4612-9A27-A9EE50444C8D}"/>
              </a:ext>
            </a:extLst>
          </p:cNvPr>
          <p:cNvSpPr/>
          <p:nvPr/>
        </p:nvSpPr>
        <p:spPr>
          <a:xfrm>
            <a:off x="5718719" y="2840171"/>
            <a:ext cx="2818719" cy="657049"/>
          </a:xfrm>
          <a:prstGeom prst="wedgeRoundRectCallout">
            <a:avLst>
              <a:gd name="adj1" fmla="val -108104"/>
              <a:gd name="adj2" fmla="val -5925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受取る文字列のパラメータを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JSON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に変換して、それぞれの値をとる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045976C4-C92F-4A3C-8429-58F7ECCDE477}"/>
              </a:ext>
            </a:extLst>
          </p:cNvPr>
          <p:cNvSpPr/>
          <p:nvPr/>
        </p:nvSpPr>
        <p:spPr>
          <a:xfrm>
            <a:off x="3256915" y="5520514"/>
            <a:ext cx="3485810" cy="657049"/>
          </a:xfrm>
          <a:prstGeom prst="wedgeRoundRectCallout">
            <a:avLst>
              <a:gd name="adj1" fmla="val -58104"/>
              <a:gd name="adj2" fmla="val -100257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戻り値を文字列に変換して戻す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A0C2DC93-9785-410E-8689-93DA8277A6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9311" y="3477249"/>
            <a:ext cx="4013835" cy="786765"/>
          </a:xfrm>
          <a:prstGeom prst="rect">
            <a:avLst/>
          </a:prstGeom>
        </p:spPr>
      </p:pic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9A615845-FB5E-4194-ADC4-4BFB0D31178F}"/>
              </a:ext>
            </a:extLst>
          </p:cNvPr>
          <p:cNvSpPr/>
          <p:nvPr/>
        </p:nvSpPr>
        <p:spPr>
          <a:xfrm>
            <a:off x="5264357" y="3732896"/>
            <a:ext cx="3485810" cy="657049"/>
          </a:xfrm>
          <a:prstGeom prst="wedgeRoundRectCallout">
            <a:avLst>
              <a:gd name="adj1" fmla="val -69346"/>
              <a:gd name="adj2" fmla="val -72920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イベント</a:t>
            </a:r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js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をロードしてエンジンに格納する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0844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713102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３ー７．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2800" dirty="0" err="1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Nashorn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エンジンの利用に携わる関数の一覧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58B1B4F-26B7-43B9-B02D-C91A39809F2D}"/>
              </a:ext>
            </a:extLst>
          </p:cNvPr>
          <p:cNvSpPr txBox="1"/>
          <p:nvPr/>
        </p:nvSpPr>
        <p:spPr>
          <a:xfrm>
            <a:off x="2417311" y="1032933"/>
            <a:ext cx="1077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body-</a:t>
            </a:r>
          </a:p>
          <a:p>
            <a:r>
              <a:rPr lang="en-US" altLang="ja-JP" b="1" dirty="0">
                <a:solidFill>
                  <a:schemeClr val="bg1"/>
                </a:solidFill>
              </a:rPr>
              <a:t>content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F90EE2B-CE52-4E1F-9AA5-3D6AAB1308CD}"/>
              </a:ext>
            </a:extLst>
          </p:cNvPr>
          <p:cNvSpPr txBox="1"/>
          <p:nvPr/>
        </p:nvSpPr>
        <p:spPr>
          <a:xfrm>
            <a:off x="3361648" y="996344"/>
            <a:ext cx="1406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lt1"/>
                </a:solidFill>
              </a:rPr>
              <a:t>dynamic-attributes</a:t>
            </a:r>
            <a:endParaRPr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BE9348E3-ACA5-4CF4-90D4-4A74EB582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922378"/>
              </p:ext>
            </p:extLst>
          </p:nvPr>
        </p:nvGraphicFramePr>
        <p:xfrm>
          <a:off x="266218" y="1032933"/>
          <a:ext cx="8713101" cy="3335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3101">
                  <a:extLst>
                    <a:ext uri="{9D8B030D-6E8A-4147-A177-3AD203B41FA5}">
                      <a16:colId xmlns:a16="http://schemas.microsoft.com/office/drawing/2014/main" val="889530573"/>
                    </a:ext>
                  </a:extLst>
                </a:gridCol>
              </a:tblGrid>
              <a:tr h="38421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関数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299763"/>
                  </a:ext>
                </a:extLst>
              </a:tr>
              <a:tr h="384213">
                <a:tc>
                  <a:txBody>
                    <a:bodyPr/>
                    <a:lstStyle/>
                    <a:p>
                      <a:r>
                        <a:rPr kumimoji="1" lang="en-US" altLang="ja-JP" sz="160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ScriptEngine</a:t>
                      </a:r>
                      <a:r>
                        <a:rPr kumimoji="1" lang="ja-JP" altLang="en-US" sz="16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60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ScriptEngineManager</a:t>
                      </a:r>
                      <a:r>
                        <a:rPr kumimoji="1" lang="en-US" altLang="ja-JP" sz="16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1" lang="en-US" altLang="ja-JP" sz="160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getEngineByName</a:t>
                      </a:r>
                      <a:r>
                        <a:rPr kumimoji="1" lang="en-US" altLang="ja-JP" sz="16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kumimoji="1" lang="en-US" altLang="ja-JP" sz="160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shortName</a:t>
                      </a:r>
                      <a:r>
                        <a:rPr kumimoji="1" lang="en-US" altLang="ja-JP" sz="16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1" lang="ja-JP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549076"/>
                  </a:ext>
                </a:extLst>
              </a:tr>
              <a:tr h="38421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指定された名前の </a:t>
                      </a:r>
                      <a:r>
                        <a:rPr kumimoji="1" lang="en-US" altLang="ja-JP" dirty="0" err="1"/>
                        <a:t>ScriptEngine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を検索および作成します。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014832"/>
                  </a:ext>
                </a:extLst>
              </a:tr>
              <a:tr h="384213"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kumimoji="1" lang="en-US" altLang="ja-JP" sz="180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ScriptEngine.put</a:t>
                      </a:r>
                      <a:r>
                        <a:rPr kumimoji="1" lang="en-US" altLang="ja-JP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(String key, Object value)</a:t>
                      </a:r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991082"/>
                  </a:ext>
                </a:extLst>
              </a:tr>
              <a:tr h="192107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ScriptEngine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の状態にキーと値のペアを設定します。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0055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0070C0"/>
                          </a:solidFill>
                        </a:rPr>
                        <a:t>Object </a:t>
                      </a:r>
                      <a:r>
                        <a:rPr kumimoji="1" lang="en-US" altLang="ja-JP" dirty="0" err="1">
                          <a:solidFill>
                            <a:srgbClr val="0070C0"/>
                          </a:solidFill>
                        </a:rPr>
                        <a:t>ScriptEngine.eval</a:t>
                      </a:r>
                      <a:r>
                        <a:rPr kumimoji="1" lang="en-US" altLang="ja-JP" dirty="0">
                          <a:solidFill>
                            <a:srgbClr val="0070C0"/>
                          </a:solidFill>
                        </a:rPr>
                        <a:t>(String script)</a:t>
                      </a:r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582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指定されたスクリプトを実行します。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146120"/>
                  </a:ext>
                </a:extLst>
              </a:tr>
              <a:tr h="192107"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Object </a:t>
                      </a:r>
                      <a:r>
                        <a:rPr kumimoji="1" lang="en-US" altLang="ja-JP" sz="180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Invocable</a:t>
                      </a:r>
                      <a:r>
                        <a:rPr kumimoji="1" lang="en-US" altLang="ja-JP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1" lang="en-US" altLang="ja-JP" sz="180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invokeFunction</a:t>
                      </a:r>
                      <a:r>
                        <a:rPr kumimoji="1" lang="en-US" altLang="ja-JP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(String name, Object... </a:t>
                      </a:r>
                      <a:r>
                        <a:rPr kumimoji="1" lang="en-US" altLang="ja-JP" sz="1800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kumimoji="1" lang="en-US" altLang="ja-JP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1" lang="ja-JP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677477"/>
                  </a:ext>
                </a:extLst>
              </a:tr>
              <a:tr h="192107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スクリプト内で定義されたトップ・レベルの関数を呼び出すために使用されます。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06113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61775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EFW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ランタイムのモジュール関係図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9E5A4AE-AE7E-4F7C-9607-1A09640AE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93" y="1062032"/>
            <a:ext cx="8687535" cy="5028526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F1C3019-FD62-43B1-9A5D-CB503241313B}"/>
              </a:ext>
            </a:extLst>
          </p:cNvPr>
          <p:cNvSpPr txBox="1"/>
          <p:nvPr/>
        </p:nvSpPr>
        <p:spPr>
          <a:xfrm>
            <a:off x="1012373" y="1624693"/>
            <a:ext cx="408214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10838BA-6A3B-48A0-9F97-F19BEC1EB83C}"/>
              </a:ext>
            </a:extLst>
          </p:cNvPr>
          <p:cNvSpPr txBox="1"/>
          <p:nvPr/>
        </p:nvSpPr>
        <p:spPr>
          <a:xfrm>
            <a:off x="3246666" y="949481"/>
            <a:ext cx="40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DCCEADE-F4FA-4600-851D-D82174DB29F2}"/>
              </a:ext>
            </a:extLst>
          </p:cNvPr>
          <p:cNvSpPr txBox="1"/>
          <p:nvPr/>
        </p:nvSpPr>
        <p:spPr>
          <a:xfrm>
            <a:off x="2011138" y="3391629"/>
            <a:ext cx="40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5EA54B7-2980-46A0-8E79-5BECCA766830}"/>
              </a:ext>
            </a:extLst>
          </p:cNvPr>
          <p:cNvSpPr txBox="1"/>
          <p:nvPr/>
        </p:nvSpPr>
        <p:spPr>
          <a:xfrm>
            <a:off x="5828652" y="4449537"/>
            <a:ext cx="40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E69B4634-E5AB-4374-B2A6-B9FCFD133332}"/>
              </a:ext>
            </a:extLst>
          </p:cNvPr>
          <p:cNvSpPr txBox="1">
            <a:spLocks/>
          </p:cNvSpPr>
          <p:nvPr/>
        </p:nvSpPr>
        <p:spPr bwMode="auto">
          <a:xfrm>
            <a:off x="109057" y="5216978"/>
            <a:ext cx="2416029" cy="1523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15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１、</a:t>
            </a:r>
            <a:r>
              <a:rPr lang="en-US" altLang="ja-JP" sz="15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Servlet&amp;Filter</a:t>
            </a:r>
            <a:endParaRPr lang="en-US" altLang="ja-JP" sz="15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15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２、カスタマイズタグ</a:t>
            </a:r>
            <a:endParaRPr lang="en-US" altLang="ja-JP" sz="15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15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３、スクリプトエンジン</a:t>
            </a:r>
            <a:endParaRPr lang="en-US" altLang="ja-JP" sz="15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15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４、</a:t>
            </a:r>
            <a:r>
              <a:rPr lang="en-US" altLang="ja-JP" sz="15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JNDI</a:t>
            </a:r>
            <a:r>
              <a:rPr lang="ja-JP" altLang="en-US" sz="15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とデータソース</a:t>
            </a:r>
            <a:endParaRPr lang="en-US" altLang="ja-JP" sz="15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6842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４ー１．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JNDI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とデータソース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175AF07-30AA-49CA-BB21-76F7440277D6}"/>
              </a:ext>
            </a:extLst>
          </p:cNvPr>
          <p:cNvSpPr txBox="1"/>
          <p:nvPr/>
        </p:nvSpPr>
        <p:spPr>
          <a:xfrm>
            <a:off x="307974" y="5629869"/>
            <a:ext cx="8662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</a:rPr>
              <a:t>Q</a:t>
            </a:r>
            <a:r>
              <a:rPr lang="ja-JP" altLang="en-US" dirty="0">
                <a:solidFill>
                  <a:schemeClr val="accent1"/>
                </a:solidFill>
              </a:rPr>
              <a:t>：</a:t>
            </a:r>
            <a:r>
              <a:rPr lang="en-US" altLang="ja-JP" dirty="0">
                <a:solidFill>
                  <a:schemeClr val="accent1"/>
                </a:solidFill>
              </a:rPr>
              <a:t>JNDI</a:t>
            </a:r>
            <a:r>
              <a:rPr lang="ja-JP" altLang="en-US" dirty="0">
                <a:solidFill>
                  <a:schemeClr val="accent1"/>
                </a:solidFill>
              </a:rPr>
              <a:t>はなに？</a:t>
            </a:r>
            <a:endParaRPr lang="en-US" altLang="ja-JP" dirty="0">
              <a:solidFill>
                <a:schemeClr val="accent1"/>
              </a:solidFill>
            </a:endParaRPr>
          </a:p>
          <a:p>
            <a:r>
              <a:rPr lang="en-US" altLang="ja-JP" dirty="0">
                <a:solidFill>
                  <a:schemeClr val="accent1"/>
                </a:solidFill>
              </a:rPr>
              <a:t>Q</a:t>
            </a:r>
            <a:r>
              <a:rPr lang="ja-JP" altLang="en-US" dirty="0">
                <a:solidFill>
                  <a:schemeClr val="accent1"/>
                </a:solidFill>
              </a:rPr>
              <a:t>：データベースをアクセスするため、なぜ</a:t>
            </a:r>
            <a:r>
              <a:rPr lang="en-US" altLang="ja-JP" dirty="0">
                <a:solidFill>
                  <a:schemeClr val="accent1"/>
                </a:solidFill>
              </a:rPr>
              <a:t>JNDI</a:t>
            </a:r>
            <a:r>
              <a:rPr lang="ja-JP" altLang="en-US" dirty="0">
                <a:solidFill>
                  <a:schemeClr val="accent1"/>
                </a:solidFill>
              </a:rPr>
              <a:t>を利用するか？</a:t>
            </a:r>
            <a:endParaRPr lang="en-US" altLang="ja-JP" dirty="0">
              <a:solidFill>
                <a:schemeClr val="accent1"/>
              </a:solidFill>
            </a:endParaRPr>
          </a:p>
          <a:p>
            <a:r>
              <a:rPr lang="en-US" altLang="ja-JP" dirty="0">
                <a:solidFill>
                  <a:schemeClr val="accent1"/>
                </a:solidFill>
              </a:rPr>
              <a:t>Q</a:t>
            </a:r>
            <a:r>
              <a:rPr lang="ja-JP" altLang="en-US" dirty="0">
                <a:solidFill>
                  <a:schemeClr val="accent1"/>
                </a:solidFill>
              </a:rPr>
              <a:t>：バッチの場合も、</a:t>
            </a:r>
            <a:r>
              <a:rPr lang="en-US" altLang="ja-JP" dirty="0">
                <a:solidFill>
                  <a:schemeClr val="accent1"/>
                </a:solidFill>
              </a:rPr>
              <a:t>JNDI</a:t>
            </a:r>
            <a:r>
              <a:rPr lang="ja-JP" altLang="en-US" dirty="0">
                <a:solidFill>
                  <a:schemeClr val="accent1"/>
                </a:solidFill>
              </a:rPr>
              <a:t>は正解ですか？</a:t>
            </a:r>
            <a:endParaRPr lang="en-US" altLang="ja-JP" dirty="0">
              <a:solidFill>
                <a:schemeClr val="accent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FA1A7E2-90C7-4424-BAEA-3E064DEB6110}"/>
              </a:ext>
            </a:extLst>
          </p:cNvPr>
          <p:cNvSpPr txBox="1"/>
          <p:nvPr/>
        </p:nvSpPr>
        <p:spPr>
          <a:xfrm>
            <a:off x="2971800" y="1115272"/>
            <a:ext cx="586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EFW</a:t>
            </a:r>
            <a:r>
              <a:rPr lang="ja-JP" altLang="en-US" dirty="0"/>
              <a:t>は、</a:t>
            </a:r>
            <a:r>
              <a:rPr lang="en-US" altLang="ja-JP" dirty="0"/>
              <a:t>JNDI</a:t>
            </a:r>
            <a:r>
              <a:rPr lang="ja-JP" altLang="en-US" dirty="0"/>
              <a:t>を利用してデータベースをアクセスする。</a:t>
            </a:r>
            <a:endParaRPr lang="en-US" altLang="ja-JP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8834A99-CBDF-41E8-9447-42613A0EA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94" y="1184516"/>
            <a:ext cx="2628900" cy="46672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8E707F1-B64D-41DE-A8C5-A19199E30A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053" y="1662308"/>
            <a:ext cx="5762625" cy="197643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E2AEBEA-4DF9-4C6C-AF73-937B670DB2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680" y="3720403"/>
            <a:ext cx="5627370" cy="18669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8E10F3A-BCEF-4F7C-8FDE-5BB058C516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974" y="3924620"/>
            <a:ext cx="4187190" cy="20002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F0BB4AC-E5A8-4546-A435-58CDB9D3D0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967" y="4290676"/>
            <a:ext cx="8474393" cy="94678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DA288D9-A411-481D-A065-42DF36A722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3027" y="5265809"/>
            <a:ext cx="6647498" cy="34671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3DC3A83-D17D-474B-A37D-BB2BD522E533}"/>
              </a:ext>
            </a:extLst>
          </p:cNvPr>
          <p:cNvSpPr txBox="1"/>
          <p:nvPr/>
        </p:nvSpPr>
        <p:spPr>
          <a:xfrm>
            <a:off x="4759779" y="1662308"/>
            <a:ext cx="168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Context.xml</a:t>
            </a:r>
            <a:endParaRPr kumimoji="1" lang="ja-JP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3544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D65E973-94AB-420E-8298-37CE9AAAD2F2}"/>
              </a:ext>
            </a:extLst>
          </p:cNvPr>
          <p:cNvSpPr/>
          <p:nvPr/>
        </p:nvSpPr>
        <p:spPr>
          <a:xfrm>
            <a:off x="155575" y="986730"/>
            <a:ext cx="883442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JNDI 【Java Naming and Directory Interface】</a:t>
            </a:r>
          </a:p>
          <a:p>
            <a:r>
              <a:rPr lang="en-US" altLang="ja-JP" dirty="0"/>
              <a:t>JNDI</a:t>
            </a:r>
            <a:r>
              <a:rPr lang="ja-JP" altLang="en-US" dirty="0"/>
              <a:t>とは、</a:t>
            </a:r>
            <a:r>
              <a:rPr lang="en-US" altLang="ja-JP" dirty="0"/>
              <a:t>Java</a:t>
            </a:r>
            <a:r>
              <a:rPr lang="ja-JP" altLang="en-US" dirty="0"/>
              <a:t>で標準的に利用される</a:t>
            </a:r>
            <a:r>
              <a:rPr lang="en-US" altLang="ja-JP" dirty="0"/>
              <a:t>API</a:t>
            </a:r>
            <a:r>
              <a:rPr lang="ja-JP" altLang="en-US" dirty="0"/>
              <a:t>の一種で、</a:t>
            </a:r>
            <a:r>
              <a:rPr lang="en-US" altLang="ja-JP" dirty="0"/>
              <a:t>Java</a:t>
            </a:r>
            <a:r>
              <a:rPr lang="ja-JP" altLang="en-US" dirty="0"/>
              <a:t>プログラムから様々な種類のディレクトリサービスなどにアクセスする標準的なインターフェース仕様を定義したもの。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標準でファイルシステムや</a:t>
            </a:r>
            <a:r>
              <a:rPr lang="en-US" altLang="ja-JP" dirty="0"/>
              <a:t>DNS</a:t>
            </a:r>
            <a:r>
              <a:rPr lang="ja-JP" altLang="en-US" dirty="0" err="1"/>
              <a:t>、</a:t>
            </a:r>
            <a:r>
              <a:rPr lang="en-US" altLang="ja-JP" dirty="0"/>
              <a:t>LDAP</a:t>
            </a:r>
            <a:r>
              <a:rPr lang="ja-JP" altLang="en-US" dirty="0" err="1"/>
              <a:t>、</a:t>
            </a:r>
            <a:r>
              <a:rPr lang="en-US" altLang="ja-JP" dirty="0"/>
              <a:t>RMI</a:t>
            </a:r>
            <a:r>
              <a:rPr lang="ja-JP" altLang="en-US" dirty="0"/>
              <a:t>レジストリなどに対応しているほか、サービス側が</a:t>
            </a:r>
            <a:r>
              <a:rPr lang="en-US" altLang="ja-JP" dirty="0"/>
              <a:t>JNDI</a:t>
            </a:r>
            <a:r>
              <a:rPr lang="ja-JP" altLang="en-US" dirty="0"/>
              <a:t>の問い合わせに対応するための標準インターフェース（</a:t>
            </a:r>
            <a:r>
              <a:rPr lang="en-US" altLang="ja-JP" dirty="0"/>
              <a:t>SPI</a:t>
            </a:r>
            <a:r>
              <a:rPr lang="ja-JP" altLang="en-US" dirty="0"/>
              <a:t>：</a:t>
            </a:r>
            <a:r>
              <a:rPr lang="en-US" altLang="ja-JP" dirty="0"/>
              <a:t>Service Provider Interface</a:t>
            </a:r>
            <a:r>
              <a:rPr lang="ja-JP" altLang="en-US" dirty="0"/>
              <a:t>）も定義しており、独自のサービスを追加することもできる。</a:t>
            </a:r>
          </a:p>
          <a:p>
            <a:endParaRPr lang="ja-JP" altLang="en-US" dirty="0"/>
          </a:p>
          <a:p>
            <a:r>
              <a:rPr lang="en-US" altLang="ja-JP" dirty="0"/>
              <a:t>JNDI</a:t>
            </a:r>
            <a:r>
              <a:rPr lang="ja-JP" altLang="en-US" dirty="0"/>
              <a:t>はプログラムやサービス間でやり取りをするためのインターフェース仕様のみを定めており、それ自体はディレクトリなどのサービスを提供しない。利用するには何らかの具体的なサービスが必要となる。</a:t>
            </a:r>
          </a:p>
        </p:txBody>
      </p:sp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713102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４ー２．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JNDI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とは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23260EF-C149-4D5D-B440-A31BF1F1506F}"/>
              </a:ext>
            </a:extLst>
          </p:cNvPr>
          <p:cNvSpPr/>
          <p:nvPr/>
        </p:nvSpPr>
        <p:spPr>
          <a:xfrm>
            <a:off x="3216037" y="3750091"/>
            <a:ext cx="72995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https://e-words.jp/w/JNDI.html</a:t>
            </a:r>
            <a:endParaRPr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C05AE864-ADCE-4E9E-8FD7-DBDC40238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076528"/>
              </p:ext>
            </p:extLst>
          </p:nvPr>
        </p:nvGraphicFramePr>
        <p:xfrm>
          <a:off x="307975" y="4730936"/>
          <a:ext cx="846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6675">
                  <a:extLst>
                    <a:ext uri="{9D8B030D-6E8A-4147-A177-3AD203B41FA5}">
                      <a16:colId xmlns:a16="http://schemas.microsoft.com/office/drawing/2014/main" val="3387573155"/>
                    </a:ext>
                  </a:extLst>
                </a:gridCol>
                <a:gridCol w="5860381">
                  <a:extLst>
                    <a:ext uri="{9D8B030D-6E8A-4147-A177-3AD203B41FA5}">
                      <a16:colId xmlns:a16="http://schemas.microsoft.com/office/drawing/2014/main" val="1789280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JNDI </a:t>
                      </a:r>
                      <a:r>
                        <a:rPr kumimoji="1" lang="ja-JP" altLang="en-US" dirty="0"/>
                        <a:t>ルックアップ名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対応する参照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18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java:comp</a:t>
                      </a:r>
                      <a:r>
                        <a:rPr kumimoji="1" lang="en-US" altLang="ja-JP" dirty="0"/>
                        <a:t>/env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アプリケーション環境エントリ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02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java:comp</a:t>
                      </a:r>
                      <a:r>
                        <a:rPr kumimoji="1" lang="en-US" altLang="ja-JP" dirty="0"/>
                        <a:t>/env/</a:t>
                      </a:r>
                      <a:r>
                        <a:rPr kumimoji="1" lang="en-US" altLang="ja-JP" dirty="0" err="1"/>
                        <a:t>jdbc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JDBC </a:t>
                      </a:r>
                      <a:r>
                        <a:rPr kumimoji="1" lang="en-US" altLang="ja-JP" dirty="0" err="1"/>
                        <a:t>DataSource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リソースマネージャ接続ファクトリ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401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java:comp</a:t>
                      </a:r>
                      <a:r>
                        <a:rPr kumimoji="1" lang="en-US" altLang="ja-JP" dirty="0"/>
                        <a:t>/env/mail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JavaMail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セッション接続ファクトリ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32879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837970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D65E973-94AB-420E-8298-37CE9AAAD2F2}"/>
              </a:ext>
            </a:extLst>
          </p:cNvPr>
          <p:cNvSpPr/>
          <p:nvPr/>
        </p:nvSpPr>
        <p:spPr>
          <a:xfrm>
            <a:off x="155575" y="986730"/>
            <a:ext cx="883442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JNDI</a:t>
            </a:r>
            <a:r>
              <a:rPr lang="ja-JP" altLang="en-US" dirty="0"/>
              <a:t>でデータベースをアクセスするのは、裏側で動くプール機能のため。</a:t>
            </a:r>
            <a:r>
              <a:rPr lang="en-US" altLang="ja-JP" dirty="0"/>
              <a:t>Tomcat</a:t>
            </a:r>
            <a:r>
              <a:rPr lang="ja-JP" altLang="en-US" dirty="0"/>
              <a:t>の場合、標準として、コネクションプール（</a:t>
            </a:r>
            <a:r>
              <a:rPr lang="en-US" altLang="ja-JP" dirty="0"/>
              <a:t>DBCP</a:t>
            </a:r>
            <a:r>
              <a:rPr lang="ja-JP" altLang="en-US" dirty="0"/>
              <a:t>）を利用している。</a:t>
            </a:r>
            <a:r>
              <a:rPr lang="en-US" altLang="ja-JP" dirty="0"/>
              <a:t>DBCP</a:t>
            </a:r>
            <a:r>
              <a:rPr lang="ja-JP" altLang="en-US" dirty="0"/>
              <a:t>とは、</a:t>
            </a:r>
            <a:r>
              <a:rPr lang="en-US" altLang="ja-JP" dirty="0"/>
              <a:t>Jakarta</a:t>
            </a:r>
            <a:r>
              <a:rPr lang="ja-JP" altLang="en-US" dirty="0"/>
              <a:t>プロジェクトで開発されているコネクションプーリングのライブラリ。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JNDI</a:t>
            </a:r>
            <a:r>
              <a:rPr lang="ja-JP" altLang="en-US" dirty="0"/>
              <a:t>＋</a:t>
            </a:r>
            <a:r>
              <a:rPr lang="en-US" altLang="ja-JP" dirty="0"/>
              <a:t>DBCP</a:t>
            </a:r>
            <a:r>
              <a:rPr lang="ja-JP" altLang="en-US" dirty="0"/>
              <a:t>を使う場合の手順を説明すると次のようになる。</a:t>
            </a:r>
            <a:endParaRPr lang="en-US" altLang="ja-JP" dirty="0"/>
          </a:p>
          <a:p>
            <a:endParaRPr lang="ja-JP" altLang="en-US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InitialContext</a:t>
            </a:r>
            <a:r>
              <a:rPr lang="ja-JP" altLang="en-US" dirty="0"/>
              <a:t>を生成</a:t>
            </a:r>
          </a:p>
          <a:p>
            <a:r>
              <a:rPr lang="ja-JP" altLang="en-US" dirty="0"/>
              <a:t>・</a:t>
            </a:r>
            <a:r>
              <a:rPr lang="en-US" altLang="ja-JP" dirty="0" err="1"/>
              <a:t>InitialContext.lookup</a:t>
            </a:r>
            <a:r>
              <a:rPr lang="en-US" altLang="ja-JP" dirty="0"/>
              <a:t>(</a:t>
            </a:r>
            <a:r>
              <a:rPr lang="ja-JP" altLang="en-US" dirty="0"/>
              <a:t>データソース名</a:t>
            </a:r>
            <a:r>
              <a:rPr lang="en-US" altLang="ja-JP" dirty="0"/>
              <a:t>)</a:t>
            </a:r>
            <a:r>
              <a:rPr lang="ja-JP" altLang="en-US" dirty="0"/>
              <a:t>でコネクションプールのデータソースを取得</a:t>
            </a:r>
          </a:p>
          <a:p>
            <a:r>
              <a:rPr lang="ja-JP" altLang="en-US" dirty="0"/>
              <a:t>・データソース</a:t>
            </a:r>
            <a:r>
              <a:rPr lang="en-US" altLang="ja-JP" dirty="0"/>
              <a:t>.</a:t>
            </a:r>
            <a:r>
              <a:rPr lang="en-US" altLang="ja-JP" dirty="0" err="1"/>
              <a:t>getConnection</a:t>
            </a:r>
            <a:r>
              <a:rPr lang="en-US" altLang="ja-JP" dirty="0"/>
              <a:t>()</a:t>
            </a:r>
            <a:r>
              <a:rPr lang="ja-JP" altLang="en-US" dirty="0"/>
              <a:t>でコネクションプールから</a:t>
            </a:r>
            <a:r>
              <a:rPr lang="en-US" altLang="ja-JP" dirty="0"/>
              <a:t>Connection</a:t>
            </a:r>
            <a:r>
              <a:rPr lang="ja-JP" altLang="en-US" dirty="0"/>
              <a:t>を取得（借り受ける）</a:t>
            </a:r>
          </a:p>
          <a:p>
            <a:r>
              <a:rPr lang="ja-JP" altLang="en-US" dirty="0"/>
              <a:t>・取得した</a:t>
            </a:r>
            <a:r>
              <a:rPr lang="en-US" altLang="ja-JP" dirty="0"/>
              <a:t>Connection</a:t>
            </a:r>
            <a:r>
              <a:rPr lang="ja-JP" altLang="en-US" dirty="0"/>
              <a:t>から</a:t>
            </a:r>
            <a:r>
              <a:rPr lang="en-US" altLang="ja-JP" dirty="0"/>
              <a:t>Statement</a:t>
            </a:r>
            <a:r>
              <a:rPr lang="ja-JP" altLang="en-US" dirty="0"/>
              <a:t>を生成し、</a:t>
            </a:r>
            <a:r>
              <a:rPr lang="en-US" altLang="ja-JP" dirty="0"/>
              <a:t>SQL</a:t>
            </a:r>
            <a:r>
              <a:rPr lang="ja-JP" altLang="en-US" dirty="0"/>
              <a:t>文を設定して実行</a:t>
            </a:r>
          </a:p>
          <a:p>
            <a:r>
              <a:rPr lang="ja-JP" altLang="en-US" dirty="0"/>
              <a:t>・処理終了後に</a:t>
            </a:r>
            <a:r>
              <a:rPr lang="en-US" altLang="ja-JP" dirty="0"/>
              <a:t>Statement</a:t>
            </a:r>
            <a:r>
              <a:rPr lang="ja-JP" altLang="en-US" dirty="0"/>
              <a:t>を</a:t>
            </a:r>
            <a:r>
              <a:rPr lang="en-US" altLang="ja-JP" dirty="0"/>
              <a:t>Close</a:t>
            </a:r>
          </a:p>
          <a:p>
            <a:r>
              <a:rPr lang="ja-JP" altLang="en-US" dirty="0"/>
              <a:t>・続いて</a:t>
            </a:r>
            <a:r>
              <a:rPr lang="en-US" altLang="ja-JP" dirty="0"/>
              <a:t>Connection</a:t>
            </a:r>
            <a:r>
              <a:rPr lang="ja-JP" altLang="en-US" dirty="0"/>
              <a:t>を</a:t>
            </a:r>
            <a:r>
              <a:rPr lang="en-US" altLang="ja-JP" dirty="0"/>
              <a:t>Close</a:t>
            </a:r>
            <a:r>
              <a:rPr lang="ja-JP" altLang="en-US" dirty="0"/>
              <a:t>してコネクションプールに返却</a:t>
            </a:r>
          </a:p>
          <a:p>
            <a:endParaRPr lang="en-US" altLang="ja-JP" dirty="0"/>
          </a:p>
          <a:p>
            <a:r>
              <a:rPr lang="en-US" altLang="ja-JP" dirty="0"/>
              <a:t>Connection</a:t>
            </a:r>
            <a:r>
              <a:rPr lang="ja-JP" altLang="en-US" dirty="0"/>
              <a:t>を取得時、接続先データベース、接続ユーザー</a:t>
            </a:r>
            <a:r>
              <a:rPr lang="en-US" altLang="ja-JP" dirty="0"/>
              <a:t>ID</a:t>
            </a:r>
            <a:r>
              <a:rPr lang="ja-JP" altLang="en-US" dirty="0" err="1"/>
              <a:t>、</a:t>
            </a:r>
            <a:r>
              <a:rPr lang="ja-JP" altLang="en-US" dirty="0"/>
              <a:t> 接続パスワードの指定が必要ない。これらは事前に</a:t>
            </a:r>
            <a:r>
              <a:rPr lang="en-US" altLang="ja-JP" dirty="0"/>
              <a:t>AP</a:t>
            </a:r>
            <a:r>
              <a:rPr lang="ja-JP" altLang="en-US" dirty="0"/>
              <a:t>サーバー上に、データソースとして設定しておく。</a:t>
            </a:r>
            <a:r>
              <a:rPr lang="en-US" altLang="ja-JP" dirty="0"/>
              <a:t>Java</a:t>
            </a:r>
            <a:r>
              <a:rPr lang="ja-JP" altLang="en-US" dirty="0"/>
              <a:t>プログラム側からはどのデータソースを使うかを指定することによって、接続先データベースが決まる。</a:t>
            </a:r>
            <a:endParaRPr lang="en-US" altLang="ja-JP" dirty="0"/>
          </a:p>
        </p:txBody>
      </p:sp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713102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４ー３．コネクションプール（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DBCP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）の利用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23260EF-C149-4D5D-B440-A31BF1F1506F}"/>
              </a:ext>
            </a:extLst>
          </p:cNvPr>
          <p:cNvSpPr/>
          <p:nvPr/>
        </p:nvSpPr>
        <p:spPr>
          <a:xfrm>
            <a:off x="307975" y="6306105"/>
            <a:ext cx="72995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http://yoks.blue.coocan.jp/TechNote/tomcat/TCAT_DBCP.htm</a:t>
            </a:r>
            <a:endParaRPr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476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C2F6D1F6-1ADD-4AE0-8E3A-66E4433A5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971427"/>
              </p:ext>
            </p:extLst>
          </p:nvPr>
        </p:nvGraphicFramePr>
        <p:xfrm>
          <a:off x="276894" y="999112"/>
          <a:ext cx="8630342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042">
                  <a:extLst>
                    <a:ext uri="{9D8B030D-6E8A-4147-A177-3AD203B41FA5}">
                      <a16:colId xmlns:a16="http://schemas.microsoft.com/office/drawing/2014/main" val="1323514512"/>
                    </a:ext>
                  </a:extLst>
                </a:gridCol>
                <a:gridCol w="6972300">
                  <a:extLst>
                    <a:ext uri="{9D8B030D-6E8A-4147-A177-3AD203B41FA5}">
                      <a16:colId xmlns:a16="http://schemas.microsoft.com/office/drawing/2014/main" val="41773191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534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JNDI</a:t>
                      </a:r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接続子名を設定、必須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7374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auth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Container</a:t>
                      </a:r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を設定、固定？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191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type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 err="1"/>
                        <a:t>javax.sql.DataSource</a:t>
                      </a:r>
                      <a:r>
                        <a:rPr lang="ja-JP" altLang="en-US" sz="1400" dirty="0"/>
                        <a:t> を設定、固定？（データベースの場合）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14522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factory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プール種類設定のため、</a:t>
                      </a:r>
                      <a:r>
                        <a:rPr lang="ja-JP" altLang="en-US" sz="1400" b="0" dirty="0"/>
                        <a:t>完全修飾</a:t>
                      </a:r>
                      <a:r>
                        <a:rPr lang="en-US" altLang="ja-JP" sz="1400" b="0" dirty="0"/>
                        <a:t>Java</a:t>
                      </a:r>
                      <a:r>
                        <a:rPr lang="ja-JP" altLang="en-US" sz="1400" b="0" dirty="0"/>
                        <a:t>クラス名、初期値</a:t>
                      </a:r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org.apache.tomcat.dbcp.dbcp2.BasicDataSourceFactory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/>
                        <a:t>※ </a:t>
                      </a:r>
                      <a:r>
                        <a:rPr lang="en-US" altLang="ja-JP" sz="1400" dirty="0" err="1"/>
                        <a:t>org.apache.tomcat.jdbc.pool.DataSourceFactory</a:t>
                      </a:r>
                      <a:r>
                        <a:rPr lang="ja-JP" altLang="en-US" sz="1400" dirty="0"/>
                        <a:t> を利用したらもっとよいプールになる一説がある。この場合以下の設定属性を調整する必要。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7789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driverClassName</a:t>
                      </a:r>
                      <a:endParaRPr lang="ja-JP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400" b="0" dirty="0"/>
                        <a:t>使用する</a:t>
                      </a:r>
                      <a:r>
                        <a:rPr lang="en-US" altLang="ja-JP" sz="1400" b="0" dirty="0"/>
                        <a:t>JDBC</a:t>
                      </a:r>
                      <a:r>
                        <a:rPr lang="ja-JP" altLang="en-US" sz="1400" b="0" dirty="0"/>
                        <a:t>ドライバーの完全修飾</a:t>
                      </a:r>
                      <a:r>
                        <a:rPr lang="en-US" altLang="ja-JP" sz="1400" b="0" dirty="0"/>
                        <a:t>Java</a:t>
                      </a:r>
                      <a:r>
                        <a:rPr lang="ja-JP" altLang="en-US" sz="1400" b="0" dirty="0"/>
                        <a:t>クラス名、必須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15765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altLang="ja-JP" sz="1400" b="0" dirty="0" err="1"/>
                        <a:t>url</a:t>
                      </a:r>
                      <a:endParaRPr lang="ja-JP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コネクションを確立するために</a:t>
                      </a:r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JDBC</a:t>
                      </a:r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ドライバに渡される接続</a:t>
                      </a:r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ja-JP" altLang="en-US" sz="1400" b="0" dirty="0" err="1"/>
                        <a:t>、</a:t>
                      </a:r>
                      <a:r>
                        <a:rPr lang="ja-JP" altLang="en-US" sz="1400" b="0" dirty="0"/>
                        <a:t>必須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77055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接続ユーザー</a:t>
                      </a:r>
                      <a:r>
                        <a:rPr lang="ja-JP" altLang="en-US" sz="1400" b="0" dirty="0"/>
                        <a:t>、必須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572808"/>
                  </a:ext>
                </a:extLst>
              </a:tr>
              <a:tr h="244037"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接続ユーザーのパスワード</a:t>
                      </a:r>
                      <a:r>
                        <a:rPr lang="ja-JP" altLang="en-US" sz="1400" b="0" dirty="0"/>
                        <a:t>、必須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9941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initialSize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プールの初期化中にプール内に作成される接続の初期数、初期値　</a:t>
                      </a:r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04869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maxTotal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このプールから同時に割り当てることができる接続の最大数、初期値 </a:t>
                      </a:r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956303"/>
                  </a:ext>
                </a:extLst>
              </a:tr>
              <a:tr h="1509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minIdle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このプール内で同時にアイドル状態になる接続の最小数、初期値 </a:t>
                      </a:r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187609"/>
                  </a:ext>
                </a:extLst>
              </a:tr>
              <a:tr h="1720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maxIdle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このプール内で同時にアイドル状態にできる接続の最大数、初期値 </a:t>
                      </a:r>
                      <a:r>
                        <a:rPr kumimoji="1" lang="en-US" altLang="ja-JP" sz="1400" dirty="0"/>
                        <a:t>8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914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maxWaitMillis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例外をスローする前に、プールが接続が返されるまで待機する最大ミリ秒数 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使用可能な接続がない場合</a:t>
                      </a:r>
                      <a:r>
                        <a:rPr kumimoji="1" lang="en-US" altLang="ja-JP" sz="1400" dirty="0"/>
                        <a:t>)</a:t>
                      </a:r>
                      <a:r>
                        <a:rPr kumimoji="1" lang="ja-JP" altLang="en-US" sz="1400" dirty="0" err="1"/>
                        <a:t>、</a:t>
                      </a:r>
                      <a:r>
                        <a:rPr kumimoji="1" lang="ja-JP" altLang="en-US" sz="1400" dirty="0"/>
                        <a:t>初期値 </a:t>
                      </a:r>
                      <a:r>
                        <a:rPr kumimoji="1" lang="en-US" altLang="ja-JP" sz="1400" dirty="0"/>
                        <a:t>-1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805031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79669"/>
                  </a:ext>
                </a:extLst>
              </a:tr>
            </a:tbl>
          </a:graphicData>
        </a:graphic>
      </p:graphicFrame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713102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４ー４．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Tomcat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JNDI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データソース設定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23260EF-C149-4D5D-B440-A31BF1F1506F}"/>
              </a:ext>
            </a:extLst>
          </p:cNvPr>
          <p:cNvSpPr/>
          <p:nvPr/>
        </p:nvSpPr>
        <p:spPr>
          <a:xfrm>
            <a:off x="236764" y="6211669"/>
            <a:ext cx="8476796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https://tomcat.apache.org/tomcat-8.0-doc/jndi-resources-howto.html</a:t>
            </a:r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https://atmarkit.itmedia.co.jp/ait/articles/1111/07/news212_2.html</a:t>
            </a:r>
            <a:endParaRPr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5886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D65E973-94AB-420E-8298-37CE9AAAD2F2}"/>
              </a:ext>
            </a:extLst>
          </p:cNvPr>
          <p:cNvSpPr/>
          <p:nvPr/>
        </p:nvSpPr>
        <p:spPr>
          <a:xfrm>
            <a:off x="155575" y="986730"/>
            <a:ext cx="88344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バッチの場合、データベース処理が終わると、プログラム実行も終わる。</a:t>
            </a:r>
            <a:r>
              <a:rPr lang="en-US" altLang="ja-JP" dirty="0"/>
              <a:t>Connection</a:t>
            </a:r>
            <a:r>
              <a:rPr lang="ja-JP" altLang="en-US" dirty="0"/>
              <a:t>を返却してもまた利用される可能性がないから、無理にプールを利用したら、必要な</a:t>
            </a:r>
            <a:r>
              <a:rPr lang="en-US" altLang="ja-JP" dirty="0"/>
              <a:t>jar</a:t>
            </a:r>
            <a:r>
              <a:rPr lang="ja-JP" altLang="en-US" dirty="0"/>
              <a:t>ファイルが増える逆効果になる。そして、バッチの場合、古典的な</a:t>
            </a:r>
            <a:r>
              <a:rPr lang="en-US" altLang="ja-JP" dirty="0"/>
              <a:t> </a:t>
            </a:r>
            <a:r>
              <a:rPr lang="en-US" altLang="ja-JP" dirty="0" err="1"/>
              <a:t>DriverManager.getConnection</a:t>
            </a:r>
            <a:r>
              <a:rPr lang="ja-JP" altLang="en-US" dirty="0"/>
              <a:t>を利用すればよい。</a:t>
            </a:r>
            <a:endParaRPr lang="en-US" altLang="ja-JP" dirty="0"/>
          </a:p>
        </p:txBody>
      </p:sp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713102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４ー５．バッチの場合のデータベース接続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7176E2D-AF9A-41CB-9680-49C5A54FC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94" y="3687203"/>
            <a:ext cx="5427345" cy="18002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39F98C9-F2A5-442C-A93E-9102A76CFB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512" y="3042585"/>
            <a:ext cx="5280660" cy="5267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E15EC12-5870-4E9E-A11F-5DE4BB3B6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512" y="2455680"/>
            <a:ext cx="6787515" cy="48006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8121423-2360-422E-83E2-A630815EEF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575" y="4270849"/>
            <a:ext cx="6858000" cy="18459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68350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１ー１．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Servlet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＆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Filter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79375EE6-62EE-41FA-BC36-3C56A438C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92" y="971424"/>
            <a:ext cx="6229670" cy="2457576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FA1A7E2-90C7-4424-BAEA-3E064DEB6110}"/>
              </a:ext>
            </a:extLst>
          </p:cNvPr>
          <p:cNvSpPr txBox="1"/>
          <p:nvPr/>
        </p:nvSpPr>
        <p:spPr>
          <a:xfrm>
            <a:off x="240500" y="4498094"/>
            <a:ext cx="8662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上記例のように、</a:t>
            </a:r>
            <a:endParaRPr lang="en-US" altLang="ja-JP" dirty="0"/>
          </a:p>
          <a:p>
            <a:r>
              <a:rPr lang="ja-JP" altLang="en-US" dirty="0"/>
              <a:t>すべての</a:t>
            </a:r>
            <a:r>
              <a:rPr lang="en-US" altLang="ja-JP" dirty="0"/>
              <a:t>Filter</a:t>
            </a:r>
            <a:r>
              <a:rPr lang="ja-JP" altLang="en-US" dirty="0"/>
              <a:t>は、</a:t>
            </a:r>
            <a:r>
              <a:rPr lang="en-US" altLang="ja-JP" dirty="0" err="1"/>
              <a:t>javax.servlet.Filter</a:t>
            </a:r>
            <a:r>
              <a:rPr lang="ja-JP" altLang="en-US" dirty="0"/>
              <a:t>からインプリメント。</a:t>
            </a:r>
            <a:endParaRPr lang="en-US" altLang="ja-JP" dirty="0"/>
          </a:p>
          <a:p>
            <a:r>
              <a:rPr lang="ja-JP" altLang="en-US" dirty="0"/>
              <a:t>すべての</a:t>
            </a:r>
            <a:r>
              <a:rPr lang="en-US" altLang="ja-JP" dirty="0"/>
              <a:t>Servlet</a:t>
            </a:r>
            <a:r>
              <a:rPr lang="ja-JP" altLang="en-US" dirty="0"/>
              <a:t>は、</a:t>
            </a:r>
            <a:r>
              <a:rPr lang="en-US" altLang="ja-JP" dirty="0" err="1"/>
              <a:t>javax.servlet.http.HttpServlet</a:t>
            </a:r>
            <a:r>
              <a:rPr lang="ja-JP" altLang="en-US" dirty="0"/>
              <a:t>から継承。</a:t>
            </a:r>
            <a:endParaRPr lang="en-US" altLang="ja-JP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175AF07-30AA-49CA-BB21-76F7440277D6}"/>
              </a:ext>
            </a:extLst>
          </p:cNvPr>
          <p:cNvSpPr txBox="1"/>
          <p:nvPr/>
        </p:nvSpPr>
        <p:spPr>
          <a:xfrm>
            <a:off x="307974" y="5629869"/>
            <a:ext cx="8662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</a:rPr>
              <a:t>Q</a:t>
            </a:r>
            <a:r>
              <a:rPr lang="ja-JP" altLang="en-US" dirty="0">
                <a:solidFill>
                  <a:schemeClr val="accent1"/>
                </a:solidFill>
              </a:rPr>
              <a:t>：</a:t>
            </a:r>
            <a:r>
              <a:rPr lang="en-US" altLang="ja-JP" dirty="0">
                <a:solidFill>
                  <a:schemeClr val="accent1"/>
                </a:solidFill>
              </a:rPr>
              <a:t>Filter</a:t>
            </a:r>
            <a:r>
              <a:rPr lang="ja-JP" altLang="en-US" dirty="0">
                <a:solidFill>
                  <a:schemeClr val="accent1"/>
                </a:solidFill>
              </a:rPr>
              <a:t>と</a:t>
            </a:r>
            <a:r>
              <a:rPr lang="en-US" altLang="ja-JP" dirty="0">
                <a:solidFill>
                  <a:schemeClr val="accent1"/>
                </a:solidFill>
              </a:rPr>
              <a:t>Servlet</a:t>
            </a:r>
            <a:r>
              <a:rPr lang="ja-JP" altLang="en-US" dirty="0">
                <a:solidFill>
                  <a:schemeClr val="accent1"/>
                </a:solidFill>
              </a:rPr>
              <a:t>が同じく、</a:t>
            </a:r>
            <a:r>
              <a:rPr lang="en-US" altLang="ja-JP" dirty="0" err="1">
                <a:solidFill>
                  <a:schemeClr val="accent1"/>
                </a:solidFill>
              </a:rPr>
              <a:t>javax.servlet.http.XXX</a:t>
            </a:r>
            <a:r>
              <a:rPr lang="ja-JP" altLang="en-US" dirty="0">
                <a:solidFill>
                  <a:schemeClr val="accent1"/>
                </a:solidFill>
              </a:rPr>
              <a:t>あるいは</a:t>
            </a:r>
            <a:r>
              <a:rPr lang="en-US" altLang="ja-JP" dirty="0" err="1">
                <a:solidFill>
                  <a:schemeClr val="accent1"/>
                </a:solidFill>
              </a:rPr>
              <a:t>javax.servlet.XXX</a:t>
            </a:r>
            <a:r>
              <a:rPr lang="ja-JP" altLang="en-US" dirty="0">
                <a:solidFill>
                  <a:schemeClr val="accent1"/>
                </a:solidFill>
              </a:rPr>
              <a:t>から、</a:t>
            </a:r>
            <a:endParaRPr lang="en-US" altLang="ja-JP" dirty="0">
              <a:solidFill>
                <a:schemeClr val="accent1"/>
              </a:solidFill>
            </a:endParaRPr>
          </a:p>
          <a:p>
            <a:r>
              <a:rPr lang="ja-JP" altLang="en-US" dirty="0">
                <a:solidFill>
                  <a:schemeClr val="accent1"/>
                </a:solidFill>
              </a:rPr>
              <a:t>インプリメント </a:t>
            </a:r>
            <a:r>
              <a:rPr lang="en-US" altLang="ja-JP" dirty="0">
                <a:solidFill>
                  <a:schemeClr val="accent1"/>
                </a:solidFill>
              </a:rPr>
              <a:t>or </a:t>
            </a:r>
            <a:r>
              <a:rPr lang="ja-JP" altLang="en-US" dirty="0">
                <a:solidFill>
                  <a:schemeClr val="accent1"/>
                </a:solidFill>
              </a:rPr>
              <a:t>継承すればエレガントではないか？</a:t>
            </a:r>
            <a:endParaRPr lang="en-US" altLang="ja-JP" dirty="0">
              <a:solidFill>
                <a:schemeClr val="accent1"/>
              </a:solidFill>
            </a:endParaRPr>
          </a:p>
          <a:p>
            <a:r>
              <a:rPr lang="en-US" altLang="ja-JP" dirty="0">
                <a:solidFill>
                  <a:schemeClr val="accent1"/>
                </a:solidFill>
              </a:rPr>
              <a:t>Q</a:t>
            </a:r>
            <a:r>
              <a:rPr lang="ja-JP" altLang="en-US" dirty="0">
                <a:solidFill>
                  <a:schemeClr val="accent1"/>
                </a:solidFill>
              </a:rPr>
              <a:t>：</a:t>
            </a:r>
            <a:r>
              <a:rPr lang="en-US" altLang="ja-JP" dirty="0">
                <a:solidFill>
                  <a:schemeClr val="accent1"/>
                </a:solidFill>
              </a:rPr>
              <a:t>@</a:t>
            </a:r>
            <a:r>
              <a:rPr lang="en-US" altLang="ja-JP" dirty="0" err="1">
                <a:solidFill>
                  <a:schemeClr val="accent1"/>
                </a:solidFill>
              </a:rPr>
              <a:t>WebFilter</a:t>
            </a:r>
            <a:r>
              <a:rPr lang="ja-JP" altLang="en-US" dirty="0">
                <a:solidFill>
                  <a:schemeClr val="accent1"/>
                </a:solidFill>
              </a:rPr>
              <a:t>と</a:t>
            </a:r>
            <a:r>
              <a:rPr lang="en-US" altLang="ja-JP" dirty="0">
                <a:solidFill>
                  <a:schemeClr val="accent1"/>
                </a:solidFill>
              </a:rPr>
              <a:t>@</a:t>
            </a:r>
            <a:r>
              <a:rPr lang="en-US" altLang="ja-JP" dirty="0" err="1">
                <a:solidFill>
                  <a:schemeClr val="accent1"/>
                </a:solidFill>
              </a:rPr>
              <a:t>WebServlet</a:t>
            </a:r>
            <a:r>
              <a:rPr lang="ja-JP" altLang="en-US" dirty="0">
                <a:solidFill>
                  <a:schemeClr val="accent1"/>
                </a:solidFill>
              </a:rPr>
              <a:t> はなに？</a:t>
            </a:r>
            <a:endParaRPr lang="en-US" altLang="ja-JP" dirty="0">
              <a:solidFill>
                <a:schemeClr val="accent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6DCDF6B-D9EB-4083-9A80-F955B6DD276C}"/>
              </a:ext>
            </a:extLst>
          </p:cNvPr>
          <p:cNvSpPr/>
          <p:nvPr/>
        </p:nvSpPr>
        <p:spPr>
          <a:xfrm>
            <a:off x="431499" y="3025764"/>
            <a:ext cx="6381584" cy="384802"/>
          </a:xfrm>
          <a:prstGeom prst="rect">
            <a:avLst/>
          </a:prstGeom>
          <a:solidFill>
            <a:schemeClr val="bg1"/>
          </a:solidFill>
          <a:ln/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DC1B9C40-8E23-460C-9F28-9913D9ACDD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974" y="3806091"/>
            <a:ext cx="8591550" cy="54292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53E9D4D-4BAF-4E3A-8421-FEB6E92210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974" y="3231592"/>
            <a:ext cx="6867525" cy="571500"/>
          </a:xfrm>
          <a:prstGeom prst="rect">
            <a:avLst/>
          </a:prstGeom>
        </p:spPr>
      </p:pic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05E46AC3-989B-4373-98A7-A678B033DEF4}"/>
              </a:ext>
            </a:extLst>
          </p:cNvPr>
          <p:cNvSpPr/>
          <p:nvPr/>
        </p:nvSpPr>
        <p:spPr>
          <a:xfrm>
            <a:off x="6967691" y="3228592"/>
            <a:ext cx="2003282" cy="440333"/>
          </a:xfrm>
          <a:prstGeom prst="wedgeRoundRectCallout">
            <a:avLst>
              <a:gd name="adj1" fmla="val -89100"/>
              <a:gd name="adj2" fmla="val 38058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Javax.servlet.Filter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3F390F7F-87DB-4012-AB33-D84E56368E0F}"/>
              </a:ext>
            </a:extLst>
          </p:cNvPr>
          <p:cNvSpPr/>
          <p:nvPr/>
        </p:nvSpPr>
        <p:spPr>
          <a:xfrm>
            <a:off x="6138634" y="4363927"/>
            <a:ext cx="2847759" cy="440333"/>
          </a:xfrm>
          <a:prstGeom prst="wedgeRoundRectCallout">
            <a:avLst>
              <a:gd name="adj1" fmla="val -60527"/>
              <a:gd name="adj2" fmla="val -50940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Javax.servlet.http.HttpServlet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7373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5FF6D0D-4117-4A53-8245-CD99C2C876A0}"/>
              </a:ext>
            </a:extLst>
          </p:cNvPr>
          <p:cNvSpPr/>
          <p:nvPr/>
        </p:nvSpPr>
        <p:spPr>
          <a:xfrm>
            <a:off x="3051208" y="6548751"/>
            <a:ext cx="2903985" cy="299222"/>
          </a:xfrm>
          <a:prstGeom prst="rect">
            <a:avLst/>
          </a:prstGeom>
          <a:solidFill>
            <a:schemeClr val="bg1"/>
          </a:solidFill>
          <a:ln/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DAB81BA4-15CD-4F18-98A2-8211EEC8E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526" y="949480"/>
            <a:ext cx="2373617" cy="587692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C4B2D701-B02B-42B7-B1FA-972A9A3987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958349"/>
            <a:ext cx="2562132" cy="4662806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713102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１ー２．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Tomcat9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から初めての</a:t>
            </a:r>
            <a:r>
              <a:rPr lang="en-US" altLang="ja-JP" sz="2800" dirty="0" err="1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javax.http.HttpFilter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110F1B0-27C4-4606-8D98-9702E21D59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1048" y="983691"/>
            <a:ext cx="2075116" cy="500405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54970F3-E00D-4822-8D82-14D545B77D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6088" y="981075"/>
            <a:ext cx="2286000" cy="5876925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BFFDCCF-B56F-4141-BDD3-EA97A4A1AC40}"/>
              </a:ext>
            </a:extLst>
          </p:cNvPr>
          <p:cNvSpPr txBox="1"/>
          <p:nvPr/>
        </p:nvSpPr>
        <p:spPr>
          <a:xfrm>
            <a:off x="276894" y="6198669"/>
            <a:ext cx="209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Tomcat7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8CE64D9-7195-4B07-AC8E-E009ED0215F0}"/>
              </a:ext>
            </a:extLst>
          </p:cNvPr>
          <p:cNvSpPr txBox="1"/>
          <p:nvPr/>
        </p:nvSpPr>
        <p:spPr>
          <a:xfrm>
            <a:off x="4819650" y="6198669"/>
            <a:ext cx="209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tomcat9</a:t>
            </a:r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75A9ACD-8350-4771-B843-551C50E315E9}"/>
              </a:ext>
            </a:extLst>
          </p:cNvPr>
          <p:cNvSpPr/>
          <p:nvPr/>
        </p:nvSpPr>
        <p:spPr>
          <a:xfrm>
            <a:off x="4918509" y="2146435"/>
            <a:ext cx="1183908" cy="184846"/>
          </a:xfrm>
          <a:prstGeom prst="rect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A282C6E9-73BC-469A-AFB5-9874F0188744}"/>
              </a:ext>
            </a:extLst>
          </p:cNvPr>
          <p:cNvSpPr/>
          <p:nvPr/>
        </p:nvSpPr>
        <p:spPr>
          <a:xfrm>
            <a:off x="1025377" y="3795820"/>
            <a:ext cx="5485098" cy="1403891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Javaee</a:t>
            </a:r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-web-</a:t>
            </a:r>
            <a:r>
              <a:rPr kumimoji="1"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api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 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⇒ </a:t>
            </a:r>
            <a:r>
              <a:rPr kumimoji="1"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javaee</a:t>
            </a:r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-web-</a:t>
            </a:r>
            <a:r>
              <a:rPr kumimoji="1"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api</a:t>
            </a:r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8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B744AE74-3528-4CE8-BB91-AB994F61A789}"/>
              </a:ext>
            </a:extLst>
          </p:cNvPr>
          <p:cNvSpPr/>
          <p:nvPr/>
        </p:nvSpPr>
        <p:spPr>
          <a:xfrm>
            <a:off x="2121399" y="5104084"/>
            <a:ext cx="2530100" cy="1315081"/>
          </a:xfrm>
          <a:prstGeom prst="wedgeRoundRectCallout">
            <a:avLst>
              <a:gd name="adj1" fmla="val -32246"/>
              <a:gd name="adj2" fmla="val -61194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は、</a:t>
            </a:r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Tomcat7,8,9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を使えるため、</a:t>
            </a:r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HttpFilter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を継承していけない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993AB1E-691B-47F2-8A4A-FA52AE907EED}"/>
              </a:ext>
            </a:extLst>
          </p:cNvPr>
          <p:cNvCxnSpPr>
            <a:cxnSpLocks/>
          </p:cNvCxnSpPr>
          <p:nvPr/>
        </p:nvCxnSpPr>
        <p:spPr>
          <a:xfrm>
            <a:off x="430899" y="2107932"/>
            <a:ext cx="1263148" cy="0"/>
          </a:xfrm>
          <a:prstGeom prst="line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06774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5FF6D0D-4117-4A53-8245-CD99C2C876A0}"/>
              </a:ext>
            </a:extLst>
          </p:cNvPr>
          <p:cNvSpPr/>
          <p:nvPr/>
        </p:nvSpPr>
        <p:spPr>
          <a:xfrm>
            <a:off x="3051208" y="6548751"/>
            <a:ext cx="2903985" cy="299222"/>
          </a:xfrm>
          <a:prstGeom prst="rect">
            <a:avLst/>
          </a:prstGeom>
          <a:solidFill>
            <a:schemeClr val="bg1"/>
          </a:solidFill>
          <a:ln/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67F462D-4BBC-4FAD-8BEE-7328D7A5D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7246" y="1031589"/>
            <a:ext cx="4706754" cy="5834348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17161B25-A2F0-4B3F-9011-D8AD7EE2FB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575" y="1037260"/>
            <a:ext cx="3082385" cy="1257205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713102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１ー３．「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I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」と表記される</a:t>
            </a:r>
            <a:r>
              <a:rPr lang="en-US" altLang="ja-JP" sz="2800" dirty="0" err="1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javax.Servlet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E486481-1750-4CC8-A83B-619361BFC881}"/>
              </a:ext>
            </a:extLst>
          </p:cNvPr>
          <p:cNvSpPr/>
          <p:nvPr/>
        </p:nvSpPr>
        <p:spPr>
          <a:xfrm>
            <a:off x="4899225" y="4757286"/>
            <a:ext cx="3291873" cy="1258503"/>
          </a:xfrm>
          <a:prstGeom prst="rect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A282C6E9-73BC-469A-AFB5-9874F0188744}"/>
              </a:ext>
            </a:extLst>
          </p:cNvPr>
          <p:cNvSpPr/>
          <p:nvPr/>
        </p:nvSpPr>
        <p:spPr>
          <a:xfrm>
            <a:off x="1151546" y="4333907"/>
            <a:ext cx="3315617" cy="1403891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HttpServlet</a:t>
            </a:r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は、</a:t>
            </a:r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Http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メソッドごとに</a:t>
            </a:r>
            <a:endParaRPr kumimoji="1"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関数を設けられる</a:t>
            </a:r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B744AE74-3528-4CE8-BB91-AB994F61A789}"/>
              </a:ext>
            </a:extLst>
          </p:cNvPr>
          <p:cNvSpPr/>
          <p:nvPr/>
        </p:nvSpPr>
        <p:spPr>
          <a:xfrm>
            <a:off x="1151546" y="3105418"/>
            <a:ext cx="3082385" cy="1032797"/>
          </a:xfrm>
          <a:prstGeom prst="wedgeRoundRectCallout">
            <a:avLst>
              <a:gd name="adj1" fmla="val 4656"/>
              <a:gd name="adj2" fmla="val 74942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Servlet 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は、インタフェースクラスで、直接継承できない。インプリメントしようと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Http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ヘッダの判断などの手間がかかる。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CCDA68EE-8A49-49E1-890B-380040FDCB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7730" y="1006354"/>
            <a:ext cx="476250" cy="51435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655547E-EC78-417F-BC1D-0E711C341F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0494" y="1031589"/>
            <a:ext cx="495300" cy="5238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57275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5FF6D0D-4117-4A53-8245-CD99C2C876A0}"/>
              </a:ext>
            </a:extLst>
          </p:cNvPr>
          <p:cNvSpPr/>
          <p:nvPr/>
        </p:nvSpPr>
        <p:spPr>
          <a:xfrm>
            <a:off x="3051208" y="6548751"/>
            <a:ext cx="2903985" cy="299222"/>
          </a:xfrm>
          <a:prstGeom prst="rect">
            <a:avLst/>
          </a:prstGeom>
          <a:solidFill>
            <a:schemeClr val="bg1"/>
          </a:solidFill>
          <a:ln/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713102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１ー４．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Servlet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アノテーション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56325B1-1C0B-40F6-8559-F016240EB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863" y="1062214"/>
            <a:ext cx="3324225" cy="322897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E35B40A-8747-43E4-85D0-33175EDF7375}"/>
              </a:ext>
            </a:extLst>
          </p:cNvPr>
          <p:cNvSpPr txBox="1"/>
          <p:nvPr/>
        </p:nvSpPr>
        <p:spPr>
          <a:xfrm>
            <a:off x="276894" y="1024936"/>
            <a:ext cx="55463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Servlet3.0 </a:t>
            </a:r>
            <a:r>
              <a:rPr kumimoji="1" lang="ja-JP" altLang="en-US" dirty="0"/>
              <a:t>（ </a:t>
            </a:r>
            <a:r>
              <a:rPr kumimoji="1" lang="en-US" altLang="ja-JP" dirty="0"/>
              <a:t>Tomcat7</a:t>
            </a:r>
            <a:r>
              <a:rPr kumimoji="1" lang="ja-JP" altLang="en-US" dirty="0"/>
              <a:t> ） から、</a:t>
            </a:r>
            <a:r>
              <a:rPr kumimoji="1" lang="en-US" altLang="ja-JP" dirty="0" err="1"/>
              <a:t>javax.servlet.annotation</a:t>
            </a:r>
            <a:r>
              <a:rPr kumimoji="1" lang="en-US" altLang="ja-JP" dirty="0"/>
              <a:t> </a:t>
            </a:r>
            <a:r>
              <a:rPr kumimoji="1" lang="ja-JP" altLang="en-US" dirty="0"/>
              <a:t>パッケージが導入された。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dirty="0" err="1"/>
              <a:t>javax.servlet.annotation</a:t>
            </a:r>
            <a:r>
              <a:rPr lang="en-US" altLang="ja-JP" dirty="0"/>
              <a:t> </a:t>
            </a:r>
            <a:r>
              <a:rPr lang="ja-JP" altLang="en-US" dirty="0"/>
              <a:t>パッケージには、ユーザーがアノテーションを使用してサーブレット、フィルター、リスナーを宣言できて、且つ宣言されたコンポーネントのメタデータを指定できる。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>
                <a:solidFill>
                  <a:schemeClr val="bg1">
                    <a:lumMod val="65000"/>
                  </a:schemeClr>
                </a:solidFill>
              </a:rPr>
              <a:t>※</a:t>
            </a:r>
            <a:r>
              <a:rPr kumimoji="1" lang="ja-JP" altLang="en-US" dirty="0">
                <a:solidFill>
                  <a:schemeClr val="bg1">
                    <a:lumMod val="65000"/>
                  </a:schemeClr>
                </a:solidFill>
              </a:rPr>
              <a:t>１つの物事に関わる要素を１箇所に集中させて、開発を便利にする考えでしょう。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76934556-F665-488D-A8FF-9A245766B1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83" y="5141228"/>
            <a:ext cx="8591550" cy="542925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ABBB942-960D-4258-BF67-14F92FF890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383" y="4566729"/>
            <a:ext cx="6867525" cy="571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54004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713102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１ー５．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EFW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Servlet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＆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Filter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一覧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9F40206-C07C-4F98-ACC8-D4D6A5F15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812780"/>
              </p:ext>
            </p:extLst>
          </p:nvPr>
        </p:nvGraphicFramePr>
        <p:xfrm>
          <a:off x="226091" y="1032933"/>
          <a:ext cx="8713100" cy="528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138">
                  <a:extLst>
                    <a:ext uri="{9D8B030D-6E8A-4147-A177-3AD203B41FA5}">
                      <a16:colId xmlns:a16="http://schemas.microsoft.com/office/drawing/2014/main" val="2205138296"/>
                    </a:ext>
                  </a:extLst>
                </a:gridCol>
                <a:gridCol w="1624692">
                  <a:extLst>
                    <a:ext uri="{9D8B030D-6E8A-4147-A177-3AD203B41FA5}">
                      <a16:colId xmlns:a16="http://schemas.microsoft.com/office/drawing/2014/main" val="2756416068"/>
                    </a:ext>
                  </a:extLst>
                </a:gridCol>
                <a:gridCol w="432708">
                  <a:extLst>
                    <a:ext uri="{9D8B030D-6E8A-4147-A177-3AD203B41FA5}">
                      <a16:colId xmlns:a16="http://schemas.microsoft.com/office/drawing/2014/main" val="86506796"/>
                    </a:ext>
                  </a:extLst>
                </a:gridCol>
                <a:gridCol w="5379562">
                  <a:extLst>
                    <a:ext uri="{9D8B030D-6E8A-4147-A177-3AD203B41FA5}">
                      <a16:colId xmlns:a16="http://schemas.microsoft.com/office/drawing/2014/main" val="3096728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urlPatterns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490155"/>
                  </a:ext>
                </a:extLst>
              </a:tr>
              <a:tr h="544588">
                <a:tc>
                  <a:txBody>
                    <a:bodyPr/>
                    <a:lstStyle/>
                    <a:p>
                      <a:r>
                        <a:rPr kumimoji="1" lang="en-US" altLang="ja-JP" sz="140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efwCorsFilter</a:t>
                      </a:r>
                      <a:endParaRPr kumimoji="1" lang="ja-JP" altLang="en-US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*.</a:t>
                      </a:r>
                      <a:r>
                        <a:rPr kumimoji="1" lang="en-US" altLang="ja-JP" sz="1400" dirty="0" err="1"/>
                        <a:t>jsp</a:t>
                      </a:r>
                      <a:endParaRPr kumimoji="1" lang="en-US" altLang="ja-JP" sz="1400" dirty="0"/>
                    </a:p>
                    <a:p>
                      <a:r>
                        <a:rPr kumimoji="1" lang="en-US" altLang="ja-JP" sz="1400" dirty="0"/>
                        <a:t>/</a:t>
                      </a:r>
                      <a:r>
                        <a:rPr kumimoji="1" lang="en-US" altLang="ja-JP" sz="1400" dirty="0" err="1"/>
                        <a:t>efwServlet</a:t>
                      </a:r>
                      <a:endParaRPr kumimoji="1" lang="en-US" altLang="ja-JP" sz="1400" dirty="0"/>
                    </a:p>
                    <a:p>
                      <a:r>
                        <a:rPr kumimoji="1" lang="en-US" altLang="ja-JP" sz="1400" dirty="0"/>
                        <a:t>/</a:t>
                      </a:r>
                      <a:r>
                        <a:rPr kumimoji="1" lang="en-US" altLang="ja-JP" sz="1400" dirty="0" err="1"/>
                        <a:t>efwRestAPI</a:t>
                      </a:r>
                      <a:r>
                        <a:rPr kumimoji="1" lang="en-US" altLang="ja-JP" sz="1400" dirty="0"/>
                        <a:t>/*</a:t>
                      </a:r>
                    </a:p>
                    <a:p>
                      <a:r>
                        <a:rPr kumimoji="1" lang="en-US" altLang="ja-JP" sz="1400" dirty="0"/>
                        <a:t>/</a:t>
                      </a:r>
                      <a:r>
                        <a:rPr kumimoji="1" lang="en-US" altLang="ja-JP" sz="1400" dirty="0" err="1"/>
                        <a:t>uploadServlet</a:t>
                      </a:r>
                      <a:endParaRPr kumimoji="1" lang="en-US" altLang="ja-JP" sz="1400" dirty="0"/>
                    </a:p>
                    <a:p>
                      <a:r>
                        <a:rPr kumimoji="1" lang="en-US" altLang="ja-JP" sz="1400" dirty="0"/>
                        <a:t>/</a:t>
                      </a:r>
                      <a:r>
                        <a:rPr kumimoji="1" lang="en-US" altLang="ja-JP" sz="1400" dirty="0" err="1"/>
                        <a:t>downloadServlet</a:t>
                      </a:r>
                      <a:endParaRPr kumimoji="1" lang="en-US" altLang="ja-JP" sz="1400" dirty="0"/>
                    </a:p>
                    <a:p>
                      <a:r>
                        <a:rPr kumimoji="1" lang="en-US" altLang="ja-JP" sz="1400" dirty="0"/>
                        <a:t>/</a:t>
                      </a:r>
                      <a:r>
                        <a:rPr kumimoji="1" lang="en-US" altLang="ja-JP" sz="1400" dirty="0" err="1"/>
                        <a:t>partServlet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-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・</a:t>
                      </a:r>
                      <a:r>
                        <a:rPr kumimoji="1" lang="en-US" altLang="ja-JP" sz="1400" dirty="0" err="1"/>
                        <a:t>cors</a:t>
                      </a:r>
                      <a:r>
                        <a:rPr kumimoji="1" lang="ja-JP" altLang="en-US" sz="1400" dirty="0"/>
                        <a:t>機能のため、セッションを利用する接続に対して、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cookie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に</a:t>
                      </a:r>
                      <a:r>
                        <a:rPr kumimoji="1" lang="en-US" altLang="ja-JP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SameSite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と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Secure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を追加する。</a:t>
                      </a:r>
                      <a:endParaRPr kumimoji="1" lang="en-US" altLang="ja-JP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・後続モジュールの便利のため、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framework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クラスに、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と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response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を設定する。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654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efwFilter</a:t>
                      </a:r>
                      <a:endParaRPr kumimoji="1" lang="ja-JP" altLang="en-US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*.</a:t>
                      </a:r>
                      <a:r>
                        <a:rPr kumimoji="1" lang="en-US" altLang="ja-JP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jsp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-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JSP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のログイン有無と接続権限をチェックする。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378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efwServlet</a:t>
                      </a:r>
                      <a:endParaRPr kumimoji="1" lang="ja-JP" altLang="en-US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ja-JP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efwServlet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・起動と同時にフレームワークの初期化を行う。</a:t>
                      </a:r>
                      <a:endParaRPr kumimoji="1" lang="en-US" altLang="ja-JP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・</a:t>
                      </a:r>
                      <a:r>
                        <a:rPr kumimoji="1" lang="en-US" altLang="ja-JP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JQuery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からの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Ajax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通信をサーバーサイト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へ転送する。</a:t>
                      </a:r>
                      <a:endParaRPr kumimoji="1" lang="en-US" altLang="ja-JP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・その処理を終わった後、片付けを行う。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50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efwRestAPI</a:t>
                      </a:r>
                      <a:endParaRPr kumimoji="1" lang="ja-JP" altLang="en-US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ja-JP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efwRestAPI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/*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-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・</a:t>
                      </a:r>
                      <a:r>
                        <a:rPr kumimoji="1" lang="en-US" altLang="ja-JP" sz="1400" dirty="0" err="1"/>
                        <a:t>RestAPI</a:t>
                      </a:r>
                      <a:r>
                        <a:rPr kumimoji="1" lang="ja-JP" altLang="en-US" sz="1400" dirty="0"/>
                        <a:t>方式の</a:t>
                      </a:r>
                      <a:r>
                        <a:rPr kumimoji="1" lang="en-US" altLang="ja-JP" sz="1400" dirty="0"/>
                        <a:t>URL</a:t>
                      </a:r>
                      <a:r>
                        <a:rPr kumimoji="1" lang="ja-JP" altLang="en-US" sz="1400" dirty="0"/>
                        <a:t>をサーバサイト</a:t>
                      </a:r>
                      <a:r>
                        <a:rPr kumimoji="1" lang="en-US" altLang="ja-JP" sz="1400" dirty="0"/>
                        <a:t>JavaScript</a:t>
                      </a:r>
                      <a:r>
                        <a:rPr kumimoji="1" lang="ja-JP" altLang="en-US" sz="1400" dirty="0"/>
                        <a:t>へ転送する。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・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その処理を終わった後、片付けを行う。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612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uploadServlet</a:t>
                      </a:r>
                      <a:endParaRPr kumimoji="1" lang="ja-JP" altLang="en-US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ja-JP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uploadServlet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-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・ファイルをクライアントから</a:t>
                      </a:r>
                      <a:r>
                        <a:rPr kumimoji="1" lang="en-US" altLang="ja-JP" sz="1400" dirty="0"/>
                        <a:t>WEB</a:t>
                      </a:r>
                      <a:r>
                        <a:rPr kumimoji="1" lang="ja-JP" altLang="en-US" sz="1400" dirty="0"/>
                        <a:t>サーバへアップロードする。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3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download</a:t>
                      </a:r>
                    </a:p>
                    <a:p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Servlet</a:t>
                      </a:r>
                      <a:endParaRPr kumimoji="1" lang="ja-JP" altLang="en-US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ja-JP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downloadServlet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-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・ファイルを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サーバからクライアントへダウンロードする。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6664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kumimoji="1" lang="en-US" altLang="ja-JP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partServlet</a:t>
                      </a:r>
                      <a:endParaRPr kumimoji="1" lang="ja-JP" altLang="en-US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ja-JP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partServlet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-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リモート部品接続のプリ処理を行う。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・暗号化</a:t>
                      </a:r>
                      <a:r>
                        <a:rPr kumimoji="1" lang="en-US" altLang="ja-JP" sz="1400" dirty="0"/>
                        <a:t>URL</a:t>
                      </a:r>
                      <a:r>
                        <a:rPr kumimoji="1" lang="ja-JP" altLang="en-US" sz="1400" dirty="0"/>
                        <a:t>を解読する。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・メインサーバからのセッション情報をサブサーバに設定する。</a:t>
                      </a:r>
                      <a:endParaRPr kumimoji="1" lang="en-US" altLang="ja-JP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5607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kumimoji="1" lang="en-US" altLang="ja-JP" sz="140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drawServlet</a:t>
                      </a:r>
                      <a:endParaRPr kumimoji="1" lang="ja-JP" altLang="en-US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ja-JP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drawServlet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-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・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から必要な情報を取得しバーコード画像を出力する。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089833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58B1B4F-26B7-43B9-B02D-C91A39809F2D}"/>
              </a:ext>
            </a:extLst>
          </p:cNvPr>
          <p:cNvSpPr txBox="1"/>
          <p:nvPr/>
        </p:nvSpPr>
        <p:spPr>
          <a:xfrm>
            <a:off x="3086780" y="1032933"/>
            <a:ext cx="1828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>
                <a:solidFill>
                  <a:schemeClr val="bg1"/>
                </a:solidFill>
              </a:rPr>
              <a:t>loadOnStartup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6864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２ー１．カスタマイズタグ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FA1A7E2-90C7-4424-BAEA-3E064DEB6110}"/>
              </a:ext>
            </a:extLst>
          </p:cNvPr>
          <p:cNvSpPr txBox="1"/>
          <p:nvPr/>
        </p:nvSpPr>
        <p:spPr>
          <a:xfrm>
            <a:off x="240500" y="3789033"/>
            <a:ext cx="884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上記例のように、</a:t>
            </a:r>
            <a:r>
              <a:rPr lang="en-US" altLang="ja-JP" dirty="0"/>
              <a:t>EFW</a:t>
            </a:r>
            <a:r>
              <a:rPr lang="ja-JP" altLang="en-US" dirty="0"/>
              <a:t>のすべてのタグは、</a:t>
            </a:r>
            <a:r>
              <a:rPr lang="en-US" altLang="ja-JP" dirty="0" err="1"/>
              <a:t>javax.servlet.jsp.tagext</a:t>
            </a:r>
            <a:r>
              <a:rPr lang="en-US" altLang="ja-JP" dirty="0"/>
              <a:t>. </a:t>
            </a:r>
            <a:r>
              <a:rPr lang="en-US" altLang="ja-JP" dirty="0" err="1"/>
              <a:t>TagSupport</a:t>
            </a:r>
            <a:r>
              <a:rPr lang="ja-JP" altLang="en-US" dirty="0"/>
              <a:t>から継承。</a:t>
            </a:r>
            <a:endParaRPr lang="en-US" altLang="ja-JP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175AF07-30AA-49CA-BB21-76F7440277D6}"/>
              </a:ext>
            </a:extLst>
          </p:cNvPr>
          <p:cNvSpPr txBox="1"/>
          <p:nvPr/>
        </p:nvSpPr>
        <p:spPr>
          <a:xfrm>
            <a:off x="307974" y="5629869"/>
            <a:ext cx="866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</a:rPr>
              <a:t>Q</a:t>
            </a:r>
            <a:r>
              <a:rPr lang="ja-JP" altLang="en-US" dirty="0">
                <a:solidFill>
                  <a:schemeClr val="accent1"/>
                </a:solidFill>
              </a:rPr>
              <a:t>：カスタマイズタグはどのように稼働するか？</a:t>
            </a:r>
            <a:endParaRPr lang="en-US" altLang="ja-JP" dirty="0">
              <a:solidFill>
                <a:schemeClr val="accent1"/>
              </a:solidFill>
            </a:endParaRPr>
          </a:p>
          <a:p>
            <a:r>
              <a:rPr lang="en-US" altLang="ja-JP" dirty="0">
                <a:solidFill>
                  <a:schemeClr val="accent1"/>
                </a:solidFill>
              </a:rPr>
              <a:t>Q</a:t>
            </a:r>
            <a:r>
              <a:rPr lang="ja-JP" altLang="en-US" dirty="0">
                <a:solidFill>
                  <a:schemeClr val="accent1"/>
                </a:solidFill>
              </a:rPr>
              <a:t>：カスタマイズタグは、どのような特徴があるか？</a:t>
            </a:r>
            <a:endParaRPr lang="en-US" altLang="ja-JP" dirty="0">
              <a:solidFill>
                <a:schemeClr val="accent1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9537006-11FA-4AD1-9D5A-D6A52701B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46" y="3194898"/>
            <a:ext cx="8924925" cy="35242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ED6003A-2630-45AD-BECB-AA8F80384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246" y="2796203"/>
            <a:ext cx="5505450" cy="342900"/>
          </a:xfrm>
          <a:prstGeom prst="rect">
            <a:avLst/>
          </a:prstGeom>
        </p:spPr>
      </p:pic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F3CFC794-A540-498E-AE34-497429018A25}"/>
              </a:ext>
            </a:extLst>
          </p:cNvPr>
          <p:cNvSpPr/>
          <p:nvPr/>
        </p:nvSpPr>
        <p:spPr>
          <a:xfrm>
            <a:off x="5528130" y="2400102"/>
            <a:ext cx="3442843" cy="440333"/>
          </a:xfrm>
          <a:prstGeom prst="wedgeRoundRectCallout">
            <a:avLst>
              <a:gd name="adj1" fmla="val -62707"/>
              <a:gd name="adj2" fmla="val 45474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Javax.servlet.jsp.tagext.TagSupport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E57CF40-7A07-473E-86C3-21E31BFFE6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608" y="1066169"/>
            <a:ext cx="5038725" cy="13144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73324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ctivity_Tag_lifecycle.gif">
            <a:extLst>
              <a:ext uri="{FF2B5EF4-FFF2-40B4-BE49-F238E27FC236}">
                <a16:creationId xmlns:a16="http://schemas.microsoft.com/office/drawing/2014/main" id="{21B87F0D-9CC0-451C-8857-B080C09F1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48" y="1055169"/>
            <a:ext cx="44196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713102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２ー２．カスタマイズタグのライフサイクル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2971677-637C-4530-B09C-4D6114E31046}"/>
              </a:ext>
            </a:extLst>
          </p:cNvPr>
          <p:cNvSpPr/>
          <p:nvPr/>
        </p:nvSpPr>
        <p:spPr>
          <a:xfrm>
            <a:off x="195248" y="6211669"/>
            <a:ext cx="493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http://javat.seesaa.net/article/22817678.html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5DE17E-55F3-4A52-B6C5-66F1A883B19E}"/>
              </a:ext>
            </a:extLst>
          </p:cNvPr>
          <p:cNvSpPr txBox="1"/>
          <p:nvPr/>
        </p:nvSpPr>
        <p:spPr>
          <a:xfrm>
            <a:off x="4833256" y="1055934"/>
            <a:ext cx="41567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左図は、カスタマイズタグの処理フロー。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カスタマイズタグのオブジェクト取得は、「</a:t>
            </a:r>
            <a:r>
              <a:rPr lang="ja-JP" altLang="en-US" dirty="0">
                <a:solidFill>
                  <a:srgbClr val="FF0000"/>
                </a:solidFill>
              </a:rPr>
              <a:t>インスタンス化</a:t>
            </a:r>
            <a:r>
              <a:rPr lang="ja-JP" altLang="en-US" dirty="0"/>
              <a:t>」と記載されている。使用後「</a:t>
            </a:r>
            <a:r>
              <a:rPr lang="ja-JP" altLang="en-US" dirty="0">
                <a:solidFill>
                  <a:srgbClr val="FF0000"/>
                </a:solidFill>
              </a:rPr>
              <a:t>リリース</a:t>
            </a:r>
            <a:r>
              <a:rPr lang="ja-JP" altLang="en-US" dirty="0"/>
              <a:t>」される。</a:t>
            </a:r>
            <a:r>
              <a:rPr lang="ja-JP" altLang="en-US" dirty="0">
                <a:solidFill>
                  <a:srgbClr val="FF0000"/>
                </a:solidFill>
              </a:rPr>
              <a:t>コンストラクタ</a:t>
            </a:r>
            <a:r>
              <a:rPr lang="ja-JP" altLang="en-US" dirty="0"/>
              <a:t>と</a:t>
            </a:r>
            <a:r>
              <a:rPr lang="ja-JP" altLang="en-US" dirty="0">
                <a:solidFill>
                  <a:srgbClr val="FF0000"/>
                </a:solidFill>
              </a:rPr>
              <a:t>デストラクタ</a:t>
            </a:r>
            <a:r>
              <a:rPr lang="ja-JP" altLang="en-US" dirty="0"/>
              <a:t>の表現を利用されていない。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その意味は必ず「</a:t>
            </a:r>
            <a:r>
              <a:rPr lang="en-US" altLang="ja-JP" dirty="0">
                <a:solidFill>
                  <a:srgbClr val="FF0000"/>
                </a:solidFill>
              </a:rPr>
              <a:t>new()</a:t>
            </a:r>
            <a:r>
              <a:rPr lang="ja-JP" altLang="en-US" dirty="0"/>
              <a:t>」を呼び出すと限らない。これは、アプリケーションサーバにより動作が違う。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tomcat</a:t>
            </a:r>
            <a:r>
              <a:rPr lang="ja-JP" altLang="en-US" dirty="0"/>
              <a:t>の場合、タグの呼び出し都度、新しいインスタンスを作成する。「</a:t>
            </a:r>
            <a:r>
              <a:rPr lang="en-US" altLang="ja-JP" dirty="0">
                <a:solidFill>
                  <a:srgbClr val="FF0000"/>
                </a:solidFill>
              </a:rPr>
              <a:t>new()</a:t>
            </a:r>
            <a:r>
              <a:rPr lang="ja-JP" altLang="en-US" dirty="0"/>
              <a:t>」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Resin</a:t>
            </a:r>
            <a:r>
              <a:rPr lang="ja-JP" altLang="en-US" dirty="0"/>
              <a:t>の場合、ページ内の１回目タグ呼び出しは「</a:t>
            </a:r>
            <a:r>
              <a:rPr lang="en-US" altLang="ja-JP" dirty="0">
                <a:solidFill>
                  <a:srgbClr val="FF0000"/>
                </a:solidFill>
              </a:rPr>
              <a:t>new()</a:t>
            </a:r>
            <a:r>
              <a:rPr lang="ja-JP" altLang="en-US" dirty="0"/>
              <a:t>」、２回目は流用。 </a:t>
            </a:r>
            <a:endParaRPr lang="en-US" altLang="ja-JP" dirty="0"/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※</a:t>
            </a:r>
            <a:r>
              <a:rPr lang="ja-JP" altLang="en-US" dirty="0">
                <a:solidFill>
                  <a:schemeClr val="bg1">
                    <a:lumMod val="65000"/>
                  </a:schemeClr>
                </a:solidFill>
              </a:rPr>
              <a:t>記憶に、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2017</a:t>
            </a:r>
            <a:r>
              <a:rPr lang="ja-JP" altLang="en-US" dirty="0">
                <a:solidFill>
                  <a:schemeClr val="bg1">
                    <a:lumMod val="65000"/>
                  </a:schemeClr>
                </a:solidFill>
              </a:rPr>
              <a:t>年のテスト結果。</a:t>
            </a:r>
            <a:endParaRPr lang="en-US" altLang="ja-JP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F63CC9C-9FF0-4FB2-A042-3E9B6D5A9CB9}"/>
              </a:ext>
            </a:extLst>
          </p:cNvPr>
          <p:cNvSpPr/>
          <p:nvPr/>
        </p:nvSpPr>
        <p:spPr>
          <a:xfrm>
            <a:off x="195248" y="1532394"/>
            <a:ext cx="2172395" cy="957714"/>
          </a:xfrm>
          <a:prstGeom prst="rect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D2E536C-4346-4C0B-B49B-B942CBECD848}"/>
              </a:ext>
            </a:extLst>
          </p:cNvPr>
          <p:cNvSpPr/>
          <p:nvPr/>
        </p:nvSpPr>
        <p:spPr>
          <a:xfrm>
            <a:off x="2660862" y="5015823"/>
            <a:ext cx="1355968" cy="699177"/>
          </a:xfrm>
          <a:prstGeom prst="rect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0608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LMS_API_VERSION" val="SCORM 1.2"/>
  <p:tag name="ISPRING_ULTRA_SCORM_COURSE_ID" val="3646EA2F-B580-466D-A2B7-03A95492CBF8"/>
  <p:tag name="ISPRING_CMI5_LAUNCH_METHOD" val="any window"/>
  <p:tag name="ISPRING_SCORM_RATE_SLIDES" val="1"/>
  <p:tag name="ISPRINGCLOUDFOLDERID" val="1"/>
  <p:tag name="ISPRINGONLINEFOLDERID" val="1"/>
  <p:tag name="ISPRING_SCORM_PASSING_SCORE" val="100.000000"/>
  <p:tag name="ISPRING_ULTRA_SCORM_COURCE_TITLE" val="EFWとMVCの比較v0.1"/>
  <p:tag name="ISPRING_PRESENTATION_TITLE" val="EFWとMVCの比較v0.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[[&quot;f\uFFFD_\u0000{F3869DA2-F2D5-46CF-899A-5B1CA6DA96AF}&quot;,&quot;C:\\Users\\kejun.chang\\Documents\\GitHub\\efw4_online_ppt&quot;],[&quot;x6\&quot;T{0A1F2BAE-1CEA-4DCF-97F0-F7F7D714EBC9}&quot;,&quot;C:\\Users\\kejun.chang\\Documents\\GitHub\\efw4_online_ppt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}}"/>
  <p:tag name="ISPRING_SCORM_RATE_QUIZZES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EE7B923-7F60-403F-A0D3-9962A3AF481C}:43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EE7B923-7F60-403F-A0D3-9962A3AF481C}:43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EE7B923-7F60-403F-A0D3-9962A3AF481C}:43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EE7B923-7F60-403F-A0D3-9962A3AF481C}:43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28D5E27-CD7A-456A-B456-6C194625E10D}:43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EE7B923-7F60-403F-A0D3-9962A3AF481C}:43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EE7B923-7F60-403F-A0D3-9962A3AF481C}:43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EE7B923-7F60-403F-A0D3-9962A3AF481C}:43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EE7B923-7F60-403F-A0D3-9962A3AF481C}:43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EE7B923-7F60-403F-A0D3-9962A3AF481C}:43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63AEFB4-AF13-4D80-94E5-74D4A67FC954}:39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EE7B923-7F60-403F-A0D3-9962A3AF481C}:43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28D5E27-CD7A-456A-B456-6C194625E10D}:43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EE7B923-7F60-403F-A0D3-9962A3AF481C}:43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EE7B923-7F60-403F-A0D3-9962A3AF481C}:43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EE7B923-7F60-403F-A0D3-9962A3AF481C}:43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EE7B923-7F60-403F-A0D3-9962A3AF481C}:43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C1FF5DDD-56CF-4800-A719-9A613A1D7B02}:43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28D5E27-CD7A-456A-B456-6C194625E10D}:43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EE7B923-7F60-403F-A0D3-9962A3AF481C}:43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EE7B923-7F60-403F-A0D3-9962A3AF481C}:43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EE7B923-7F60-403F-A0D3-9962A3AF481C}:43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EE7B923-7F60-403F-A0D3-9962A3AF481C}:43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28D5E27-CD7A-456A-B456-6C194625E10D}:434"/>
</p:tagLst>
</file>

<file path=ppt/theme/theme1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​​テーマ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kumimoji="1" sz="14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40152</TotalTime>
  <Words>2687</Words>
  <Application>Microsoft Office PowerPoint</Application>
  <PresentationFormat>画面に合わせる (4:3)</PresentationFormat>
  <Paragraphs>392</Paragraphs>
  <Slides>24</Slides>
  <Notes>24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2" baseType="lpstr">
      <vt:lpstr>Arial 本文</vt:lpstr>
      <vt:lpstr>Meiryo UI</vt:lpstr>
      <vt:lpstr>ＭＳ Ｐゴシック</vt:lpstr>
      <vt:lpstr>MS UI Gothic</vt:lpstr>
      <vt:lpstr>Arial</vt:lpstr>
      <vt:lpstr>Calibri</vt:lpstr>
      <vt:lpstr>Wingdings</vt:lpstr>
      <vt:lpstr>1_Office ​​テーマ</vt:lpstr>
      <vt:lpstr>PowerPoint プレゼンテーション</vt:lpstr>
      <vt:lpstr>EFWランタイムのモジュール関係図</vt:lpstr>
      <vt:lpstr>１ー１．Servlet＆Filter</vt:lpstr>
      <vt:lpstr>１ー２．Tomcat9から初めてのjavax.http.HttpFilter</vt:lpstr>
      <vt:lpstr>１ー３．「I」と表記されるjavax.Servlet</vt:lpstr>
      <vt:lpstr>１ー４．Servletアノテーション</vt:lpstr>
      <vt:lpstr>１ー５．EFWのServlet＆Filter一覧</vt:lpstr>
      <vt:lpstr>２ー１．カスタマイズタグ</vt:lpstr>
      <vt:lpstr>２ー２．カスタマイズタグのライフサイクル</vt:lpstr>
      <vt:lpstr>２ー３．毎回new()ではない場合の注意点</vt:lpstr>
      <vt:lpstr>２ー４．tldファイルを探る</vt:lpstr>
      <vt:lpstr>２ー５．EFWのカスタマイズタグ一覧</vt:lpstr>
      <vt:lpstr>３ー１．スクリプトエンジン</vt:lpstr>
      <vt:lpstr>３ー２．Nashornのスクリプトエンジン</vt:lpstr>
      <vt:lpstr>３ー３．JDK15以降、Nashornの入手</vt:lpstr>
      <vt:lpstr>３ー４．EFWにNashornエンジンのライフサイクル</vt:lpstr>
      <vt:lpstr>３ー５．初期化プログラムの抜粋</vt:lpstr>
      <vt:lpstr>３ー６．ランタイムプログラムの抜粋</vt:lpstr>
      <vt:lpstr>３ー７． Nashornエンジンの利用に携わる関数の一覧</vt:lpstr>
      <vt:lpstr>４ー１．JNDIとデータソース</vt:lpstr>
      <vt:lpstr>４ー２．JNDIとは</vt:lpstr>
      <vt:lpstr>４ー３．コネクションプール（DBCP）の利用</vt:lpstr>
      <vt:lpstr>４ー４．TomcatのJNDIデータソース設定</vt:lpstr>
      <vt:lpstr>４ー５．バッチの場合のデータベース接続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EFWとMVCの比較v0.1</dc:title>
  <dc:creator>常 珂軍</dc:creator>
  <cp:lastModifiedBy>常 珂軍</cp:lastModifiedBy>
  <cp:revision>5446</cp:revision>
  <cp:lastPrinted>2012-10-25T09:56:50Z</cp:lastPrinted>
  <dcterms:modified xsi:type="dcterms:W3CDTF">2023-05-26T04:42:52Z</dcterms:modified>
</cp:coreProperties>
</file>