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392" r:id="rId2"/>
    <p:sldId id="503" r:id="rId3"/>
    <p:sldId id="517" r:id="rId4"/>
    <p:sldId id="506" r:id="rId5"/>
    <p:sldId id="507" r:id="rId6"/>
    <p:sldId id="525" r:id="rId7"/>
    <p:sldId id="505" r:id="rId8"/>
    <p:sldId id="526" r:id="rId9"/>
    <p:sldId id="527" r:id="rId10"/>
    <p:sldId id="508" r:id="rId11"/>
    <p:sldId id="510" r:id="rId12"/>
    <p:sldId id="528" r:id="rId13"/>
    <p:sldId id="529" r:id="rId14"/>
    <p:sldId id="515" r:id="rId15"/>
  </p:sldIdLst>
  <p:sldSz cx="9144000" cy="6858000" type="screen4x3"/>
  <p:notesSz cx="7099300" cy="10234613"/>
  <p:custDataLst>
    <p:tags r:id="rId18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3" autoAdjust="0"/>
    <p:restoredTop sz="99643" autoAdjust="0"/>
  </p:normalViewPr>
  <p:slideViewPr>
    <p:cSldViewPr snapToGrid="0">
      <p:cViewPr varScale="1">
        <p:scale>
          <a:sx n="116" d="100"/>
          <a:sy n="116" d="100"/>
        </p:scale>
        <p:origin x="20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2023/3/22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2023/3/22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1834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98993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94740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98715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544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8205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64637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100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59760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3046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80448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0433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92707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>
                <a:solidFill>
                  <a:srgbClr val="C00000"/>
                </a:solidFill>
              </a:rPr>
              <a:t>EFW MAKE IT EASY</a:t>
            </a:r>
            <a:endParaRPr lang="ja-JP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khtmltopdf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khtmltopdf.org/download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wkhtmltopdf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へようこそ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v0.1</a:t>
            </a:r>
            <a:endParaRPr lang="en-US" altLang="ja-JP" sz="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2023.03.22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３ー５．試し３（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Linux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5F440F17-BBD0-4E04-A7A4-FB6FCB7285D0}"/>
              </a:ext>
            </a:extLst>
          </p:cNvPr>
          <p:cNvSpPr/>
          <p:nvPr/>
        </p:nvSpPr>
        <p:spPr>
          <a:xfrm>
            <a:off x="251136" y="1101882"/>
            <a:ext cx="85989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dirty="0"/>
              <a:t>コマンドを使用した</a:t>
            </a:r>
            <a:r>
              <a:rPr lang="en-US" altLang="ja-JP" dirty="0"/>
              <a:t>pdf</a:t>
            </a:r>
            <a:r>
              <a:rPr lang="ja-JP" altLang="en-US" dirty="0"/>
              <a:t>の作成（ＰＣ</a:t>
            </a:r>
            <a:r>
              <a:rPr lang="ja-JP" altLang="en-US" dirty="0">
                <a:solidFill>
                  <a:srgbClr val="333333"/>
                </a:solidFill>
                <a:latin typeface="YakuHanJPs"/>
              </a:rPr>
              <a:t>端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>
                <a:solidFill>
                  <a:schemeClr val="accent1"/>
                </a:solidFill>
              </a:rPr>
              <a:t>wkhtmltopdf</a:t>
            </a:r>
            <a:r>
              <a:rPr lang="en-US" altLang="ja-JP" dirty="0">
                <a:solidFill>
                  <a:schemeClr val="accent1"/>
                </a:solidFill>
              </a:rPr>
              <a:t> -T 0 -B 0 -R 0 -L 0 -O Landscape http://192.168.131.99:8086/aams_i/AAMS_I_donor_chart_6.jsp /</a:t>
            </a:r>
            <a:r>
              <a:rPr lang="en-US" altLang="ja-JP" dirty="0" err="1">
                <a:solidFill>
                  <a:schemeClr val="accent1"/>
                </a:solidFill>
              </a:rPr>
              <a:t>tmp</a:t>
            </a:r>
            <a:r>
              <a:rPr lang="en-US" altLang="ja-JP" dirty="0">
                <a:solidFill>
                  <a:schemeClr val="accent1"/>
                </a:solidFill>
              </a:rPr>
              <a:t>/chart6.pdf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パラメータの説明（ </a:t>
            </a:r>
            <a:r>
              <a:rPr lang="en-US" altLang="ja-JP" dirty="0"/>
              <a:t>Windows</a:t>
            </a:r>
            <a:r>
              <a:rPr lang="ja-JP" altLang="en-US" dirty="0"/>
              <a:t>版と同じパラメータ）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-O Landscape</a:t>
            </a:r>
            <a:r>
              <a:rPr lang="en-US" altLang="ja-JP" dirty="0"/>
              <a:t>	</a:t>
            </a:r>
            <a:r>
              <a:rPr lang="ja-JP" altLang="en-US" dirty="0"/>
              <a:t> 「風景（</a:t>
            </a:r>
            <a:r>
              <a:rPr lang="en-US" altLang="ja-JP" dirty="0">
                <a:solidFill>
                  <a:schemeClr val="accent1"/>
                </a:solidFill>
              </a:rPr>
              <a:t>Landscape</a:t>
            </a:r>
            <a:r>
              <a:rPr lang="ja-JP" altLang="en-US" dirty="0"/>
              <a:t>）」モードに設定</a:t>
            </a:r>
            <a:r>
              <a:rPr lang="en-US" altLang="ja-JP" dirty="0"/>
              <a:t>(</a:t>
            </a:r>
            <a:r>
              <a:rPr lang="ja-JP" altLang="en-US" dirty="0"/>
              <a:t>横方向</a:t>
            </a:r>
            <a:r>
              <a:rPr lang="en-US" altLang="ja-JP" dirty="0"/>
              <a:t>)</a:t>
            </a:r>
            <a:r>
              <a:rPr lang="zh-CN" altLang="en-US" dirty="0"/>
              <a:t>、</a:t>
            </a:r>
            <a:endParaRPr lang="en-US" altLang="zh-CN" dirty="0"/>
          </a:p>
          <a:p>
            <a:pPr marL="0" indent="0">
              <a:buNone/>
            </a:pPr>
            <a:r>
              <a:rPr lang="ja-JP" altLang="en-US" dirty="0"/>
              <a:t>　　　　　　　　　　　　　デフォルトはアバターモードです（</a:t>
            </a:r>
            <a:r>
              <a:rPr lang="en-US" altLang="ja-JP" dirty="0">
                <a:solidFill>
                  <a:schemeClr val="accent1"/>
                </a:solidFill>
              </a:rPr>
              <a:t>Portrait</a:t>
            </a:r>
            <a:r>
              <a:rPr lang="ja-JP" altLang="en-US" dirty="0"/>
              <a:t>）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</a:rPr>
              <a:t>/</a:t>
            </a:r>
            <a:r>
              <a:rPr lang="en-US" altLang="ja-JP" dirty="0" err="1">
                <a:solidFill>
                  <a:schemeClr val="accent1"/>
                </a:solidFill>
              </a:rPr>
              <a:t>tmp</a:t>
            </a:r>
            <a:r>
              <a:rPr lang="en-US" altLang="ja-JP" dirty="0">
                <a:solidFill>
                  <a:schemeClr val="accent1"/>
                </a:solidFill>
              </a:rPr>
              <a:t>/chart4.pdf </a:t>
            </a:r>
            <a:r>
              <a:rPr lang="en-US" altLang="ja-JP" dirty="0"/>
              <a:t>	PDF</a:t>
            </a:r>
            <a:r>
              <a:rPr lang="ja-JP" altLang="en-US" dirty="0"/>
              <a:t>の保存パス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2815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="" xmlns:a16="http://schemas.microsoft.com/office/drawing/2014/main" id="{E5DE65D0-8F7E-4CCC-8A3D-5D7DE9E21561}"/>
              </a:ext>
            </a:extLst>
          </p:cNvPr>
          <p:cNvSpPr/>
          <p:nvPr/>
        </p:nvSpPr>
        <p:spPr>
          <a:xfrm>
            <a:off x="251136" y="1101882"/>
            <a:ext cx="42147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dirty="0"/>
              <a:t>コマンド実行効果</a:t>
            </a:r>
            <a:r>
              <a:rPr lang="en-US" altLang="ja-JP" dirty="0"/>
              <a:t>(</a:t>
            </a:r>
            <a:r>
              <a:rPr lang="ja-JP" altLang="en-US" dirty="0"/>
              <a:t>ＰＣ端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３ー６．試し３（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Linux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75" y="1598177"/>
            <a:ext cx="7915275" cy="154305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295" y="2405264"/>
            <a:ext cx="5616793" cy="398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73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４ー１．タスク計画の作成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5F440F17-BBD0-4E04-A7A4-FB6FCB7285D0}"/>
              </a:ext>
            </a:extLst>
          </p:cNvPr>
          <p:cNvSpPr/>
          <p:nvPr/>
        </p:nvSpPr>
        <p:spPr>
          <a:xfrm>
            <a:off x="251136" y="1101882"/>
            <a:ext cx="8598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dirty="0"/>
              <a:t>実行スクリプトの編集</a:t>
            </a:r>
            <a:r>
              <a:rPr lang="en-US" altLang="ja-JP" dirty="0"/>
              <a:t>(</a:t>
            </a:r>
            <a:r>
              <a:rPr lang="en-US" altLang="ja-JP" dirty="0" err="1"/>
              <a:t>i</a:t>
            </a:r>
            <a:r>
              <a:rPr lang="en-US" altLang="ja-JP" dirty="0"/>
              <a:t>---</a:t>
            </a:r>
            <a:r>
              <a:rPr lang="ja-JP" altLang="en-US" dirty="0"/>
              <a:t>編集</a:t>
            </a:r>
            <a:r>
              <a:rPr lang="en-US" altLang="ja-JP" dirty="0"/>
              <a:t>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72DD4045-3A76-4AC1-B39D-AF61865CC79E}"/>
              </a:ext>
            </a:extLst>
          </p:cNvPr>
          <p:cNvSpPr/>
          <p:nvPr/>
        </p:nvSpPr>
        <p:spPr>
          <a:xfrm>
            <a:off x="307975" y="2843094"/>
            <a:ext cx="43845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err="1"/>
              <a:t>runchart</a:t>
            </a:r>
            <a:r>
              <a:rPr lang="en-US" altLang="ja-JP" dirty="0"/>
              <a:t> 4.sh</a:t>
            </a:r>
            <a:r>
              <a:rPr lang="ja-JP" altLang="en-US" dirty="0"/>
              <a:t>に権限を与える</a:t>
            </a:r>
            <a:endParaRPr lang="en-US" altLang="ja-JP" dirty="0"/>
          </a:p>
          <a:p>
            <a:r>
              <a:rPr lang="ja-JP" altLang="en-US" dirty="0"/>
              <a:t>　　コマンド</a:t>
            </a:r>
            <a:r>
              <a:rPr lang="zh-CN" altLang="en-US" dirty="0"/>
              <a:t>：</a:t>
            </a:r>
            <a:r>
              <a:rPr lang="en-US" altLang="zh-CN" dirty="0" err="1">
                <a:solidFill>
                  <a:schemeClr val="accent1"/>
                </a:solidFill>
              </a:rPr>
              <a:t>chmod</a:t>
            </a:r>
            <a:r>
              <a:rPr lang="en-US" altLang="zh-CN" dirty="0">
                <a:solidFill>
                  <a:schemeClr val="accent1"/>
                </a:solidFill>
              </a:rPr>
              <a:t> 777 /var/runchart4.sh</a:t>
            </a:r>
          </a:p>
          <a:p>
            <a:endParaRPr lang="en-US" altLang="ja-JP" dirty="0">
              <a:solidFill>
                <a:schemeClr val="accent1"/>
              </a:solidFill>
            </a:endParaRPr>
          </a:p>
          <a:p>
            <a:r>
              <a:rPr lang="en-US" altLang="ja-JP" dirty="0"/>
              <a:t>crontab</a:t>
            </a:r>
            <a:r>
              <a:rPr lang="ja-JP" altLang="en-US" dirty="0"/>
              <a:t>ファイルの編集（タスク計画の追加）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="" xmlns:a16="http://schemas.microsoft.com/office/drawing/2014/main" id="{AA3FD6E3-03B9-43EE-9892-033352D50978}"/>
              </a:ext>
            </a:extLst>
          </p:cNvPr>
          <p:cNvGrpSpPr/>
          <p:nvPr/>
        </p:nvGrpSpPr>
        <p:grpSpPr>
          <a:xfrm>
            <a:off x="608646" y="4094426"/>
            <a:ext cx="5772150" cy="929171"/>
            <a:chOff x="806019" y="4449333"/>
            <a:chExt cx="5772150" cy="929171"/>
          </a:xfrm>
        </p:grpSpPr>
        <p:pic>
          <p:nvPicPr>
            <p:cNvPr id="13" name="図 12">
              <a:extLst>
                <a:ext uri="{FF2B5EF4-FFF2-40B4-BE49-F238E27FC236}">
                  <a16:creationId xmlns="" xmlns:a16="http://schemas.microsoft.com/office/drawing/2014/main" id="{B166D0A9-160F-4DE0-871A-CCC60A08B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6019" y="4449333"/>
              <a:ext cx="5772150" cy="809625"/>
            </a:xfrm>
            <a:prstGeom prst="rect">
              <a:avLst/>
            </a:prstGeom>
          </p:spPr>
        </p:pic>
        <p:cxnSp>
          <p:nvCxnSpPr>
            <p:cNvPr id="14" name="カギ線コネクタ 19">
              <a:extLst>
                <a:ext uri="{FF2B5EF4-FFF2-40B4-BE49-F238E27FC236}">
                  <a16:creationId xmlns="" xmlns:a16="http://schemas.microsoft.com/office/drawing/2014/main" id="{FC29F936-7A44-4D02-BB77-FAC734CC088C}"/>
                </a:ext>
              </a:extLst>
            </p:cNvPr>
            <p:cNvCxnSpPr>
              <a:endCxn id="15" idx="1"/>
            </p:cNvCxnSpPr>
            <p:nvPr/>
          </p:nvCxnSpPr>
          <p:spPr>
            <a:xfrm rot="16200000" flipH="1">
              <a:off x="728868" y="4889336"/>
              <a:ext cx="487861" cy="18269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="" xmlns:a16="http://schemas.microsoft.com/office/drawing/2014/main" id="{9BEA1C1E-7F29-45B3-8AC5-FAD5298EDB1C}"/>
                </a:ext>
              </a:extLst>
            </p:cNvPr>
            <p:cNvSpPr txBox="1"/>
            <p:nvPr/>
          </p:nvSpPr>
          <p:spPr>
            <a:xfrm>
              <a:off x="1064147" y="5070727"/>
              <a:ext cx="1197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Minute(0-59)</a:t>
              </a:r>
              <a:endParaRPr kumimoji="1" lang="ja-JP" altLang="en-US" sz="1400" dirty="0"/>
            </a:p>
          </p:txBody>
        </p:sp>
        <p:cxnSp>
          <p:nvCxnSpPr>
            <p:cNvPr id="16" name="カギ線コネクタ 28">
              <a:extLst>
                <a:ext uri="{FF2B5EF4-FFF2-40B4-BE49-F238E27FC236}">
                  <a16:creationId xmlns="" xmlns:a16="http://schemas.microsoft.com/office/drawing/2014/main" id="{6F31B467-168F-4D80-A434-AA148DE8894E}"/>
                </a:ext>
              </a:extLst>
            </p:cNvPr>
            <p:cNvCxnSpPr/>
            <p:nvPr/>
          </p:nvCxnSpPr>
          <p:spPr>
            <a:xfrm rot="16200000" flipH="1">
              <a:off x="1105031" y="4714341"/>
              <a:ext cx="296480" cy="249368"/>
            </a:xfrm>
            <a:prstGeom prst="bentConnector3">
              <a:avLst>
                <a:gd name="adj1" fmla="val 10279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テキスト ボックス 16">
              <a:extLst>
                <a:ext uri="{FF2B5EF4-FFF2-40B4-BE49-F238E27FC236}">
                  <a16:creationId xmlns="" xmlns:a16="http://schemas.microsoft.com/office/drawing/2014/main" id="{0A8D3790-A9A8-4726-8C56-D7F958062092}"/>
                </a:ext>
              </a:extLst>
            </p:cNvPr>
            <p:cNvSpPr txBox="1"/>
            <p:nvPr/>
          </p:nvSpPr>
          <p:spPr>
            <a:xfrm>
              <a:off x="1289058" y="4894018"/>
              <a:ext cx="10486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Hour(0-23)</a:t>
              </a:r>
              <a:endParaRPr kumimoji="1" lang="ja-JP" altLang="en-US" sz="1400" dirty="0"/>
            </a:p>
          </p:txBody>
        </p:sp>
        <p:cxnSp>
          <p:nvCxnSpPr>
            <p:cNvPr id="18" name="カギ線コネクタ 40">
              <a:extLst>
                <a:ext uri="{FF2B5EF4-FFF2-40B4-BE49-F238E27FC236}">
                  <a16:creationId xmlns="" xmlns:a16="http://schemas.microsoft.com/office/drawing/2014/main" id="{EBD23F77-EEC9-488F-8F6A-14F3D0BD6DF5}"/>
                </a:ext>
              </a:extLst>
            </p:cNvPr>
            <p:cNvCxnSpPr/>
            <p:nvPr/>
          </p:nvCxnSpPr>
          <p:spPr>
            <a:xfrm>
              <a:off x="1286648" y="4688663"/>
              <a:ext cx="608877" cy="209628"/>
            </a:xfrm>
            <a:prstGeom prst="bentConnector3">
              <a:avLst>
                <a:gd name="adj1" fmla="val -5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="" xmlns:a16="http://schemas.microsoft.com/office/drawing/2014/main" id="{03B855F6-3BB3-48D7-8328-685573B5D980}"/>
                </a:ext>
              </a:extLst>
            </p:cNvPr>
            <p:cNvSpPr txBox="1"/>
            <p:nvPr/>
          </p:nvSpPr>
          <p:spPr>
            <a:xfrm>
              <a:off x="1821383" y="4740494"/>
              <a:ext cx="17251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Day of month(1-31)</a:t>
              </a:r>
              <a:endParaRPr kumimoji="1" lang="ja-JP" altLang="en-US" sz="1400" dirty="0"/>
            </a:p>
          </p:txBody>
        </p:sp>
        <p:cxnSp>
          <p:nvCxnSpPr>
            <p:cNvPr id="20" name="カギ線コネクタ 47">
              <a:extLst>
                <a:ext uri="{FF2B5EF4-FFF2-40B4-BE49-F238E27FC236}">
                  <a16:creationId xmlns="" xmlns:a16="http://schemas.microsoft.com/office/drawing/2014/main" id="{E9893AC1-D6B6-4E83-83F3-937F53908937}"/>
                </a:ext>
              </a:extLst>
            </p:cNvPr>
            <p:cNvCxnSpPr/>
            <p:nvPr/>
          </p:nvCxnSpPr>
          <p:spPr>
            <a:xfrm>
              <a:off x="1377955" y="4724018"/>
              <a:ext cx="2005736" cy="92012"/>
            </a:xfrm>
            <a:prstGeom prst="bentConnector3">
              <a:avLst>
                <a:gd name="adj1" fmla="val 30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>
              <a:extLst>
                <a:ext uri="{FF2B5EF4-FFF2-40B4-BE49-F238E27FC236}">
                  <a16:creationId xmlns="" xmlns:a16="http://schemas.microsoft.com/office/drawing/2014/main" id="{C3788466-0952-4EC3-A615-AC0653AEE4E0}"/>
                </a:ext>
              </a:extLst>
            </p:cNvPr>
            <p:cNvSpPr txBox="1"/>
            <p:nvPr/>
          </p:nvSpPr>
          <p:spPr>
            <a:xfrm>
              <a:off x="3383691" y="4658712"/>
              <a:ext cx="11576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Month(1-12)</a:t>
              </a:r>
              <a:endParaRPr kumimoji="1" lang="ja-JP" altLang="en-US" sz="1400" dirty="0"/>
            </a:p>
          </p:txBody>
        </p:sp>
        <p:cxnSp>
          <p:nvCxnSpPr>
            <p:cNvPr id="22" name="カギ線コネクタ 55">
              <a:extLst>
                <a:ext uri="{FF2B5EF4-FFF2-40B4-BE49-F238E27FC236}">
                  <a16:creationId xmlns="" xmlns:a16="http://schemas.microsoft.com/office/drawing/2014/main" id="{A0049DB9-94CF-4E33-9193-E9C8BA0D413B}"/>
                </a:ext>
              </a:extLst>
            </p:cNvPr>
            <p:cNvCxnSpPr/>
            <p:nvPr/>
          </p:nvCxnSpPr>
          <p:spPr>
            <a:xfrm>
              <a:off x="1553605" y="4661083"/>
              <a:ext cx="2848875" cy="62935"/>
            </a:xfrm>
            <a:prstGeom prst="bentConnector3">
              <a:avLst>
                <a:gd name="adj1" fmla="val -60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="" xmlns:a16="http://schemas.microsoft.com/office/drawing/2014/main" id="{082995DA-8911-4441-A61F-D7DC40A62155}"/>
                </a:ext>
              </a:extLst>
            </p:cNvPr>
            <p:cNvSpPr txBox="1"/>
            <p:nvPr/>
          </p:nvSpPr>
          <p:spPr>
            <a:xfrm>
              <a:off x="4430915" y="4543515"/>
              <a:ext cx="15472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/>
                <a:t>Day of week(0-6)</a:t>
              </a:r>
              <a:endParaRPr kumimoji="1" lang="ja-JP" altLang="en-US" sz="1400" dirty="0"/>
            </a:p>
          </p:txBody>
        </p:sp>
      </p:grpSp>
      <p:sp>
        <p:nvSpPr>
          <p:cNvPr id="24" name="正方形/長方形 23">
            <a:extLst>
              <a:ext uri="{FF2B5EF4-FFF2-40B4-BE49-F238E27FC236}">
                <a16:creationId xmlns="" xmlns:a16="http://schemas.microsoft.com/office/drawing/2014/main" id="{87D43A6A-3EB1-48CD-B1F5-517C4ECD6D9A}"/>
              </a:ext>
            </a:extLst>
          </p:cNvPr>
          <p:cNvSpPr/>
          <p:nvPr/>
        </p:nvSpPr>
        <p:spPr>
          <a:xfrm>
            <a:off x="584134" y="5253752"/>
            <a:ext cx="5299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*/5 * * * * /var/runchart4.sh</a:t>
            </a:r>
            <a:r>
              <a:rPr lang="en-US" altLang="ja-JP" dirty="0">
                <a:solidFill>
                  <a:schemeClr val="accent1"/>
                </a:solidFill>
              </a:rPr>
              <a:t>	</a:t>
            </a:r>
            <a:r>
              <a:rPr lang="en-US" altLang="ja-JP" dirty="0"/>
              <a:t>	5</a:t>
            </a:r>
            <a:r>
              <a:rPr lang="ja-JP" altLang="en-US" dirty="0"/>
              <a:t>分ごとに実行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487" y="1607568"/>
            <a:ext cx="64674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20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４ー２．タスク計画の結果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5F440F17-BBD0-4E04-A7A4-FB6FCB7285D0}"/>
              </a:ext>
            </a:extLst>
          </p:cNvPr>
          <p:cNvSpPr/>
          <p:nvPr/>
        </p:nvSpPr>
        <p:spPr>
          <a:xfrm>
            <a:off x="251136" y="1101882"/>
            <a:ext cx="85989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dirty="0"/>
              <a:t>実行が成功したことを確認します</a:t>
            </a:r>
            <a:r>
              <a:rPr lang="en-US" altLang="ja-JP" dirty="0"/>
              <a:t>(</a:t>
            </a:r>
            <a:r>
              <a:rPr lang="ja-JP" altLang="en-US" dirty="0"/>
              <a:t>ファイルの自動上書き</a:t>
            </a:r>
            <a:r>
              <a:rPr lang="en-US" altLang="ja-JP" dirty="0"/>
              <a:t>)</a:t>
            </a:r>
          </a:p>
        </p:txBody>
      </p:sp>
      <p:pic>
        <p:nvPicPr>
          <p:cNvPr id="7" name="図 6">
            <a:extLst>
              <a:ext uri="{FF2B5EF4-FFF2-40B4-BE49-F238E27FC236}">
                <a16:creationId xmlns="" xmlns:a16="http://schemas.microsoft.com/office/drawing/2014/main" id="{007F7BE8-78E3-44AB-8C8A-959C93CBC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86" y="5131958"/>
            <a:ext cx="4895850" cy="752475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="" xmlns:a16="http://schemas.microsoft.com/office/drawing/2014/main" id="{38ABD007-52B9-454E-BB12-B7F64E35B5C7}"/>
              </a:ext>
            </a:extLst>
          </p:cNvPr>
          <p:cNvSpPr/>
          <p:nvPr/>
        </p:nvSpPr>
        <p:spPr>
          <a:xfrm>
            <a:off x="612775" y="1427844"/>
            <a:ext cx="1973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cat/var/log/</a:t>
            </a:r>
            <a:r>
              <a:rPr lang="en-US" altLang="ja-JP" dirty="0" err="1">
                <a:solidFill>
                  <a:schemeClr val="accent1"/>
                </a:solidFill>
                <a:latin typeface="ＭＳ Ｐゴシック" panose="020B0600070205080204" pitchFamily="50" charset="-128"/>
              </a:rPr>
              <a:t>cron</a:t>
            </a:r>
            <a:r>
              <a:rPr lang="en-US" altLang="ja-JP" dirty="0">
                <a:solidFill>
                  <a:schemeClr val="accent1"/>
                </a:solidFill>
              </a:rPr>
              <a:t> 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72DD4045-3A76-4AC1-B39D-AF61865CC79E}"/>
              </a:ext>
            </a:extLst>
          </p:cNvPr>
          <p:cNvSpPr/>
          <p:nvPr/>
        </p:nvSpPr>
        <p:spPr>
          <a:xfrm>
            <a:off x="307975" y="4762626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実行結果</a:t>
            </a:r>
          </a:p>
        </p:txBody>
      </p:sp>
      <p:pic>
        <p:nvPicPr>
          <p:cNvPr id="10" name="図 9">
            <a:extLst>
              <a:ext uri="{FF2B5EF4-FFF2-40B4-BE49-F238E27FC236}">
                <a16:creationId xmlns="" xmlns:a16="http://schemas.microsoft.com/office/drawing/2014/main" id="{B86425AF-4D93-4075-AC68-F3C6E6609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6" y="1719136"/>
            <a:ext cx="4734367" cy="293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5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</a:rPr>
              <a:t>※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</a:rPr>
              <a:t>参考資料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4731D504-8E87-416E-AB4E-56F6E2FE8718}"/>
              </a:ext>
            </a:extLst>
          </p:cNvPr>
          <p:cNvSpPr/>
          <p:nvPr/>
        </p:nvSpPr>
        <p:spPr>
          <a:xfrm>
            <a:off x="251135" y="1285199"/>
            <a:ext cx="63619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https://blog.csdn.net/zhishanmei/article/details/124708584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="" xmlns:a16="http://schemas.microsoft.com/office/drawing/2014/main" id="{0D91AD8D-E7BE-4A8C-81E9-4242241EF742}"/>
              </a:ext>
            </a:extLst>
          </p:cNvPr>
          <p:cNvSpPr/>
          <p:nvPr/>
        </p:nvSpPr>
        <p:spPr>
          <a:xfrm>
            <a:off x="251135" y="1654531"/>
            <a:ext cx="5888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https://wkhtmltopdf.org/index.html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="" xmlns:a16="http://schemas.microsoft.com/office/drawing/2014/main" id="{BD2182D2-E0EB-4CDF-9FFA-6AF5FCBBE13A}"/>
              </a:ext>
            </a:extLst>
          </p:cNvPr>
          <p:cNvSpPr/>
          <p:nvPr/>
        </p:nvSpPr>
        <p:spPr>
          <a:xfrm>
            <a:off x="251135" y="2042538"/>
            <a:ext cx="56111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https://blog.csdn.net/javaJxl/article/details/123989786</a:t>
            </a:r>
            <a:endParaRPr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="" xmlns:a16="http://schemas.microsoft.com/office/drawing/2014/main" id="{6398E792-1434-4427-96FA-57ADA4A805A9}"/>
              </a:ext>
            </a:extLst>
          </p:cNvPr>
          <p:cNvSpPr/>
          <p:nvPr/>
        </p:nvSpPr>
        <p:spPr>
          <a:xfrm>
            <a:off x="251134" y="2445521"/>
            <a:ext cx="6965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https://blog.csdn.net/weixin_53060366/article/details/120329666</a:t>
            </a:r>
            <a:endParaRPr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="" xmlns:a16="http://schemas.microsoft.com/office/drawing/2014/main" id="{89E21DE7-F71D-4EE8-A5A7-5A5327B4DFBF}"/>
              </a:ext>
            </a:extLst>
          </p:cNvPr>
          <p:cNvSpPr/>
          <p:nvPr/>
        </p:nvSpPr>
        <p:spPr>
          <a:xfrm>
            <a:off x="251135" y="2833528"/>
            <a:ext cx="5961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https://www.bbsmax.com/A/QV5Z8yXwzy/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43941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１ー１．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wkhtmltopdf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の紹介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DF0E9C0A-646C-4AAB-808F-3015CEEDCBCD}"/>
              </a:ext>
            </a:extLst>
          </p:cNvPr>
          <p:cNvSpPr/>
          <p:nvPr/>
        </p:nvSpPr>
        <p:spPr>
          <a:xfrm>
            <a:off x="251136" y="1101882"/>
            <a:ext cx="856629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>
                <a:solidFill>
                  <a:schemeClr val="accent1"/>
                </a:solidFill>
              </a:rPr>
              <a:t>wkhtmltopdf</a:t>
            </a:r>
            <a:r>
              <a:rPr lang="ja-JP" altLang="en-US" dirty="0"/>
              <a:t>は、</a:t>
            </a:r>
            <a:r>
              <a:rPr lang="en-US" altLang="ja-JP" dirty="0" err="1"/>
              <a:t>Qt-WebKit</a:t>
            </a:r>
            <a:r>
              <a:rPr lang="ja-JP" altLang="en-US" dirty="0"/>
              <a:t>レンダリングエンジンを使用して</a:t>
            </a:r>
            <a:r>
              <a:rPr lang="en-US" altLang="ja-JP" dirty="0">
                <a:solidFill>
                  <a:srgbClr val="FF0000"/>
                </a:solidFill>
              </a:rPr>
              <a:t>HTML</a:t>
            </a:r>
            <a:r>
              <a:rPr lang="ja-JP" altLang="en-US" dirty="0"/>
              <a:t>を</a:t>
            </a:r>
            <a:r>
              <a:rPr lang="en-US" altLang="ja-JP" dirty="0">
                <a:solidFill>
                  <a:srgbClr val="FF0000"/>
                </a:solidFill>
              </a:rPr>
              <a:t>PDF</a:t>
            </a:r>
            <a:r>
              <a:rPr lang="ja-JP" altLang="en-US" dirty="0"/>
              <a:t>として</a:t>
            </a:r>
            <a:endParaRPr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レンダリング</a:t>
            </a:r>
            <a:r>
              <a:rPr lang="ja-JP" altLang="en-US" dirty="0"/>
              <a:t>するためのオープンソース（</a:t>
            </a:r>
            <a:r>
              <a:rPr lang="en-US" altLang="ja-JP" dirty="0" err="1"/>
              <a:t>LGPLv</a:t>
            </a:r>
            <a:r>
              <a:rPr lang="en-US" altLang="ja-JP" dirty="0"/>
              <a:t> 3</a:t>
            </a:r>
            <a:r>
              <a:rPr lang="ja-JP" altLang="en-US" dirty="0"/>
              <a:t>）</a:t>
            </a:r>
            <a:r>
              <a:rPr lang="ja-JP" altLang="en-US" dirty="0">
                <a:solidFill>
                  <a:srgbClr val="FF0000"/>
                </a:solidFill>
              </a:rPr>
              <a:t>コマンドラインツール</a:t>
            </a:r>
            <a:r>
              <a:rPr lang="ja-JP" altLang="en-US" dirty="0"/>
              <a:t>です。これらは完全に「</a:t>
            </a:r>
            <a:r>
              <a:rPr lang="ja-JP" altLang="en-US" dirty="0">
                <a:solidFill>
                  <a:srgbClr val="FF0000"/>
                </a:solidFill>
              </a:rPr>
              <a:t>ヘッドレス</a:t>
            </a:r>
            <a:r>
              <a:rPr lang="ja-JP" altLang="en-US" dirty="0"/>
              <a:t>」で動作し、モニタやモニタサービスは必要ありません。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複数のプラットフォームをサポートし、</a:t>
            </a:r>
            <a:r>
              <a:rPr lang="en-US" altLang="ja-JP" dirty="0"/>
              <a:t>windows</a:t>
            </a:r>
            <a:r>
              <a:rPr lang="ja-JP" altLang="en-US" dirty="0" err="1"/>
              <a:t>、</a:t>
            </a:r>
            <a:r>
              <a:rPr lang="en-US" altLang="ja-JP" dirty="0" err="1"/>
              <a:t>linux</a:t>
            </a:r>
            <a:r>
              <a:rPr lang="ja-JP" altLang="en-US" dirty="0" err="1"/>
              <a:t>、</a:t>
            </a:r>
            <a:r>
              <a:rPr lang="en-US" altLang="ja-JP" dirty="0"/>
              <a:t>mac</a:t>
            </a:r>
            <a:r>
              <a:rPr lang="ja-JP" altLang="en-US" dirty="0"/>
              <a:t>などのシステムで動作することができます。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詳しくはこちらをご覧ください！</a:t>
            </a:r>
          </a:p>
          <a:p>
            <a:r>
              <a:rPr lang="en-US" altLang="ja-JP" dirty="0">
                <a:hlinkClick r:id="rId3"/>
              </a:rPr>
              <a:t>https://wkhtmltopdf.org/index.html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6485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１ー２．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wkhtmltopdf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の取得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DF0E9C0A-646C-4AAB-808F-3015CEEDCBCD}"/>
              </a:ext>
            </a:extLst>
          </p:cNvPr>
          <p:cNvSpPr/>
          <p:nvPr/>
        </p:nvSpPr>
        <p:spPr>
          <a:xfrm>
            <a:off x="251136" y="1101882"/>
            <a:ext cx="494951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err="1"/>
              <a:t>wkhtmltopdf</a:t>
            </a:r>
            <a:r>
              <a:rPr lang="ja-JP" altLang="en-US" dirty="0"/>
              <a:t>公式サイトにログインします。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システムタイプに応じて必要なインストール</a:t>
            </a:r>
            <a:endParaRPr lang="en-US" altLang="ja-JP" dirty="0"/>
          </a:p>
          <a:p>
            <a:r>
              <a:rPr lang="ja-JP" altLang="en-US" dirty="0"/>
              <a:t>バージョンをダウンロードします。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今回は</a:t>
            </a:r>
            <a:r>
              <a:rPr lang="en-US" altLang="ja-JP" dirty="0"/>
              <a:t>windows</a:t>
            </a:r>
            <a:r>
              <a:rPr lang="ja-JP" altLang="en-US" dirty="0"/>
              <a:t>と</a:t>
            </a:r>
            <a:r>
              <a:rPr lang="en-US" altLang="ja-JP" dirty="0" err="1"/>
              <a:t>linux</a:t>
            </a:r>
            <a:r>
              <a:rPr lang="ja-JP" altLang="en-US" dirty="0"/>
              <a:t>システムにおける</a:t>
            </a:r>
            <a:endParaRPr lang="en-US" altLang="ja-JP" dirty="0"/>
          </a:p>
          <a:p>
            <a:r>
              <a:rPr lang="ja-JP" altLang="en-US" dirty="0"/>
              <a:t>ソフトウェアのインストールと使用について</a:t>
            </a:r>
            <a:endParaRPr lang="en-US" altLang="ja-JP" dirty="0"/>
          </a:p>
          <a:p>
            <a:r>
              <a:rPr lang="ja-JP" altLang="en-US" dirty="0"/>
              <a:t>のみ紹介します。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Windows:</a:t>
            </a:r>
          </a:p>
          <a:p>
            <a:r>
              <a:rPr lang="en-US" altLang="ja-JP" dirty="0">
                <a:solidFill>
                  <a:schemeClr val="accent1"/>
                </a:solidFill>
              </a:rPr>
              <a:t>wkhtmltox-0.12.6-1.msvc2015-win64.exe</a:t>
            </a:r>
          </a:p>
          <a:p>
            <a:endParaRPr lang="en-US" altLang="ja-JP" dirty="0"/>
          </a:p>
          <a:p>
            <a:r>
              <a:rPr lang="en-US" altLang="ja-JP" dirty="0"/>
              <a:t>Linux</a:t>
            </a:r>
            <a:r>
              <a:rPr lang="zh-CN" altLang="en-US" dirty="0"/>
              <a:t>（</a:t>
            </a:r>
            <a:r>
              <a:rPr lang="en-US" altLang="zh-CN" dirty="0" err="1"/>
              <a:t>CentOS</a:t>
            </a:r>
            <a:r>
              <a:rPr lang="en-US" altLang="zh-CN" dirty="0"/>
              <a:t> 8 stream</a:t>
            </a:r>
            <a:r>
              <a:rPr lang="zh-CN" altLang="en-US" dirty="0"/>
              <a:t>）</a:t>
            </a:r>
            <a:endParaRPr lang="en-US" altLang="ja-JP" dirty="0"/>
          </a:p>
          <a:p>
            <a:r>
              <a:rPr lang="en-US" altLang="ja-JP" sz="1600" dirty="0">
                <a:solidFill>
                  <a:schemeClr val="accent1"/>
                </a:solidFill>
              </a:rPr>
              <a:t>wkhtmltox-0.12.6.1-2.almalinux8.x86_64.rpm</a:t>
            </a:r>
          </a:p>
          <a:p>
            <a:endParaRPr lang="en-US" altLang="ja-JP" dirty="0"/>
          </a:p>
          <a:p>
            <a:r>
              <a:rPr lang="ja-JP" altLang="en-US" dirty="0"/>
              <a:t>詳しくはこちらをご覧ください！</a:t>
            </a:r>
          </a:p>
          <a:p>
            <a:r>
              <a:rPr lang="en-US" altLang="ja-JP" dirty="0">
                <a:hlinkClick r:id="rId3"/>
              </a:rPr>
              <a:t>https://wkhtmltopdf.org/downloads.html</a:t>
            </a:r>
            <a:endParaRPr lang="en-US" altLang="ja-JP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713" y="1101882"/>
            <a:ext cx="4450287" cy="455593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6809014" y="1332276"/>
            <a:ext cx="498022" cy="2365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6809015" y="3985330"/>
            <a:ext cx="498022" cy="2365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596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２ー１．インストール 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(windows)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251136" y="1101882"/>
            <a:ext cx="13516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Windows</a:t>
            </a:r>
            <a:r>
              <a:rPr lang="ja-JP" altLang="en-US" dirty="0"/>
              <a:t>版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51135" y="1471214"/>
            <a:ext cx="85303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333333"/>
                </a:solidFill>
                <a:latin typeface="Arial" panose="020B0604020202020204" pitchFamily="34" charset="0"/>
              </a:rPr>
              <a:t>１．</a:t>
            </a:r>
            <a:r>
              <a:rPr lang="en-US" altLang="ja-JP" dirty="0">
                <a:solidFill>
                  <a:schemeClr val="accent1"/>
                </a:solidFill>
                <a:latin typeface="Arial" panose="020B0604020202020204" pitchFamily="34" charset="0"/>
              </a:rPr>
              <a:t>wkhtmltox-0.12.6-1.msvc 2015-win 64.exe</a:t>
            </a:r>
            <a:r>
              <a:rPr lang="ja-JP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を実行し、任意の場所に設定します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。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r>
              <a:rPr lang="ja-JP" altLang="en-US" dirty="0"/>
              <a:t>インストールオプションはすべてデフォルトを選択すればよい。</a:t>
            </a:r>
            <a:endParaRPr lang="en-US" altLang="ja-JP" dirty="0"/>
          </a:p>
          <a:p>
            <a:r>
              <a:rPr lang="zh-CN" altLang="en-US" dirty="0"/>
              <a:t>例：</a:t>
            </a:r>
            <a:r>
              <a:rPr lang="en-US" altLang="zh-CN" dirty="0">
                <a:solidFill>
                  <a:schemeClr val="accent1"/>
                </a:solidFill>
              </a:rPr>
              <a:t>C:\Program Files\</a:t>
            </a:r>
            <a:r>
              <a:rPr lang="en-US" altLang="zh-CN" dirty="0" err="1">
                <a:solidFill>
                  <a:schemeClr val="accent1"/>
                </a:solidFill>
              </a:rPr>
              <a:t>wkhtmltopdf</a:t>
            </a:r>
            <a:endParaRPr lang="en-US" altLang="zh-CN" dirty="0">
              <a:solidFill>
                <a:schemeClr val="accent1"/>
              </a:solidFill>
            </a:endParaRPr>
          </a:p>
          <a:p>
            <a:endParaRPr lang="en-US" altLang="ja-JP" dirty="0"/>
          </a:p>
          <a:p>
            <a:r>
              <a:rPr lang="ja-JP" altLang="en-US" dirty="0"/>
              <a:t>２．コマンドプロンプトを起動、</a:t>
            </a:r>
            <a:r>
              <a:rPr lang="en-US" altLang="ja-JP" dirty="0"/>
              <a:t>1</a:t>
            </a:r>
            <a:r>
              <a:rPr lang="ja-JP" altLang="en-US" dirty="0"/>
              <a:t>で作成した</a:t>
            </a:r>
            <a:r>
              <a:rPr lang="en-US" altLang="ja-JP" dirty="0" err="1">
                <a:solidFill>
                  <a:schemeClr val="accent1"/>
                </a:solidFill>
              </a:rPr>
              <a:t>wkhtmltopdf</a:t>
            </a:r>
            <a:r>
              <a:rPr lang="ja-JP" altLang="en-US" dirty="0"/>
              <a:t>内の</a:t>
            </a:r>
            <a:r>
              <a:rPr lang="en-US" altLang="ja-JP" dirty="0">
                <a:solidFill>
                  <a:schemeClr val="accent1"/>
                </a:solidFill>
              </a:rPr>
              <a:t>bin</a:t>
            </a:r>
            <a:r>
              <a:rPr lang="ja-JP" altLang="en-US" dirty="0"/>
              <a:t>フォルダのパスを指定して移動。例：</a:t>
            </a:r>
            <a:r>
              <a:rPr lang="en-US" altLang="ja-JP" dirty="0">
                <a:solidFill>
                  <a:schemeClr val="accent1"/>
                </a:solidFill>
              </a:rPr>
              <a:t>cd C:\Program Files\</a:t>
            </a:r>
            <a:r>
              <a:rPr lang="en-US" altLang="ja-JP" dirty="0" err="1">
                <a:solidFill>
                  <a:schemeClr val="accent1"/>
                </a:solidFill>
              </a:rPr>
              <a:t>wkhtmltopdf</a:t>
            </a:r>
            <a:r>
              <a:rPr lang="en-US" altLang="ja-JP" dirty="0">
                <a:solidFill>
                  <a:schemeClr val="accent1"/>
                </a:solidFill>
              </a:rPr>
              <a:t>\bin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3335721"/>
            <a:ext cx="4243598" cy="161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8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２ー２．インストール（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linux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7975" y="1101882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Linux</a:t>
            </a:r>
            <a:r>
              <a:rPr lang="ja-JP" altLang="en-US" dirty="0"/>
              <a:t>版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307974" y="1471214"/>
            <a:ext cx="87741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１．インストールコマンドの実行： </a:t>
            </a:r>
            <a:r>
              <a:rPr lang="ja-JP" altLang="en-US" dirty="0">
                <a:solidFill>
                  <a:schemeClr val="accent1"/>
                </a:solidFill>
              </a:rPr>
              <a:t>rpm -ivh </a:t>
            </a:r>
            <a:r>
              <a:rPr lang="en-US" altLang="ja-JP" dirty="0">
                <a:solidFill>
                  <a:schemeClr val="accent1"/>
                </a:solidFill>
              </a:rPr>
              <a:t>wkhtmltox-0.12.6.1-2.almalinux8.x86_64.rpm</a:t>
            </a:r>
            <a:r>
              <a:rPr lang="ja-JP" altLang="en-US" dirty="0"/>
              <a:t>次のようなプロンプトが表示される場合は、対応する依存ファイルをインストールする必要があります。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09119" y="3460396"/>
            <a:ext cx="85477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２．コマンドを実行して依存ファイルをインストールします。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ja-JP" altLang="en-US" dirty="0">
                <a:solidFill>
                  <a:schemeClr val="accent1"/>
                </a:solidFill>
              </a:rPr>
              <a:t>yum -y install xorg-x11-fonts-75dpi</a:t>
            </a:r>
            <a:r>
              <a:rPr lang="zh-CN" altLang="en-US" dirty="0">
                <a:solidFill>
                  <a:schemeClr val="accent1"/>
                </a:solidFill>
              </a:rPr>
              <a:t>，</a:t>
            </a:r>
            <a:r>
              <a:rPr lang="en-US" altLang="ja-JP" dirty="0">
                <a:solidFill>
                  <a:schemeClr val="accent1"/>
                </a:solidFill>
              </a:rPr>
              <a:t>yum </a:t>
            </a:r>
            <a:r>
              <a:rPr lang="en-US" altLang="zh-CN" dirty="0">
                <a:solidFill>
                  <a:schemeClr val="accent1"/>
                </a:solidFill>
              </a:rPr>
              <a:t>-</a:t>
            </a:r>
            <a:r>
              <a:rPr lang="en-US" altLang="ja-JP" dirty="0">
                <a:solidFill>
                  <a:schemeClr val="accent1"/>
                </a:solidFill>
              </a:rPr>
              <a:t>y install xorg-x11-fonts-Type1</a:t>
            </a:r>
            <a:endParaRPr lang="ja-JP" altLang="en-US" dirty="0">
              <a:solidFill>
                <a:schemeClr val="accent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07974" y="5130893"/>
            <a:ext cx="3773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３．wkhtmltopdfを再インストールする</a:t>
            </a:r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45" y="2350547"/>
            <a:ext cx="5457143" cy="895238"/>
          </a:xfrm>
          <a:prstGeom prst="rect">
            <a:avLst/>
          </a:prstGeom>
        </p:spPr>
      </p:pic>
      <p:grpSp>
        <p:nvGrpSpPr>
          <p:cNvPr id="19" name="グループ化 18"/>
          <p:cNvGrpSpPr/>
          <p:nvPr/>
        </p:nvGrpSpPr>
        <p:grpSpPr>
          <a:xfrm>
            <a:off x="485088" y="4137230"/>
            <a:ext cx="7819800" cy="656828"/>
            <a:chOff x="481764" y="4102729"/>
            <a:chExt cx="7819800" cy="656828"/>
          </a:xfrm>
        </p:grpSpPr>
        <p:pic>
          <p:nvPicPr>
            <p:cNvPr id="17" name="図 1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1764" y="4102729"/>
              <a:ext cx="3600000" cy="628571"/>
            </a:xfrm>
            <a:prstGeom prst="rect">
              <a:avLst/>
            </a:prstGeom>
          </p:spPr>
        </p:pic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82516" y="4130986"/>
              <a:ext cx="5019048" cy="628571"/>
            </a:xfrm>
            <a:prstGeom prst="rect">
              <a:avLst/>
            </a:prstGeom>
          </p:spPr>
        </p:pic>
      </p:grpSp>
      <p:pic>
        <p:nvPicPr>
          <p:cNvPr id="20" name="図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088" y="5456107"/>
            <a:ext cx="5333333" cy="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0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</a:rPr>
              <a:t>３ー１．試し１（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</a:rPr>
              <a:t>Windows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</a:rPr>
              <a:t>）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0946561D-9C5C-4876-B1D3-D741BCDE6260}"/>
              </a:ext>
            </a:extLst>
          </p:cNvPr>
          <p:cNvSpPr/>
          <p:nvPr/>
        </p:nvSpPr>
        <p:spPr>
          <a:xfrm>
            <a:off x="251136" y="1101882"/>
            <a:ext cx="868045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</a:rPr>
              <a:t>コマンドを使用した</a:t>
            </a:r>
            <a:r>
              <a:rPr lang="en-US" altLang="ja-JP" dirty="0">
                <a:latin typeface="ＭＳ Ｐゴシック" panose="020B0600070205080204" pitchFamily="50" charset="-128"/>
              </a:rPr>
              <a:t>pdf</a:t>
            </a:r>
            <a:r>
              <a:rPr lang="ja-JP" altLang="en-US" dirty="0">
                <a:latin typeface="ＭＳ Ｐゴシック" panose="020B0600070205080204" pitchFamily="50" charset="-128"/>
              </a:rPr>
              <a:t>の作成（</a:t>
            </a:r>
            <a:r>
              <a:rPr lang="ja-JP" altLang="en-US" dirty="0">
                <a:solidFill>
                  <a:srgbClr val="333333"/>
                </a:solidFill>
                <a:latin typeface="ＭＳ Ｐゴシック" panose="020B0600070205080204" pitchFamily="50" charset="-128"/>
              </a:rPr>
              <a:t>携帯端末</a:t>
            </a:r>
            <a:r>
              <a:rPr lang="ja-JP" altLang="en-US" dirty="0">
                <a:latin typeface="ＭＳ Ｐゴシック" panose="020B0600070205080204" pitchFamily="50" charset="-128"/>
              </a:rPr>
              <a:t>）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 err="1">
                <a:solidFill>
                  <a:schemeClr val="accent1"/>
                </a:solidFill>
                <a:latin typeface="ＭＳ Ｐゴシック" panose="020B0600070205080204" pitchFamily="50" charset="-128"/>
              </a:rPr>
              <a:t>wkhtmltopdf</a:t>
            </a:r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 --disable-smart-shrinking  --page-height 4000px --page-width 390px -T 0 -B 0 -R 0 -L 0 --enable-</a:t>
            </a:r>
            <a:r>
              <a:rPr lang="en-US" altLang="ja-JP" dirty="0" err="1">
                <a:solidFill>
                  <a:schemeClr val="accent1"/>
                </a:solidFill>
                <a:latin typeface="ＭＳ Ｐゴシック" panose="020B0600070205080204" pitchFamily="50" charset="-128"/>
              </a:rPr>
              <a:t>javascript</a:t>
            </a:r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 --</a:t>
            </a:r>
            <a:r>
              <a:rPr lang="en-US" altLang="ja-JP" dirty="0" err="1">
                <a:solidFill>
                  <a:schemeClr val="accent1"/>
                </a:solidFill>
                <a:latin typeface="ＭＳ Ｐゴシック" panose="020B0600070205080204" pitchFamily="50" charset="-128"/>
              </a:rPr>
              <a:t>javascript</a:t>
            </a:r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-delay 2000 http://localhost:8086/aams_i/AAMS_I03_recipient_info.jsp D:\recipient_info.pdf</a:t>
            </a: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</a:rPr>
              <a:t>パラメータの説明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--disable-smart-shrinking</a:t>
            </a:r>
            <a:r>
              <a:rPr lang="en-US" altLang="ja-JP" dirty="0">
                <a:latin typeface="ＭＳ Ｐゴシック" panose="020B0600070205080204" pitchFamily="50" charset="-128"/>
              </a:rPr>
              <a:t>	</a:t>
            </a:r>
            <a:r>
              <a:rPr lang="ja-JP" altLang="en-US" dirty="0">
                <a:latin typeface="ＭＳ Ｐゴシック" panose="020B0600070205080204" pitchFamily="50" charset="-128"/>
              </a:rPr>
              <a:t>スマート収縮戦略を使用しない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--page-height 4000px</a:t>
            </a:r>
            <a:r>
              <a:rPr lang="en-US" altLang="ja-JP" dirty="0">
                <a:latin typeface="ＭＳ Ｐゴシック" panose="020B0600070205080204" pitchFamily="50" charset="-128"/>
              </a:rPr>
              <a:t>	</a:t>
            </a:r>
            <a:r>
              <a:rPr lang="ja-JP" altLang="en-US" dirty="0">
                <a:latin typeface="ＭＳ Ｐゴシック" panose="020B0600070205080204" pitchFamily="50" charset="-128"/>
              </a:rPr>
              <a:t>ページの高さ</a:t>
            </a:r>
            <a:r>
              <a:rPr lang="en-US" altLang="ja-JP" dirty="0">
                <a:latin typeface="ＭＳ Ｐゴシック" panose="020B0600070205080204" pitchFamily="50" charset="-128"/>
              </a:rPr>
              <a:t>4000px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--page-width 390px</a:t>
            </a:r>
            <a:r>
              <a:rPr lang="en-US" altLang="ja-JP" dirty="0">
                <a:latin typeface="ＭＳ Ｐゴシック" panose="020B0600070205080204" pitchFamily="50" charset="-128"/>
              </a:rPr>
              <a:t>	</a:t>
            </a:r>
            <a:r>
              <a:rPr lang="ja-JP" altLang="en-US" dirty="0">
                <a:latin typeface="ＭＳ Ｐゴシック" panose="020B0600070205080204" pitchFamily="50" charset="-128"/>
              </a:rPr>
              <a:t>ページ幅</a:t>
            </a:r>
            <a:r>
              <a:rPr lang="en-US" altLang="ja-JP" dirty="0">
                <a:latin typeface="ＭＳ Ｐゴシック" panose="020B0600070205080204" pitchFamily="50" charset="-128"/>
              </a:rPr>
              <a:t>390px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-T 0 -B 0 -R 0 -L 0</a:t>
            </a:r>
            <a:r>
              <a:rPr lang="en-US" altLang="ja-JP" dirty="0">
                <a:latin typeface="ＭＳ Ｐゴシック" panose="020B0600070205080204" pitchFamily="50" charset="-128"/>
              </a:rPr>
              <a:t>	</a:t>
            </a:r>
            <a:r>
              <a:rPr lang="ja-JP" altLang="en-US" dirty="0">
                <a:latin typeface="ＭＳ Ｐゴシック" panose="020B0600070205080204" pitchFamily="50" charset="-128"/>
              </a:rPr>
              <a:t>ページ余白（上、下、右、左）を</a:t>
            </a:r>
            <a:r>
              <a:rPr lang="en-US" altLang="ja-JP" dirty="0">
                <a:latin typeface="ＭＳ Ｐゴシック" panose="020B0600070205080204" pitchFamily="50" charset="-128"/>
              </a:rPr>
              <a:t>0</a:t>
            </a:r>
            <a:r>
              <a:rPr lang="ja-JP" altLang="en-US" dirty="0">
                <a:latin typeface="ＭＳ Ｐゴシック" panose="020B0600070205080204" pitchFamily="50" charset="-128"/>
              </a:rPr>
              <a:t>に設定する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Ｐゴシック" panose="020B0600070205080204" pitchFamily="50" charset="-128"/>
              </a:rPr>
              <a:t>-</a:t>
            </a:r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-enable-</a:t>
            </a:r>
            <a:r>
              <a:rPr lang="en-US" altLang="ja-JP" dirty="0" err="1">
                <a:solidFill>
                  <a:schemeClr val="accent1"/>
                </a:solidFill>
                <a:latin typeface="ＭＳ Ｐゴシック" panose="020B0600070205080204" pitchFamily="50" charset="-128"/>
              </a:rPr>
              <a:t>javascript</a:t>
            </a:r>
            <a:r>
              <a:rPr lang="en-US" altLang="ja-JP" dirty="0">
                <a:latin typeface="ＭＳ Ｐゴシック" panose="020B0600070205080204" pitchFamily="50" charset="-128"/>
              </a:rPr>
              <a:t>	</a:t>
            </a:r>
            <a:r>
              <a:rPr lang="ja-JP" altLang="en-US" dirty="0">
                <a:latin typeface="ＭＳ Ｐゴシック" panose="020B0600070205080204" pitchFamily="50" charset="-128"/>
              </a:rPr>
              <a:t> </a:t>
            </a:r>
            <a:r>
              <a:rPr lang="en-US" altLang="ja-JP" dirty="0">
                <a:latin typeface="ＭＳ Ｐゴシック" panose="020B0600070205080204" pitchFamily="50" charset="-128"/>
              </a:rPr>
              <a:t>WEB</a:t>
            </a:r>
            <a:r>
              <a:rPr lang="ja-JP" altLang="en-US" dirty="0">
                <a:latin typeface="ＭＳ Ｐゴシック" panose="020B0600070205080204" pitchFamily="50" charset="-128"/>
              </a:rPr>
              <a:t>ページによる</a:t>
            </a:r>
            <a:r>
              <a:rPr lang="en-US" altLang="ja-JP" dirty="0" err="1">
                <a:latin typeface="ＭＳ Ｐゴシック" panose="020B0600070205080204" pitchFamily="50" charset="-128"/>
              </a:rPr>
              <a:t>javaScript</a:t>
            </a:r>
            <a:r>
              <a:rPr lang="ja-JP" altLang="en-US" dirty="0">
                <a:latin typeface="ＭＳ Ｐゴシック" panose="020B0600070205080204" pitchFamily="50" charset="-128"/>
              </a:rPr>
              <a:t>の実行を許可する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--</a:t>
            </a:r>
            <a:r>
              <a:rPr lang="en-US" altLang="ja-JP" dirty="0" err="1">
                <a:solidFill>
                  <a:schemeClr val="accent1"/>
                </a:solidFill>
                <a:latin typeface="ＭＳ Ｐゴシック" panose="020B0600070205080204" pitchFamily="50" charset="-128"/>
              </a:rPr>
              <a:t>javascript</a:t>
            </a:r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-delay 2000</a:t>
            </a:r>
            <a:r>
              <a:rPr lang="en-US" altLang="ja-JP" dirty="0">
                <a:latin typeface="ＭＳ Ｐゴシック" panose="020B0600070205080204" pitchFamily="50" charset="-128"/>
              </a:rPr>
              <a:t>	</a:t>
            </a:r>
            <a:r>
              <a:rPr lang="ja-JP" altLang="en-US" dirty="0">
                <a:latin typeface="ＭＳ Ｐゴシック" panose="020B0600070205080204" pitchFamily="50" charset="-128"/>
              </a:rPr>
              <a:t> </a:t>
            </a:r>
            <a:r>
              <a:rPr lang="en-US" altLang="ja-JP" dirty="0">
                <a:latin typeface="ＭＳ Ｐゴシック" panose="020B0600070205080204" pitchFamily="50" charset="-128"/>
              </a:rPr>
              <a:t>2000 </a:t>
            </a:r>
            <a:r>
              <a:rPr lang="en-US" altLang="ja-JP" dirty="0" err="1">
                <a:latin typeface="ＭＳ Ｐゴシック" panose="020B0600070205080204" pitchFamily="50" charset="-128"/>
              </a:rPr>
              <a:t>ms</a:t>
            </a:r>
            <a:r>
              <a:rPr lang="ja-JP" altLang="en-US" dirty="0">
                <a:latin typeface="ＭＳ Ｐゴシック" panose="020B0600070205080204" pitchFamily="50" charset="-128"/>
              </a:rPr>
              <a:t>遅延して</a:t>
            </a:r>
            <a:r>
              <a:rPr lang="en-US" altLang="ja-JP" dirty="0" err="1">
                <a:latin typeface="ＭＳ Ｐゴシック" panose="020B0600070205080204" pitchFamily="50" charset="-128"/>
              </a:rPr>
              <a:t>javaScript</a:t>
            </a:r>
            <a:r>
              <a:rPr lang="ja-JP" altLang="en-US" dirty="0">
                <a:latin typeface="ＭＳ Ｐゴシック" panose="020B0600070205080204" pitchFamily="50" charset="-128"/>
              </a:rPr>
              <a:t>の実行完了を待つ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http://localhost:8086/aams_i/AAMS_I03_recipient_info.jsp</a:t>
            </a:r>
            <a:r>
              <a:rPr lang="en-US" altLang="ja-JP" dirty="0">
                <a:latin typeface="ＭＳ Ｐゴシック" panose="020B0600070205080204" pitchFamily="50" charset="-128"/>
              </a:rPr>
              <a:t>	</a:t>
            </a:r>
            <a:r>
              <a:rPr lang="ja-JP" altLang="en-US" dirty="0">
                <a:latin typeface="ＭＳ Ｐゴシック" panose="020B0600070205080204" pitchFamily="50" charset="-128"/>
              </a:rPr>
              <a:t> </a:t>
            </a:r>
            <a:r>
              <a:rPr lang="en-US" altLang="ja-JP" dirty="0">
                <a:latin typeface="ＭＳ Ｐゴシック" panose="020B0600070205080204" pitchFamily="50" charset="-128"/>
              </a:rPr>
              <a:t>WEB</a:t>
            </a:r>
            <a:r>
              <a:rPr lang="ja-JP" altLang="en-US" dirty="0">
                <a:latin typeface="ＭＳ Ｐゴシック" panose="020B0600070205080204" pitchFamily="50" charset="-128"/>
              </a:rPr>
              <a:t>画面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D:\recipient_info.pdf</a:t>
            </a:r>
            <a:r>
              <a:rPr lang="en-US" altLang="ja-JP" dirty="0">
                <a:latin typeface="ＭＳ Ｐゴシック" panose="020B0600070205080204" pitchFamily="50" charset="-128"/>
              </a:rPr>
              <a:t>	PDF</a:t>
            </a:r>
            <a:r>
              <a:rPr lang="ja-JP" altLang="en-US" dirty="0">
                <a:latin typeface="ＭＳ Ｐゴシック" panose="020B0600070205080204" pitchFamily="50" charset="-128"/>
              </a:rPr>
              <a:t>の保存パス</a:t>
            </a:r>
          </a:p>
        </p:txBody>
      </p:sp>
    </p:spTree>
    <p:extLst>
      <p:ext uri="{BB962C8B-B14F-4D97-AF65-F5344CB8AC3E}">
        <p14:creationId xmlns:p14="http://schemas.microsoft.com/office/powerpoint/2010/main" val="3038125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="" xmlns:a16="http://schemas.microsoft.com/office/drawing/2014/main" id="{5A6AFE50-7F02-4DCD-B65B-1A6E886B99B1}"/>
              </a:ext>
            </a:extLst>
          </p:cNvPr>
          <p:cNvSpPr/>
          <p:nvPr/>
        </p:nvSpPr>
        <p:spPr>
          <a:xfrm>
            <a:off x="251136" y="1101882"/>
            <a:ext cx="541487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</a:rPr>
              <a:t>コマンド実行効果</a:t>
            </a:r>
            <a:r>
              <a:rPr lang="en-US" altLang="ja-JP" dirty="0">
                <a:latin typeface="ＭＳ Ｐゴシック" panose="020B0600070205080204" pitchFamily="50" charset="-128"/>
              </a:rPr>
              <a:t>(</a:t>
            </a:r>
            <a:r>
              <a:rPr lang="ja-JP" altLang="en-US" dirty="0">
                <a:latin typeface="ＭＳ Ｐゴシック" panose="020B0600070205080204" pitchFamily="50" charset="-128"/>
              </a:rPr>
              <a:t>携帯端末</a:t>
            </a:r>
            <a:r>
              <a:rPr lang="en-US" altLang="ja-JP" dirty="0">
                <a:latin typeface="ＭＳ Ｐゴシック" panose="020B0600070205080204" pitchFamily="50" charset="-128"/>
              </a:rPr>
              <a:t>)</a:t>
            </a:r>
          </a:p>
        </p:txBody>
      </p:sp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３ー２．試し１（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Windows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35" y="1616289"/>
            <a:ext cx="5915711" cy="3479243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27" y="1146461"/>
            <a:ext cx="2508278" cy="503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7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</a:rPr>
              <a:t>３ー３．試し２（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</a:rPr>
              <a:t>Windows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</a:rPr>
              <a:t>）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="" xmlns:a16="http://schemas.microsoft.com/office/drawing/2014/main" id="{0946561D-9C5C-4876-B1D3-D741BCDE6260}"/>
              </a:ext>
            </a:extLst>
          </p:cNvPr>
          <p:cNvSpPr/>
          <p:nvPr/>
        </p:nvSpPr>
        <p:spPr>
          <a:xfrm>
            <a:off x="251136" y="1101882"/>
            <a:ext cx="868045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</a:rPr>
              <a:t>コマンドを使用した</a:t>
            </a:r>
            <a:r>
              <a:rPr lang="en-US" altLang="ja-JP" dirty="0">
                <a:latin typeface="ＭＳ Ｐゴシック" panose="020B0600070205080204" pitchFamily="50" charset="-128"/>
              </a:rPr>
              <a:t>pdf</a:t>
            </a:r>
            <a:r>
              <a:rPr lang="ja-JP" altLang="en-US" dirty="0">
                <a:latin typeface="ＭＳ Ｐゴシック" panose="020B0600070205080204" pitchFamily="50" charset="-128"/>
              </a:rPr>
              <a:t>の作成（ＰＣ端）</a:t>
            </a:r>
          </a:p>
          <a:p>
            <a:pPr marL="0" indent="0">
              <a:buNone/>
            </a:pPr>
            <a:endParaRPr lang="ja-JP" altLang="en-US" dirty="0">
              <a:latin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 err="1">
                <a:solidFill>
                  <a:schemeClr val="accent1"/>
                </a:solidFill>
                <a:latin typeface="ＭＳ Ｐゴシック" panose="020B0600070205080204" pitchFamily="50" charset="-128"/>
              </a:rPr>
              <a:t>wkhtmltopdf</a:t>
            </a:r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 -T 0 -B 0 -R 0 -L 0 http://localhost:8086/aams_i/AAMS_I_donor_chart_4.jsp D:\chart4.pdf</a:t>
            </a: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dirty="0">
                <a:latin typeface="ＭＳ Ｐゴシック" panose="020B0600070205080204" pitchFamily="50" charset="-128"/>
              </a:rPr>
              <a:t>パラメータの説明</a:t>
            </a:r>
          </a:p>
          <a:p>
            <a:pPr marL="0" indent="0">
              <a:buNone/>
            </a:pPr>
            <a:endParaRPr lang="ja-JP" altLang="en-US" dirty="0">
              <a:latin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-T 0 -B 0 -R 0 -L 0</a:t>
            </a:r>
            <a:r>
              <a:rPr lang="en-US" altLang="ja-JP" dirty="0">
                <a:latin typeface="ＭＳ Ｐゴシック" panose="020B0600070205080204" pitchFamily="50" charset="-128"/>
              </a:rPr>
              <a:t>	</a:t>
            </a:r>
            <a:r>
              <a:rPr lang="ja-JP" altLang="en-US" dirty="0">
                <a:latin typeface="ＭＳ Ｐゴシック" panose="020B0600070205080204" pitchFamily="50" charset="-128"/>
              </a:rPr>
              <a:t>ページ余白（上、下、右、左）を</a:t>
            </a:r>
            <a:r>
              <a:rPr lang="en-US" altLang="ja-JP" dirty="0">
                <a:latin typeface="ＭＳ Ｐゴシック" panose="020B0600070205080204" pitchFamily="50" charset="-128"/>
              </a:rPr>
              <a:t>0</a:t>
            </a:r>
            <a:r>
              <a:rPr lang="ja-JP" altLang="en-US" dirty="0">
                <a:latin typeface="ＭＳ Ｐゴシック" panose="020B0600070205080204" pitchFamily="50" charset="-128"/>
              </a:rPr>
              <a:t>に設定する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http://localhost:8086/aams_i/AAMS_I_donor_chart_4.jsp</a:t>
            </a:r>
            <a:r>
              <a:rPr lang="en-US" altLang="ja-JP" dirty="0">
                <a:latin typeface="ＭＳ Ｐゴシック" panose="020B0600070205080204" pitchFamily="50" charset="-128"/>
              </a:rPr>
              <a:t>	 WEB</a:t>
            </a:r>
            <a:r>
              <a:rPr lang="ja-JP" altLang="en-US" dirty="0">
                <a:latin typeface="ＭＳ Ｐゴシック" panose="020B0600070205080204" pitchFamily="50" charset="-128"/>
              </a:rPr>
              <a:t>画面</a:t>
            </a:r>
          </a:p>
          <a:p>
            <a:pPr marL="0" indent="0">
              <a:buNone/>
            </a:pPr>
            <a:r>
              <a:rPr lang="en-US" altLang="ja-JP" dirty="0">
                <a:solidFill>
                  <a:schemeClr val="accent1"/>
                </a:solidFill>
                <a:latin typeface="ＭＳ Ｐゴシック" panose="020B0600070205080204" pitchFamily="50" charset="-128"/>
              </a:rPr>
              <a:t>D:\chart4.pdf</a:t>
            </a:r>
            <a:r>
              <a:rPr lang="en-US" altLang="ja-JP" dirty="0">
                <a:latin typeface="ＭＳ Ｐゴシック" panose="020B0600070205080204" pitchFamily="50" charset="-128"/>
              </a:rPr>
              <a:t>	PDF</a:t>
            </a:r>
            <a:r>
              <a:rPr lang="ja-JP" altLang="en-US" dirty="0">
                <a:latin typeface="ＭＳ Ｐゴシック" panose="020B0600070205080204" pitchFamily="50" charset="-128"/>
              </a:rPr>
              <a:t>の保存パス</a:t>
            </a:r>
            <a:endParaRPr lang="en-US" altLang="ja-JP" dirty="0">
              <a:latin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dirty="0">
              <a:latin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en-US" altLang="ja-JP" dirty="0">
                <a:latin typeface="ＭＳ Ｐゴシック" panose="020B0600070205080204" pitchFamily="50" charset="-128"/>
              </a:rPr>
              <a:t>※</a:t>
            </a:r>
            <a:r>
              <a:rPr lang="ja-JP" altLang="en-US" dirty="0">
                <a:latin typeface="ＭＳ Ｐゴシック" panose="020B0600070205080204" pitchFamily="50" charset="-128"/>
              </a:rPr>
              <a:t>ページの幅高さを明記しない場合、デフォルトは</a:t>
            </a:r>
            <a:r>
              <a:rPr lang="en-US" altLang="ja-JP" dirty="0">
                <a:latin typeface="ＭＳ Ｐゴシック" panose="020B0600070205080204" pitchFamily="50" charset="-128"/>
              </a:rPr>
              <a:t>A4</a:t>
            </a:r>
            <a:endParaRPr lang="ja-JP" altLang="en-US" dirty="0">
              <a:latin typeface="ＭＳ Ｐゴシック" panose="020B0600070205080204" pitchFamily="50" charset="-128"/>
            </a:endParaRPr>
          </a:p>
          <a:p>
            <a:pPr marL="0" indent="0">
              <a:buNone/>
            </a:pPr>
            <a:endParaRPr lang="ja-JP" altLang="en-US" dirty="0">
              <a:latin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5158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51136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</a:rPr>
              <a:t>３ー４．試し２（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</a:rPr>
              <a:t>Windows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</a:rPr>
              <a:t>）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AutoShape 4" descr="「暴走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5" name="AutoShape 6" descr="「暴走」の画像検索結果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="" xmlns:a16="http://schemas.microsoft.com/office/drawing/2014/main" id="{4428307C-88AC-43C3-A53E-6C2414ABA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136" y="1101882"/>
            <a:ext cx="8229600" cy="5246043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コマンド実行効果</a:t>
            </a:r>
            <a:r>
              <a: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ＰＣ端</a:t>
            </a:r>
            <a:r>
              <a:rPr lang="en-US" altLang="ja-JP" dirty="0">
                <a:solidFill>
                  <a:srgbClr val="333333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dirty="0">
              <a:solidFill>
                <a:schemeClr val="bg1">
                  <a:lumMod val="65000"/>
                </a:schemeClr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="" xmlns:a16="http://schemas.microsoft.com/office/drawing/2014/main" id="{F7887B99-3806-43F9-9FE9-016D91942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43" y="1598140"/>
            <a:ext cx="4933323" cy="2578444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="" xmlns:a16="http://schemas.microsoft.com/office/drawing/2014/main" id="{358BF27C-1558-4D63-8FA5-673B578CF2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609" y="1598140"/>
            <a:ext cx="3318047" cy="348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492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1.2"/>
  <p:tag name="ISPRING_ULTRA_SCORM_COURSE_ID" val="2FB98E69-29C4-4A6B-85DC-5AA21706F4F0"/>
  <p:tag name="ISPRING_CMI5_LAUNCH_METHOD" val="any window"/>
  <p:tag name="ISPRING_SCORM_RATE_SLIDES" val="1"/>
  <p:tag name="ISPRINGCLOUDFOLDERID" val="1"/>
  <p:tag name="ISPRINGONLINEFOLDERID" val="1"/>
  <p:tag name="ISPRING_OUTPUT_FOLDER" val="[[&quot;x6\&quot;T{0A1F2BAE-1CEA-4DCF-97F0-F7F7D714EBC9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free&quot;},&quot;advancedSettings&quot;:{&quot;enableTextAllocation&quot;:&quot;T_TRUE&quot;,&quot;viewingFromLocalDrive&quot;:&quot;T_TRUE&quot;,&quot;contentScale&quot;:75,&quot;contentScaleMode&quot;:&quot;SCAL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}"/>
  <p:tag name="ISPRING_SCORM_PASSING_SCORE" val="100.000000"/>
  <p:tag name="ISPRING_ULTRA_SCORM_COURCE_TITLE" val="EFW紹介v1.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QUIZZES" val="0"/>
  <p:tag name="ISPRING_PRESENTATION_TITLE" val="EFW紹介v1.6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39792</TotalTime>
  <Words>592</Words>
  <Application>Microsoft Office PowerPoint</Application>
  <PresentationFormat>画面に合わせる (4:3)</PresentationFormat>
  <Paragraphs>133</Paragraphs>
  <Slides>14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Meiryo UI</vt:lpstr>
      <vt:lpstr>ＭＳ Ｐゴシック</vt:lpstr>
      <vt:lpstr>MS UI Gothic</vt:lpstr>
      <vt:lpstr>YakuHanJPs</vt:lpstr>
      <vt:lpstr>Arial</vt:lpstr>
      <vt:lpstr>Calibri</vt:lpstr>
      <vt:lpstr>1_Office ​​テーマ</vt:lpstr>
      <vt:lpstr>PowerPoint プレゼンテーション</vt:lpstr>
      <vt:lpstr>１ー１．wkhtmltopdfの紹介</vt:lpstr>
      <vt:lpstr>１ー２．wkhtmltopdfの取得</vt:lpstr>
      <vt:lpstr>２ー１．インストール (windows)</vt:lpstr>
      <vt:lpstr>２ー２．インストール（linux）</vt:lpstr>
      <vt:lpstr>３ー１．試し１（Windows）</vt:lpstr>
      <vt:lpstr>３ー２．試し１（Windows）</vt:lpstr>
      <vt:lpstr>３ー３．試し２（Windows）</vt:lpstr>
      <vt:lpstr>３ー４．試し２（Windows）</vt:lpstr>
      <vt:lpstr>３ー５．試し３（Linux）</vt:lpstr>
      <vt:lpstr>３ー６．試し３（Linux）</vt:lpstr>
      <vt:lpstr>４ー１．タスク計画の作成</vt:lpstr>
      <vt:lpstr>４ー２．タスク計画の結果</vt:lpstr>
      <vt:lpstr>※参考資料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EFW紹介v1.6</dc:title>
  <dc:creator>常 珂軍</dc:creator>
  <cp:lastModifiedBy>sun</cp:lastModifiedBy>
  <cp:revision>5349</cp:revision>
  <cp:lastPrinted>2012-10-25T09:56:50Z</cp:lastPrinted>
  <dcterms:modified xsi:type="dcterms:W3CDTF">2023-03-22T07:13:17Z</dcterms:modified>
</cp:coreProperties>
</file>