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1" r:id="rId1"/>
  </p:sldMasterIdLst>
  <p:notesMasterIdLst>
    <p:notesMasterId r:id="rId7"/>
  </p:notesMasterIdLst>
  <p:handoutMasterIdLst>
    <p:handoutMasterId r:id="rId8"/>
  </p:handoutMasterIdLst>
  <p:sldIdLst>
    <p:sldId id="392" r:id="rId2"/>
    <p:sldId id="406" r:id="rId3"/>
    <p:sldId id="430" r:id="rId4"/>
    <p:sldId id="431" r:id="rId5"/>
    <p:sldId id="433" r:id="rId6"/>
  </p:sldIdLst>
  <p:sldSz cx="9144000" cy="6858000" type="screen4x3"/>
  <p:notesSz cx="7099300" cy="10234613"/>
  <p:custDataLst>
    <p:tags r:id="rId9"/>
  </p:custDataLst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FF9900"/>
    <a:srgbClr val="0000FF"/>
    <a:srgbClr val="007033"/>
    <a:srgbClr val="008A3E"/>
    <a:srgbClr val="609ED6"/>
    <a:srgbClr val="99CCFF"/>
    <a:srgbClr val="66CCFF"/>
    <a:srgbClr val="0033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88" autoAdjust="0"/>
    <p:restoredTop sz="99643" autoAdjust="0"/>
  </p:normalViewPr>
  <p:slideViewPr>
    <p:cSldViewPr snapToGrid="0">
      <p:cViewPr varScale="1">
        <p:scale>
          <a:sx n="81" d="100"/>
          <a:sy n="81" d="100"/>
        </p:scale>
        <p:origin x="114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56" y="-78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1EEA4EC-110F-4EBE-8324-45D9533D5526}" type="datetimeFigureOut">
              <a:rPr lang="ja-JP" altLang="en-US"/>
              <a:pPr>
                <a:defRPr/>
              </a:pPr>
              <a:t>2019/12/14</a:t>
            </a:fld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C68A9FDE-10FD-45DA-A1F0-F8F5C3264679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5612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05D0ECA-68A4-4E95-906C-2D1519606506}" type="datetimeFigureOut">
              <a:rPr lang="ja-JP" altLang="en-US"/>
              <a:pPr>
                <a:defRPr/>
              </a:pPr>
              <a:t>2019/12/14</a:t>
            </a:fld>
            <a:endParaRPr lang="en-US" altLang="ja-JP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マスター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411F456-129C-4679-AE79-8CAE1F5EB502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775072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ja-JP" altLang="en-US" sz="1800" smtClean="0"/>
          </a:p>
        </p:txBody>
      </p:sp>
      <p:sp>
        <p:nvSpPr>
          <p:cNvPr id="13316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1354DFD-A574-4020-9875-E8EE80E50137}" type="slidenum">
              <a:rPr lang="ja-JP" altLang="en-US"/>
              <a:pPr algn="r" eaLnBrk="1" hangingPunct="1">
                <a:spcBef>
                  <a:spcPct val="0"/>
                </a:spcBef>
              </a:pPr>
              <a:t>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79519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8496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84964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84964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84964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51520" y="863001"/>
            <a:ext cx="8712968" cy="4571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/>
          </a:p>
        </p:txBody>
      </p:sp>
      <p:sp>
        <p:nvSpPr>
          <p:cNvPr id="6" name="テキスト ボックス 9"/>
          <p:cNvSpPr txBox="1">
            <a:spLocks noChangeArrowheads="1"/>
          </p:cNvSpPr>
          <p:nvPr/>
        </p:nvSpPr>
        <p:spPr bwMode="auto">
          <a:xfrm>
            <a:off x="-36000" y="-46800"/>
            <a:ext cx="3240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1400" b="1" dirty="0" smtClean="0">
                <a:solidFill>
                  <a:srgbClr val="C00000"/>
                </a:solidFill>
              </a:rPr>
              <a:t>EFW MAKE IT EASY</a:t>
            </a:r>
            <a:endParaRPr lang="ja-JP" altLang="en-US" sz="1400" b="1" dirty="0" smtClean="0">
              <a:solidFill>
                <a:srgbClr val="C0000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288" y="6519863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 anchor="t">
            <a:normAutofit/>
          </a:bodyPr>
          <a:lstStyle>
            <a:lvl1pPr algn="l">
              <a:defRPr sz="2800">
                <a:solidFill>
                  <a:schemeClr val="tx2"/>
                </a:solidFill>
                <a:latin typeface="MS UI Gothic" pitchFamily="50" charset="-128"/>
                <a:ea typeface="MS UI Gothic" pitchFamily="50" charset="-128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91269"/>
            <a:ext cx="8229600" cy="5246043"/>
          </a:xfrm>
        </p:spPr>
        <p:txBody>
          <a:bodyPr>
            <a:normAutofit/>
          </a:bodyPr>
          <a:lstStyle>
            <a:lvl1pPr>
              <a:defRPr sz="1800">
                <a:latin typeface="MS UI Gothic" pitchFamily="50" charset="-128"/>
                <a:ea typeface="MS UI Gothic" pitchFamily="50" charset="-128"/>
              </a:defRPr>
            </a:lvl1pPr>
            <a:lvl2pPr>
              <a:defRPr sz="1800">
                <a:latin typeface="MS UI Gothic" pitchFamily="50" charset="-128"/>
                <a:ea typeface="MS UI Gothic" pitchFamily="50" charset="-128"/>
              </a:defRPr>
            </a:lvl2pPr>
            <a:lvl3pPr>
              <a:defRPr sz="1800">
                <a:latin typeface="MS UI Gothic" pitchFamily="50" charset="-128"/>
                <a:ea typeface="MS UI Gothic" pitchFamily="50" charset="-128"/>
              </a:defRPr>
            </a:lvl3pPr>
            <a:lvl4pPr>
              <a:defRPr sz="1800">
                <a:latin typeface="MS UI Gothic" pitchFamily="50" charset="-128"/>
                <a:ea typeface="MS UI Gothic" pitchFamily="50" charset="-128"/>
              </a:defRPr>
            </a:lvl4pPr>
            <a:lvl5pPr>
              <a:defRPr sz="1800">
                <a:latin typeface="MS UI Gothic" pitchFamily="50" charset="-128"/>
                <a:ea typeface="MS UI Gothic" pitchFamily="50" charset="-128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8" name="スライド番号プレースホルダー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2CBF0-9F56-4157-9FC0-529FA0A011B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48375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タイトルの書式設定</a:t>
            </a:r>
          </a:p>
        </p:txBody>
      </p:sp>
      <p:sp>
        <p:nvSpPr>
          <p:cNvPr id="1027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1" name="スライド番号プレースホルダー 1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E5AA8DC3-14C1-4C98-A520-5519C9F789F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 txBox="1">
            <a:spLocks/>
          </p:cNvSpPr>
          <p:nvPr/>
        </p:nvSpPr>
        <p:spPr bwMode="auto">
          <a:xfrm>
            <a:off x="698500" y="2422525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Arial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r>
              <a:rPr lang="en-US" altLang="ja-JP" sz="3600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Nashorn</a:t>
            </a:r>
            <a:r>
              <a:rPr lang="ja-JP" altLang="en-US" sz="3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非推奨の影響</a:t>
            </a:r>
            <a:endParaRPr lang="en-US" altLang="ja-JP" sz="36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lang="en-US" altLang="ja-JP" sz="1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V0.1</a:t>
            </a:r>
          </a:p>
        </p:txBody>
      </p:sp>
      <p:sp>
        <p:nvSpPr>
          <p:cNvPr id="8" name="タイトル 1"/>
          <p:cNvSpPr txBox="1">
            <a:spLocks/>
          </p:cNvSpPr>
          <p:nvPr/>
        </p:nvSpPr>
        <p:spPr bwMode="auto">
          <a:xfrm>
            <a:off x="0" y="4365625"/>
            <a:ext cx="91440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エスコ・ジャパン株式会社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2019.08.23</a:t>
            </a:r>
            <a:endParaRPr lang="ja-JP" altLang="en-US" sz="2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．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  <a:r>
              <a:rPr lang="en-US" altLang="ja-JP" sz="2800" dirty="0" err="1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Nashorn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非推奨の知らせ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137" name="テキスト ボックス 5"/>
          <p:cNvSpPr txBox="1">
            <a:spLocks noChangeArrowheads="1"/>
          </p:cNvSpPr>
          <p:nvPr/>
        </p:nvSpPr>
        <p:spPr bwMode="auto">
          <a:xfrm>
            <a:off x="223092" y="1005408"/>
            <a:ext cx="8579385" cy="103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オラクルは</a:t>
            </a: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JDK11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から</a:t>
            </a:r>
            <a:r>
              <a:rPr lang="en-US" altLang="ja-JP" sz="2000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Nashorn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</a:t>
            </a:r>
            <a:r>
              <a:rPr lang="en-US" altLang="ja-JP" sz="20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j</a:t>
            </a:r>
            <a:r>
              <a:rPr lang="en-US" altLang="ja-JP" sz="2000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avaScript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エンジンを非推薦に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設定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しました。</a:t>
            </a:r>
            <a:r>
              <a:rPr lang="en-US" altLang="ja-JP" sz="2000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Efw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はどれほど影響されるか調査する必要で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す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。</a:t>
            </a:r>
            <a:endParaRPr lang="en-US" altLang="ja-JP" sz="20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ja-JP" sz="1600" dirty="0" smtClean="0">
                <a:solidFill>
                  <a:schemeClr val="bg1">
                    <a:lumMod val="6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(</a:t>
            </a:r>
            <a:r>
              <a:rPr lang="en-US" altLang="ja-JP" sz="1600" dirty="0" err="1" smtClean="0">
                <a:solidFill>
                  <a:schemeClr val="bg1">
                    <a:lumMod val="6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From:http</a:t>
            </a:r>
            <a:r>
              <a:rPr lang="en-US" altLang="ja-JP" sz="1600" dirty="0">
                <a:solidFill>
                  <a:schemeClr val="bg1">
                    <a:lumMod val="6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://</a:t>
            </a:r>
            <a:r>
              <a:rPr lang="en-US" altLang="ja-JP" sz="1600" dirty="0" smtClean="0">
                <a:solidFill>
                  <a:schemeClr val="bg1">
                    <a:lumMod val="6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openjdk.java.net/</a:t>
            </a:r>
            <a:r>
              <a:rPr lang="en-US" altLang="ja-JP" sz="1600" dirty="0" err="1" smtClean="0">
                <a:solidFill>
                  <a:schemeClr val="bg1">
                    <a:lumMod val="6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jeps</a:t>
            </a:r>
            <a:r>
              <a:rPr lang="en-US" altLang="ja-JP" sz="1600" dirty="0" smtClean="0">
                <a:solidFill>
                  <a:schemeClr val="bg1">
                    <a:lumMod val="6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/335)</a:t>
            </a: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26" y="2036459"/>
            <a:ext cx="8734425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235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．ポイント１　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Deprecate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と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Remove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の違い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137" name="テキスト ボックス 5"/>
          <p:cNvSpPr txBox="1">
            <a:spLocks noChangeArrowheads="1"/>
          </p:cNvSpPr>
          <p:nvPr/>
        </p:nvSpPr>
        <p:spPr bwMode="auto">
          <a:xfrm>
            <a:off x="223092" y="1005408"/>
            <a:ext cx="8579385" cy="232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Deprecate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：廃止。</a:t>
            </a:r>
            <a:endParaRPr lang="en-US" altLang="ja-JP" sz="20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Deprecated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：非推奨。</a:t>
            </a:r>
            <a:endParaRPr lang="en-US" altLang="ja-JP" sz="20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Remove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：取り除く。</a:t>
            </a:r>
            <a:endParaRPr lang="en-US" altLang="ja-JP" sz="20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Removed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：削除された。</a:t>
            </a:r>
            <a:endParaRPr lang="en-US" altLang="ja-JP" sz="20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en-US" altLang="ja-JP" sz="2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JDK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に異動が発生する場合、一般的な流れは、以下です。</a:t>
            </a:r>
            <a:endParaRPr lang="en-US" altLang="ja-JP" sz="2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" name="フローチャート : 代替処理 3"/>
          <p:cNvSpPr/>
          <p:nvPr/>
        </p:nvSpPr>
        <p:spPr>
          <a:xfrm>
            <a:off x="293461" y="3730172"/>
            <a:ext cx="1538514" cy="783771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通常</a:t>
            </a:r>
          </a:p>
        </p:txBody>
      </p:sp>
      <p:sp>
        <p:nvSpPr>
          <p:cNvPr id="8" name="フローチャート : 代替処理 7"/>
          <p:cNvSpPr/>
          <p:nvPr/>
        </p:nvSpPr>
        <p:spPr>
          <a:xfrm>
            <a:off x="3554842" y="3730171"/>
            <a:ext cx="1538514" cy="783771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非推奨</a:t>
            </a:r>
            <a:endParaRPr lang="ja-JP" altLang="en-US" sz="16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フローチャート : 代替処理 8"/>
          <p:cNvSpPr/>
          <p:nvPr/>
        </p:nvSpPr>
        <p:spPr>
          <a:xfrm>
            <a:off x="6948488" y="3730170"/>
            <a:ext cx="1538514" cy="783771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削除</a:t>
            </a:r>
            <a:endParaRPr lang="ja-JP" altLang="en-US" sz="16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07974" y="4785513"/>
            <a:ext cx="1524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kumimoji="1"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過去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554842" y="4836837"/>
            <a:ext cx="1524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kumimoji="1"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現在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963000" y="4830104"/>
            <a:ext cx="1524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kumimoji="1"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将来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右矢印 4"/>
          <p:cNvSpPr/>
          <p:nvPr/>
        </p:nvSpPr>
        <p:spPr>
          <a:xfrm>
            <a:off x="2322285" y="3868056"/>
            <a:ext cx="899885" cy="508002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右矢印 13"/>
          <p:cNvSpPr/>
          <p:nvPr/>
        </p:nvSpPr>
        <p:spPr>
          <a:xfrm>
            <a:off x="5682342" y="3875314"/>
            <a:ext cx="899885" cy="508002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" name="テキスト ボックス 5"/>
          <p:cNvSpPr txBox="1">
            <a:spLocks noChangeArrowheads="1"/>
          </p:cNvSpPr>
          <p:nvPr/>
        </p:nvSpPr>
        <p:spPr bwMode="auto">
          <a:xfrm>
            <a:off x="293461" y="5500079"/>
            <a:ext cx="831761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 eaLnBrk="1" hangingPunct="1"/>
            <a:r>
              <a:rPr lang="ja-JP" altLang="en-US" sz="2000" dirty="0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確認したうえ、</a:t>
            </a:r>
            <a:r>
              <a:rPr lang="en-US" altLang="ja-JP" sz="2000" dirty="0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JDK12</a:t>
            </a:r>
            <a:r>
              <a:rPr lang="ja-JP" altLang="en-US" sz="2000" dirty="0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にも、</a:t>
            </a:r>
            <a:r>
              <a:rPr lang="en-US" altLang="ja-JP" sz="2000" dirty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  <a:r>
              <a:rPr lang="en-US" altLang="ja-JP" sz="2000" dirty="0" err="1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Nashorn</a:t>
            </a:r>
            <a:r>
              <a:rPr lang="ja-JP" altLang="en-US" sz="2000" dirty="0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を非推奨のままで削除していません。</a:t>
            </a:r>
            <a:endParaRPr lang="en-US" altLang="ja-JP" sz="2000" dirty="0" smtClean="0">
              <a:solidFill>
                <a:srgbClr val="FF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/>
            <a:r>
              <a:rPr lang="ja-JP" altLang="en-US" sz="2000" dirty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つまり</a:t>
            </a:r>
            <a:r>
              <a:rPr lang="ja-JP" altLang="en-US" sz="2000" dirty="0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、最新版の</a:t>
            </a:r>
            <a:r>
              <a:rPr lang="en-US" altLang="ja-JP" sz="2000" dirty="0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JDK12</a:t>
            </a:r>
            <a:r>
              <a:rPr lang="ja-JP" altLang="en-US" sz="2000" dirty="0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まで、</a:t>
            </a:r>
            <a:r>
              <a:rPr lang="en-US" altLang="ja-JP" sz="2000" dirty="0" err="1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Efw</a:t>
            </a:r>
            <a:r>
              <a:rPr lang="ja-JP" altLang="en-US" sz="2000" dirty="0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を利用しても可能です。</a:t>
            </a:r>
            <a:endParaRPr lang="en-US" altLang="ja-JP" sz="2000" dirty="0">
              <a:solidFill>
                <a:srgbClr val="FF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629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３．ポイント２　</a:t>
            </a:r>
            <a:r>
              <a:rPr lang="en-US" altLang="ja-JP" sz="2800" dirty="0" err="1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Nashorn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非推奨経緯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03" y="1111250"/>
            <a:ext cx="876300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テキスト ボックス 5"/>
          <p:cNvSpPr txBox="1">
            <a:spLocks noChangeArrowheads="1"/>
          </p:cNvSpPr>
          <p:nvPr/>
        </p:nvSpPr>
        <p:spPr bwMode="auto">
          <a:xfrm>
            <a:off x="223092" y="3066396"/>
            <a:ext cx="8579385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上記記載から、以下のように読み取れます。</a:t>
            </a:r>
            <a:endParaRPr lang="en-US" altLang="ja-JP" sz="16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ECMAScript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の発展は激しいので、</a:t>
            </a:r>
            <a:r>
              <a:rPr lang="en-US" altLang="ja-JP" sz="2000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Nashorn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はそれを追いつかないから。</a:t>
            </a:r>
            <a:endParaRPr lang="en-US" altLang="ja-JP" sz="2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7" name="テキスト ボックス 5"/>
          <p:cNvSpPr txBox="1">
            <a:spLocks noChangeArrowheads="1"/>
          </p:cNvSpPr>
          <p:nvPr/>
        </p:nvSpPr>
        <p:spPr bwMode="auto">
          <a:xfrm>
            <a:off x="293461" y="4440536"/>
            <a:ext cx="8317612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 eaLnBrk="1" hangingPunct="1"/>
            <a:r>
              <a:rPr lang="ja-JP" altLang="en-US" sz="2000" dirty="0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追いつかないのは、</a:t>
            </a:r>
            <a:r>
              <a:rPr lang="en-US" altLang="ja-JP" sz="2000" dirty="0" err="1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Nashorn</a:t>
            </a:r>
            <a:r>
              <a:rPr lang="ja-JP" altLang="en-US" sz="2000" dirty="0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のみではなく、各種ブラウザーも、それを追いつかないです。</a:t>
            </a:r>
            <a:r>
              <a:rPr lang="en-US" altLang="ja-JP" sz="2000" dirty="0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ECMAScript5</a:t>
            </a:r>
            <a:r>
              <a:rPr lang="ja-JP" altLang="en-US" sz="2000" dirty="0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は皆対応するが、</a:t>
            </a:r>
            <a:r>
              <a:rPr lang="en-US" altLang="ja-JP" sz="2000" dirty="0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6</a:t>
            </a:r>
            <a:r>
              <a:rPr lang="ja-JP" altLang="en-US" sz="2000" dirty="0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の場合一部だめになって、</a:t>
            </a:r>
            <a:r>
              <a:rPr lang="en-US" altLang="ja-JP" sz="2000" dirty="0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2016</a:t>
            </a:r>
            <a:r>
              <a:rPr lang="ja-JP" altLang="en-US" sz="2000" dirty="0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の場合ほとんど対応していません。</a:t>
            </a:r>
            <a:endParaRPr lang="en-US" altLang="ja-JP" sz="2000" dirty="0" smtClean="0">
              <a:solidFill>
                <a:srgbClr val="FF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/>
            <a:r>
              <a:rPr lang="en-US" altLang="ja-JP" sz="1600" dirty="0" smtClean="0">
                <a:solidFill>
                  <a:schemeClr val="bg1">
                    <a:lumMod val="50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(</a:t>
            </a:r>
            <a:r>
              <a:rPr lang="en-US" altLang="ja-JP" sz="1600" dirty="0" err="1" smtClean="0">
                <a:solidFill>
                  <a:schemeClr val="bg1">
                    <a:lumMod val="50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From:http</a:t>
            </a:r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://kangax.github.io/</a:t>
            </a:r>
            <a:r>
              <a:rPr lang="en-US" altLang="ja-JP" sz="1600" dirty="0" err="1">
                <a:solidFill>
                  <a:schemeClr val="bg1">
                    <a:lumMod val="50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compat</a:t>
            </a:r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-table/es5</a:t>
            </a:r>
            <a:r>
              <a:rPr lang="en-US" altLang="ja-JP" sz="1600" dirty="0" smtClean="0">
                <a:solidFill>
                  <a:schemeClr val="bg1">
                    <a:lumMod val="50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/</a:t>
            </a:r>
            <a:r>
              <a:rPr lang="ja-JP" altLang="en-US" sz="1600" dirty="0" smtClean="0">
                <a:solidFill>
                  <a:schemeClr val="bg1">
                    <a:lumMod val="50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</a:t>
            </a:r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… es6/ </a:t>
            </a:r>
            <a:r>
              <a:rPr lang="en-US" altLang="ja-JP" sz="1600" dirty="0" smtClean="0">
                <a:solidFill>
                  <a:schemeClr val="bg1">
                    <a:lumMod val="50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…es2016plus</a:t>
            </a:r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/)</a:t>
            </a:r>
          </a:p>
        </p:txBody>
      </p:sp>
    </p:spTree>
    <p:extLst>
      <p:ext uri="{BB962C8B-B14F-4D97-AF65-F5344CB8AC3E}">
        <p14:creationId xmlns:p14="http://schemas.microsoft.com/office/powerpoint/2010/main" val="85439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４．ポイント３　今後</a:t>
            </a:r>
            <a:r>
              <a:rPr lang="en-US" altLang="ja-JP" sz="2800" dirty="0" err="1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javax.script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の利用可否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6" name="テキスト ボックス 5"/>
          <p:cNvSpPr txBox="1">
            <a:spLocks noChangeArrowheads="1"/>
          </p:cNvSpPr>
          <p:nvPr/>
        </p:nvSpPr>
        <p:spPr bwMode="auto">
          <a:xfrm>
            <a:off x="223092" y="2253612"/>
            <a:ext cx="8579385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上記記載から、以下のように読み取れます。</a:t>
            </a:r>
            <a:endParaRPr lang="en-US" altLang="ja-JP" sz="16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ja-JP" sz="2000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Nashorn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をやめたいですが、</a:t>
            </a: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java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から</a:t>
            </a:r>
            <a:r>
              <a:rPr lang="en-US" altLang="ja-JP" sz="2000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javaScript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を利用することは維持します。</a:t>
            </a:r>
            <a:endParaRPr lang="en-US" altLang="ja-JP" sz="20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つまり、</a:t>
            </a:r>
            <a:r>
              <a:rPr lang="en-US" altLang="ja-JP" sz="2000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Nashorn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の代替が企画中です。</a:t>
            </a:r>
            <a:endParaRPr lang="en-US" altLang="ja-JP" sz="20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en-US" altLang="ja-JP" sz="2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en-US" altLang="ja-JP" sz="20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オラクル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の代替推薦は、</a:t>
            </a:r>
            <a:r>
              <a:rPr lang="en-US" altLang="ja-JP" sz="20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GraalVM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です。ネットの調べで、</a:t>
            </a:r>
            <a:r>
              <a:rPr lang="en-US" altLang="ja-JP" sz="20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Nashorn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より早いうわさがあります。</a:t>
            </a:r>
            <a:r>
              <a:rPr lang="en-US" altLang="ja-JP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JDK1.8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から利用可能です。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en-US" altLang="ja-JP" sz="2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7" name="テキスト ボックス 5"/>
          <p:cNvSpPr txBox="1">
            <a:spLocks noChangeArrowheads="1"/>
          </p:cNvSpPr>
          <p:nvPr/>
        </p:nvSpPr>
        <p:spPr bwMode="auto">
          <a:xfrm>
            <a:off x="307975" y="4985492"/>
            <a:ext cx="83176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 eaLnBrk="1" hangingPunct="1"/>
            <a:r>
              <a:rPr lang="en-US" altLang="ja-JP" sz="2000" dirty="0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Efw4</a:t>
            </a:r>
            <a:r>
              <a:rPr lang="ja-JP" altLang="en-US" sz="2000" dirty="0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は、</a:t>
            </a:r>
            <a:r>
              <a:rPr lang="en-US" altLang="ja-JP" sz="2000" dirty="0" err="1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GraalVM</a:t>
            </a:r>
            <a:r>
              <a:rPr lang="ja-JP" altLang="en-US" sz="2000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を対応します。</a:t>
            </a:r>
            <a:endParaRPr lang="en-US" altLang="ja-JP" sz="2000" dirty="0" smtClean="0">
              <a:solidFill>
                <a:srgbClr val="FF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1162086"/>
            <a:ext cx="877252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9" y="3416614"/>
            <a:ext cx="19526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329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EFW紹介v1.2"/>
  <p:tag name="ISPRING_FIRST_PUBLISH" val="1"/>
</p:tagLst>
</file>

<file path=ppt/theme/theme1.xml><?xml version="1.0" encoding="utf-8"?>
<a:theme xmlns:a="http://schemas.openxmlformats.org/drawingml/2006/main" name="1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Office ​​テーマ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kumimoji="1" sz="1400" dirty="0" smtClean="0">
            <a:solidFill>
              <a:schemeClr val="tx1"/>
            </a:solidFill>
            <a:latin typeface="Meiryo UI" panose="020B0604030504040204" pitchFamily="50" charset="-128"/>
            <a:ea typeface="Meiryo UI" panose="020B0604030504040204" pitchFamily="50" charset="-128"/>
            <a:cs typeface="Meiryo UI" panose="020B0604030504040204" pitchFamily="50" charset="-128"/>
          </a:defRPr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36805</TotalTime>
  <Words>283</Words>
  <Application>Microsoft Office PowerPoint</Application>
  <PresentationFormat>画面に合わせる (4:3)</PresentationFormat>
  <Paragraphs>44</Paragraphs>
  <Slides>5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Meiryo UI</vt:lpstr>
      <vt:lpstr>ＭＳ Ｐゴシック</vt:lpstr>
      <vt:lpstr>MS UI Gothic</vt:lpstr>
      <vt:lpstr>Arial</vt:lpstr>
      <vt:lpstr>Calibri</vt:lpstr>
      <vt:lpstr>1_Office ​​テーマ</vt:lpstr>
      <vt:lpstr>PowerPoint プレゼンテーション</vt:lpstr>
      <vt:lpstr>１． Nashorn非推奨の知らせ</vt:lpstr>
      <vt:lpstr>２．ポイント１　DeprecateとRemoveの違い </vt:lpstr>
      <vt:lpstr>３．ポイント２　Nashorn非推奨経緯</vt:lpstr>
      <vt:lpstr>４．ポイント３　今後javax.scriptの利用可否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EFW Nashorn非推薦の影響v0.1</dc:title>
  <dc:creator>李 顕庫</dc:creator>
  <cp:lastModifiedBy>常 珂軍</cp:lastModifiedBy>
  <cp:revision>4153</cp:revision>
  <cp:lastPrinted>2012-10-25T09:56:50Z</cp:lastPrinted>
  <dcterms:modified xsi:type="dcterms:W3CDTF">2019-12-14T14:57:22Z</dcterms:modified>
</cp:coreProperties>
</file>