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26"/>
  </p:notesMasterIdLst>
  <p:handoutMasterIdLst>
    <p:handoutMasterId r:id="rId27"/>
  </p:handoutMasterIdLst>
  <p:sldIdLst>
    <p:sldId id="392" r:id="rId2"/>
    <p:sldId id="436" r:id="rId3"/>
    <p:sldId id="434" r:id="rId4"/>
    <p:sldId id="435" r:id="rId5"/>
    <p:sldId id="437" r:id="rId6"/>
    <p:sldId id="439" r:id="rId7"/>
    <p:sldId id="448" r:id="rId8"/>
    <p:sldId id="449" r:id="rId9"/>
    <p:sldId id="450" r:id="rId10"/>
    <p:sldId id="451" r:id="rId11"/>
    <p:sldId id="452" r:id="rId12"/>
    <p:sldId id="453" r:id="rId13"/>
    <p:sldId id="454" r:id="rId14"/>
    <p:sldId id="455" r:id="rId15"/>
    <p:sldId id="456" r:id="rId16"/>
    <p:sldId id="457" r:id="rId17"/>
    <p:sldId id="458" r:id="rId18"/>
    <p:sldId id="461" r:id="rId19"/>
    <p:sldId id="459" r:id="rId20"/>
    <p:sldId id="460" r:id="rId21"/>
    <p:sldId id="462" r:id="rId22"/>
    <p:sldId id="463" r:id="rId23"/>
    <p:sldId id="465" r:id="rId24"/>
    <p:sldId id="466" r:id="rId25"/>
  </p:sldIdLst>
  <p:sldSz cx="9144000" cy="6858000" type="screen4x3"/>
  <p:notesSz cx="7099300" cy="10234613"/>
  <p:custDataLst>
    <p:tags r:id="rId2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DF4"/>
    <a:srgbClr val="D0D8E8"/>
    <a:srgbClr val="006600"/>
    <a:srgbClr val="FF9900"/>
    <a:srgbClr val="0000FF"/>
    <a:srgbClr val="007033"/>
    <a:srgbClr val="008A3E"/>
    <a:srgbClr val="609ED6"/>
    <a:srgbClr val="99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9643" autoAdjust="0"/>
  </p:normalViewPr>
  <p:slideViewPr>
    <p:cSldViewPr snapToGrid="0">
      <p:cViewPr varScale="1">
        <p:scale>
          <a:sx n="78" d="100"/>
          <a:sy n="78" d="100"/>
        </p:scale>
        <p:origin x="924"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2023/6/7</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2023/6/7</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203670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360418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1836179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71018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253349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240124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55008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16</a:t>
            </a:fld>
            <a:endParaRPr lang="en-US" altLang="ja-JP"/>
          </a:p>
        </p:txBody>
      </p:sp>
    </p:spTree>
    <p:extLst>
      <p:ext uri="{BB962C8B-B14F-4D97-AF65-F5344CB8AC3E}">
        <p14:creationId xmlns:p14="http://schemas.microsoft.com/office/powerpoint/2010/main" val="373225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17</a:t>
            </a:fld>
            <a:endParaRPr lang="en-US" altLang="ja-JP"/>
          </a:p>
        </p:txBody>
      </p:sp>
    </p:spTree>
    <p:extLst>
      <p:ext uri="{BB962C8B-B14F-4D97-AF65-F5344CB8AC3E}">
        <p14:creationId xmlns:p14="http://schemas.microsoft.com/office/powerpoint/2010/main" val="321570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18</a:t>
            </a:fld>
            <a:endParaRPr lang="en-US" altLang="ja-JP"/>
          </a:p>
        </p:txBody>
      </p:sp>
    </p:spTree>
    <p:extLst>
      <p:ext uri="{BB962C8B-B14F-4D97-AF65-F5344CB8AC3E}">
        <p14:creationId xmlns:p14="http://schemas.microsoft.com/office/powerpoint/2010/main" val="158661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511238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19</a:t>
            </a:fld>
            <a:endParaRPr lang="en-US" altLang="ja-JP"/>
          </a:p>
        </p:txBody>
      </p:sp>
    </p:spTree>
    <p:extLst>
      <p:ext uri="{BB962C8B-B14F-4D97-AF65-F5344CB8AC3E}">
        <p14:creationId xmlns:p14="http://schemas.microsoft.com/office/powerpoint/2010/main" val="282569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20</a:t>
            </a:fld>
            <a:endParaRPr lang="en-US" altLang="ja-JP"/>
          </a:p>
        </p:txBody>
      </p:sp>
    </p:spTree>
    <p:extLst>
      <p:ext uri="{BB962C8B-B14F-4D97-AF65-F5344CB8AC3E}">
        <p14:creationId xmlns:p14="http://schemas.microsoft.com/office/powerpoint/2010/main" val="3123815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21</a:t>
            </a:fld>
            <a:endParaRPr lang="en-US" altLang="ja-JP"/>
          </a:p>
        </p:txBody>
      </p:sp>
    </p:spTree>
    <p:extLst>
      <p:ext uri="{BB962C8B-B14F-4D97-AF65-F5344CB8AC3E}">
        <p14:creationId xmlns:p14="http://schemas.microsoft.com/office/powerpoint/2010/main" val="3667497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22</a:t>
            </a:fld>
            <a:endParaRPr lang="en-US" altLang="ja-JP"/>
          </a:p>
        </p:txBody>
      </p:sp>
    </p:spTree>
    <p:extLst>
      <p:ext uri="{BB962C8B-B14F-4D97-AF65-F5344CB8AC3E}">
        <p14:creationId xmlns:p14="http://schemas.microsoft.com/office/powerpoint/2010/main" val="2126138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23</a:t>
            </a:fld>
            <a:endParaRPr lang="en-US" altLang="ja-JP"/>
          </a:p>
        </p:txBody>
      </p:sp>
    </p:spTree>
    <p:extLst>
      <p:ext uri="{BB962C8B-B14F-4D97-AF65-F5344CB8AC3E}">
        <p14:creationId xmlns:p14="http://schemas.microsoft.com/office/powerpoint/2010/main" val="397205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03124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231957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253877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223899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391283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257754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818579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Think in EFW</a:t>
            </a:r>
          </a:p>
          <a:p>
            <a:r>
              <a:rPr lang="ja-JP" altLang="en-US" sz="3600" dirty="0">
                <a:latin typeface="Meiryo UI" pitchFamily="50" charset="-128"/>
                <a:ea typeface="Meiryo UI" pitchFamily="50" charset="-128"/>
                <a:cs typeface="Meiryo UI" pitchFamily="50" charset="-128"/>
              </a:rPr>
              <a:t>③サーバ</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V0.1</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2023.05.16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タイトル 1">
            <a:extLst>
              <a:ext uri="{FF2B5EF4-FFF2-40B4-BE49-F238E27FC236}">
                <a16:creationId xmlns:a16="http://schemas.microsoft.com/office/drawing/2014/main" id="{431F148E-8120-479E-BE34-50E1215860F3}"/>
              </a:ext>
            </a:extLst>
          </p:cNvPr>
          <p:cNvSpPr txBox="1">
            <a:spLocks/>
          </p:cNvSpPr>
          <p:nvPr/>
        </p:nvSpPr>
        <p:spPr bwMode="auto">
          <a:xfrm>
            <a:off x="109058" y="5339442"/>
            <a:ext cx="2821922" cy="14011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１、疎結合とは</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２、 </a:t>
            </a:r>
            <a:r>
              <a:rPr lang="en-US" altLang="ja-JP" sz="1500" dirty="0">
                <a:latin typeface="Meiryo UI" pitchFamily="50" charset="-128"/>
                <a:ea typeface="Meiryo UI" pitchFamily="50" charset="-128"/>
                <a:cs typeface="Meiryo UI" pitchFamily="50" charset="-128"/>
              </a:rPr>
              <a:t>jar</a:t>
            </a:r>
            <a:r>
              <a:rPr lang="ja-JP" altLang="en-US" sz="1500" dirty="0">
                <a:latin typeface="Meiryo UI" pitchFamily="50" charset="-128"/>
                <a:ea typeface="Meiryo UI" pitchFamily="50" charset="-128"/>
                <a:cs typeface="Meiryo UI" pitchFamily="50" charset="-128"/>
              </a:rPr>
              <a:t>ファイル内のリソース</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３、</a:t>
            </a:r>
            <a:r>
              <a:rPr lang="en-US" altLang="ja-JP" sz="1500" dirty="0">
                <a:latin typeface="Meiryo UI" pitchFamily="50" charset="-128"/>
                <a:ea typeface="Meiryo UI" pitchFamily="50" charset="-128"/>
                <a:cs typeface="Meiryo UI" pitchFamily="50" charset="-128"/>
              </a:rPr>
              <a:t> Global</a:t>
            </a:r>
            <a:r>
              <a:rPr lang="ja-JP" altLang="en-US" sz="1500" dirty="0">
                <a:latin typeface="Meiryo UI" pitchFamily="50" charset="-128"/>
                <a:ea typeface="Meiryo UI" pitchFamily="50" charset="-128"/>
                <a:cs typeface="Meiryo UI" pitchFamily="50" charset="-128"/>
              </a:rPr>
              <a:t>汚染とは</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４、スレッドセーフについて</a:t>
            </a:r>
            <a:endParaRPr lang="en-US" altLang="ja-JP" sz="1500" dirty="0">
              <a:latin typeface="Meiryo UI" pitchFamily="50" charset="-128"/>
              <a:ea typeface="Meiryo UI" pitchFamily="50" charset="-128"/>
              <a:cs typeface="Meiryo UI"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A8D4459-C429-429D-A000-ECF8A0E145FD}"/>
              </a:ext>
            </a:extLst>
          </p:cNvPr>
          <p:cNvPicPr>
            <a:picLocks noChangeAspect="1"/>
          </p:cNvPicPr>
          <p:nvPr/>
        </p:nvPicPr>
        <p:blipFill>
          <a:blip r:embed="rId4"/>
          <a:stretch>
            <a:fillRect/>
          </a:stretch>
        </p:blipFill>
        <p:spPr>
          <a:xfrm>
            <a:off x="252055" y="1124416"/>
            <a:ext cx="2733675" cy="4533900"/>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２ー４．多国語のリソース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5" name="図 4">
            <a:extLst>
              <a:ext uri="{FF2B5EF4-FFF2-40B4-BE49-F238E27FC236}">
                <a16:creationId xmlns:a16="http://schemas.microsoft.com/office/drawing/2014/main" id="{53F5E69E-432D-48E2-9CD5-46F2ECC36D12}"/>
              </a:ext>
            </a:extLst>
          </p:cNvPr>
          <p:cNvPicPr>
            <a:picLocks noChangeAspect="1"/>
          </p:cNvPicPr>
          <p:nvPr/>
        </p:nvPicPr>
        <p:blipFill>
          <a:blip r:embed="rId5"/>
          <a:stretch>
            <a:fillRect/>
          </a:stretch>
        </p:blipFill>
        <p:spPr>
          <a:xfrm>
            <a:off x="2906487" y="2875010"/>
            <a:ext cx="6237513" cy="3982990"/>
          </a:xfrm>
          <a:prstGeom prst="rect">
            <a:avLst/>
          </a:prstGeom>
        </p:spPr>
      </p:pic>
      <p:sp>
        <p:nvSpPr>
          <p:cNvPr id="7" name="テキスト ボックス 6">
            <a:extLst>
              <a:ext uri="{FF2B5EF4-FFF2-40B4-BE49-F238E27FC236}">
                <a16:creationId xmlns:a16="http://schemas.microsoft.com/office/drawing/2014/main" id="{959B837F-626F-4560-A748-10E1989BB902}"/>
              </a:ext>
            </a:extLst>
          </p:cNvPr>
          <p:cNvSpPr txBox="1"/>
          <p:nvPr/>
        </p:nvSpPr>
        <p:spPr>
          <a:xfrm>
            <a:off x="2725834" y="1061310"/>
            <a:ext cx="6356254" cy="1200329"/>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多国語について、初めの</a:t>
            </a:r>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利用者は</a:t>
            </a:r>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WEB-INF/</a:t>
            </a:r>
            <a:r>
              <a:rPr lang="en-US" altLang="ja-JP" dirty="0" err="1">
                <a:latin typeface="ＭＳ Ｐゴシック" panose="020B0600070205080204" pitchFamily="50" charset="-128"/>
                <a:ea typeface="ＭＳ Ｐゴシック" panose="020B0600070205080204" pitchFamily="50" charset="-128"/>
              </a:rPr>
              <a:t>efw</a:t>
            </a:r>
            <a:r>
              <a:rPr lang="en-US" altLang="ja-JP" dirty="0">
                <a:latin typeface="ＭＳ Ｐゴシック" panose="020B0600070205080204" pitchFamily="50" charset="-128"/>
                <a:ea typeface="ＭＳ Ｐゴシック" panose="020B0600070205080204" pitchFamily="50" charset="-128"/>
              </a:rPr>
              <a:t>/i18n</a:t>
            </a:r>
            <a:r>
              <a:rPr lang="ja-JP" altLang="en-US" dirty="0">
                <a:latin typeface="ＭＳ Ｐゴシック" panose="020B0600070205080204" pitchFamily="50" charset="-128"/>
                <a:ea typeface="ＭＳ Ｐゴシック" panose="020B0600070205080204" pitchFamily="50" charset="-128"/>
              </a:rPr>
              <a:t>フォルダを作成しないままで、日本語を設定して戸惑いになることがよくある。この状況を解決するため、多国語の</a:t>
            </a:r>
            <a:r>
              <a:rPr lang="en-US" altLang="ja-JP" dirty="0">
                <a:latin typeface="ＭＳ Ｐゴシック" panose="020B0600070205080204" pitchFamily="50" charset="-128"/>
                <a:ea typeface="ＭＳ Ｐゴシック" panose="020B0600070205080204" pitchFamily="50" charset="-128"/>
              </a:rPr>
              <a:t>xml</a:t>
            </a:r>
            <a:r>
              <a:rPr lang="ja-JP" altLang="en-US" dirty="0">
                <a:latin typeface="ＭＳ Ｐゴシック" panose="020B0600070205080204" pitchFamily="50" charset="-128"/>
                <a:ea typeface="ＭＳ Ｐゴシック" panose="020B0600070205080204" pitchFamily="50" charset="-128"/>
              </a:rPr>
              <a:t>を</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に格納するようにしている。</a:t>
            </a:r>
            <a:r>
              <a:rPr lang="en-US" altLang="ja-JP" dirty="0">
                <a:latin typeface="ＭＳ Ｐゴシック" panose="020B0600070205080204" pitchFamily="50" charset="-128"/>
                <a:ea typeface="ＭＳ Ｐゴシック" panose="020B0600070205080204" pitchFamily="50" charset="-128"/>
              </a:rPr>
              <a:t> efw-4.06.008.jar</a:t>
            </a:r>
          </a:p>
        </p:txBody>
      </p:sp>
    </p:spTree>
    <p:custDataLst>
      <p:tags r:id="rId1"/>
    </p:custDataLst>
    <p:extLst>
      <p:ext uri="{BB962C8B-B14F-4D97-AF65-F5344CB8AC3E}">
        <p14:creationId xmlns:p14="http://schemas.microsoft.com/office/powerpoint/2010/main" val="311577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D87472B-B09C-4381-A21D-F468B4DC1BE9}"/>
              </a:ext>
            </a:extLst>
          </p:cNvPr>
          <p:cNvPicPr>
            <a:picLocks noChangeAspect="1"/>
          </p:cNvPicPr>
          <p:nvPr/>
        </p:nvPicPr>
        <p:blipFill>
          <a:blip r:embed="rId4"/>
          <a:stretch>
            <a:fillRect/>
          </a:stretch>
        </p:blipFill>
        <p:spPr>
          <a:xfrm>
            <a:off x="276894" y="1013506"/>
            <a:ext cx="7343379" cy="5779180"/>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２ー５．ファイルの</a:t>
            </a:r>
            <a:r>
              <a:rPr lang="en-US" altLang="ja-JP" sz="2800" dirty="0" err="1">
                <a:solidFill>
                  <a:schemeClr val="tx2"/>
                </a:solidFill>
                <a:latin typeface="Meiryo UI" pitchFamily="50" charset="-128"/>
                <a:ea typeface="Meiryo UI" pitchFamily="50" charset="-128"/>
                <a:cs typeface="Meiryo UI" pitchFamily="50" charset="-128"/>
              </a:rPr>
              <a:t>mimeType</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5592820" y="2824795"/>
            <a:ext cx="3293609" cy="3139321"/>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err="1">
                <a:latin typeface="ＭＳ Ｐゴシック" panose="020B0600070205080204" pitchFamily="50" charset="-128"/>
                <a:ea typeface="ＭＳ Ｐゴシック" panose="020B0600070205080204" pitchFamily="50" charset="-128"/>
              </a:rPr>
              <a:t>Elfinder</a:t>
            </a:r>
            <a:r>
              <a:rPr lang="ja-JP" altLang="en-US" dirty="0">
                <a:latin typeface="ＭＳ Ｐゴシック" panose="020B0600070205080204" pitchFamily="50" charset="-128"/>
                <a:ea typeface="ＭＳ Ｐゴシック" panose="020B0600070205080204" pitchFamily="50" charset="-128"/>
              </a:rPr>
              <a:t>ファイル管理機能に、ファイルは画像か、音声か、ドキュメントか、区別するために、</a:t>
            </a:r>
            <a:r>
              <a:rPr lang="en-US" altLang="ja-JP" dirty="0" err="1">
                <a:latin typeface="ＭＳ Ｐゴシック" panose="020B0600070205080204" pitchFamily="50" charset="-128"/>
                <a:ea typeface="ＭＳ Ｐゴシック" panose="020B0600070205080204" pitchFamily="50" charset="-128"/>
              </a:rPr>
              <a:t>mimetype</a:t>
            </a:r>
            <a:r>
              <a:rPr lang="ja-JP" altLang="en-US" dirty="0">
                <a:latin typeface="ＭＳ Ｐゴシック" panose="020B0600070205080204" pitchFamily="50" charset="-128"/>
                <a:ea typeface="ＭＳ Ｐゴシック" panose="020B0600070205080204" pitchFamily="50" charset="-128"/>
              </a:rPr>
              <a:t>の判断が必要。そのため、左記のように、拡張子と</a:t>
            </a:r>
            <a:r>
              <a:rPr lang="en-US" altLang="ja-JP" dirty="0" err="1">
                <a:latin typeface="ＭＳ Ｐゴシック" panose="020B0600070205080204" pitchFamily="50" charset="-128"/>
                <a:ea typeface="ＭＳ Ｐゴシック" panose="020B0600070205080204" pitchFamily="50" charset="-128"/>
              </a:rPr>
              <a:t>mimetype</a:t>
            </a:r>
            <a:r>
              <a:rPr lang="ja-JP" altLang="en-US" dirty="0">
                <a:latin typeface="ＭＳ Ｐゴシック" panose="020B0600070205080204" pitchFamily="50" charset="-128"/>
                <a:ea typeface="ＭＳ Ｐゴシック" panose="020B0600070205080204" pitchFamily="50" charset="-128"/>
              </a:rPr>
              <a:t>のマッピングを設定している。拡張しやすさと考慮する場合、リソースで</a:t>
            </a:r>
            <a:r>
              <a:rPr lang="en-US" altLang="ja-JP" dirty="0">
                <a:latin typeface="ＭＳ Ｐゴシック" panose="020B0600070205080204" pitchFamily="50" charset="-128"/>
                <a:ea typeface="ＭＳ Ｐゴシック" panose="020B0600070205080204" pitchFamily="50" charset="-128"/>
              </a:rPr>
              <a:t>java</a:t>
            </a:r>
            <a:r>
              <a:rPr lang="ja-JP" altLang="en-US" dirty="0">
                <a:latin typeface="ＭＳ Ｐゴシック" panose="020B0600070205080204" pitchFamily="50" charset="-128"/>
                <a:ea typeface="ＭＳ Ｐゴシック" panose="020B0600070205080204" pitchFamily="50" charset="-128"/>
              </a:rPr>
              <a:t>プログラムから外だすべき。このあたりは、実務からの要求があまりないので、いまさぼっている。</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385538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3139321"/>
          </a:xfrm>
          <a:prstGeom prst="rect">
            <a:avLst/>
          </a:prstGeom>
        </p:spPr>
        <p:txBody>
          <a:bodyPr>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において、「グローバル汚染（</a:t>
            </a:r>
            <a:r>
              <a:rPr lang="en-US" altLang="ja-JP" dirty="0">
                <a:latin typeface="ＭＳ Ｐゴシック" panose="020B0600070205080204" pitchFamily="50" charset="-128"/>
                <a:ea typeface="ＭＳ Ｐゴシック" panose="020B0600070205080204" pitchFamily="50" charset="-128"/>
              </a:rPr>
              <a:t>global pollution</a:t>
            </a:r>
            <a:r>
              <a:rPr lang="ja-JP" altLang="en-US" dirty="0">
                <a:latin typeface="ＭＳ Ｐゴシック" panose="020B0600070205080204" pitchFamily="50" charset="-128"/>
                <a:ea typeface="ＭＳ Ｐゴシック" panose="020B0600070205080204" pitchFamily="50" charset="-128"/>
              </a:rPr>
              <a:t>）」とは、変数や関数が意図しない範囲でグローバルスコープ（グローバルオブジェクト）に定義されること。これは、プログラムの異なる部分で同じ名前の変数や関数を使用することによって、意図しない競合や予期しない結果を引き起こす可能性がある状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var</a:t>
            </a:r>
            <a:r>
              <a:rPr lang="ja-JP" altLang="en-US" dirty="0">
                <a:latin typeface="ＭＳ Ｐゴシック" panose="020B0600070205080204" pitchFamily="50" charset="-128"/>
                <a:ea typeface="ＭＳ Ｐゴシック" panose="020B0600070205080204" pitchFamily="50" charset="-128"/>
              </a:rPr>
              <a:t>を忘れると、内部スコープの変数が</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スコープになってしまう。これは</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汚染のよくあるパターン。</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はサーバサイト</a:t>
            </a:r>
            <a:r>
              <a:rPr lang="en-US" altLang="ja-JP" dirty="0" err="1">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で、</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汚染になった変数はほかのファイルに同名なものがなくても、同時</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アクセス時、</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スコープにおいて変数が予想外のタイミングで予想外の値になってしまって、システム不安定に繋がる。</a:t>
            </a:r>
          </a:p>
        </p:txBody>
      </p:sp>
    </p:spTree>
    <p:custDataLst>
      <p:tags r:id="rId1"/>
    </p:custDataLst>
    <p:extLst>
      <p:ext uri="{BB962C8B-B14F-4D97-AF65-F5344CB8AC3E}">
        <p14:creationId xmlns:p14="http://schemas.microsoft.com/office/powerpoint/2010/main" val="153215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フレーワークの</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695656" cy="646331"/>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は、サーバサイト</a:t>
            </a:r>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の</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変数を最小限に利用することを意識している。</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以下は、フレーワークのすべての</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変数定義。</a:t>
            </a:r>
            <a:endParaRPr lang="en-US" altLang="ja-JP" dirty="0">
              <a:latin typeface="ＭＳ Ｐゴシック" panose="020B0600070205080204" pitchFamily="50" charset="-128"/>
              <a:ea typeface="ＭＳ Ｐゴシック" panose="020B0600070205080204" pitchFamily="50" charset="-128"/>
            </a:endParaRPr>
          </a:p>
        </p:txBody>
      </p:sp>
      <p:pic>
        <p:nvPicPr>
          <p:cNvPr id="6" name="図 5">
            <a:extLst>
              <a:ext uri="{FF2B5EF4-FFF2-40B4-BE49-F238E27FC236}">
                <a16:creationId xmlns:a16="http://schemas.microsoft.com/office/drawing/2014/main" id="{C3F3A058-9F9B-4004-9826-F730D4CAB758}"/>
              </a:ext>
            </a:extLst>
          </p:cNvPr>
          <p:cNvPicPr>
            <a:picLocks noChangeAspect="1"/>
          </p:cNvPicPr>
          <p:nvPr/>
        </p:nvPicPr>
        <p:blipFill>
          <a:blip r:embed="rId4"/>
          <a:stretch>
            <a:fillRect/>
          </a:stretch>
        </p:blipFill>
        <p:spPr>
          <a:xfrm>
            <a:off x="0" y="1630680"/>
            <a:ext cx="8094345" cy="5227320"/>
          </a:xfrm>
          <a:prstGeom prst="rect">
            <a:avLst/>
          </a:prstGeom>
        </p:spPr>
      </p:pic>
      <p:sp>
        <p:nvSpPr>
          <p:cNvPr id="7" name="矢印: 右 6">
            <a:extLst>
              <a:ext uri="{FF2B5EF4-FFF2-40B4-BE49-F238E27FC236}">
                <a16:creationId xmlns:a16="http://schemas.microsoft.com/office/drawing/2014/main" id="{EF817F3B-AEBD-4DE2-ACB2-1BAC806B9A1A}"/>
              </a:ext>
            </a:extLst>
          </p:cNvPr>
          <p:cNvSpPr/>
          <p:nvPr/>
        </p:nvSpPr>
        <p:spPr>
          <a:xfrm>
            <a:off x="6074229" y="3828470"/>
            <a:ext cx="498022" cy="832757"/>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a:extLst>
              <a:ext uri="{FF2B5EF4-FFF2-40B4-BE49-F238E27FC236}">
                <a16:creationId xmlns:a16="http://schemas.microsoft.com/office/drawing/2014/main" id="{EC5DA95A-55A3-468D-AA3A-DD3099E6C561}"/>
              </a:ext>
            </a:extLst>
          </p:cNvPr>
          <p:cNvPicPr>
            <a:picLocks noChangeAspect="1"/>
          </p:cNvPicPr>
          <p:nvPr/>
        </p:nvPicPr>
        <p:blipFill>
          <a:blip r:embed="rId5"/>
          <a:stretch>
            <a:fillRect/>
          </a:stretch>
        </p:blipFill>
        <p:spPr>
          <a:xfrm>
            <a:off x="6685314" y="2886856"/>
            <a:ext cx="2413238" cy="1883228"/>
          </a:xfrm>
          <a:prstGeom prst="rect">
            <a:avLst/>
          </a:prstGeom>
        </p:spPr>
      </p:pic>
      <p:sp>
        <p:nvSpPr>
          <p:cNvPr id="9" name="テキスト ボックス 8">
            <a:extLst>
              <a:ext uri="{FF2B5EF4-FFF2-40B4-BE49-F238E27FC236}">
                <a16:creationId xmlns:a16="http://schemas.microsoft.com/office/drawing/2014/main" id="{26F7AA94-A1F4-4D29-AE7B-95015F16DC5D}"/>
              </a:ext>
            </a:extLst>
          </p:cNvPr>
          <p:cNvSpPr txBox="1"/>
          <p:nvPr/>
        </p:nvSpPr>
        <p:spPr>
          <a:xfrm>
            <a:off x="6685314" y="4955721"/>
            <a:ext cx="2281793" cy="646331"/>
          </a:xfrm>
          <a:prstGeom prst="rect">
            <a:avLst/>
          </a:prstGeom>
          <a:noFill/>
        </p:spPr>
        <p:txBody>
          <a:bodyPr wrap="square" rtlCol="0">
            <a:spAutoFit/>
          </a:bodyPr>
          <a:lstStyle/>
          <a:p>
            <a:r>
              <a:rPr lang="ja-JP" altLang="en-US" dirty="0"/>
              <a:t>ほぼ</a:t>
            </a:r>
            <a:r>
              <a:rPr lang="en-US" altLang="ja-JP" dirty="0"/>
              <a:t>API</a:t>
            </a:r>
            <a:r>
              <a:rPr lang="ja-JP" altLang="en-US" dirty="0"/>
              <a:t>のモジュール部分と１対１関係</a:t>
            </a:r>
            <a:endParaRPr kumimoji="1" lang="ja-JP" altLang="en-US" dirty="0"/>
          </a:p>
        </p:txBody>
      </p:sp>
    </p:spTree>
    <p:custDataLst>
      <p:tags r:id="rId1"/>
    </p:custDataLst>
    <p:extLst>
      <p:ext uri="{BB962C8B-B14F-4D97-AF65-F5344CB8AC3E}">
        <p14:creationId xmlns:p14="http://schemas.microsoft.com/office/powerpoint/2010/main" val="403363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汚染対策①、厳格モード</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695656"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コード内で”</a:t>
            </a:r>
            <a:r>
              <a:rPr lang="en-US" altLang="ja-JP" dirty="0">
                <a:latin typeface="ＭＳ Ｐゴシック" panose="020B0600070205080204" pitchFamily="50" charset="-128"/>
                <a:ea typeface="ＭＳ Ｐゴシック" panose="020B0600070205080204" pitchFamily="50" charset="-128"/>
              </a:rPr>
              <a:t>use strict”</a:t>
            </a:r>
            <a:r>
              <a:rPr lang="ja-JP" altLang="en-US" dirty="0">
                <a:latin typeface="ＭＳ Ｐゴシック" panose="020B0600070205080204" pitchFamily="50" charset="-128"/>
                <a:ea typeface="ＭＳ Ｐゴシック" panose="020B0600070205080204" pitchFamily="50" charset="-128"/>
              </a:rPr>
              <a:t>宣言を使用すると、そのコードは「</a:t>
            </a:r>
            <a:r>
              <a:rPr lang="en-US" altLang="ja-JP" dirty="0">
                <a:latin typeface="ＭＳ Ｐゴシック" panose="020B0600070205080204" pitchFamily="50" charset="-128"/>
                <a:ea typeface="ＭＳ Ｐゴシック" panose="020B0600070205080204" pitchFamily="50" charset="-128"/>
              </a:rPr>
              <a:t>strict</a:t>
            </a:r>
            <a:r>
              <a:rPr lang="ja-JP" altLang="en-US" dirty="0">
                <a:latin typeface="ＭＳ Ｐゴシック" panose="020B0600070205080204" pitchFamily="50" charset="-128"/>
                <a:ea typeface="ＭＳ Ｐゴシック" panose="020B0600070205080204" pitchFamily="50" charset="-128"/>
              </a:rPr>
              <a:t>モード（厳格モード）」で実行されるようになる。 </a:t>
            </a:r>
            <a:r>
              <a:rPr lang="en-US" altLang="ja-JP" dirty="0">
                <a:latin typeface="ＭＳ Ｐゴシック" panose="020B0600070205080204" pitchFamily="50" charset="-128"/>
                <a:ea typeface="ＭＳ Ｐゴシック" panose="020B0600070205080204" pitchFamily="50" charset="-128"/>
              </a:rPr>
              <a:t>strict</a:t>
            </a:r>
            <a:r>
              <a:rPr lang="ja-JP" altLang="en-US" dirty="0">
                <a:latin typeface="ＭＳ Ｐゴシック" panose="020B0600070205080204" pitchFamily="50" charset="-128"/>
                <a:ea typeface="ＭＳ Ｐゴシック" panose="020B0600070205080204" pitchFamily="50" charset="-128"/>
              </a:rPr>
              <a:t>モードでは、より的確なエラーチェックが行われるため、これまでエラーにならなかったような曖昧な実装がエラー扱いになる。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はフレーワークのサーバサイト</a:t>
            </a:r>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に全部適用している。</a:t>
            </a:r>
            <a:r>
              <a:rPr lang="en-US" altLang="ja-JP" dirty="0">
                <a:latin typeface="ＭＳ Ｐゴシック" panose="020B0600070205080204" pitchFamily="50" charset="-128"/>
                <a:ea typeface="ＭＳ Ｐゴシック" panose="020B0600070205080204" pitchFamily="50" charset="-128"/>
              </a:rPr>
              <a:t>4.06.010</a:t>
            </a:r>
          </a:p>
        </p:txBody>
      </p:sp>
      <p:pic>
        <p:nvPicPr>
          <p:cNvPr id="4" name="図 3">
            <a:extLst>
              <a:ext uri="{FF2B5EF4-FFF2-40B4-BE49-F238E27FC236}">
                <a16:creationId xmlns:a16="http://schemas.microsoft.com/office/drawing/2014/main" id="{02589B65-A10D-454E-8FB7-3C6E95F35750}"/>
              </a:ext>
            </a:extLst>
          </p:cNvPr>
          <p:cNvPicPr>
            <a:picLocks noChangeAspect="1"/>
          </p:cNvPicPr>
          <p:nvPr/>
        </p:nvPicPr>
        <p:blipFill>
          <a:blip r:embed="rId4"/>
          <a:stretch>
            <a:fillRect/>
          </a:stretch>
        </p:blipFill>
        <p:spPr>
          <a:xfrm>
            <a:off x="276894" y="2566987"/>
            <a:ext cx="4433888" cy="1206818"/>
          </a:xfrm>
          <a:prstGeom prst="rect">
            <a:avLst/>
          </a:prstGeom>
        </p:spPr>
      </p:pic>
      <p:pic>
        <p:nvPicPr>
          <p:cNvPr id="10" name="図 9">
            <a:extLst>
              <a:ext uri="{FF2B5EF4-FFF2-40B4-BE49-F238E27FC236}">
                <a16:creationId xmlns:a16="http://schemas.microsoft.com/office/drawing/2014/main" id="{260E2B3F-1AEC-422A-A7E4-A8C93E804635}"/>
              </a:ext>
            </a:extLst>
          </p:cNvPr>
          <p:cNvPicPr>
            <a:picLocks noChangeAspect="1"/>
          </p:cNvPicPr>
          <p:nvPr/>
        </p:nvPicPr>
        <p:blipFill>
          <a:blip r:embed="rId5"/>
          <a:stretch>
            <a:fillRect/>
          </a:stretch>
        </p:blipFill>
        <p:spPr>
          <a:xfrm>
            <a:off x="0" y="5236562"/>
            <a:ext cx="9144000" cy="1296716"/>
          </a:xfrm>
          <a:prstGeom prst="rect">
            <a:avLst/>
          </a:prstGeom>
        </p:spPr>
      </p:pic>
      <p:sp>
        <p:nvSpPr>
          <p:cNvPr id="14" name="テキスト ボックス 13">
            <a:extLst>
              <a:ext uri="{FF2B5EF4-FFF2-40B4-BE49-F238E27FC236}">
                <a16:creationId xmlns:a16="http://schemas.microsoft.com/office/drawing/2014/main" id="{B9F058D2-F2CB-4FC9-8010-647CE6670663}"/>
              </a:ext>
            </a:extLst>
          </p:cNvPr>
          <p:cNvSpPr txBox="1"/>
          <p:nvPr/>
        </p:nvSpPr>
        <p:spPr>
          <a:xfrm>
            <a:off x="276894" y="4423740"/>
            <a:ext cx="8695656" cy="369332"/>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また、クラスを</a:t>
            </a:r>
            <a:r>
              <a:rPr lang="en-US" altLang="ja-JP" dirty="0">
                <a:latin typeface="ＭＳ Ｐゴシック" panose="020B0600070205080204" pitchFamily="50" charset="-128"/>
                <a:ea typeface="ＭＳ Ｐゴシック" panose="020B0600070205080204" pitchFamily="50" charset="-128"/>
              </a:rPr>
              <a:t>new</a:t>
            </a:r>
            <a:r>
              <a:rPr lang="ja-JP" altLang="en-US" dirty="0">
                <a:latin typeface="ＭＳ Ｐゴシック" panose="020B0600070205080204" pitchFamily="50" charset="-128"/>
                <a:ea typeface="ＭＳ Ｐゴシック" panose="020B0600070205080204" pitchFamily="50" charset="-128"/>
              </a:rPr>
              <a:t>しないままで利用する場合エラーチェックの書き方を書き直している。</a:t>
            </a:r>
            <a:endParaRPr lang="en-US" altLang="ja-JP" dirty="0">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9B8AFF7B-1F5B-49B5-A2AD-1C0399D0685D}"/>
              </a:ext>
            </a:extLst>
          </p:cNvPr>
          <p:cNvSpPr txBox="1"/>
          <p:nvPr/>
        </p:nvSpPr>
        <p:spPr>
          <a:xfrm>
            <a:off x="7924259" y="5712853"/>
            <a:ext cx="1030968" cy="369332"/>
          </a:xfrm>
          <a:prstGeom prst="rect">
            <a:avLst/>
          </a:prstGeom>
          <a:noFill/>
        </p:spPr>
        <p:txBody>
          <a:bodyPr wrap="square" rtlCol="0">
            <a:spAutoFit/>
          </a:bodyPr>
          <a:lstStyle/>
          <a:p>
            <a:r>
              <a:rPr lang="ja-JP" altLang="en-US" dirty="0"/>
              <a:t>新ソース</a:t>
            </a:r>
            <a:endParaRPr kumimoji="1" lang="ja-JP" altLang="en-US" dirty="0"/>
          </a:p>
        </p:txBody>
      </p:sp>
      <p:sp>
        <p:nvSpPr>
          <p:cNvPr id="16" name="テキスト ボックス 15">
            <a:extLst>
              <a:ext uri="{FF2B5EF4-FFF2-40B4-BE49-F238E27FC236}">
                <a16:creationId xmlns:a16="http://schemas.microsoft.com/office/drawing/2014/main" id="{C561FCCF-263E-41EE-BF3F-ABA65DB520ED}"/>
              </a:ext>
            </a:extLst>
          </p:cNvPr>
          <p:cNvSpPr txBox="1"/>
          <p:nvPr/>
        </p:nvSpPr>
        <p:spPr>
          <a:xfrm>
            <a:off x="3271308" y="5712853"/>
            <a:ext cx="1030968" cy="369332"/>
          </a:xfrm>
          <a:prstGeom prst="rect">
            <a:avLst/>
          </a:prstGeom>
          <a:noFill/>
        </p:spPr>
        <p:txBody>
          <a:bodyPr wrap="square" rtlCol="0">
            <a:spAutoFit/>
          </a:bodyPr>
          <a:lstStyle/>
          <a:p>
            <a:r>
              <a:rPr lang="ja-JP" altLang="en-US" dirty="0"/>
              <a:t>旧ソース</a:t>
            </a:r>
            <a:endParaRPr kumimoji="1" lang="ja-JP" altLang="en-US" dirty="0"/>
          </a:p>
        </p:txBody>
      </p:sp>
    </p:spTree>
    <p:custDataLst>
      <p:tags r:id="rId1"/>
    </p:custDataLst>
    <p:extLst>
      <p:ext uri="{BB962C8B-B14F-4D97-AF65-F5344CB8AC3E}">
        <p14:creationId xmlns:p14="http://schemas.microsoft.com/office/powerpoint/2010/main" val="243755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３ー３．厳格モードの詳細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正方形/長方形 4">
            <a:extLst>
              <a:ext uri="{FF2B5EF4-FFF2-40B4-BE49-F238E27FC236}">
                <a16:creationId xmlns:a16="http://schemas.microsoft.com/office/drawing/2014/main" id="{07D1C2B0-A8A9-48ED-B2B2-E6D17D471C4A}"/>
              </a:ext>
            </a:extLst>
          </p:cNvPr>
          <p:cNvSpPr/>
          <p:nvPr/>
        </p:nvSpPr>
        <p:spPr>
          <a:xfrm>
            <a:off x="130175" y="6521549"/>
            <a:ext cx="8278585" cy="307777"/>
          </a:xfrm>
          <a:prstGeom prst="rect">
            <a:avLst/>
          </a:prstGeom>
          <a:solidFill>
            <a:schemeClr val="bg1"/>
          </a:solidFill>
        </p:spPr>
        <p:txBody>
          <a:bodyPr wrap="square">
            <a:spAutoFit/>
          </a:bodyPr>
          <a:lstStyle/>
          <a:p>
            <a:r>
              <a:rPr lang="ja-JP" altLang="en-US" sz="1400" dirty="0">
                <a:solidFill>
                  <a:schemeClr val="bg1">
                    <a:lumMod val="65000"/>
                  </a:schemeClr>
                </a:solidFill>
              </a:rPr>
              <a:t>https://developer.mozilla.org/ja/docs/Web/JavaScript/Reference/Strict_mode</a:t>
            </a:r>
          </a:p>
        </p:txBody>
      </p:sp>
      <p:sp>
        <p:nvSpPr>
          <p:cNvPr id="7" name="正方形/長方形 6">
            <a:extLst>
              <a:ext uri="{FF2B5EF4-FFF2-40B4-BE49-F238E27FC236}">
                <a16:creationId xmlns:a16="http://schemas.microsoft.com/office/drawing/2014/main" id="{31904D75-5D11-420E-8FF7-6FCABD49C08B}"/>
              </a:ext>
            </a:extLst>
          </p:cNvPr>
          <p:cNvSpPr/>
          <p:nvPr/>
        </p:nvSpPr>
        <p:spPr>
          <a:xfrm>
            <a:off x="175154" y="949481"/>
            <a:ext cx="8793692" cy="5543394"/>
          </a:xfrm>
          <a:prstGeom prst="rect">
            <a:avLst/>
          </a:prstGeom>
          <a:solidFill>
            <a:schemeClr val="tx2"/>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let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mistypeVariable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mistypeVarible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17;</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err="1">
                <a:solidFill>
                  <a:srgbClr val="92D050"/>
                </a:solidFill>
                <a:latin typeface="Meiryo UI" panose="020B0604030504040204" pitchFamily="50" charset="-128"/>
                <a:ea typeface="Meiryo UI" panose="020B0604030504040204" pitchFamily="50" charset="-128"/>
                <a:cs typeface="Meiryo UI" panose="020B0604030504040204" pitchFamily="50" charset="-128"/>
              </a:rPr>
              <a:t>mistypeVarible</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is not defined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undefined = 5;</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"undefined" is not a writable property of [object global]</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Infinity = 5;</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//"Infinity" is not a writable property of [object global]</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obj1 =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Object.defineProperty</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(obj1, "x", { value: 42, writable: false });obj1.x = 9;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"x" is not a writable property of [object Object]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obj2 = { get x() {return 17;},}; obj2.x = 5;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set property "x" of [object Object] that has only a getter</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fixed = {};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Object.preventExtensions</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(fixed);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fixed.newProp</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ohai</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add new property "</a:t>
            </a:r>
            <a:r>
              <a:rPr lang="en-US" altLang="ja-JP" sz="1200" dirty="0" err="1">
                <a:solidFill>
                  <a:srgbClr val="92D050"/>
                </a:solidFill>
                <a:latin typeface="Meiryo UI" panose="020B0604030504040204" pitchFamily="50" charset="-128"/>
                <a:ea typeface="Meiryo UI" panose="020B0604030504040204" pitchFamily="50" charset="-128"/>
                <a:cs typeface="Meiryo UI" panose="020B0604030504040204" pitchFamily="50" charset="-128"/>
              </a:rPr>
              <a:t>newProp</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to non-extensible [object Object]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delete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Object.prototype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delete property "prototype" of function Object() { [native code]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delete [].length;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delete property "length" of [object Array]</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x; delete x;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delete "x"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sum(a, a, c) { return a + a + c;}</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//strict mode function cannot have duplicate parameter name "a"</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sum = 015 + 197 + 142;</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use octal value in strict mode</a:t>
            </a:r>
          </a:p>
          <a:p>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false.true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//"true" is not a writable property of false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(14).sailing = "home";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//"sailing" is not a writable property of 14</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with".you</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"far away";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//"you" is not a writable property of with</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x = 17; with (obj) { x;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//"with" statement cannot be used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eval = 17;</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"eval" cannot be used as assignment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arguments++;</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operand for ++ operator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//"eval" cannot be used as operand for ++ operator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obj = { set p(arguments) {}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setter argument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let eval;</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//"eval" cannot be used as variable name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try {} catch (arguments)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catch argument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x(eval)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//"eval" cannot be used as function parameter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arguments()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function name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y = function eval()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be used as function name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f = new Function("arguments", "'use strict'; return 17;");</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function parameter in strict mode</a:t>
            </a:r>
          </a:p>
        </p:txBody>
      </p:sp>
    </p:spTree>
    <p:custDataLst>
      <p:tags r:id="rId1"/>
    </p:custDataLst>
    <p:extLst>
      <p:ext uri="{BB962C8B-B14F-4D97-AF65-F5344CB8AC3E}">
        <p14:creationId xmlns:p14="http://schemas.microsoft.com/office/powerpoint/2010/main" val="98548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6885FCD-05F5-43C5-BE7D-C5CB5BFA004E}"/>
              </a:ext>
            </a:extLst>
          </p:cNvPr>
          <p:cNvPicPr>
            <a:picLocks noChangeAspect="1"/>
          </p:cNvPicPr>
          <p:nvPr/>
        </p:nvPicPr>
        <p:blipFill>
          <a:blip r:embed="rId4"/>
          <a:stretch>
            <a:fillRect/>
          </a:stretch>
        </p:blipFill>
        <p:spPr>
          <a:xfrm>
            <a:off x="0" y="1631697"/>
            <a:ext cx="9144000" cy="2920592"/>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３ー４．</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汚染対策②、名称空間</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695656" cy="646331"/>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の各モジュールの専用変数は、</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ではなく、モジュールの名称空間に変数を定義している。</a:t>
            </a:r>
            <a:r>
              <a:rPr lang="en-US" altLang="ja-JP" dirty="0">
                <a:latin typeface="ＭＳ Ｐゴシック" panose="020B0600070205080204" pitchFamily="50" charset="-128"/>
                <a:ea typeface="ＭＳ Ｐゴシック" panose="020B0600070205080204" pitchFamily="50" charset="-128"/>
              </a:rPr>
              <a:t>4.06.010</a:t>
            </a:r>
          </a:p>
        </p:txBody>
      </p:sp>
      <p:sp>
        <p:nvSpPr>
          <p:cNvPr id="14" name="テキスト ボックス 13">
            <a:extLst>
              <a:ext uri="{FF2B5EF4-FFF2-40B4-BE49-F238E27FC236}">
                <a16:creationId xmlns:a16="http://schemas.microsoft.com/office/drawing/2014/main" id="{B9F058D2-F2CB-4FC9-8010-647CE6670663}"/>
              </a:ext>
            </a:extLst>
          </p:cNvPr>
          <p:cNvSpPr txBox="1"/>
          <p:nvPr/>
        </p:nvSpPr>
        <p:spPr>
          <a:xfrm>
            <a:off x="276893" y="4823319"/>
            <a:ext cx="3067439"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モジュールに専用なロックオブジェクトをモジュールのプロトタイプに定義する方法は、右記のリストのソースに利用されている。</a:t>
            </a:r>
            <a:endParaRPr lang="en-US" altLang="ja-JP" dirty="0">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6C21AD12-0676-4C0D-A989-BCC99EFC7090}"/>
              </a:ext>
            </a:extLst>
          </p:cNvPr>
          <p:cNvSpPr txBox="1"/>
          <p:nvPr/>
        </p:nvSpPr>
        <p:spPr>
          <a:xfrm>
            <a:off x="7924259" y="2843052"/>
            <a:ext cx="1030968" cy="369332"/>
          </a:xfrm>
          <a:prstGeom prst="rect">
            <a:avLst/>
          </a:prstGeom>
          <a:noFill/>
        </p:spPr>
        <p:txBody>
          <a:bodyPr wrap="square" rtlCol="0">
            <a:spAutoFit/>
          </a:bodyPr>
          <a:lstStyle/>
          <a:p>
            <a:r>
              <a:rPr lang="ja-JP" altLang="en-US" dirty="0"/>
              <a:t>新ソース</a:t>
            </a:r>
            <a:endParaRPr kumimoji="1" lang="ja-JP" altLang="en-US" dirty="0"/>
          </a:p>
        </p:txBody>
      </p:sp>
      <p:sp>
        <p:nvSpPr>
          <p:cNvPr id="13" name="テキスト ボックス 12">
            <a:extLst>
              <a:ext uri="{FF2B5EF4-FFF2-40B4-BE49-F238E27FC236}">
                <a16:creationId xmlns:a16="http://schemas.microsoft.com/office/drawing/2014/main" id="{14414CF4-2F37-4EA2-A765-7D227EF19D02}"/>
              </a:ext>
            </a:extLst>
          </p:cNvPr>
          <p:cNvSpPr txBox="1"/>
          <p:nvPr/>
        </p:nvSpPr>
        <p:spPr>
          <a:xfrm>
            <a:off x="3271308" y="2843052"/>
            <a:ext cx="1030968" cy="369332"/>
          </a:xfrm>
          <a:prstGeom prst="rect">
            <a:avLst/>
          </a:prstGeom>
          <a:noFill/>
        </p:spPr>
        <p:txBody>
          <a:bodyPr wrap="square" rtlCol="0">
            <a:spAutoFit/>
          </a:bodyPr>
          <a:lstStyle/>
          <a:p>
            <a:r>
              <a:rPr lang="ja-JP" altLang="en-US" dirty="0"/>
              <a:t>旧ソース</a:t>
            </a:r>
            <a:endParaRPr kumimoji="1" lang="ja-JP" altLang="en-US" dirty="0"/>
          </a:p>
        </p:txBody>
      </p:sp>
      <p:graphicFrame>
        <p:nvGraphicFramePr>
          <p:cNvPr id="6" name="表 5">
            <a:extLst>
              <a:ext uri="{FF2B5EF4-FFF2-40B4-BE49-F238E27FC236}">
                <a16:creationId xmlns:a16="http://schemas.microsoft.com/office/drawing/2014/main" id="{31EF20EF-D724-4BB5-8890-FFA708C29BD9}"/>
              </a:ext>
            </a:extLst>
          </p:cNvPr>
          <p:cNvGraphicFramePr>
            <a:graphicFrameLocks noGrp="1"/>
          </p:cNvGraphicFramePr>
          <p:nvPr>
            <p:extLst>
              <p:ext uri="{D42A27DB-BD31-4B8C-83A1-F6EECF244321}">
                <p14:modId xmlns:p14="http://schemas.microsoft.com/office/powerpoint/2010/main" val="1547223377"/>
              </p:ext>
            </p:extLst>
          </p:nvPr>
        </p:nvGraphicFramePr>
        <p:xfrm>
          <a:off x="3621088" y="4817083"/>
          <a:ext cx="5461000" cy="2011680"/>
        </p:xfrm>
        <a:graphic>
          <a:graphicData uri="http://schemas.openxmlformats.org/drawingml/2006/table">
            <a:tbl>
              <a:tblPr firstRow="1" bandRow="1">
                <a:tableStyleId>{5C22544A-7EE6-4342-B048-85BDC9FD1C3A}</a:tableStyleId>
              </a:tblPr>
              <a:tblGrid>
                <a:gridCol w="2142109">
                  <a:extLst>
                    <a:ext uri="{9D8B030D-6E8A-4147-A177-3AD203B41FA5}">
                      <a16:colId xmlns:a16="http://schemas.microsoft.com/office/drawing/2014/main" val="1017857308"/>
                    </a:ext>
                  </a:extLst>
                </a:gridCol>
                <a:gridCol w="3318891">
                  <a:extLst>
                    <a:ext uri="{9D8B030D-6E8A-4147-A177-3AD203B41FA5}">
                      <a16:colId xmlns:a16="http://schemas.microsoft.com/office/drawing/2014/main" val="2652195282"/>
                    </a:ext>
                  </a:extLst>
                </a:gridCol>
              </a:tblGrid>
              <a:tr h="253577">
                <a:tc>
                  <a:txBody>
                    <a:bodyPr/>
                    <a:lstStyle/>
                    <a:p>
                      <a:r>
                        <a:rPr kumimoji="1" lang="ja-JP" altLang="en-US" sz="1600" dirty="0"/>
                        <a:t>ソースファイル名</a:t>
                      </a:r>
                    </a:p>
                  </a:txBody>
                  <a:tcPr/>
                </a:tc>
                <a:tc>
                  <a:txBody>
                    <a:bodyPr/>
                    <a:lstStyle/>
                    <a:p>
                      <a:r>
                        <a:rPr kumimoji="1" lang="ja-JP" altLang="en-US" sz="1600" dirty="0"/>
                        <a:t>説明</a:t>
                      </a:r>
                    </a:p>
                  </a:txBody>
                  <a:tcPr/>
                </a:tc>
                <a:extLst>
                  <a:ext uri="{0D108BD9-81ED-4DB2-BD59-A6C34878D82A}">
                    <a16:rowId xmlns:a16="http://schemas.microsoft.com/office/drawing/2014/main" val="1586359121"/>
                  </a:ext>
                </a:extLst>
              </a:tr>
              <a:tr h="253577">
                <a:tc>
                  <a:txBody>
                    <a:bodyPr/>
                    <a:lstStyle/>
                    <a:p>
                      <a:r>
                        <a:rPr kumimoji="1" lang="en-US" altLang="ja-JP" sz="1600" dirty="0"/>
                        <a:t>efw.server.binary.js</a:t>
                      </a:r>
                      <a:endParaRPr kumimoji="1" lang="ja-JP" altLang="en-US" sz="1600" dirty="0"/>
                    </a:p>
                  </a:txBody>
                  <a:tcPr/>
                </a:tc>
                <a:tc>
                  <a:txBody>
                    <a:bodyPr/>
                    <a:lstStyle/>
                    <a:p>
                      <a:r>
                        <a:rPr kumimoji="1" lang="ja-JP" altLang="en-US" sz="1600" dirty="0"/>
                        <a:t>バイナリファイル読み込み</a:t>
                      </a:r>
                    </a:p>
                  </a:txBody>
                  <a:tcPr/>
                </a:tc>
                <a:extLst>
                  <a:ext uri="{0D108BD9-81ED-4DB2-BD59-A6C34878D82A}">
                    <a16:rowId xmlns:a16="http://schemas.microsoft.com/office/drawing/2014/main" val="496145258"/>
                  </a:ext>
                </a:extLst>
              </a:tr>
              <a:tr h="253577">
                <a:tc>
                  <a:txBody>
                    <a:bodyPr/>
                    <a:lstStyle/>
                    <a:p>
                      <a:r>
                        <a:rPr kumimoji="1" lang="en-US" altLang="ja-JP" sz="1600" dirty="0"/>
                        <a:t>efw.server.csv.js</a:t>
                      </a:r>
                      <a:endParaRPr kumimoji="1" lang="ja-JP" altLang="en-US" sz="1600" dirty="0"/>
                    </a:p>
                  </a:txBody>
                  <a:tcPr/>
                </a:tc>
                <a:tc>
                  <a:txBody>
                    <a:bodyPr/>
                    <a:lstStyle/>
                    <a:p>
                      <a:r>
                        <a:rPr kumimoji="1" lang="en-US" altLang="ja-JP" sz="1600" dirty="0"/>
                        <a:t>CSV</a:t>
                      </a:r>
                      <a:r>
                        <a:rPr kumimoji="1" lang="ja-JP" altLang="en-US" sz="1600" dirty="0"/>
                        <a:t>ファイル読み込み書き込み</a:t>
                      </a:r>
                    </a:p>
                  </a:txBody>
                  <a:tcPr/>
                </a:tc>
                <a:extLst>
                  <a:ext uri="{0D108BD9-81ED-4DB2-BD59-A6C34878D82A}">
                    <a16:rowId xmlns:a16="http://schemas.microsoft.com/office/drawing/2014/main" val="2163951484"/>
                  </a:ext>
                </a:extLst>
              </a:tr>
              <a:tr h="253577">
                <a:tc>
                  <a:txBody>
                    <a:bodyPr/>
                    <a:lstStyle/>
                    <a:p>
                      <a:r>
                        <a:rPr kumimoji="1" lang="en-US" altLang="ja-JP" sz="1600" dirty="0"/>
                        <a:t>efw.server.db.js</a:t>
                      </a:r>
                      <a:endParaRPr kumimoji="1" lang="ja-JP" altLang="en-US" sz="1600" dirty="0"/>
                    </a:p>
                  </a:txBody>
                  <a:tcPr/>
                </a:tc>
                <a:tc>
                  <a:txBody>
                    <a:bodyPr/>
                    <a:lstStyle/>
                    <a:p>
                      <a:r>
                        <a:rPr kumimoji="1" lang="en-US" altLang="ja-JP" sz="1600" dirty="0"/>
                        <a:t>DB</a:t>
                      </a:r>
                      <a:r>
                        <a:rPr kumimoji="1" lang="ja-JP" altLang="en-US" sz="1600" dirty="0"/>
                        <a:t>処理</a:t>
                      </a:r>
                    </a:p>
                  </a:txBody>
                  <a:tcPr/>
                </a:tc>
                <a:extLst>
                  <a:ext uri="{0D108BD9-81ED-4DB2-BD59-A6C34878D82A}">
                    <a16:rowId xmlns:a16="http://schemas.microsoft.com/office/drawing/2014/main" val="1550735005"/>
                  </a:ext>
                </a:extLst>
              </a:tr>
              <a:tr h="253577">
                <a:tc>
                  <a:txBody>
                    <a:bodyPr/>
                    <a:lstStyle/>
                    <a:p>
                      <a:r>
                        <a:rPr kumimoji="1" lang="en-US" altLang="ja-JP" sz="1600" dirty="0"/>
                        <a:t>efw.server.event.js</a:t>
                      </a:r>
                      <a:endParaRPr kumimoji="1" lang="ja-JP" altLang="en-US" sz="1600" dirty="0"/>
                    </a:p>
                  </a:txBody>
                  <a:tcPr/>
                </a:tc>
                <a:tc>
                  <a:txBody>
                    <a:bodyPr/>
                    <a:lstStyle/>
                    <a:p>
                      <a:r>
                        <a:rPr kumimoji="1" lang="ja-JP" altLang="en-US" sz="1600" dirty="0"/>
                        <a:t>イベントファイル読み込みと実行</a:t>
                      </a:r>
                    </a:p>
                  </a:txBody>
                  <a:tcPr/>
                </a:tc>
                <a:extLst>
                  <a:ext uri="{0D108BD9-81ED-4DB2-BD59-A6C34878D82A}">
                    <a16:rowId xmlns:a16="http://schemas.microsoft.com/office/drawing/2014/main" val="2336306112"/>
                  </a:ext>
                </a:extLst>
              </a:tr>
              <a:tr h="253577">
                <a:tc>
                  <a:txBody>
                    <a:bodyPr/>
                    <a:lstStyle/>
                    <a:p>
                      <a:r>
                        <a:rPr kumimoji="1" lang="en-US" altLang="ja-JP" sz="1600" dirty="0"/>
                        <a:t>efw.server.txt.js</a:t>
                      </a:r>
                      <a:endParaRPr kumimoji="1" lang="ja-JP" altLang="en-US" sz="1600" dirty="0"/>
                    </a:p>
                  </a:txBody>
                  <a:tcPr/>
                </a:tc>
                <a:tc>
                  <a:txBody>
                    <a:bodyPr/>
                    <a:lstStyle/>
                    <a:p>
                      <a:r>
                        <a:rPr kumimoji="1" lang="en-US" altLang="ja-JP" sz="1600" dirty="0"/>
                        <a:t>TXT</a:t>
                      </a:r>
                      <a:r>
                        <a:rPr kumimoji="1" lang="ja-JP" altLang="en-US" sz="1600" dirty="0"/>
                        <a:t>ファイル読み込み</a:t>
                      </a:r>
                    </a:p>
                  </a:txBody>
                  <a:tcPr/>
                </a:tc>
                <a:extLst>
                  <a:ext uri="{0D108BD9-81ED-4DB2-BD59-A6C34878D82A}">
                    <a16:rowId xmlns:a16="http://schemas.microsoft.com/office/drawing/2014/main" val="3742763982"/>
                  </a:ext>
                </a:extLst>
              </a:tr>
            </a:tbl>
          </a:graphicData>
        </a:graphic>
      </p:graphicFrame>
    </p:spTree>
    <p:custDataLst>
      <p:tags r:id="rId1"/>
    </p:custDataLst>
    <p:extLst>
      <p:ext uri="{BB962C8B-B14F-4D97-AF65-F5344CB8AC3E}">
        <p14:creationId xmlns:p14="http://schemas.microsoft.com/office/powerpoint/2010/main" val="212447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３ー５．</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汚染対策③、イベント実行時の監視</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 name="図 3">
            <a:extLst>
              <a:ext uri="{FF2B5EF4-FFF2-40B4-BE49-F238E27FC236}">
                <a16:creationId xmlns:a16="http://schemas.microsoft.com/office/drawing/2014/main" id="{7CDC8CC7-D1B5-4CCF-984A-69FF169AC920}"/>
              </a:ext>
            </a:extLst>
          </p:cNvPr>
          <p:cNvPicPr>
            <a:picLocks noChangeAspect="1"/>
          </p:cNvPicPr>
          <p:nvPr/>
        </p:nvPicPr>
        <p:blipFill>
          <a:blip r:embed="rId4"/>
          <a:stretch>
            <a:fillRect/>
          </a:stretch>
        </p:blipFill>
        <p:spPr>
          <a:xfrm>
            <a:off x="1654209" y="1078595"/>
            <a:ext cx="2390775" cy="1376363"/>
          </a:xfrm>
          <a:prstGeom prst="rect">
            <a:avLst/>
          </a:prstGeom>
        </p:spPr>
      </p:pic>
      <p:pic>
        <p:nvPicPr>
          <p:cNvPr id="7" name="図 6">
            <a:extLst>
              <a:ext uri="{FF2B5EF4-FFF2-40B4-BE49-F238E27FC236}">
                <a16:creationId xmlns:a16="http://schemas.microsoft.com/office/drawing/2014/main" id="{B802AA49-EE3B-466B-BE06-303D5BF832DB}"/>
              </a:ext>
            </a:extLst>
          </p:cNvPr>
          <p:cNvPicPr>
            <a:picLocks noChangeAspect="1"/>
          </p:cNvPicPr>
          <p:nvPr/>
        </p:nvPicPr>
        <p:blipFill>
          <a:blip r:embed="rId5"/>
          <a:stretch>
            <a:fillRect/>
          </a:stretch>
        </p:blipFill>
        <p:spPr>
          <a:xfrm>
            <a:off x="4331970" y="1078595"/>
            <a:ext cx="4812030" cy="1040130"/>
          </a:xfrm>
          <a:prstGeom prst="rect">
            <a:avLst/>
          </a:prstGeom>
        </p:spPr>
      </p:pic>
      <p:pic>
        <p:nvPicPr>
          <p:cNvPr id="8" name="図 7">
            <a:extLst>
              <a:ext uri="{FF2B5EF4-FFF2-40B4-BE49-F238E27FC236}">
                <a16:creationId xmlns:a16="http://schemas.microsoft.com/office/drawing/2014/main" id="{46927BE0-2D46-4E3F-B5F2-4E95F675DD42}"/>
              </a:ext>
            </a:extLst>
          </p:cNvPr>
          <p:cNvPicPr>
            <a:picLocks noChangeAspect="1"/>
          </p:cNvPicPr>
          <p:nvPr/>
        </p:nvPicPr>
        <p:blipFill>
          <a:blip r:embed="rId6"/>
          <a:stretch>
            <a:fillRect/>
          </a:stretch>
        </p:blipFill>
        <p:spPr>
          <a:xfrm>
            <a:off x="1571625" y="2686050"/>
            <a:ext cx="7572375" cy="4171950"/>
          </a:xfrm>
          <a:prstGeom prst="rect">
            <a:avLst/>
          </a:prstGeom>
        </p:spPr>
      </p:pic>
      <p:sp>
        <p:nvSpPr>
          <p:cNvPr id="2" name="テキスト ボックス 1">
            <a:extLst>
              <a:ext uri="{FF2B5EF4-FFF2-40B4-BE49-F238E27FC236}">
                <a16:creationId xmlns:a16="http://schemas.microsoft.com/office/drawing/2014/main" id="{F3BBDA3D-26F4-4E20-BF3A-40B3A36AC675}"/>
              </a:ext>
            </a:extLst>
          </p:cNvPr>
          <p:cNvSpPr txBox="1"/>
          <p:nvPr/>
        </p:nvSpPr>
        <p:spPr>
          <a:xfrm>
            <a:off x="155575" y="4182101"/>
            <a:ext cx="2455333" cy="1477328"/>
          </a:xfrm>
          <a:prstGeom prst="rect">
            <a:avLst/>
          </a:prstGeom>
          <a:solidFill>
            <a:schemeClr val="bg1"/>
          </a:solidFill>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は、イベント実行後、</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空間に想定外のものがあるかどうかチェックする仕組みを設けている。</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41939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４ー１．スレッドセーフについて</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2585323"/>
          </a:xfrm>
          <a:prstGeom prst="rect">
            <a:avLst/>
          </a:prstGeom>
        </p:spPr>
        <p:txBody>
          <a:bodyPr>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スレッドセーフ（</a:t>
            </a:r>
            <a:r>
              <a:rPr lang="en-US" altLang="ja-JP" dirty="0">
                <a:latin typeface="ＭＳ Ｐゴシック" panose="020B0600070205080204" pitchFamily="50" charset="-128"/>
                <a:ea typeface="ＭＳ Ｐゴシック" panose="020B0600070205080204" pitchFamily="50" charset="-128"/>
              </a:rPr>
              <a:t>Thread-safe</a:t>
            </a:r>
            <a:r>
              <a:rPr lang="ja-JP" altLang="en-US" dirty="0">
                <a:latin typeface="ＭＳ Ｐゴシック" panose="020B0600070205080204" pitchFamily="50" charset="-128"/>
                <a:ea typeface="ＭＳ Ｐゴシック" panose="020B0600070205080204" pitchFamily="50" charset="-128"/>
              </a:rPr>
              <a:t>）とは、マルチスレッド環境において、プログラムを複数のスレッドで並行に実行しても、問題が生じない作りであることを意味する。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スレッドごとに、</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の場合リクエストごとに、利用するすべてのクラスに対して、全部専用のインスタンスを作成したら、スレッドセーフになるが、メモリに圧迫し、性能が悪くなる可能性が高い。</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スレッド間のデータ共有、</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の場合リクエスト間のデータ共有を意識して競合を解決する必要。</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158443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1304258A-D284-4B83-A84E-D00535DD0342}"/>
              </a:ext>
            </a:extLst>
          </p:cNvPr>
          <p:cNvGraphicFramePr>
            <a:graphicFrameLocks noGrp="1"/>
          </p:cNvGraphicFramePr>
          <p:nvPr>
            <p:extLst>
              <p:ext uri="{D42A27DB-BD31-4B8C-83A1-F6EECF244321}">
                <p14:modId xmlns:p14="http://schemas.microsoft.com/office/powerpoint/2010/main" val="1621358357"/>
              </p:ext>
            </p:extLst>
          </p:nvPr>
        </p:nvGraphicFramePr>
        <p:xfrm>
          <a:off x="307974" y="822960"/>
          <a:ext cx="4329340" cy="6035040"/>
        </p:xfrm>
        <a:graphic>
          <a:graphicData uri="http://schemas.openxmlformats.org/drawingml/2006/table">
            <a:tbl>
              <a:tblPr firstRow="1" bandRow="1">
                <a:tableStyleId>{5C22544A-7EE6-4342-B048-85BDC9FD1C3A}</a:tableStyleId>
              </a:tblPr>
              <a:tblGrid>
                <a:gridCol w="1904547">
                  <a:extLst>
                    <a:ext uri="{9D8B030D-6E8A-4147-A177-3AD203B41FA5}">
                      <a16:colId xmlns:a16="http://schemas.microsoft.com/office/drawing/2014/main" val="2526078376"/>
                    </a:ext>
                  </a:extLst>
                </a:gridCol>
                <a:gridCol w="400050">
                  <a:extLst>
                    <a:ext uri="{9D8B030D-6E8A-4147-A177-3AD203B41FA5}">
                      <a16:colId xmlns:a16="http://schemas.microsoft.com/office/drawing/2014/main" val="622742799"/>
                    </a:ext>
                  </a:extLst>
                </a:gridCol>
                <a:gridCol w="408215">
                  <a:extLst>
                    <a:ext uri="{9D8B030D-6E8A-4147-A177-3AD203B41FA5}">
                      <a16:colId xmlns:a16="http://schemas.microsoft.com/office/drawing/2014/main" val="2539750130"/>
                    </a:ext>
                  </a:extLst>
                </a:gridCol>
                <a:gridCol w="440871">
                  <a:extLst>
                    <a:ext uri="{9D8B030D-6E8A-4147-A177-3AD203B41FA5}">
                      <a16:colId xmlns:a16="http://schemas.microsoft.com/office/drawing/2014/main" val="1476881238"/>
                    </a:ext>
                  </a:extLst>
                </a:gridCol>
                <a:gridCol w="400050">
                  <a:extLst>
                    <a:ext uri="{9D8B030D-6E8A-4147-A177-3AD203B41FA5}">
                      <a16:colId xmlns:a16="http://schemas.microsoft.com/office/drawing/2014/main" val="1609877098"/>
                    </a:ext>
                  </a:extLst>
                </a:gridCol>
                <a:gridCol w="400050">
                  <a:extLst>
                    <a:ext uri="{9D8B030D-6E8A-4147-A177-3AD203B41FA5}">
                      <a16:colId xmlns:a16="http://schemas.microsoft.com/office/drawing/2014/main" val="3563456284"/>
                    </a:ext>
                  </a:extLst>
                </a:gridCol>
                <a:gridCol w="375557">
                  <a:extLst>
                    <a:ext uri="{9D8B030D-6E8A-4147-A177-3AD203B41FA5}">
                      <a16:colId xmlns:a16="http://schemas.microsoft.com/office/drawing/2014/main" val="3389656101"/>
                    </a:ext>
                  </a:extLst>
                </a:gridCol>
              </a:tblGrid>
              <a:tr h="232900">
                <a:tc>
                  <a:txBody>
                    <a:bodyPr/>
                    <a:lstStyle/>
                    <a:p>
                      <a:endParaRPr kumimoji="1" lang="ja-JP" altLang="en-US" sz="1200" dirty="0"/>
                    </a:p>
                  </a:txBody>
                  <a:tcPr/>
                </a:tc>
                <a:tc>
                  <a:txBody>
                    <a:bodyPr/>
                    <a:lstStyle/>
                    <a:p>
                      <a:r>
                        <a:rPr kumimoji="1" lang="ja-JP" altLang="en-US" sz="1200" dirty="0"/>
                        <a:t>⓪</a:t>
                      </a:r>
                    </a:p>
                  </a:txBody>
                  <a:tcPr/>
                </a:tc>
                <a:tc>
                  <a:txBody>
                    <a:bodyPr/>
                    <a:lstStyle/>
                    <a:p>
                      <a:r>
                        <a:rPr kumimoji="1" lang="ja-JP" altLang="en-US" sz="1200" dirty="0"/>
                        <a:t>①</a:t>
                      </a:r>
                    </a:p>
                  </a:txBody>
                  <a:tcPr/>
                </a:tc>
                <a:tc>
                  <a:txBody>
                    <a:bodyPr/>
                    <a:lstStyle/>
                    <a:p>
                      <a:r>
                        <a:rPr kumimoji="1" lang="ja-JP" altLang="en-US" sz="1200" dirty="0"/>
                        <a:t>②</a:t>
                      </a:r>
                    </a:p>
                  </a:txBody>
                  <a:tcPr/>
                </a:tc>
                <a:tc>
                  <a:txBody>
                    <a:bodyPr/>
                    <a:lstStyle/>
                    <a:p>
                      <a:r>
                        <a:rPr kumimoji="1" lang="ja-JP" altLang="en-US" sz="1200" dirty="0"/>
                        <a:t>③</a:t>
                      </a:r>
                    </a:p>
                  </a:txBody>
                  <a:tcPr/>
                </a:tc>
                <a:tc>
                  <a:txBody>
                    <a:bodyPr/>
                    <a:lstStyle/>
                    <a:p>
                      <a:r>
                        <a:rPr kumimoji="1" lang="ja-JP" altLang="en-US" sz="1200" dirty="0"/>
                        <a:t>④</a:t>
                      </a:r>
                    </a:p>
                  </a:txBody>
                  <a:tcPr/>
                </a:tc>
                <a:tc>
                  <a:txBody>
                    <a:bodyPr/>
                    <a:lstStyle/>
                    <a:p>
                      <a:r>
                        <a:rPr kumimoji="1" lang="ja-JP" altLang="en-US" sz="1200" dirty="0"/>
                        <a:t>⑤</a:t>
                      </a:r>
                    </a:p>
                  </a:txBody>
                  <a:tcPr/>
                </a:tc>
                <a:extLst>
                  <a:ext uri="{0D108BD9-81ED-4DB2-BD59-A6C34878D82A}">
                    <a16:rowId xmlns:a16="http://schemas.microsoft.com/office/drawing/2014/main" val="907737078"/>
                  </a:ext>
                </a:extLst>
              </a:tr>
              <a:tr h="0">
                <a:tc>
                  <a:txBody>
                    <a:bodyPr/>
                    <a:lstStyle/>
                    <a:p>
                      <a:r>
                        <a:rPr kumimoji="1" lang="en-US" altLang="ja-JP" sz="1200" dirty="0" err="1">
                          <a:solidFill>
                            <a:schemeClr val="tx2"/>
                          </a:solidFill>
                        </a:rPr>
                        <a:t>BarCodeManager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3690467094"/>
                  </a:ext>
                </a:extLst>
              </a:tr>
              <a:tr h="182880">
                <a:tc>
                  <a:txBody>
                    <a:bodyPr/>
                    <a:lstStyle/>
                    <a:p>
                      <a:r>
                        <a:rPr kumimoji="1" lang="en-US" altLang="ja-JP" sz="1200" dirty="0" err="1">
                          <a:solidFill>
                            <a:schemeClr val="tx2"/>
                          </a:solidFill>
                        </a:rPr>
                        <a:t>drawServlet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942755560"/>
                  </a:ext>
                </a:extLst>
              </a:tr>
              <a:tr h="0">
                <a:tc>
                  <a:txBody>
                    <a:bodyPr/>
                    <a:lstStyle/>
                    <a:p>
                      <a:r>
                        <a:rPr kumimoji="1" lang="en-US" altLang="ja-JP" sz="1200" dirty="0" err="1">
                          <a:solidFill>
                            <a:schemeClr val="tx2"/>
                          </a:solidFill>
                        </a:rPr>
                        <a:t>BrmsManager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872043418"/>
                  </a:ext>
                </a:extLst>
              </a:tr>
              <a:tr h="0">
                <a:tc>
                  <a:txBody>
                    <a:bodyPr/>
                    <a:lstStyle/>
                    <a:p>
                      <a:r>
                        <a:rPr kumimoji="1" lang="en-US" altLang="ja-JP" sz="1200" dirty="0" err="1">
                          <a:solidFill>
                            <a:schemeClr val="tx2"/>
                          </a:solidFill>
                        </a:rPr>
                        <a:t>CookieManager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571520729"/>
                  </a:ext>
                </a:extLst>
              </a:tr>
              <a:tr h="182880">
                <a:tc>
                  <a:txBody>
                    <a:bodyPr/>
                    <a:lstStyle/>
                    <a:p>
                      <a:r>
                        <a:rPr kumimoji="1" lang="en-US" altLang="ja-JP" sz="1200" dirty="0" err="1">
                          <a:solidFill>
                            <a:schemeClr val="tx2"/>
                          </a:solidFill>
                        </a:rPr>
                        <a:t>CSVManager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3322410247"/>
                  </a:ext>
                </a:extLst>
              </a:tr>
              <a:tr h="0">
                <a:tc>
                  <a:txBody>
                    <a:bodyPr/>
                    <a:lstStyle/>
                    <a:p>
                      <a:r>
                        <a:rPr kumimoji="1" lang="en-US" altLang="ja-JP" sz="1200" dirty="0" err="1">
                          <a:solidFill>
                            <a:schemeClr val="bg1">
                              <a:lumMod val="50000"/>
                            </a:schemeClr>
                          </a:solidFill>
                        </a:rPr>
                        <a:t>CSVReader</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196128634"/>
                  </a:ext>
                </a:extLst>
              </a:tr>
              <a:tr h="0">
                <a:tc>
                  <a:txBody>
                    <a:bodyPr/>
                    <a:lstStyle/>
                    <a:p>
                      <a:r>
                        <a:rPr kumimoji="1" lang="en-US" altLang="ja-JP" sz="1200" dirty="0" err="1">
                          <a:solidFill>
                            <a:schemeClr val="bg1">
                              <a:lumMod val="50000"/>
                            </a:schemeClr>
                          </a:solidFill>
                        </a:rPr>
                        <a:t>BatchDataSource</a:t>
                      </a:r>
                      <a:endParaRPr kumimoji="1" lang="ja-JP" altLang="en-US" sz="1200" dirty="0">
                        <a:solidFill>
                          <a:schemeClr val="bg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492927347"/>
                  </a:ext>
                </a:extLst>
              </a:tr>
              <a:tr h="182880">
                <a:tc>
                  <a:txBody>
                    <a:bodyPr/>
                    <a:lstStyle/>
                    <a:p>
                      <a:r>
                        <a:rPr kumimoji="1" lang="en-US" altLang="ja-JP" sz="1200" dirty="0">
                          <a:solidFill>
                            <a:schemeClr val="bg1">
                              <a:lumMod val="50000"/>
                            </a:schemeClr>
                          </a:solidFill>
                        </a:rPr>
                        <a:t>Database</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188530063"/>
                  </a:ext>
                </a:extLst>
              </a:tr>
              <a:tr h="0">
                <a:tc>
                  <a:txBody>
                    <a:bodyPr/>
                    <a:lstStyle/>
                    <a:p>
                      <a:r>
                        <a:rPr kumimoji="1" lang="en-US" altLang="ja-JP" sz="1200" dirty="0" err="1">
                          <a:solidFill>
                            <a:srgbClr val="FF0000"/>
                          </a:solidFill>
                        </a:rPr>
                        <a:t>DatabaseManager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2435377147"/>
                  </a:ext>
                </a:extLst>
              </a:tr>
              <a:tr h="0">
                <a:tc>
                  <a:txBody>
                    <a:bodyPr/>
                    <a:lstStyle/>
                    <a:p>
                      <a:r>
                        <a:rPr kumimoji="1" lang="en-US" altLang="ja-JP" sz="1200" dirty="0" err="1">
                          <a:solidFill>
                            <a:schemeClr val="tx2"/>
                          </a:solidFill>
                        </a:rPr>
                        <a:t>RemoteEventManager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053265925"/>
                  </a:ext>
                </a:extLst>
              </a:tr>
              <a:tr h="182880">
                <a:tc>
                  <a:txBody>
                    <a:bodyPr/>
                    <a:lstStyle/>
                    <a:p>
                      <a:r>
                        <a:rPr kumimoji="1" lang="en-US" altLang="ja-JP" sz="1200" dirty="0">
                          <a:solidFill>
                            <a:schemeClr val="bg1">
                              <a:lumMod val="50000"/>
                            </a:schemeClr>
                          </a:solidFill>
                        </a:rPr>
                        <a:t>Excel</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818125659"/>
                  </a:ext>
                </a:extLst>
              </a:tr>
              <a:tr h="0">
                <a:tc>
                  <a:txBody>
                    <a:bodyPr/>
                    <a:lstStyle/>
                    <a:p>
                      <a:r>
                        <a:rPr kumimoji="1" lang="en-US" altLang="ja-JP" sz="1200" dirty="0" err="1">
                          <a:solidFill>
                            <a:schemeClr val="tx2"/>
                          </a:solidFill>
                        </a:rPr>
                        <a:t>ExcelManager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699216119"/>
                  </a:ext>
                </a:extLst>
              </a:tr>
              <a:tr h="0">
                <a:tc>
                  <a:txBody>
                    <a:bodyPr/>
                    <a:lstStyle/>
                    <a:p>
                      <a:r>
                        <a:rPr kumimoji="1" lang="en-US" altLang="ja-JP" sz="1200" dirty="0" err="1">
                          <a:solidFill>
                            <a:schemeClr val="tx2"/>
                          </a:solidFill>
                        </a:rPr>
                        <a:t>downloadServlet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1789226601"/>
                  </a:ext>
                </a:extLst>
              </a:tr>
              <a:tr h="182880">
                <a:tc>
                  <a:txBody>
                    <a:bodyPr/>
                    <a:lstStyle/>
                    <a:p>
                      <a:r>
                        <a:rPr kumimoji="1" lang="en-US" altLang="ja-JP" sz="1200" dirty="0" err="1">
                          <a:solidFill>
                            <a:schemeClr val="tx2"/>
                          </a:solidFill>
                        </a:rPr>
                        <a:t>FileManager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059879352"/>
                  </a:ext>
                </a:extLst>
              </a:tr>
              <a:tr h="0">
                <a:tc>
                  <a:txBody>
                    <a:bodyPr/>
                    <a:lstStyle/>
                    <a:p>
                      <a:r>
                        <a:rPr kumimoji="1" lang="en-US" altLang="ja-JP" sz="1200" dirty="0" err="1">
                          <a:solidFill>
                            <a:schemeClr val="tx2"/>
                          </a:solidFill>
                        </a:rPr>
                        <a:t>uploadServlet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4110614822"/>
                  </a:ext>
                </a:extLst>
              </a:tr>
              <a:tr h="0">
                <a:tc>
                  <a:txBody>
                    <a:bodyPr/>
                    <a:lstStyle/>
                    <a:p>
                      <a:r>
                        <a:rPr kumimoji="1" lang="en-US" altLang="ja-JP" sz="1200" dirty="0" err="1">
                          <a:solidFill>
                            <a:schemeClr val="tx2"/>
                          </a:solidFill>
                        </a:rPr>
                        <a:t>FormatManager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544100649"/>
                  </a:ext>
                </a:extLst>
              </a:tr>
              <a:tr h="182880">
                <a:tc>
                  <a:txBody>
                    <a:bodyPr/>
                    <a:lstStyle/>
                    <a:p>
                      <a:r>
                        <a:rPr kumimoji="1" lang="en-US" altLang="ja-JP" sz="1200" dirty="0">
                          <a:solidFill>
                            <a:srgbClr val="FF0000"/>
                          </a:solidFill>
                        </a:rPr>
                        <a:t>I18nManager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950783914"/>
                  </a:ext>
                </a:extLst>
              </a:tr>
              <a:tr h="0">
                <a:tc>
                  <a:txBody>
                    <a:bodyPr/>
                    <a:lstStyle/>
                    <a:p>
                      <a:r>
                        <a:rPr kumimoji="1" lang="en-US" altLang="ja-JP" sz="1200" dirty="0">
                          <a:solidFill>
                            <a:schemeClr val="bg1">
                              <a:lumMod val="50000"/>
                            </a:schemeClr>
                          </a:solidFill>
                        </a:rPr>
                        <a:t>I18nProperties</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368659300"/>
                  </a:ext>
                </a:extLst>
              </a:tr>
              <a:tr h="0">
                <a:tc>
                  <a:txBody>
                    <a:bodyPr/>
                    <a:lstStyle/>
                    <a:p>
                      <a:r>
                        <a:rPr kumimoji="1" lang="en-US" altLang="ja-JP" sz="1200" dirty="0" err="1">
                          <a:solidFill>
                            <a:schemeClr val="tx2"/>
                          </a:solidFill>
                        </a:rPr>
                        <a:t>LogManager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accent1"/>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157048833"/>
                  </a:ext>
                </a:extLst>
              </a:tr>
              <a:tr h="182880">
                <a:tc>
                  <a:txBody>
                    <a:bodyPr/>
                    <a:lstStyle/>
                    <a:p>
                      <a:r>
                        <a:rPr kumimoji="1" lang="en-US" altLang="ja-JP" sz="1200" dirty="0" err="1">
                          <a:solidFill>
                            <a:schemeClr val="bg1">
                              <a:lumMod val="50000"/>
                            </a:schemeClr>
                          </a:solidFill>
                        </a:rPr>
                        <a:t>MailXXXXXXX</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3516722519"/>
                  </a:ext>
                </a:extLst>
              </a:tr>
              <a:tr h="0">
                <a:tc>
                  <a:txBody>
                    <a:bodyPr/>
                    <a:lstStyle/>
                    <a:p>
                      <a:r>
                        <a:rPr kumimoji="1" lang="en-US" altLang="ja-JP" sz="1200" dirty="0" err="1">
                          <a:solidFill>
                            <a:srgbClr val="FF0000"/>
                          </a:solidFill>
                        </a:rPr>
                        <a:t>MailManager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accent1"/>
                          </a:solidFill>
                        </a:rPr>
                        <a:t>●</a:t>
                      </a:r>
                      <a:endParaRPr kumimoji="1" lang="en-US" altLang="ja-JP"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86620635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aphicFrame>
        <p:nvGraphicFramePr>
          <p:cNvPr id="10" name="表 9">
            <a:extLst>
              <a:ext uri="{FF2B5EF4-FFF2-40B4-BE49-F238E27FC236}">
                <a16:creationId xmlns:a16="http://schemas.microsoft.com/office/drawing/2014/main" id="{D1F4ACC8-C8CE-4D39-B6D0-B05AF3D67C6A}"/>
              </a:ext>
            </a:extLst>
          </p:cNvPr>
          <p:cNvGraphicFramePr>
            <a:graphicFrameLocks noGrp="1"/>
          </p:cNvGraphicFramePr>
          <p:nvPr>
            <p:extLst>
              <p:ext uri="{D42A27DB-BD31-4B8C-83A1-F6EECF244321}">
                <p14:modId xmlns:p14="http://schemas.microsoft.com/office/powerpoint/2010/main" val="2654225802"/>
              </p:ext>
            </p:extLst>
          </p:nvPr>
        </p:nvGraphicFramePr>
        <p:xfrm>
          <a:off x="4668394" y="554909"/>
          <a:ext cx="4329340" cy="6309360"/>
        </p:xfrm>
        <a:graphic>
          <a:graphicData uri="http://schemas.openxmlformats.org/drawingml/2006/table">
            <a:tbl>
              <a:tblPr firstRow="1" bandRow="1">
                <a:tableStyleId>{5C22544A-7EE6-4342-B048-85BDC9FD1C3A}</a:tableStyleId>
              </a:tblPr>
              <a:tblGrid>
                <a:gridCol w="1904547">
                  <a:extLst>
                    <a:ext uri="{9D8B030D-6E8A-4147-A177-3AD203B41FA5}">
                      <a16:colId xmlns:a16="http://schemas.microsoft.com/office/drawing/2014/main" val="2526078376"/>
                    </a:ext>
                  </a:extLst>
                </a:gridCol>
                <a:gridCol w="400050">
                  <a:extLst>
                    <a:ext uri="{9D8B030D-6E8A-4147-A177-3AD203B41FA5}">
                      <a16:colId xmlns:a16="http://schemas.microsoft.com/office/drawing/2014/main" val="622742799"/>
                    </a:ext>
                  </a:extLst>
                </a:gridCol>
                <a:gridCol w="408215">
                  <a:extLst>
                    <a:ext uri="{9D8B030D-6E8A-4147-A177-3AD203B41FA5}">
                      <a16:colId xmlns:a16="http://schemas.microsoft.com/office/drawing/2014/main" val="2539750130"/>
                    </a:ext>
                  </a:extLst>
                </a:gridCol>
                <a:gridCol w="440871">
                  <a:extLst>
                    <a:ext uri="{9D8B030D-6E8A-4147-A177-3AD203B41FA5}">
                      <a16:colId xmlns:a16="http://schemas.microsoft.com/office/drawing/2014/main" val="1476881238"/>
                    </a:ext>
                  </a:extLst>
                </a:gridCol>
                <a:gridCol w="400050">
                  <a:extLst>
                    <a:ext uri="{9D8B030D-6E8A-4147-A177-3AD203B41FA5}">
                      <a16:colId xmlns:a16="http://schemas.microsoft.com/office/drawing/2014/main" val="1609877098"/>
                    </a:ext>
                  </a:extLst>
                </a:gridCol>
                <a:gridCol w="400050">
                  <a:extLst>
                    <a:ext uri="{9D8B030D-6E8A-4147-A177-3AD203B41FA5}">
                      <a16:colId xmlns:a16="http://schemas.microsoft.com/office/drawing/2014/main" val="3563456284"/>
                    </a:ext>
                  </a:extLst>
                </a:gridCol>
                <a:gridCol w="375557">
                  <a:extLst>
                    <a:ext uri="{9D8B030D-6E8A-4147-A177-3AD203B41FA5}">
                      <a16:colId xmlns:a16="http://schemas.microsoft.com/office/drawing/2014/main" val="3389656101"/>
                    </a:ext>
                  </a:extLst>
                </a:gridCol>
              </a:tblGrid>
              <a:tr h="232900">
                <a:tc>
                  <a:txBody>
                    <a:bodyPr/>
                    <a:lstStyle/>
                    <a:p>
                      <a:endParaRPr kumimoji="1" lang="ja-JP" altLang="en-US" sz="1200" dirty="0"/>
                    </a:p>
                  </a:txBody>
                  <a:tcPr/>
                </a:tc>
                <a:tc>
                  <a:txBody>
                    <a:bodyPr/>
                    <a:lstStyle/>
                    <a:p>
                      <a:r>
                        <a:rPr kumimoji="1" lang="ja-JP" altLang="en-US" sz="1200" dirty="0"/>
                        <a:t>⓪</a:t>
                      </a:r>
                    </a:p>
                  </a:txBody>
                  <a:tcPr/>
                </a:tc>
                <a:tc>
                  <a:txBody>
                    <a:bodyPr/>
                    <a:lstStyle/>
                    <a:p>
                      <a:r>
                        <a:rPr kumimoji="1" lang="ja-JP" altLang="en-US" sz="1200" dirty="0"/>
                        <a:t>①</a:t>
                      </a:r>
                    </a:p>
                  </a:txBody>
                  <a:tcPr/>
                </a:tc>
                <a:tc>
                  <a:txBody>
                    <a:bodyPr/>
                    <a:lstStyle/>
                    <a:p>
                      <a:r>
                        <a:rPr kumimoji="1" lang="ja-JP" altLang="en-US" sz="1200" dirty="0"/>
                        <a:t>②</a:t>
                      </a:r>
                    </a:p>
                  </a:txBody>
                  <a:tcPr/>
                </a:tc>
                <a:tc>
                  <a:txBody>
                    <a:bodyPr/>
                    <a:lstStyle/>
                    <a:p>
                      <a:r>
                        <a:rPr kumimoji="1" lang="ja-JP" altLang="en-US" sz="1200" dirty="0"/>
                        <a:t>③</a:t>
                      </a:r>
                    </a:p>
                  </a:txBody>
                  <a:tcPr/>
                </a:tc>
                <a:tc>
                  <a:txBody>
                    <a:bodyPr/>
                    <a:lstStyle/>
                    <a:p>
                      <a:r>
                        <a:rPr kumimoji="1" lang="ja-JP" altLang="en-US" sz="1200" dirty="0"/>
                        <a:t>④</a:t>
                      </a:r>
                    </a:p>
                  </a:txBody>
                  <a:tcPr/>
                </a:tc>
                <a:tc>
                  <a:txBody>
                    <a:bodyPr/>
                    <a:lstStyle/>
                    <a:p>
                      <a:r>
                        <a:rPr kumimoji="1" lang="ja-JP" altLang="en-US" sz="1200" dirty="0"/>
                        <a:t>⑤</a:t>
                      </a:r>
                    </a:p>
                  </a:txBody>
                  <a:tcPr/>
                </a:tc>
                <a:extLst>
                  <a:ext uri="{0D108BD9-81ED-4DB2-BD59-A6C34878D82A}">
                    <a16:rowId xmlns:a16="http://schemas.microsoft.com/office/drawing/2014/main" val="907737078"/>
                  </a:ext>
                </a:extLst>
              </a:tr>
              <a:tr h="137160">
                <a:tc>
                  <a:txBody>
                    <a:bodyPr/>
                    <a:lstStyle/>
                    <a:p>
                      <a:r>
                        <a:rPr kumimoji="1" lang="en-US" altLang="ja-JP" sz="1200" dirty="0" err="1">
                          <a:solidFill>
                            <a:schemeClr val="bg1">
                              <a:lumMod val="50000"/>
                            </a:schemeClr>
                          </a:solidFill>
                        </a:rPr>
                        <a:t>EfwAuthBean</a:t>
                      </a:r>
                      <a:endParaRPr kumimoji="1" lang="ja-JP" altLang="en-US" sz="1200" dirty="0">
                        <a:solidFill>
                          <a:schemeClr val="bg1">
                            <a:lumMod val="50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3690467094"/>
                  </a:ext>
                </a:extLst>
              </a:tr>
              <a:tr h="137160">
                <a:tc>
                  <a:txBody>
                    <a:bodyPr/>
                    <a:lstStyle/>
                    <a:p>
                      <a:r>
                        <a:rPr kumimoji="1" lang="en-US" altLang="ja-JP" sz="1200" dirty="0" err="1">
                          <a:solidFill>
                            <a:schemeClr val="tx2"/>
                          </a:solidFill>
                        </a:rPr>
                        <a:t>PropertiesManager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accent1"/>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944801404"/>
                  </a:ext>
                </a:extLst>
              </a:tr>
              <a:tr h="182880">
                <a:tc>
                  <a:txBody>
                    <a:bodyPr/>
                    <a:lstStyle/>
                    <a:p>
                      <a:r>
                        <a:rPr kumimoji="1" lang="en-US" altLang="ja-JP" sz="1200" dirty="0" err="1">
                          <a:solidFill>
                            <a:schemeClr val="tx2"/>
                          </a:solidFill>
                        </a:rPr>
                        <a:t>RestManager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942755560"/>
                  </a:ext>
                </a:extLst>
              </a:tr>
              <a:tr h="0">
                <a:tc>
                  <a:txBody>
                    <a:bodyPr/>
                    <a:lstStyle/>
                    <a:p>
                      <a:r>
                        <a:rPr kumimoji="1" lang="en-US" altLang="ja-JP" sz="1200" dirty="0" err="1">
                          <a:solidFill>
                            <a:schemeClr val="tx2"/>
                          </a:solidFill>
                        </a:rPr>
                        <a:t>ScriptManager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872043418"/>
                  </a:ext>
                </a:extLst>
              </a:tr>
              <a:tr h="0">
                <a:tc>
                  <a:txBody>
                    <a:bodyPr/>
                    <a:lstStyle/>
                    <a:p>
                      <a:r>
                        <a:rPr kumimoji="1" lang="en-US" altLang="ja-JP" sz="1200" dirty="0" err="1">
                          <a:solidFill>
                            <a:schemeClr val="bg1">
                              <a:lumMod val="50000"/>
                            </a:schemeClr>
                          </a:solidFill>
                        </a:rPr>
                        <a:t>SqlXXXXXX</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57152072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solidFill>
                            <a:srgbClr val="FF0000"/>
                          </a:solidFill>
                        </a:rPr>
                        <a:t>SqlManager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33224102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solidFill>
                            <a:schemeClr val="bg1">
                              <a:lumMod val="50000"/>
                            </a:schemeClr>
                          </a:solidFill>
                        </a:rPr>
                        <a:t>Attr</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196128634"/>
                  </a:ext>
                </a:extLst>
              </a:tr>
              <a:tr h="0">
                <a:tc>
                  <a:txBody>
                    <a:bodyPr/>
                    <a:lstStyle/>
                    <a:p>
                      <a:r>
                        <a:rPr lang="en-US" altLang="ja-JP" sz="1200" dirty="0">
                          <a:solidFill>
                            <a:schemeClr val="bg1">
                              <a:lumMod val="50000"/>
                            </a:schemeClr>
                          </a:solidFill>
                        </a:rPr>
                        <a:t>Chart</a:t>
                      </a:r>
                      <a:endParaRPr lang="ja-JP" altLang="en-US" sz="1200" dirty="0">
                        <a:solidFill>
                          <a:schemeClr val="bg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492927347"/>
                  </a:ext>
                </a:extLst>
              </a:tr>
              <a:tr h="0">
                <a:tc>
                  <a:txBody>
                    <a:bodyPr/>
                    <a:lstStyle/>
                    <a:p>
                      <a:r>
                        <a:rPr lang="en-US" altLang="ja-JP" sz="1200" dirty="0">
                          <a:solidFill>
                            <a:schemeClr val="bg1">
                              <a:lumMod val="50000"/>
                            </a:schemeClr>
                          </a:solidFill>
                        </a:rPr>
                        <a:t>Client</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188530063"/>
                  </a:ext>
                </a:extLst>
              </a:tr>
              <a:tr h="0">
                <a:tc>
                  <a:txBody>
                    <a:bodyPr/>
                    <a:lstStyle/>
                    <a:p>
                      <a:r>
                        <a:rPr lang="en-US" altLang="ja-JP" sz="1200" dirty="0" err="1">
                          <a:solidFill>
                            <a:schemeClr val="bg1">
                              <a:lumMod val="50000"/>
                            </a:schemeClr>
                          </a:solidFill>
                        </a:rPr>
                        <a:t>ElFinder</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435377147"/>
                  </a:ext>
                </a:extLst>
              </a:tr>
              <a:tr h="0">
                <a:tc>
                  <a:txBody>
                    <a:bodyPr/>
                    <a:lstStyle/>
                    <a:p>
                      <a:r>
                        <a:rPr lang="en-US" altLang="ja-JP" sz="1200" dirty="0">
                          <a:solidFill>
                            <a:schemeClr val="bg1">
                              <a:lumMod val="50000"/>
                            </a:schemeClr>
                          </a:solidFill>
                        </a:rPr>
                        <a:t>Msg</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endParaRPr kumimoji="1" lang="en-US" altLang="ja-JP"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053265925"/>
                  </a:ext>
                </a:extLst>
              </a:tr>
              <a:tr h="182880">
                <a:tc>
                  <a:txBody>
                    <a:bodyPr/>
                    <a:lstStyle/>
                    <a:p>
                      <a:r>
                        <a:rPr lang="en-US" altLang="ja-JP" sz="1200" dirty="0">
                          <a:solidFill>
                            <a:schemeClr val="bg1">
                              <a:lumMod val="50000"/>
                            </a:schemeClr>
                          </a:solidFill>
                        </a:rPr>
                        <a:t>Part</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818125659"/>
                  </a:ext>
                </a:extLst>
              </a:tr>
              <a:tr h="163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solidFill>
                            <a:schemeClr val="tx2"/>
                          </a:solidFill>
                        </a:rPr>
                        <a:t>partServlet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699216119"/>
                  </a:ext>
                </a:extLst>
              </a:tr>
              <a:tr h="0">
                <a:tc>
                  <a:txBody>
                    <a:bodyPr/>
                    <a:lstStyle/>
                    <a:p>
                      <a:r>
                        <a:rPr lang="en-US" altLang="ja-JP" sz="1200" dirty="0">
                          <a:solidFill>
                            <a:schemeClr val="bg1">
                              <a:lumMod val="50000"/>
                            </a:schemeClr>
                          </a:solidFill>
                        </a:rPr>
                        <a:t>Prop</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1789226601"/>
                  </a:ext>
                </a:extLst>
              </a:tr>
              <a:tr h="182880">
                <a:tc>
                  <a:txBody>
                    <a:bodyPr/>
                    <a:lstStyle/>
                    <a:p>
                      <a:r>
                        <a:rPr kumimoji="1" lang="en-US" altLang="ja-JP" sz="1200" dirty="0" err="1">
                          <a:solidFill>
                            <a:schemeClr val="tx2"/>
                          </a:solidFill>
                        </a:rPr>
                        <a:t>Util</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059879352"/>
                  </a:ext>
                </a:extLst>
              </a:tr>
              <a:tr h="0">
                <a:tc>
                  <a:txBody>
                    <a:bodyPr/>
                    <a:lstStyle/>
                    <a:p>
                      <a:r>
                        <a:rPr kumimoji="1" lang="en-US" altLang="ja-JP" sz="1200" dirty="0" err="1">
                          <a:solidFill>
                            <a:schemeClr val="tx2"/>
                          </a:solidFill>
                        </a:rPr>
                        <a:t>PostgreUtils</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4110614822"/>
                  </a:ext>
                </a:extLst>
              </a:tr>
              <a:tr h="0">
                <a:tc>
                  <a:txBody>
                    <a:bodyPr/>
                    <a:lstStyle/>
                    <a:p>
                      <a:r>
                        <a:rPr kumimoji="1" lang="en-US" altLang="ja-JP" sz="1200" dirty="0" err="1">
                          <a:solidFill>
                            <a:schemeClr val="tx2"/>
                          </a:solidFill>
                        </a:rPr>
                        <a:t>efwBatch</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544100649"/>
                  </a:ext>
                </a:extLst>
              </a:tr>
              <a:tr h="182880">
                <a:tc>
                  <a:txBody>
                    <a:bodyPr/>
                    <a:lstStyle/>
                    <a:p>
                      <a:r>
                        <a:rPr kumimoji="1" lang="en-US" altLang="ja-JP" sz="1200" dirty="0" err="1">
                          <a:solidFill>
                            <a:schemeClr val="tx2"/>
                          </a:solidFill>
                        </a:rPr>
                        <a:t>efwCorsFilter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950783914"/>
                  </a:ext>
                </a:extLst>
              </a:tr>
              <a:tr h="0">
                <a:tc>
                  <a:txBody>
                    <a:bodyPr/>
                    <a:lstStyle/>
                    <a:p>
                      <a:r>
                        <a:rPr kumimoji="1" lang="en-US" altLang="ja-JP" sz="1200" dirty="0" err="1">
                          <a:solidFill>
                            <a:schemeClr val="tx2"/>
                          </a:solidFill>
                        </a:rPr>
                        <a:t>efwFilter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368659300"/>
                  </a:ext>
                </a:extLst>
              </a:tr>
              <a:tr h="0">
                <a:tc>
                  <a:txBody>
                    <a:bodyPr/>
                    <a:lstStyle/>
                    <a:p>
                      <a:r>
                        <a:rPr kumimoji="1" lang="en-US" altLang="ja-JP" sz="1200" dirty="0" err="1">
                          <a:solidFill>
                            <a:schemeClr val="tx2"/>
                          </a:solidFill>
                        </a:rPr>
                        <a:t>efwRestAPI</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157048833"/>
                  </a:ext>
                </a:extLst>
              </a:tr>
              <a:tr h="0">
                <a:tc>
                  <a:txBody>
                    <a:bodyPr/>
                    <a:lstStyle/>
                    <a:p>
                      <a:r>
                        <a:rPr kumimoji="1" lang="en-US" altLang="ja-JP" sz="1200" dirty="0" err="1">
                          <a:solidFill>
                            <a:schemeClr val="tx2"/>
                          </a:solidFill>
                        </a:rPr>
                        <a:t>efwServlet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3516722519"/>
                  </a:ext>
                </a:extLst>
              </a:tr>
              <a:tr h="0">
                <a:tc>
                  <a:txBody>
                    <a:bodyPr/>
                    <a:lstStyle/>
                    <a:p>
                      <a:r>
                        <a:rPr kumimoji="1" lang="en-US" altLang="ja-JP" sz="1200" dirty="0">
                          <a:solidFill>
                            <a:srgbClr val="FF0000"/>
                          </a:solidFill>
                        </a:rPr>
                        <a:t>framework</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accent1"/>
                          </a:solidFill>
                        </a:rPr>
                        <a:t>●</a:t>
                      </a:r>
                    </a:p>
                  </a:txBody>
                  <a:tcPr/>
                </a:tc>
                <a:tc>
                  <a:txBody>
                    <a:bodyPr/>
                    <a:lstStyle/>
                    <a:p>
                      <a:r>
                        <a:rPr kumimoji="1" lang="ja-JP" altLang="en-US" sz="1200" dirty="0">
                          <a:solidFill>
                            <a:schemeClr val="accent6">
                              <a:lumMod val="75000"/>
                            </a:schemeClr>
                          </a:solidFill>
                        </a:rPr>
                        <a:t>●</a:t>
                      </a:r>
                    </a:p>
                  </a:txBody>
                  <a:tcPr/>
                </a:tc>
                <a:tc>
                  <a:txBody>
                    <a:bodyPr/>
                    <a:lstStyle/>
                    <a:p>
                      <a:r>
                        <a:rPr kumimoji="1" lang="en-US" altLang="ja-JP" sz="1200" dirty="0">
                          <a:solidFill>
                            <a:srgbClr val="FF0000"/>
                          </a:solidFill>
                        </a:rPr>
                        <a:t>-</a:t>
                      </a:r>
                      <a:endParaRPr kumimoji="1" lang="ja-JP" altLang="en-US" sz="1200" dirty="0">
                        <a:solidFill>
                          <a:srgbClr val="FF0000"/>
                        </a:solidFill>
                      </a:endParaRPr>
                    </a:p>
                  </a:txBody>
                  <a:tcPr/>
                </a:tc>
                <a:extLst>
                  <a:ext uri="{0D108BD9-81ED-4DB2-BD59-A6C34878D82A}">
                    <a16:rowId xmlns:a16="http://schemas.microsoft.com/office/drawing/2014/main" val="866206357"/>
                  </a:ext>
                </a:extLst>
              </a:tr>
            </a:tbl>
          </a:graphicData>
        </a:graphic>
      </p:graphicFrame>
      <p:sp>
        <p:nvSpPr>
          <p:cNvPr id="4098" name="タイトル 1"/>
          <p:cNvSpPr>
            <a:spLocks noGrp="1"/>
          </p:cNvSpPr>
          <p:nvPr>
            <p:ph type="title" idx="4294967295"/>
          </p:nvPr>
        </p:nvSpPr>
        <p:spPr>
          <a:xfrm>
            <a:off x="276894" y="273922"/>
            <a:ext cx="7446520" cy="561975"/>
          </a:xfrm>
          <a:solidFill>
            <a:schemeClr val="bg1"/>
          </a:solidFill>
          <a:ln>
            <a:noFill/>
          </a:ln>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４ー２．</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のクラス別の定数</a:t>
            </a:r>
            <a:r>
              <a:rPr lang="en-US" altLang="ja-JP" sz="2800" dirty="0">
                <a:solidFill>
                  <a:schemeClr val="tx2"/>
                </a:solidFill>
                <a:latin typeface="Meiryo UI" pitchFamily="50" charset="-128"/>
                <a:ea typeface="Meiryo UI" pitchFamily="50" charset="-128"/>
                <a:cs typeface="Meiryo UI" pitchFamily="50" charset="-128"/>
              </a:rPr>
              <a:t>&amp;</a:t>
            </a:r>
            <a:r>
              <a:rPr lang="ja-JP" altLang="en-US" sz="2800" dirty="0">
                <a:solidFill>
                  <a:schemeClr val="tx2"/>
                </a:solidFill>
                <a:latin typeface="Meiryo UI" pitchFamily="50" charset="-128"/>
                <a:ea typeface="Meiryo UI" pitchFamily="50" charset="-128"/>
                <a:cs typeface="Meiryo UI" pitchFamily="50" charset="-128"/>
              </a:rPr>
              <a:t>変数利用状況</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12" name="吹き出し: 角を丸めた四角形 11">
            <a:extLst>
              <a:ext uri="{FF2B5EF4-FFF2-40B4-BE49-F238E27FC236}">
                <a16:creationId xmlns:a16="http://schemas.microsoft.com/office/drawing/2014/main" id="{6E5A3DBA-F0AA-45C7-B9C6-88895406E6C5}"/>
              </a:ext>
            </a:extLst>
          </p:cNvPr>
          <p:cNvSpPr/>
          <p:nvPr/>
        </p:nvSpPr>
        <p:spPr>
          <a:xfrm>
            <a:off x="1485898" y="1204151"/>
            <a:ext cx="3208564" cy="1506392"/>
          </a:xfrm>
          <a:prstGeom prst="wedgeRoundRectCallout">
            <a:avLst>
              <a:gd name="adj1" fmla="val -53773"/>
              <a:gd name="adj2" fmla="val -35882"/>
              <a:gd name="adj3" fmla="val 16667"/>
            </a:avLst>
          </a:prstGeom>
          <a:solidFill>
            <a:schemeClr val="accent5">
              <a:alpha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⓪非</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①ｸﾗｽ内利用される定数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②ｸﾗｽ外利用される定数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③読取専用</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④ｽﾚｯﾄﾞ内専用、書込みあり</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⑤ｽﾚｯﾄﾞ間共用、書込みあり</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p:txBody>
      </p:sp>
    </p:spTree>
    <p:custDataLst>
      <p:tags r:id="rId1"/>
    </p:custDataLst>
    <p:extLst>
      <p:ext uri="{BB962C8B-B14F-4D97-AF65-F5344CB8AC3E}">
        <p14:creationId xmlns:p14="http://schemas.microsoft.com/office/powerpoint/2010/main" val="244561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１ー１．疎結合とは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1754326"/>
          </a:xfrm>
          <a:prstGeom prst="rect">
            <a:avLst/>
          </a:prstGeom>
          <a:noFill/>
        </p:spPr>
        <p:txBody>
          <a:bodyPr wrap="square" rtlCol="0">
            <a:spAutoFit/>
          </a:bodyPr>
          <a:lstStyle/>
          <a:p>
            <a:r>
              <a:rPr lang="ja-JP" altLang="en-US" dirty="0"/>
              <a:t>疎結合（</a:t>
            </a:r>
            <a:r>
              <a:rPr lang="en-US" altLang="ja-JP" dirty="0"/>
              <a:t>loose coupling</a:t>
            </a:r>
            <a:r>
              <a:rPr lang="ja-JP" altLang="en-US" dirty="0"/>
              <a:t>）とは、システムが構成要素の組みあわせで作られており、それぞれの構成要素同士の依存関係が高くなく、互いに独立性が高い（密ではなく疎である）状態のこと。</a:t>
            </a:r>
            <a:endParaRPr lang="en-US" altLang="ja-JP" dirty="0"/>
          </a:p>
          <a:p>
            <a:r>
              <a:rPr lang="en-US" altLang="ja-JP" dirty="0">
                <a:solidFill>
                  <a:schemeClr val="bg1">
                    <a:lumMod val="65000"/>
                  </a:schemeClr>
                </a:solidFill>
              </a:rPr>
              <a:t>https://www.hulft.com/column/glossary-12</a:t>
            </a:r>
          </a:p>
          <a:p>
            <a:endParaRPr kumimoji="1" lang="en-US" altLang="ja-JP" dirty="0">
              <a:solidFill>
                <a:schemeClr val="bg1">
                  <a:lumMod val="65000"/>
                </a:schemeClr>
              </a:solidFill>
            </a:endParaRPr>
          </a:p>
          <a:p>
            <a:r>
              <a:rPr kumimoji="1" lang="en-US" altLang="ja-JP" dirty="0"/>
              <a:t>Java</a:t>
            </a:r>
            <a:r>
              <a:rPr kumimoji="1" lang="ja-JP" altLang="en-US" dirty="0"/>
              <a:t>プログラムによくインタフェースを利用して、疎結合を実現する。</a:t>
            </a:r>
          </a:p>
        </p:txBody>
      </p:sp>
      <p:sp>
        <p:nvSpPr>
          <p:cNvPr id="6" name="四角形: 角を丸くする 5">
            <a:extLst>
              <a:ext uri="{FF2B5EF4-FFF2-40B4-BE49-F238E27FC236}">
                <a16:creationId xmlns:a16="http://schemas.microsoft.com/office/drawing/2014/main" id="{5ADE870A-030B-45FD-B05F-883225946468}"/>
              </a:ext>
            </a:extLst>
          </p:cNvPr>
          <p:cNvSpPr/>
          <p:nvPr/>
        </p:nvSpPr>
        <p:spPr>
          <a:xfrm>
            <a:off x="1030053" y="4843439"/>
            <a:ext cx="2122715" cy="85725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アプリ</a:t>
            </a:r>
          </a:p>
        </p:txBody>
      </p:sp>
      <p:sp>
        <p:nvSpPr>
          <p:cNvPr id="10" name="四角形: 角を丸くする 9">
            <a:extLst>
              <a:ext uri="{FF2B5EF4-FFF2-40B4-BE49-F238E27FC236}">
                <a16:creationId xmlns:a16="http://schemas.microsoft.com/office/drawing/2014/main" id="{6149064C-A6EF-4B83-8DC8-8CFD9909697D}"/>
              </a:ext>
            </a:extLst>
          </p:cNvPr>
          <p:cNvSpPr/>
          <p:nvPr/>
        </p:nvSpPr>
        <p:spPr>
          <a:xfrm>
            <a:off x="4853663" y="4738198"/>
            <a:ext cx="2122715" cy="85725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独立性を持ちたい</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jar</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四角形: 角を丸くする 10">
            <a:extLst>
              <a:ext uri="{FF2B5EF4-FFF2-40B4-BE49-F238E27FC236}">
                <a16:creationId xmlns:a16="http://schemas.microsoft.com/office/drawing/2014/main" id="{63245D11-DD5F-49DC-A3AA-6043F111D1AD}"/>
              </a:ext>
            </a:extLst>
          </p:cNvPr>
          <p:cNvSpPr/>
          <p:nvPr/>
        </p:nvSpPr>
        <p:spPr>
          <a:xfrm>
            <a:off x="2645229" y="3333917"/>
            <a:ext cx="2645229" cy="85725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JDK</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に定義される</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インタフェース</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または継承元クラス</a:t>
            </a:r>
          </a:p>
        </p:txBody>
      </p:sp>
      <p:sp>
        <p:nvSpPr>
          <p:cNvPr id="7" name="楕円 6">
            <a:extLst>
              <a:ext uri="{FF2B5EF4-FFF2-40B4-BE49-F238E27FC236}">
                <a16:creationId xmlns:a16="http://schemas.microsoft.com/office/drawing/2014/main" id="{088FE277-D9C4-4482-A024-4C89666D25EF}"/>
              </a:ext>
            </a:extLst>
          </p:cNvPr>
          <p:cNvSpPr/>
          <p:nvPr/>
        </p:nvSpPr>
        <p:spPr>
          <a:xfrm rot="19758374">
            <a:off x="579311" y="3141230"/>
            <a:ext cx="4988378" cy="2777875"/>
          </a:xfrm>
          <a:prstGeom prst="ellipse">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261EF3CC-6EA2-4CE3-A3FF-C411D2BCD27E}"/>
              </a:ext>
            </a:extLst>
          </p:cNvPr>
          <p:cNvSpPr/>
          <p:nvPr/>
        </p:nvSpPr>
        <p:spPr>
          <a:xfrm rot="1362712">
            <a:off x="2359473" y="3024553"/>
            <a:ext cx="4988378" cy="2777875"/>
          </a:xfrm>
          <a:prstGeom prst="ellipse">
            <a:avLst/>
          </a:prstGeom>
          <a:noFill/>
          <a:ln>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89127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４ー３．①②クラス内外に利用される定数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正方形/長方形 1">
            <a:extLst>
              <a:ext uri="{FF2B5EF4-FFF2-40B4-BE49-F238E27FC236}">
                <a16:creationId xmlns:a16="http://schemas.microsoft.com/office/drawing/2014/main" id="{00AA87E7-D866-4439-9990-E674ECAB23DB}"/>
              </a:ext>
            </a:extLst>
          </p:cNvPr>
          <p:cNvSpPr/>
          <p:nvPr/>
        </p:nvSpPr>
        <p:spPr>
          <a:xfrm>
            <a:off x="276894" y="1036865"/>
            <a:ext cx="8671163" cy="75111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①例：</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String p=“</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②例：</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final String p=“</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76894" y="1895683"/>
            <a:ext cx="8671162" cy="4278094"/>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装飾子</a:t>
            </a:r>
            <a:endParaRPr lang="en-US" altLang="ja-JP" sz="1600" b="1"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フィールド</a:t>
            </a:r>
            <a:r>
              <a:rPr lang="ja-JP" altLang="en-US" sz="1600" dirty="0">
                <a:latin typeface="ＭＳ Ｐゴシック" panose="020B0600070205080204" pitchFamily="50" charset="-128"/>
                <a:ea typeface="ＭＳ Ｐゴシック" panose="020B0600070205080204" pitchFamily="50" charset="-128"/>
              </a:rPr>
              <a:t>：クラスレベルのフィールドであり、すべてのインスタンスで共有されます。静的フィールドは、クラス名を使用してアクセスします（例：</a:t>
            </a:r>
            <a:r>
              <a:rPr lang="en-US" altLang="ja-JP" sz="1600" dirty="0" err="1">
                <a:latin typeface="ＭＳ Ｐゴシック" panose="020B0600070205080204" pitchFamily="50" charset="-128"/>
                <a:ea typeface="ＭＳ Ｐゴシック" panose="020B0600070205080204" pitchFamily="50" charset="-128"/>
              </a:rPr>
              <a:t>ClassName.staticField</a:t>
            </a:r>
            <a:r>
              <a:rPr lang="ja-JP" altLang="en-US" sz="1600" dirty="0">
                <a:latin typeface="ＭＳ Ｐゴシック" panose="020B0600070205080204" pitchFamily="50" charset="-128"/>
                <a:ea typeface="ＭＳ Ｐゴシック" panose="020B0600070205080204" pitchFamily="50" charset="-128"/>
              </a:rPr>
              <a:t>）。</a:t>
            </a:r>
          </a:p>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メソッド</a:t>
            </a:r>
            <a:r>
              <a:rPr lang="ja-JP" altLang="en-US" sz="1600" dirty="0">
                <a:latin typeface="ＭＳ Ｐゴシック" panose="020B0600070205080204" pitchFamily="50" charset="-128"/>
                <a:ea typeface="ＭＳ Ｐゴシック" panose="020B0600070205080204" pitchFamily="50" charset="-128"/>
              </a:rPr>
              <a:t>：クラスに関連付けられ、インスタンスの作成なしに呼び出すことができます。静的メソッド内では、非静的（インスタンス）メンバーには直接アクセスできませんが、同じクラスの他の静的メンバーにはアクセスできます。</a:t>
            </a:r>
          </a:p>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イニシャライザ</a:t>
            </a:r>
            <a:r>
              <a:rPr lang="ja-JP" altLang="en-US" sz="1600" dirty="0">
                <a:latin typeface="ＭＳ Ｐゴシック" panose="020B0600070205080204" pitchFamily="50" charset="-128"/>
                <a:ea typeface="ＭＳ Ｐゴシック" panose="020B0600070205080204" pitchFamily="50" charset="-128"/>
              </a:rPr>
              <a:t>：静的イニシャライザは、クラスが初めて読み込まれるときに自動的に実行される特殊なブロックです。静的フィールドの初期化やその他の初期化処理を行うために使用されます。</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装飾子</a:t>
            </a:r>
            <a:endParaRPr lang="en-US" altLang="ja-JP" sz="1600" b="1"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変数</a:t>
            </a:r>
            <a:r>
              <a:rPr lang="ja-JP" altLang="en-US" sz="1600" dirty="0">
                <a:latin typeface="ＭＳ Ｐゴシック" panose="020B0600070205080204" pitchFamily="50" charset="-128"/>
                <a:ea typeface="ＭＳ Ｐゴシック" panose="020B0600070205080204" pitchFamily="50" charset="-128"/>
              </a:rPr>
              <a:t>： </a:t>
            </a:r>
            <a:r>
              <a:rPr lang="en-US" altLang="ja-JP" sz="1600" dirty="0" err="1">
                <a:latin typeface="ＭＳ Ｐゴシック" panose="020B0600070205080204" pitchFamily="50" charset="-128"/>
                <a:ea typeface="ＭＳ Ｐゴシック" panose="020B0600070205080204" pitchFamily="50" charset="-128"/>
              </a:rPr>
              <a:t>inal</a:t>
            </a:r>
            <a:r>
              <a:rPr lang="ja-JP" altLang="en-US" sz="1600" dirty="0">
                <a:latin typeface="ＭＳ Ｐゴシック" panose="020B0600070205080204" pitchFamily="50" charset="-128"/>
                <a:ea typeface="ＭＳ Ｐゴシック" panose="020B0600070205080204" pitchFamily="50" charset="-128"/>
              </a:rPr>
              <a:t>修飾子を付けた変数は、一度初期化された後は再代入することができません。つまり、変数の値は定数となります。</a:t>
            </a:r>
            <a:r>
              <a:rPr lang="en-US" altLang="ja-JP" sz="1600" dirty="0">
                <a:latin typeface="ＭＳ Ｐゴシック" panose="020B0600070205080204" pitchFamily="50" charset="-128"/>
                <a:ea typeface="ＭＳ Ｐゴシック" panose="020B0600070205080204" pitchFamily="50" charset="-128"/>
              </a:rPr>
              <a:t> final int x = 10;</a:t>
            </a:r>
            <a:endParaRPr lang="ja-JP" altLang="en-US" sz="1600"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メソッド</a:t>
            </a:r>
            <a:r>
              <a:rPr lang="ja-JP" altLang="en-US" sz="1600" dirty="0">
                <a:latin typeface="ＭＳ Ｐゴシック" panose="020B0600070205080204" pitchFamily="50" charset="-128"/>
                <a:ea typeface="ＭＳ Ｐゴシック" panose="020B0600070205080204" pitchFamily="50" charset="-128"/>
              </a:rPr>
              <a:t>： </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修飾子を付けたメソッドは、サブクラスによってオーバーライドされることを禁止します。つまり、</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修飾子が付けられたメソッドは、そのままの実装が使用されます。</a:t>
            </a:r>
            <a:r>
              <a:rPr lang="en-US" altLang="ja-JP" sz="1600" dirty="0">
                <a:latin typeface="ＭＳ Ｐゴシック" panose="020B0600070205080204" pitchFamily="50" charset="-128"/>
                <a:ea typeface="ＭＳ Ｐゴシック" panose="020B0600070205080204" pitchFamily="50" charset="-128"/>
              </a:rPr>
              <a:t> </a:t>
            </a:r>
          </a:p>
          <a:p>
            <a:r>
              <a:rPr lang="en-US" altLang="ja-JP" sz="1600" dirty="0">
                <a:latin typeface="ＭＳ Ｐゴシック" panose="020B0600070205080204" pitchFamily="50" charset="-128"/>
                <a:ea typeface="ＭＳ Ｐゴシック" panose="020B0600070205080204" pitchFamily="50" charset="-128"/>
              </a:rPr>
              <a:t>public final void </a:t>
            </a:r>
            <a:r>
              <a:rPr lang="en-US" altLang="ja-JP" sz="1600" dirty="0" err="1">
                <a:latin typeface="ＭＳ Ｐゴシック" panose="020B0600070205080204" pitchFamily="50" charset="-128"/>
                <a:ea typeface="ＭＳ Ｐゴシック" panose="020B0600070205080204" pitchFamily="50" charset="-128"/>
              </a:rPr>
              <a:t>printMessage</a:t>
            </a:r>
            <a:r>
              <a:rPr lang="en-US" altLang="ja-JP" sz="1600" dirty="0">
                <a:latin typeface="ＭＳ Ｐゴシック" panose="020B0600070205080204" pitchFamily="50" charset="-128"/>
                <a:ea typeface="ＭＳ Ｐゴシック" panose="020B0600070205080204" pitchFamily="50" charset="-128"/>
              </a:rPr>
              <a:t>() {</a:t>
            </a:r>
            <a:r>
              <a:rPr lang="en-US" altLang="ja-JP" sz="1600" dirty="0" err="1">
                <a:latin typeface="ＭＳ Ｐゴシック" panose="020B0600070205080204" pitchFamily="50" charset="-128"/>
                <a:ea typeface="ＭＳ Ｐゴシック" panose="020B0600070205080204" pitchFamily="50" charset="-128"/>
              </a:rPr>
              <a:t>System.out.println</a:t>
            </a:r>
            <a:r>
              <a:rPr lang="en-US" altLang="ja-JP" sz="1600" dirty="0">
                <a:latin typeface="ＭＳ Ｐゴシック" panose="020B0600070205080204" pitchFamily="50" charset="-128"/>
                <a:ea typeface="ＭＳ Ｐゴシック" panose="020B0600070205080204" pitchFamily="50" charset="-128"/>
              </a:rPr>
              <a:t>("This is a final method.");}</a:t>
            </a:r>
            <a:endParaRPr lang="ja-JP" altLang="en-US" sz="1600"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クラス</a:t>
            </a:r>
            <a:r>
              <a:rPr lang="ja-JP" altLang="en-US" sz="1600" dirty="0">
                <a:latin typeface="ＭＳ Ｐゴシック" panose="020B0600070205080204" pitchFamily="50" charset="-128"/>
                <a:ea typeface="ＭＳ Ｐゴシック" panose="020B0600070205080204" pitchFamily="50" charset="-128"/>
              </a:rPr>
              <a:t>： </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修飾子を付けたクラスは、継承を禁止します。つまり、</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修飾子が付けられたクラスは、他のクラスによって拡張されることはできません。</a:t>
            </a:r>
            <a:r>
              <a:rPr lang="en-US" altLang="ja-JP" sz="1600" dirty="0">
                <a:latin typeface="ＭＳ Ｐゴシック" panose="020B0600070205080204" pitchFamily="50" charset="-128"/>
                <a:ea typeface="ＭＳ Ｐゴシック" panose="020B0600070205080204" pitchFamily="50" charset="-128"/>
              </a:rPr>
              <a:t> public final class </a:t>
            </a:r>
            <a:r>
              <a:rPr lang="en-US" altLang="ja-JP" sz="1600" dirty="0" err="1">
                <a:latin typeface="ＭＳ Ｐゴシック" panose="020B0600070205080204" pitchFamily="50" charset="-128"/>
                <a:ea typeface="ＭＳ Ｐゴシック" panose="020B0600070205080204" pitchFamily="50" charset="-128"/>
              </a:rPr>
              <a:t>MyClass</a:t>
            </a:r>
            <a:r>
              <a:rPr lang="en-US" altLang="ja-JP" sz="1600" dirty="0">
                <a:latin typeface="ＭＳ Ｐゴシック" panose="020B0600070205080204" pitchFamily="50" charset="-128"/>
                <a:ea typeface="ＭＳ Ｐゴシック" panose="020B0600070205080204" pitchFamily="50" charset="-128"/>
              </a:rPr>
              <a:t> {}</a:t>
            </a:r>
          </a:p>
        </p:txBody>
      </p:sp>
    </p:spTree>
    <p:custDataLst>
      <p:tags r:id="rId1"/>
    </p:custDataLst>
    <p:extLst>
      <p:ext uri="{BB962C8B-B14F-4D97-AF65-F5344CB8AC3E}">
        <p14:creationId xmlns:p14="http://schemas.microsoft.com/office/powerpoint/2010/main" val="424324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４ー４．③読取専用</a:t>
            </a:r>
            <a:r>
              <a:rPr lang="en-US" altLang="ja-JP" sz="2800" dirty="0">
                <a:solidFill>
                  <a:schemeClr val="tx2"/>
                </a:solidFill>
                <a:latin typeface="Meiryo UI" pitchFamily="50" charset="-128"/>
                <a:ea typeface="Meiryo UI" pitchFamily="50" charset="-128"/>
                <a:cs typeface="Meiryo UI" pitchFamily="50" charset="-128"/>
              </a:rPr>
              <a:t>static</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正方形/長方形 1">
            <a:extLst>
              <a:ext uri="{FF2B5EF4-FFF2-40B4-BE49-F238E27FC236}">
                <a16:creationId xmlns:a16="http://schemas.microsoft.com/office/drawing/2014/main" id="{00AA87E7-D866-4439-9990-E674ECAB23DB}"/>
              </a:ext>
            </a:extLst>
          </p:cNvPr>
          <p:cNvSpPr/>
          <p:nvPr/>
        </p:nvSpPr>
        <p:spPr>
          <a:xfrm>
            <a:off x="236418" y="3853697"/>
            <a:ext cx="8671163" cy="105319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③例：</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init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String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getP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p;}</a:t>
            </a:r>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1323439"/>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dirty="0">
                <a:latin typeface="ＭＳ Ｐゴシック" panose="020B0600070205080204" pitchFamily="50" charset="-128"/>
                <a:ea typeface="ＭＳ Ｐゴシック" panose="020B0600070205080204" pitchFamily="50" charset="-128"/>
              </a:rPr>
              <a:t>static</a:t>
            </a:r>
            <a:r>
              <a:rPr lang="ja-JP" altLang="en-US" sz="1600" dirty="0">
                <a:latin typeface="ＭＳ Ｐゴシック" panose="020B0600070205080204" pitchFamily="50" charset="-128"/>
                <a:ea typeface="ＭＳ Ｐゴシック" panose="020B0600070205080204" pitchFamily="50" charset="-128"/>
              </a:rPr>
              <a:t>変数の初期化は簡単な場合、前ページサンプルのように、直接に値を代入してよい。ちょっと数行必要な場合、</a:t>
            </a:r>
            <a:r>
              <a:rPr lang="en-US" altLang="ja-JP" sz="1600" dirty="0">
                <a:latin typeface="ＭＳ Ｐゴシック" panose="020B0600070205080204" pitchFamily="50" charset="-128"/>
                <a:ea typeface="ＭＳ Ｐゴシック" panose="020B0600070205080204" pitchFamily="50" charset="-128"/>
              </a:rPr>
              <a:t>static</a:t>
            </a:r>
            <a:r>
              <a:rPr lang="ja-JP" altLang="en-US" sz="1600" dirty="0">
                <a:latin typeface="ＭＳ Ｐゴシック" panose="020B0600070205080204" pitchFamily="50" charset="-128"/>
                <a:ea typeface="ＭＳ Ｐゴシック" panose="020B0600070205080204" pitchFamily="50" charset="-128"/>
              </a:rPr>
              <a:t>イニシャライザで行ってよい。</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もっと複雑な場合、例えばほかの初期化との前後関係を遵守する必要とか、このとき、</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装飾子をやめ、専用な初期化関数を準備するほうがよい。</a:t>
            </a:r>
            <a:endParaRPr lang="en-US" altLang="ja-JP" sz="1600" dirty="0">
              <a:latin typeface="ＭＳ Ｐゴシック" panose="020B0600070205080204" pitchFamily="50" charset="-128"/>
              <a:ea typeface="ＭＳ Ｐゴシック" panose="020B0600070205080204" pitchFamily="50" charset="-128"/>
            </a:endParaRPr>
          </a:p>
        </p:txBody>
      </p:sp>
      <p:sp>
        <p:nvSpPr>
          <p:cNvPr id="8" name="正方形/長方形 7">
            <a:extLst>
              <a:ext uri="{FF2B5EF4-FFF2-40B4-BE49-F238E27FC236}">
                <a16:creationId xmlns:a16="http://schemas.microsoft.com/office/drawing/2014/main" id="{0E70EBB7-747C-4318-91CB-125C44DB9578}"/>
              </a:ext>
            </a:extLst>
          </p:cNvPr>
          <p:cNvSpPr/>
          <p:nvPr/>
        </p:nvSpPr>
        <p:spPr>
          <a:xfrm>
            <a:off x="236418" y="2459982"/>
            <a:ext cx="4229446" cy="10753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final String  p=“…”;</a:t>
            </a:r>
          </a:p>
        </p:txBody>
      </p:sp>
      <p:sp>
        <p:nvSpPr>
          <p:cNvPr id="9" name="正方形/長方形 8">
            <a:extLst>
              <a:ext uri="{FF2B5EF4-FFF2-40B4-BE49-F238E27FC236}">
                <a16:creationId xmlns:a16="http://schemas.microsoft.com/office/drawing/2014/main" id="{8842F5F5-54D1-45B9-B6D1-0CDC219E1742}"/>
              </a:ext>
            </a:extLst>
          </p:cNvPr>
          <p:cNvSpPr/>
          <p:nvPr/>
        </p:nvSpPr>
        <p:spPr>
          <a:xfrm>
            <a:off x="4678136" y="2459982"/>
            <a:ext cx="4229446" cy="10753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1" name="テキスト ボックス 10">
            <a:extLst>
              <a:ext uri="{FF2B5EF4-FFF2-40B4-BE49-F238E27FC236}">
                <a16:creationId xmlns:a16="http://schemas.microsoft.com/office/drawing/2014/main" id="{5688584A-5025-4FEA-8261-6C1AF2AD6E1F}"/>
              </a:ext>
            </a:extLst>
          </p:cNvPr>
          <p:cNvSpPr txBox="1"/>
          <p:nvPr/>
        </p:nvSpPr>
        <p:spPr>
          <a:xfrm>
            <a:off x="236419" y="5055852"/>
            <a:ext cx="8671162" cy="107721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sz="1600" dirty="0">
                <a:latin typeface="ＭＳ Ｐゴシック" panose="020B0600070205080204" pitchFamily="50" charset="-128"/>
                <a:ea typeface="ＭＳ Ｐゴシック" panose="020B0600070205080204" pitchFamily="50" charset="-128"/>
              </a:rPr>
              <a:t>③の場合、</a:t>
            </a:r>
            <a:r>
              <a:rPr lang="en-US" altLang="ja-JP" sz="1600" dirty="0" err="1">
                <a:latin typeface="ＭＳ Ｐゴシック" panose="020B0600070205080204" pitchFamily="50" charset="-128"/>
                <a:ea typeface="ＭＳ Ｐゴシック" panose="020B0600070205080204" pitchFamily="50" charset="-128"/>
              </a:rPr>
              <a:t>init</a:t>
            </a:r>
            <a:r>
              <a:rPr lang="ja-JP" altLang="en-US" sz="1600" dirty="0">
                <a:latin typeface="ＭＳ Ｐゴシック" panose="020B0600070205080204" pitchFamily="50" charset="-128"/>
                <a:ea typeface="ＭＳ Ｐゴシック" panose="020B0600070205080204" pitchFamily="50" charset="-128"/>
              </a:rPr>
              <a:t>関数を複数回同時呼び出したら、おかしくなる。または、</a:t>
            </a:r>
            <a:r>
              <a:rPr lang="en-US" altLang="ja-JP" sz="1600" dirty="0" err="1">
                <a:latin typeface="ＭＳ Ｐゴシック" panose="020B0600070205080204" pitchFamily="50" charset="-128"/>
                <a:ea typeface="ＭＳ Ｐゴシック" panose="020B0600070205080204" pitchFamily="50" charset="-128"/>
              </a:rPr>
              <a:t>init</a:t>
            </a:r>
            <a:r>
              <a:rPr lang="ja-JP" altLang="en-US" sz="1600" dirty="0">
                <a:latin typeface="ＭＳ Ｐゴシック" panose="020B0600070205080204" pitchFamily="50" charset="-128"/>
                <a:ea typeface="ＭＳ Ｐゴシック" panose="020B0600070205080204" pitchFamily="50" charset="-128"/>
              </a:rPr>
              <a:t>関数実行する前に、</a:t>
            </a:r>
            <a:r>
              <a:rPr lang="en-US" altLang="ja-JP" sz="1600" dirty="0">
                <a:latin typeface="ＭＳ Ｐゴシック" panose="020B0600070205080204" pitchFamily="50" charset="-128"/>
                <a:ea typeface="ＭＳ Ｐゴシック" panose="020B0600070205080204" pitchFamily="50" charset="-128"/>
              </a:rPr>
              <a:t>get</a:t>
            </a:r>
            <a:r>
              <a:rPr lang="ja-JP" altLang="en-US" sz="1600" dirty="0">
                <a:latin typeface="ＭＳ Ｐゴシック" panose="020B0600070205080204" pitchFamily="50" charset="-128"/>
                <a:ea typeface="ＭＳ Ｐゴシック" panose="020B0600070205080204" pitchFamily="50" charset="-128"/>
              </a:rPr>
              <a:t>関数を実行するとおかしくなる。</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つまり、クラスを正しく稼働するため、関数呼び出しの制限を考慮する必要。</a:t>
            </a:r>
            <a:endParaRPr lang="en-US" altLang="ja-JP" sz="1600" dirty="0">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844A133C-80C2-49A2-9487-93A9897F6FB7}"/>
              </a:ext>
            </a:extLst>
          </p:cNvPr>
          <p:cNvSpPr/>
          <p:nvPr/>
        </p:nvSpPr>
        <p:spPr>
          <a:xfrm>
            <a:off x="4139291" y="3600708"/>
            <a:ext cx="865415" cy="505977"/>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88808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４ー５．⑤ｽﾚｯﾄﾞ間共用、書込みあり</a:t>
            </a:r>
            <a:r>
              <a:rPr lang="en-US" altLang="ja-JP" sz="2800" dirty="0">
                <a:solidFill>
                  <a:schemeClr val="tx2"/>
                </a:solidFill>
                <a:latin typeface="Meiryo UI" pitchFamily="50" charset="-128"/>
                <a:ea typeface="Meiryo UI" pitchFamily="50" charset="-128"/>
                <a:cs typeface="Meiryo UI" pitchFamily="50" charset="-128"/>
              </a:rPr>
              <a:t>static</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正方形/長方形 1">
            <a:extLst>
              <a:ext uri="{FF2B5EF4-FFF2-40B4-BE49-F238E27FC236}">
                <a16:creationId xmlns:a16="http://schemas.microsoft.com/office/drawing/2014/main" id="{00AA87E7-D866-4439-9990-E674ECAB23DB}"/>
              </a:ext>
            </a:extLst>
          </p:cNvPr>
          <p:cNvSpPr/>
          <p:nvPr/>
        </p:nvSpPr>
        <p:spPr>
          <a:xfrm>
            <a:off x="236419" y="1836061"/>
            <a:ext cx="8671163" cy="105319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init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String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getP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p;}</a:t>
            </a:r>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830997"/>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dirty="0">
                <a:latin typeface="ＭＳ Ｐゴシック" panose="020B0600070205080204" pitchFamily="50" charset="-128"/>
                <a:ea typeface="ＭＳ Ｐゴシック" panose="020B0600070205080204" pitchFamily="50" charset="-128"/>
              </a:rPr>
              <a:t>static</a:t>
            </a:r>
            <a:r>
              <a:rPr lang="ja-JP" altLang="en-US" sz="1600" dirty="0">
                <a:latin typeface="ＭＳ Ｐゴシック" panose="020B0600070205080204" pitchFamily="50" charset="-128"/>
                <a:ea typeface="ＭＳ Ｐゴシック" panose="020B0600070205080204" pitchFamily="50" charset="-128"/>
              </a:rPr>
              <a:t>変数が基本タイプではなく、配列またはマップのタイプであり、状況によりその格納データを追加したり更新したり削除したりなど書込みが発生する。この場合、参照の利用と更新の利用は共存するから、競合を防ぐ考慮が必要。</a:t>
            </a:r>
            <a:endParaRPr lang="en-US" altLang="ja-JP" sz="16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5688584A-5025-4FEA-8261-6C1AF2AD6E1F}"/>
              </a:ext>
            </a:extLst>
          </p:cNvPr>
          <p:cNvSpPr txBox="1"/>
          <p:nvPr/>
        </p:nvSpPr>
        <p:spPr>
          <a:xfrm>
            <a:off x="236418" y="5048243"/>
            <a:ext cx="8671162" cy="1569660"/>
          </a:xfrm>
          <a:prstGeom prst="rect">
            <a:avLst/>
          </a:prstGeom>
          <a:solidFill>
            <a:schemeClr val="bg1"/>
          </a:solidFill>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sz="1600" dirty="0">
                <a:latin typeface="ＭＳ Ｐゴシック" panose="020B0600070205080204" pitchFamily="50" charset="-128"/>
                <a:ea typeface="ＭＳ Ｐゴシック" panose="020B0600070205080204" pitchFamily="50" charset="-128"/>
              </a:rPr>
              <a:t>⑤の場合、</a:t>
            </a:r>
            <a:r>
              <a:rPr lang="en-US" altLang="ja-JP" sz="1600" dirty="0">
                <a:latin typeface="ＭＳ Ｐゴシック" panose="020B0600070205080204" pitchFamily="50" charset="-128"/>
                <a:ea typeface="ＭＳ Ｐゴシック" panose="020B0600070205080204" pitchFamily="50" charset="-128"/>
              </a:rPr>
              <a:t>get</a:t>
            </a:r>
            <a:r>
              <a:rPr lang="ja-JP" altLang="en-US" sz="1600" dirty="0">
                <a:latin typeface="ＭＳ Ｐゴシック" panose="020B0600070205080204" pitchFamily="50" charset="-128"/>
                <a:ea typeface="ＭＳ Ｐゴシック" panose="020B0600070205080204" pitchFamily="50" charset="-128"/>
              </a:rPr>
              <a:t>関数に、必要なデータの有無をチェックしてなければロードしてみる。データを取得できた場合、次回そのデータを再利用する。ロード時同期処理をおこなって、競合を防ぐ。この処理は、起動時すべてのデータをロードしなくて、必要時すこしずつ行う仕組みで、初期化の期間短縮に効果がある。</a:t>
            </a:r>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また外部データの更新有無をチェックしてリロードする仕組みも類似のやり方に構築できる。</a:t>
            </a:r>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共通の特徴は、ﾗﾝﾀｲﾑにデータ参照の際、そのデータへの書き込みが発生する可能性のこと。</a:t>
            </a:r>
            <a:endParaRPr lang="en-US" altLang="ja-JP" sz="1600" dirty="0">
              <a:latin typeface="ＭＳ Ｐゴシック" panose="020B0600070205080204" pitchFamily="50" charset="-128"/>
              <a:ea typeface="ＭＳ Ｐゴシック" panose="020B0600070205080204" pitchFamily="50" charset="-128"/>
            </a:endParaRPr>
          </a:p>
        </p:txBody>
      </p:sp>
      <p:sp>
        <p:nvSpPr>
          <p:cNvPr id="12" name="正方形/長方形 11">
            <a:extLst>
              <a:ext uri="{FF2B5EF4-FFF2-40B4-BE49-F238E27FC236}">
                <a16:creationId xmlns:a16="http://schemas.microsoft.com/office/drawing/2014/main" id="{9D6AD20D-2DF7-4AC3-96E5-AEE9AE407681}"/>
              </a:ext>
            </a:extLst>
          </p:cNvPr>
          <p:cNvSpPr/>
          <p:nvPr/>
        </p:nvSpPr>
        <p:spPr>
          <a:xfrm>
            <a:off x="236417" y="3090296"/>
            <a:ext cx="8671163" cy="175690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⑤例：</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HashMap&lt;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string,XXX</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 p=new HashMap&lt;&gt;();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XXX get(string 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 synchronized(p){if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(key)==null)load(key);}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void load(string key){…}</a:t>
            </a:r>
          </a:p>
        </p:txBody>
      </p:sp>
      <p:sp>
        <p:nvSpPr>
          <p:cNvPr id="13" name="矢印: 下 12">
            <a:extLst>
              <a:ext uri="{FF2B5EF4-FFF2-40B4-BE49-F238E27FC236}">
                <a16:creationId xmlns:a16="http://schemas.microsoft.com/office/drawing/2014/main" id="{C083B470-F9F0-49C6-98FC-24850B3C2EA0}"/>
              </a:ext>
            </a:extLst>
          </p:cNvPr>
          <p:cNvSpPr/>
          <p:nvPr/>
        </p:nvSpPr>
        <p:spPr>
          <a:xfrm>
            <a:off x="4139292" y="2805540"/>
            <a:ext cx="865415" cy="505977"/>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410599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４ー６．④ｽﾚｯﾄﾞ内専用、書込みあり</a:t>
            </a:r>
            <a:r>
              <a:rPr lang="en-US" altLang="ja-JP" sz="2800" dirty="0">
                <a:solidFill>
                  <a:schemeClr val="tx2"/>
                </a:solidFill>
                <a:latin typeface="Meiryo UI" pitchFamily="50" charset="-128"/>
                <a:ea typeface="Meiryo UI" pitchFamily="50" charset="-128"/>
                <a:cs typeface="Meiryo UI" pitchFamily="50" charset="-128"/>
              </a:rPr>
              <a:t>static</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830997"/>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sz="1600" dirty="0">
                <a:latin typeface="ＭＳ Ｐゴシック" panose="020B0600070205080204" pitchFamily="50" charset="-128"/>
                <a:ea typeface="ＭＳ Ｐゴシック" panose="020B0600070205080204" pitchFamily="50" charset="-128"/>
              </a:rPr>
              <a:t>⑤から一歩さげるが、ﾗﾝﾀｲﾑにデータの参照と書き込みが発生するが、同じスレッド内の行為を保証できる場合、基本的同期処理をしなくてよい。このとき考慮すべき</a:t>
            </a:r>
            <a:r>
              <a:rPr lang="ja-JP" altLang="en-US" sz="1600" dirty="0" err="1">
                <a:latin typeface="ＭＳ Ｐゴシック" panose="020B0600070205080204" pitchFamily="50" charset="-128"/>
                <a:ea typeface="ＭＳ Ｐゴシック" panose="020B0600070205080204" pitchFamily="50" charset="-128"/>
              </a:rPr>
              <a:t>のは</a:t>
            </a:r>
            <a:r>
              <a:rPr lang="ja-JP" altLang="en-US" sz="1600" dirty="0">
                <a:latin typeface="ＭＳ Ｐゴシック" panose="020B0600070205080204" pitchFamily="50" charset="-128"/>
                <a:ea typeface="ＭＳ Ｐゴシック" panose="020B0600070205080204" pitchFamily="50" charset="-128"/>
              </a:rPr>
              <a:t>、同じ変数名複数スレッドのデータをどう格納するかのこと。</a:t>
            </a:r>
            <a:endParaRPr lang="en-US" altLang="ja-JP" sz="16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5688584A-5025-4FEA-8261-6C1AF2AD6E1F}"/>
              </a:ext>
            </a:extLst>
          </p:cNvPr>
          <p:cNvSpPr txBox="1"/>
          <p:nvPr/>
        </p:nvSpPr>
        <p:spPr>
          <a:xfrm>
            <a:off x="276894" y="5246799"/>
            <a:ext cx="8671162" cy="1569660"/>
          </a:xfrm>
          <a:prstGeom prst="rect">
            <a:avLst/>
          </a:prstGeom>
          <a:solidFill>
            <a:schemeClr val="bg1"/>
          </a:solidFill>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dirty="0" err="1">
                <a:latin typeface="ＭＳ Ｐゴシック" panose="020B0600070205080204" pitchFamily="50" charset="-128"/>
                <a:ea typeface="ＭＳ Ｐゴシック" panose="020B0600070205080204" pitchFamily="50" charset="-128"/>
              </a:rPr>
              <a:t>ThreadLocal</a:t>
            </a:r>
            <a:r>
              <a:rPr lang="ja-JP" altLang="en-US" sz="1600" dirty="0">
                <a:latin typeface="ＭＳ Ｐゴシック" panose="020B0600070205080204" pitchFamily="50" charset="-128"/>
                <a:ea typeface="ＭＳ Ｐゴシック" panose="020B0600070205080204" pitchFamily="50" charset="-128"/>
              </a:rPr>
              <a:t>は、</a:t>
            </a:r>
            <a:r>
              <a:rPr lang="en-US" altLang="ja-JP" sz="1600" dirty="0">
                <a:latin typeface="ＭＳ Ｐゴシック" panose="020B0600070205080204" pitchFamily="50" charset="-128"/>
                <a:ea typeface="ＭＳ Ｐゴシック" panose="020B0600070205080204" pitchFamily="50" charset="-128"/>
              </a:rPr>
              <a:t>Java</a:t>
            </a:r>
            <a:r>
              <a:rPr lang="ja-JP" altLang="en-US" sz="1600" dirty="0">
                <a:latin typeface="ＭＳ Ｐゴシック" panose="020B0600070205080204" pitchFamily="50" charset="-128"/>
                <a:ea typeface="ＭＳ Ｐゴシック" panose="020B0600070205080204" pitchFamily="50" charset="-128"/>
              </a:rPr>
              <a:t>プログラミング言語で使用される機能の一つ。</a:t>
            </a:r>
            <a:r>
              <a:rPr lang="en-US" altLang="ja-JP" sz="1600" dirty="0" err="1">
                <a:latin typeface="ＭＳ Ｐゴシック" panose="020B0600070205080204" pitchFamily="50" charset="-128"/>
                <a:ea typeface="ＭＳ Ｐゴシック" panose="020B0600070205080204" pitchFamily="50" charset="-128"/>
              </a:rPr>
              <a:t>ThreadLocal</a:t>
            </a:r>
            <a:r>
              <a:rPr lang="ja-JP" altLang="en-US" sz="1600" dirty="0">
                <a:latin typeface="ＭＳ Ｐゴシック" panose="020B0600070205080204" pitchFamily="50" charset="-128"/>
                <a:ea typeface="ＭＳ Ｐゴシック" panose="020B0600070205080204" pitchFamily="50" charset="-128"/>
              </a:rPr>
              <a:t>は、スレッドごとに独立した値を保持するための仕組みを提供する。これは、マルチスレッド環境で変数の値をスレッドごとに別々に保持したい場合に使用される。</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err="1">
                <a:latin typeface="ＭＳ Ｐゴシック" panose="020B0600070205080204" pitchFamily="50" charset="-128"/>
                <a:ea typeface="ＭＳ Ｐゴシック" panose="020B0600070205080204" pitchFamily="50" charset="-128"/>
              </a:rPr>
              <a:t>threadLobal</a:t>
            </a:r>
            <a:r>
              <a:rPr lang="ja-JP" altLang="en-US" sz="1600" dirty="0">
                <a:latin typeface="ＭＳ Ｐゴシック" panose="020B0600070205080204" pitchFamily="50" charset="-128"/>
                <a:ea typeface="ＭＳ Ｐゴシック" panose="020B0600070205080204" pitchFamily="50" charset="-128"/>
              </a:rPr>
              <a:t>変数</a:t>
            </a:r>
            <a:r>
              <a:rPr lang="en-US" altLang="ja-JP" sz="1600" dirty="0">
                <a:latin typeface="ＭＳ Ｐゴシック" panose="020B0600070205080204" pitchFamily="50" charset="-128"/>
                <a:ea typeface="ＭＳ Ｐゴシック" panose="020B0600070205080204" pitchFamily="50" charset="-128"/>
              </a:rPr>
              <a:t>p</a:t>
            </a:r>
            <a:r>
              <a:rPr lang="ja-JP" altLang="en-US" sz="1600" dirty="0">
                <a:latin typeface="ＭＳ Ｐゴシック" panose="020B0600070205080204" pitchFamily="50" charset="-128"/>
                <a:ea typeface="ＭＳ Ｐゴシック" panose="020B0600070205080204" pitchFamily="50" charset="-128"/>
              </a:rPr>
              <a:t>はﾗﾝﾀｲﾑに上書きされないから、</a:t>
            </a:r>
            <a:r>
              <a:rPr lang="en-US" altLang="ja-JP" sz="1600" dirty="0">
                <a:latin typeface="ＭＳ Ｐゴシック" panose="020B0600070205080204" pitchFamily="50" charset="-128"/>
                <a:ea typeface="ＭＳ Ｐゴシック" panose="020B0600070205080204" pitchFamily="50" charset="-128"/>
              </a:rPr>
              <a:t>static final</a:t>
            </a:r>
            <a:r>
              <a:rPr lang="ja-JP" altLang="en-US" sz="1600" dirty="0">
                <a:latin typeface="ＭＳ Ｐゴシック" panose="020B0600070205080204" pitchFamily="50" charset="-128"/>
                <a:ea typeface="ＭＳ Ｐゴシック" panose="020B0600070205080204" pitchFamily="50" charset="-128"/>
              </a:rPr>
              <a:t>でよい。その中身への操作は、同じスレッド内と保証されるから、同期処理の装飾子は不要。</a:t>
            </a:r>
            <a:endParaRPr lang="en-US" altLang="ja-JP" sz="1600" dirty="0">
              <a:latin typeface="ＭＳ Ｐゴシック" panose="020B0600070205080204" pitchFamily="50" charset="-128"/>
              <a:ea typeface="ＭＳ Ｐゴシック" panose="020B0600070205080204" pitchFamily="50" charset="-128"/>
            </a:endParaRPr>
          </a:p>
        </p:txBody>
      </p:sp>
      <p:sp>
        <p:nvSpPr>
          <p:cNvPr id="12" name="正方形/長方形 11">
            <a:extLst>
              <a:ext uri="{FF2B5EF4-FFF2-40B4-BE49-F238E27FC236}">
                <a16:creationId xmlns:a16="http://schemas.microsoft.com/office/drawing/2014/main" id="{9D6AD20D-2DF7-4AC3-96E5-AEE9AE407681}"/>
              </a:ext>
            </a:extLst>
          </p:cNvPr>
          <p:cNvSpPr/>
          <p:nvPr/>
        </p:nvSpPr>
        <p:spPr>
          <a:xfrm>
            <a:off x="236418" y="1807527"/>
            <a:ext cx="8671163" cy="162147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HashMap&lt;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string,XXX</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 p=new HashMap&lt;&gt;();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XXX get(string 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 synchronized(p){if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(key)==null)load(key);}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void load(string key){…}</a:t>
            </a:r>
          </a:p>
        </p:txBody>
      </p:sp>
      <p:sp>
        <p:nvSpPr>
          <p:cNvPr id="13" name="矢印: 下 12">
            <a:extLst>
              <a:ext uri="{FF2B5EF4-FFF2-40B4-BE49-F238E27FC236}">
                <a16:creationId xmlns:a16="http://schemas.microsoft.com/office/drawing/2014/main" id="{C083B470-F9F0-49C6-98FC-24850B3C2EA0}"/>
              </a:ext>
            </a:extLst>
          </p:cNvPr>
          <p:cNvSpPr/>
          <p:nvPr/>
        </p:nvSpPr>
        <p:spPr>
          <a:xfrm>
            <a:off x="4139291" y="3345288"/>
            <a:ext cx="865415" cy="505977"/>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67D10EA9-E435-4BFC-AFA1-EA580F990E4A}"/>
              </a:ext>
            </a:extLst>
          </p:cNvPr>
          <p:cNvSpPr/>
          <p:nvPr/>
        </p:nvSpPr>
        <p:spPr>
          <a:xfrm>
            <a:off x="236418" y="3881748"/>
            <a:ext cx="8671163" cy="136505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④例：</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ThreadLocal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&lt;string&gt; p=new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ThreadLocal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string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getP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framework.p.get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(string p)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framework.p.set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removeP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framework.p.remove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Tree>
    <p:custDataLst>
      <p:tags r:id="rId1"/>
    </p:custDataLst>
    <p:extLst>
      <p:ext uri="{BB962C8B-B14F-4D97-AF65-F5344CB8AC3E}">
        <p14:creationId xmlns:p14="http://schemas.microsoft.com/office/powerpoint/2010/main" val="286894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４ー７．スレッドセーフ問題は</a:t>
            </a:r>
            <a:r>
              <a:rPr lang="en-US" altLang="ja-JP" sz="2800" dirty="0">
                <a:solidFill>
                  <a:schemeClr val="tx2"/>
                </a:solidFill>
                <a:latin typeface="Meiryo UI" pitchFamily="50" charset="-128"/>
                <a:ea typeface="Meiryo UI" pitchFamily="50" charset="-128"/>
                <a:cs typeface="Meiryo UI" pitchFamily="50" charset="-128"/>
              </a:rPr>
              <a:t>java</a:t>
            </a:r>
            <a:r>
              <a:rPr lang="ja-JP" altLang="en-US" sz="2800" dirty="0">
                <a:solidFill>
                  <a:schemeClr val="tx2"/>
                </a:solidFill>
                <a:latin typeface="Meiryo UI" pitchFamily="50" charset="-128"/>
                <a:ea typeface="Meiryo UI" pitchFamily="50" charset="-128"/>
                <a:cs typeface="Meiryo UI" pitchFamily="50" charset="-128"/>
              </a:rPr>
              <a:t>開発によく存在する</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2585323"/>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Model</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View</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Controller</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Servlet</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DAO</a:t>
            </a:r>
            <a:r>
              <a:rPr lang="ja-JP" altLang="en-US" dirty="0">
                <a:latin typeface="ＭＳ Ｐゴシック" panose="020B0600070205080204" pitchFamily="50" charset="-128"/>
                <a:ea typeface="ＭＳ Ｐゴシック" panose="020B0600070205080204" pitchFamily="50" charset="-128"/>
              </a:rPr>
              <a:t>などに、基本的に属性を持たないクラスに、書き込みありの属性を追加したら、スレッドセーフではないから動作がおかしくなる可能性が高い。</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前述のように、</a:t>
            </a:r>
            <a:r>
              <a:rPr lang="en-US" altLang="ja-JP" dirty="0">
                <a:latin typeface="ＭＳ Ｐゴシック" panose="020B0600070205080204" pitchFamily="50" charset="-128"/>
                <a:ea typeface="ＭＳ Ｐゴシック" panose="020B0600070205080204" pitchFamily="50" charset="-128"/>
              </a:rPr>
              <a:t>static final </a:t>
            </a:r>
            <a:r>
              <a:rPr lang="ja-JP" altLang="en-US" dirty="0">
                <a:latin typeface="ＭＳ Ｐゴシック" panose="020B0600070205080204" pitchFamily="50" charset="-128"/>
                <a:ea typeface="ＭＳ Ｐゴシック" panose="020B0600070205080204" pitchFamily="50" charset="-128"/>
              </a:rPr>
              <a:t>定数を追加する場合大丈夫。また、読取り専用な属性を追加すれば、それも問題がない。ランタイムに書き込みありのものだったら、よく注意する必要。</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開発に、</a:t>
            </a:r>
            <a:r>
              <a:rPr lang="en-US" altLang="ja-JP" dirty="0" err="1">
                <a:latin typeface="ＭＳ Ｐゴシック" panose="020B0600070205080204" pitchFamily="50" charset="-128"/>
                <a:ea typeface="ＭＳ Ｐゴシック" panose="020B0600070205080204" pitchFamily="50" charset="-128"/>
              </a:rPr>
              <a:t>js</a:t>
            </a:r>
            <a:r>
              <a:rPr lang="ja-JP" altLang="en-US" dirty="0">
                <a:latin typeface="ＭＳ Ｐゴシック" panose="020B0600070205080204" pitchFamily="50" charset="-128"/>
                <a:ea typeface="ＭＳ Ｐゴシック" panose="020B0600070205080204" pitchFamily="50" charset="-128"/>
              </a:rPr>
              <a:t>イベントは一般</a:t>
            </a:r>
            <a:r>
              <a:rPr lang="en-US" altLang="ja-JP" dirty="0">
                <a:latin typeface="ＭＳ Ｐゴシック" panose="020B0600070205080204" pitchFamily="50" charset="-128"/>
                <a:ea typeface="ＭＳ Ｐゴシック" panose="020B0600070205080204" pitchFamily="50" charset="-128"/>
              </a:rPr>
              <a:t>java</a:t>
            </a:r>
            <a:r>
              <a:rPr lang="ja-JP" altLang="en-US" dirty="0">
                <a:latin typeface="ＭＳ Ｐゴシック" panose="020B0600070205080204" pitchFamily="50" charset="-128"/>
                <a:ea typeface="ＭＳ Ｐゴシック" panose="020B0600070205080204" pitchFamily="50" charset="-128"/>
              </a:rPr>
              <a:t>開発の</a:t>
            </a:r>
            <a:r>
              <a:rPr lang="en-US" altLang="ja-JP" dirty="0">
                <a:latin typeface="ＭＳ Ｐゴシック" panose="020B0600070205080204" pitchFamily="50" charset="-128"/>
                <a:ea typeface="ＭＳ Ｐゴシック" panose="020B0600070205080204" pitchFamily="50" charset="-128"/>
              </a:rPr>
              <a:t>Model</a:t>
            </a:r>
            <a:r>
              <a:rPr lang="ja-JP" altLang="en-US" dirty="0">
                <a:latin typeface="ＭＳ Ｐゴシック" panose="020B0600070205080204" pitchFamily="50" charset="-128"/>
                <a:ea typeface="ＭＳ Ｐゴシック" panose="020B0600070205080204" pitchFamily="50" charset="-128"/>
              </a:rPr>
              <a:t>（業務機能）に当たる。基本的に属性を持たないが、属性を追加する場合、慎重にしてください。</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363296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の疎結合の要望</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正方形/長方形 14">
            <a:extLst>
              <a:ext uri="{FF2B5EF4-FFF2-40B4-BE49-F238E27FC236}">
                <a16:creationId xmlns:a16="http://schemas.microsoft.com/office/drawing/2014/main" id="{06DCDF6B-D9EB-4083-9A80-F955B6DD276C}"/>
              </a:ext>
            </a:extLst>
          </p:cNvPr>
          <p:cNvSpPr/>
          <p:nvPr/>
        </p:nvSpPr>
        <p:spPr>
          <a:xfrm>
            <a:off x="431499" y="3025764"/>
            <a:ext cx="6381584" cy="384802"/>
          </a:xfrm>
          <a:prstGeom prst="rect">
            <a:avLst/>
          </a:prstGeom>
          <a:solidFill>
            <a:schemeClr val="bg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a:extLst>
              <a:ext uri="{FF2B5EF4-FFF2-40B4-BE49-F238E27FC236}">
                <a16:creationId xmlns:a16="http://schemas.microsoft.com/office/drawing/2014/main" id="{1A921FA7-39F0-4E51-9FA2-8BBB9B74FCE6}"/>
              </a:ext>
            </a:extLst>
          </p:cNvPr>
          <p:cNvGraphicFramePr>
            <a:graphicFrameLocks noGrp="1"/>
          </p:cNvGraphicFramePr>
          <p:nvPr>
            <p:extLst>
              <p:ext uri="{D42A27DB-BD31-4B8C-83A1-F6EECF244321}">
                <p14:modId xmlns:p14="http://schemas.microsoft.com/office/powerpoint/2010/main" val="2363131159"/>
              </p:ext>
            </p:extLst>
          </p:nvPr>
        </p:nvGraphicFramePr>
        <p:xfrm>
          <a:off x="296862" y="2271024"/>
          <a:ext cx="8550275" cy="4135120"/>
        </p:xfrm>
        <a:graphic>
          <a:graphicData uri="http://schemas.openxmlformats.org/drawingml/2006/table">
            <a:tbl>
              <a:tblPr firstRow="1" bandRow="1">
                <a:tableStyleId>{5C22544A-7EE6-4342-B048-85BDC9FD1C3A}</a:tableStyleId>
              </a:tblPr>
              <a:tblGrid>
                <a:gridCol w="1695224">
                  <a:extLst>
                    <a:ext uri="{9D8B030D-6E8A-4147-A177-3AD203B41FA5}">
                      <a16:colId xmlns:a16="http://schemas.microsoft.com/office/drawing/2014/main" val="2922117186"/>
                    </a:ext>
                  </a:extLst>
                </a:gridCol>
                <a:gridCol w="1066572">
                  <a:extLst>
                    <a:ext uri="{9D8B030D-6E8A-4147-A177-3AD203B41FA5}">
                      <a16:colId xmlns:a16="http://schemas.microsoft.com/office/drawing/2014/main" val="3424347165"/>
                    </a:ext>
                  </a:extLst>
                </a:gridCol>
                <a:gridCol w="5788479">
                  <a:extLst>
                    <a:ext uri="{9D8B030D-6E8A-4147-A177-3AD203B41FA5}">
                      <a16:colId xmlns:a16="http://schemas.microsoft.com/office/drawing/2014/main" val="130087356"/>
                    </a:ext>
                  </a:extLst>
                </a:gridCol>
              </a:tblGrid>
              <a:tr h="370840">
                <a:tc>
                  <a:txBody>
                    <a:bodyPr/>
                    <a:lstStyle/>
                    <a:p>
                      <a:r>
                        <a:rPr kumimoji="1" lang="ja-JP" altLang="en-US" dirty="0"/>
                        <a:t>分類</a:t>
                      </a:r>
                    </a:p>
                  </a:txBody>
                  <a:tcPr/>
                </a:tc>
                <a:tc>
                  <a:txBody>
                    <a:bodyPr/>
                    <a:lstStyle/>
                    <a:p>
                      <a:endParaRPr kumimoji="1" lang="ja-JP" altLang="en-US" dirty="0"/>
                    </a:p>
                  </a:txBody>
                  <a:tcPr/>
                </a:tc>
                <a:tc>
                  <a:txBody>
                    <a:bodyPr/>
                    <a:lstStyle/>
                    <a:p>
                      <a:r>
                        <a:rPr kumimoji="1" lang="ja-JP" altLang="en-US" dirty="0"/>
                        <a:t>説明</a:t>
                      </a:r>
                    </a:p>
                  </a:txBody>
                  <a:tcPr/>
                </a:tc>
                <a:extLst>
                  <a:ext uri="{0D108BD9-81ED-4DB2-BD59-A6C34878D82A}">
                    <a16:rowId xmlns:a16="http://schemas.microsoft.com/office/drawing/2014/main" val="4102450491"/>
                  </a:ext>
                </a:extLst>
              </a:tr>
              <a:tr h="182880">
                <a:tc rowSpan="2">
                  <a:txBody>
                    <a:bodyPr/>
                    <a:lstStyle/>
                    <a:p>
                      <a:r>
                        <a:rPr kumimoji="1" lang="ja-JP" altLang="en-US" sz="1600" dirty="0"/>
                        <a:t>環境</a:t>
                      </a:r>
                    </a:p>
                  </a:txBody>
                  <a:tcPr/>
                </a:tc>
                <a:tc>
                  <a:txBody>
                    <a:bodyPr/>
                    <a:lstStyle/>
                    <a:p>
                      <a:r>
                        <a:rPr kumimoji="1" lang="en-US" altLang="ja-JP" sz="1600" dirty="0"/>
                        <a:t>WEB</a:t>
                      </a:r>
                      <a:endParaRPr kumimoji="1" lang="ja-JP" altLang="en-US" sz="1600" dirty="0"/>
                    </a:p>
                  </a:txBody>
                  <a:tcPr/>
                </a:tc>
                <a:tc>
                  <a:txBody>
                    <a:bodyPr/>
                    <a:lstStyle/>
                    <a:p>
                      <a:r>
                        <a:rPr kumimoji="1" lang="ja-JP" altLang="en-US" sz="1600" dirty="0"/>
                        <a:t>セッション・クッキーのクラスは利用できる</a:t>
                      </a:r>
                      <a:endParaRPr kumimoji="1" lang="en-US" altLang="ja-JP" sz="1600" dirty="0"/>
                    </a:p>
                    <a:p>
                      <a:r>
                        <a:rPr kumimoji="1" lang="en-US" altLang="ja-JP" sz="1600" dirty="0"/>
                        <a:t>JNDI</a:t>
                      </a:r>
                      <a:r>
                        <a:rPr kumimoji="1" lang="ja-JP" altLang="en-US" sz="1600" dirty="0"/>
                        <a:t>を利用できる</a:t>
                      </a:r>
                      <a:endParaRPr kumimoji="1" lang="en-US" altLang="ja-JP" sz="1600" dirty="0"/>
                    </a:p>
                    <a:p>
                      <a:r>
                        <a:rPr kumimoji="1" lang="ja-JP" altLang="en-US" sz="1600" dirty="0"/>
                        <a:t>コネクションプールを利用できる</a:t>
                      </a:r>
                    </a:p>
                  </a:txBody>
                  <a:tcPr/>
                </a:tc>
                <a:extLst>
                  <a:ext uri="{0D108BD9-81ED-4DB2-BD59-A6C34878D82A}">
                    <a16:rowId xmlns:a16="http://schemas.microsoft.com/office/drawing/2014/main" val="4206709846"/>
                  </a:ext>
                </a:extLst>
              </a:tr>
              <a:tr h="1828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tc>
                <a:tc>
                  <a:txBody>
                    <a:bodyPr/>
                    <a:lstStyle/>
                    <a:p>
                      <a:r>
                        <a:rPr kumimoji="1" lang="ja-JP" altLang="en-US" sz="1600" dirty="0"/>
                        <a:t>バッチ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セッション・クッキーのクラスは利用できない</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JNDI</a:t>
                      </a:r>
                      <a:r>
                        <a:rPr kumimoji="1" lang="ja-JP" altLang="en-US" sz="1600" dirty="0"/>
                        <a:t>を利用できない</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コネクションプールを利用できない</a:t>
                      </a:r>
                      <a:endParaRPr kumimoji="1" lang="en-US" altLang="ja-JP" sz="1600" dirty="0"/>
                    </a:p>
                  </a:txBody>
                  <a:tcPr/>
                </a:tc>
                <a:extLst>
                  <a:ext uri="{0D108BD9-81ED-4DB2-BD59-A6C34878D82A}">
                    <a16:rowId xmlns:a16="http://schemas.microsoft.com/office/drawing/2014/main" val="2870322039"/>
                  </a:ext>
                </a:extLst>
              </a:tr>
              <a:tr h="30580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DB</a:t>
                      </a:r>
                      <a:endParaRPr kumimoji="1" lang="ja-JP" altLang="en-US" sz="1600"/>
                    </a:p>
                  </a:txBody>
                  <a:tcPr/>
                </a:tc>
                <a:tc>
                  <a:txBody>
                    <a:bodyPr/>
                    <a:lstStyle/>
                    <a:p>
                      <a:r>
                        <a:rPr kumimoji="1" lang="ja-JP" altLang="en-US" sz="1600" dirty="0"/>
                        <a:t>有り</a:t>
                      </a:r>
                    </a:p>
                  </a:txBody>
                  <a:tcPr/>
                </a:tc>
                <a:tc>
                  <a:txBody>
                    <a:bodyPr/>
                    <a:lstStyle/>
                    <a:p>
                      <a:r>
                        <a:rPr kumimoji="1" lang="en-US" altLang="ja-JP" sz="1600" kern="1200" dirty="0" err="1">
                          <a:solidFill>
                            <a:schemeClr val="dk1"/>
                          </a:solidFill>
                          <a:latin typeface="+mn-lt"/>
                          <a:ea typeface="+mn-ea"/>
                          <a:cs typeface="+mn-cs"/>
                        </a:rPr>
                        <a:t>InitialContext</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NamingException</a:t>
                      </a:r>
                      <a:r>
                        <a:rPr kumimoji="1" lang="ja-JP" altLang="en-US" sz="1600" kern="1200" dirty="0">
                          <a:solidFill>
                            <a:schemeClr val="dk1"/>
                          </a:solidFill>
                          <a:latin typeface="+mn-lt"/>
                          <a:ea typeface="+mn-ea"/>
                          <a:cs typeface="+mn-cs"/>
                        </a:rPr>
                        <a:t>などのクラスを利用できる</a:t>
                      </a:r>
                      <a:endParaRPr kumimoji="1" lang="ja-JP" altLang="en-US" sz="1600" dirty="0"/>
                    </a:p>
                  </a:txBody>
                  <a:tcPr/>
                </a:tc>
                <a:extLst>
                  <a:ext uri="{0D108BD9-81ED-4DB2-BD59-A6C34878D82A}">
                    <a16:rowId xmlns:a16="http://schemas.microsoft.com/office/drawing/2014/main" val="1428413895"/>
                  </a:ext>
                </a:extLst>
              </a:tr>
              <a:tr h="370840">
                <a:tc vMerge="1">
                  <a:txBody>
                    <a:bodyPr/>
                    <a:lstStyle/>
                    <a:p>
                      <a:endParaRPr kumimoji="1" lang="ja-JP" altLang="en-US" sz="1600" dirty="0"/>
                    </a:p>
                  </a:txBody>
                  <a:tcPr/>
                </a:tc>
                <a:tc>
                  <a:txBody>
                    <a:bodyPr/>
                    <a:lstStyle/>
                    <a:p>
                      <a:r>
                        <a:rPr kumimoji="1" lang="ja-JP" altLang="en-US" sz="16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a:solidFill>
                            <a:schemeClr val="dk1"/>
                          </a:solidFill>
                          <a:latin typeface="+mn-lt"/>
                          <a:ea typeface="+mn-ea"/>
                          <a:cs typeface="+mn-cs"/>
                        </a:rPr>
                        <a:t>InitialContext</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NamingException</a:t>
                      </a:r>
                      <a:r>
                        <a:rPr kumimoji="1" lang="ja-JP" altLang="en-US" sz="1600" kern="1200" dirty="0">
                          <a:solidFill>
                            <a:schemeClr val="dk1"/>
                          </a:solidFill>
                          <a:latin typeface="+mn-lt"/>
                          <a:ea typeface="+mn-ea"/>
                          <a:cs typeface="+mn-cs"/>
                        </a:rPr>
                        <a:t>などのクラスを利用しない</a:t>
                      </a:r>
                      <a:endParaRPr kumimoji="1" lang="ja-JP" altLang="en-US" sz="1600" dirty="0"/>
                    </a:p>
                  </a:txBody>
                  <a:tcPr/>
                </a:tc>
                <a:extLst>
                  <a:ext uri="{0D108BD9-81ED-4DB2-BD59-A6C34878D82A}">
                    <a16:rowId xmlns:a16="http://schemas.microsoft.com/office/drawing/2014/main" val="3313436380"/>
                  </a:ext>
                </a:extLst>
              </a:tr>
              <a:tr h="370840">
                <a:tc rowSpan="2">
                  <a:txBody>
                    <a:bodyPr/>
                    <a:lstStyle/>
                    <a:p>
                      <a:r>
                        <a:rPr kumimoji="1" lang="ja-JP" altLang="en-US" sz="1600" dirty="0"/>
                        <a:t>メール</a:t>
                      </a:r>
                    </a:p>
                  </a:txBody>
                  <a:tcPr/>
                </a:tc>
                <a:tc>
                  <a:txBody>
                    <a:bodyPr/>
                    <a:lstStyle/>
                    <a:p>
                      <a:r>
                        <a:rPr kumimoji="1" lang="ja-JP" altLang="en-US" sz="1600" dirty="0"/>
                        <a:t>有り</a:t>
                      </a:r>
                    </a:p>
                  </a:txBody>
                  <a:tcPr/>
                </a:tc>
                <a:tc>
                  <a:txBody>
                    <a:bodyPr/>
                    <a:lstStyle/>
                    <a:p>
                      <a:r>
                        <a:rPr kumimoji="1" lang="en-US" altLang="ja-JP" sz="1600" kern="1200" dirty="0" err="1">
                          <a:solidFill>
                            <a:schemeClr val="dk1"/>
                          </a:solidFill>
                          <a:latin typeface="+mn-lt"/>
                          <a:ea typeface="+mn-ea"/>
                          <a:cs typeface="+mn-cs"/>
                        </a:rPr>
                        <a:t>MimeMessage</a:t>
                      </a:r>
                      <a:r>
                        <a:rPr kumimoji="1" lang="ja-JP" altLang="en-US" sz="1600" kern="1200" dirty="0">
                          <a:solidFill>
                            <a:schemeClr val="dk1"/>
                          </a:solidFill>
                          <a:latin typeface="+mn-lt"/>
                          <a:ea typeface="+mn-ea"/>
                          <a:cs typeface="+mn-cs"/>
                        </a:rPr>
                        <a:t>と</a:t>
                      </a:r>
                      <a:r>
                        <a:rPr kumimoji="1" lang="en-US" altLang="ja-JP" sz="1600" kern="1200" dirty="0">
                          <a:solidFill>
                            <a:schemeClr val="dk1"/>
                          </a:solidFill>
                          <a:latin typeface="+mn-lt"/>
                          <a:ea typeface="+mn-ea"/>
                          <a:cs typeface="+mn-cs"/>
                        </a:rPr>
                        <a:t>Authenticator</a:t>
                      </a:r>
                      <a:r>
                        <a:rPr kumimoji="1" lang="ja-JP" altLang="en-US" sz="1600" kern="1200" dirty="0">
                          <a:solidFill>
                            <a:schemeClr val="dk1"/>
                          </a:solidFill>
                          <a:latin typeface="+mn-lt"/>
                          <a:ea typeface="+mn-ea"/>
                          <a:cs typeface="+mn-cs"/>
                        </a:rPr>
                        <a:t>などのクラスを利用できる</a:t>
                      </a:r>
                      <a:endParaRPr kumimoji="1" lang="ja-JP" altLang="en-US" sz="1600" dirty="0"/>
                    </a:p>
                  </a:txBody>
                  <a:tcPr/>
                </a:tc>
                <a:extLst>
                  <a:ext uri="{0D108BD9-81ED-4DB2-BD59-A6C34878D82A}">
                    <a16:rowId xmlns:a16="http://schemas.microsoft.com/office/drawing/2014/main" val="644494291"/>
                  </a:ext>
                </a:extLst>
              </a:tr>
              <a:tr h="185420">
                <a:tc vMerge="1">
                  <a:txBody>
                    <a:bodyPr/>
                    <a:lstStyle/>
                    <a:p>
                      <a:endParaRPr kumimoji="1" lang="ja-JP" altLang="en-US" sz="1600" dirty="0"/>
                    </a:p>
                  </a:txBody>
                  <a:tcPr/>
                </a:tc>
                <a:tc>
                  <a:txBody>
                    <a:bodyPr/>
                    <a:lstStyle/>
                    <a:p>
                      <a:r>
                        <a:rPr kumimoji="1" lang="ja-JP" altLang="en-US" sz="16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a:solidFill>
                            <a:schemeClr val="dk1"/>
                          </a:solidFill>
                          <a:latin typeface="+mn-lt"/>
                          <a:ea typeface="+mn-ea"/>
                          <a:cs typeface="+mn-cs"/>
                        </a:rPr>
                        <a:t>MimeMessage</a:t>
                      </a:r>
                      <a:r>
                        <a:rPr kumimoji="1" lang="ja-JP" altLang="en-US" sz="1600" kern="1200">
                          <a:solidFill>
                            <a:schemeClr val="dk1"/>
                          </a:solidFill>
                          <a:latin typeface="+mn-lt"/>
                          <a:ea typeface="+mn-ea"/>
                          <a:cs typeface="+mn-cs"/>
                        </a:rPr>
                        <a:t>と</a:t>
                      </a:r>
                      <a:r>
                        <a:rPr kumimoji="1" lang="en-US" altLang="ja-JP" sz="1600" kern="1200">
                          <a:solidFill>
                            <a:schemeClr val="dk1"/>
                          </a:solidFill>
                          <a:latin typeface="+mn-lt"/>
                          <a:ea typeface="+mn-ea"/>
                          <a:cs typeface="+mn-cs"/>
                        </a:rPr>
                        <a:t>Authenticator</a:t>
                      </a:r>
                      <a:r>
                        <a:rPr kumimoji="1" lang="ja-JP" altLang="en-US" sz="1600" kern="1200">
                          <a:solidFill>
                            <a:schemeClr val="dk1"/>
                          </a:solidFill>
                          <a:latin typeface="+mn-lt"/>
                          <a:ea typeface="+mn-ea"/>
                          <a:cs typeface="+mn-cs"/>
                        </a:rPr>
                        <a:t>などのクラスを利用しない</a:t>
                      </a:r>
                      <a:endParaRPr kumimoji="1" lang="ja-JP" altLang="en-US" sz="1600"/>
                    </a:p>
                  </a:txBody>
                  <a:tcPr/>
                </a:tc>
                <a:extLst>
                  <a:ext uri="{0D108BD9-81ED-4DB2-BD59-A6C34878D82A}">
                    <a16:rowId xmlns:a16="http://schemas.microsoft.com/office/drawing/2014/main" val="4176938035"/>
                  </a:ext>
                </a:extLst>
              </a:tr>
              <a:tr h="1854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ルールエンジン</a:t>
                      </a:r>
                    </a:p>
                  </a:txBody>
                  <a:tcPr/>
                </a:tc>
                <a:tc>
                  <a:txBody>
                    <a:bodyPr/>
                    <a:lstStyle/>
                    <a:p>
                      <a:r>
                        <a:rPr kumimoji="1" lang="ja-JP" altLang="en-US" sz="1600" dirty="0"/>
                        <a:t>有り</a:t>
                      </a:r>
                    </a:p>
                  </a:txBody>
                  <a:tcPr/>
                </a:tc>
                <a:tc>
                  <a:txBody>
                    <a:bodyPr/>
                    <a:lstStyle/>
                    <a:p>
                      <a:r>
                        <a:rPr kumimoji="1" lang="en-US" altLang="ja-JP" sz="1600" kern="1200" dirty="0" err="1">
                          <a:solidFill>
                            <a:schemeClr val="dk1"/>
                          </a:solidFill>
                          <a:latin typeface="+mn-lt"/>
                          <a:ea typeface="+mn-ea"/>
                          <a:cs typeface="+mn-cs"/>
                        </a:rPr>
                        <a:t>RuleReq</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RuleInterface</a:t>
                      </a:r>
                      <a:r>
                        <a:rPr kumimoji="1" lang="ja-JP" altLang="en-US" sz="1600" kern="1200" dirty="0">
                          <a:solidFill>
                            <a:schemeClr val="dk1"/>
                          </a:solidFill>
                          <a:latin typeface="+mn-lt"/>
                          <a:ea typeface="+mn-ea"/>
                          <a:cs typeface="+mn-cs"/>
                        </a:rPr>
                        <a:t>などのクラスを利用できる</a:t>
                      </a:r>
                      <a:endParaRPr kumimoji="1" lang="ja-JP" altLang="en-US" sz="1600" dirty="0"/>
                    </a:p>
                  </a:txBody>
                  <a:tcPr/>
                </a:tc>
                <a:extLst>
                  <a:ext uri="{0D108BD9-81ED-4DB2-BD59-A6C34878D82A}">
                    <a16:rowId xmlns:a16="http://schemas.microsoft.com/office/drawing/2014/main" val="793770639"/>
                  </a:ext>
                </a:extLst>
              </a:tr>
              <a:tr h="370840">
                <a:tc vMerge="1">
                  <a:txBody>
                    <a:bodyPr/>
                    <a:lstStyle/>
                    <a:p>
                      <a:endParaRPr kumimoji="1" lang="ja-JP" altLang="en-US" sz="1600" dirty="0"/>
                    </a:p>
                  </a:txBody>
                  <a:tcPr/>
                </a:tc>
                <a:tc>
                  <a:txBody>
                    <a:bodyPr/>
                    <a:lstStyle/>
                    <a:p>
                      <a:r>
                        <a:rPr kumimoji="1" lang="ja-JP" altLang="en-US" sz="16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a:solidFill>
                            <a:schemeClr val="dk1"/>
                          </a:solidFill>
                          <a:latin typeface="+mn-lt"/>
                          <a:ea typeface="+mn-ea"/>
                          <a:cs typeface="+mn-cs"/>
                        </a:rPr>
                        <a:t>RuleReq</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RuleInterface</a:t>
                      </a:r>
                      <a:r>
                        <a:rPr kumimoji="1" lang="ja-JP" altLang="en-US" sz="1600" kern="1200" dirty="0">
                          <a:solidFill>
                            <a:schemeClr val="dk1"/>
                          </a:solidFill>
                          <a:latin typeface="+mn-lt"/>
                          <a:ea typeface="+mn-ea"/>
                          <a:cs typeface="+mn-cs"/>
                        </a:rPr>
                        <a:t>などのクラスを利用できしない</a:t>
                      </a:r>
                      <a:endParaRPr kumimoji="1" lang="ja-JP" altLang="en-US" sz="1600" dirty="0"/>
                    </a:p>
                  </a:txBody>
                  <a:tcPr/>
                </a:tc>
                <a:extLst>
                  <a:ext uri="{0D108BD9-81ED-4DB2-BD59-A6C34878D82A}">
                    <a16:rowId xmlns:a16="http://schemas.microsoft.com/office/drawing/2014/main" val="9699870"/>
                  </a:ext>
                </a:extLst>
              </a:tr>
            </a:tbl>
          </a:graphicData>
        </a:graphic>
      </p:graphicFrame>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1200329"/>
          </a:xfrm>
          <a:prstGeom prst="rect">
            <a:avLst/>
          </a:prstGeom>
          <a:noFill/>
        </p:spPr>
        <p:txBody>
          <a:bodyPr wrap="square" rtlCol="0">
            <a:spAutoFit/>
          </a:bodyPr>
          <a:lstStyle/>
          <a:p>
            <a:r>
              <a:rPr lang="en-US" altLang="ja-JP" dirty="0"/>
              <a:t>EFW</a:t>
            </a:r>
            <a:r>
              <a:rPr lang="ja-JP" altLang="en-US" dirty="0"/>
              <a:t>は以下の利用シーンに、利用クラスの相違が発生している。利用シーンに合わせて、最小限の</a:t>
            </a:r>
            <a:r>
              <a:rPr lang="en-US" altLang="ja-JP" dirty="0"/>
              <a:t>jar</a:t>
            </a:r>
            <a:r>
              <a:rPr lang="ja-JP" altLang="en-US" dirty="0"/>
              <a:t>でアプリを構築したい。利用する機能なら、その</a:t>
            </a:r>
            <a:r>
              <a:rPr lang="en-US" altLang="ja-JP" dirty="0"/>
              <a:t>jar</a:t>
            </a:r>
            <a:r>
              <a:rPr lang="ja-JP" altLang="en-US" dirty="0"/>
              <a:t>をシステムに取り込む。利用しない機能なら、その</a:t>
            </a:r>
            <a:r>
              <a:rPr lang="en-US" altLang="ja-JP" dirty="0"/>
              <a:t>jar</a:t>
            </a:r>
            <a:r>
              <a:rPr lang="ja-JP" altLang="en-US" dirty="0"/>
              <a:t>はシステムに取込まない。このような素朴な要望を実現できたら、システム環境構築にとってとても便利になる。</a:t>
            </a:r>
            <a:endParaRPr kumimoji="1" lang="ja-JP" altLang="en-US" dirty="0"/>
          </a:p>
        </p:txBody>
      </p:sp>
    </p:spTree>
    <p:custDataLst>
      <p:tags r:id="rId1"/>
    </p:custDataLst>
    <p:extLst>
      <p:ext uri="{BB962C8B-B14F-4D97-AF65-F5344CB8AC3E}">
        <p14:creationId xmlns:p14="http://schemas.microsoft.com/office/powerpoint/2010/main" val="194737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にインポートする</a:t>
            </a:r>
            <a:r>
              <a:rPr lang="en-US" altLang="ja-JP" sz="2800" dirty="0">
                <a:solidFill>
                  <a:schemeClr val="tx2"/>
                </a:solidFill>
                <a:latin typeface="Meiryo UI" pitchFamily="50" charset="-128"/>
                <a:ea typeface="Meiryo UI" pitchFamily="50" charset="-128"/>
                <a:cs typeface="Meiryo UI" pitchFamily="50" charset="-128"/>
              </a:rPr>
              <a:t>Jar</a:t>
            </a:r>
            <a:r>
              <a:rPr lang="ja-JP" altLang="en-US" sz="2800" dirty="0">
                <a:solidFill>
                  <a:schemeClr val="tx2"/>
                </a:solidFill>
                <a:latin typeface="Meiryo UI" pitchFamily="50" charset="-128"/>
                <a:ea typeface="Meiryo UI" pitchFamily="50" charset="-128"/>
                <a:cs typeface="Meiryo UI" pitchFamily="50" charset="-128"/>
              </a:rPr>
              <a:t>の利用箇所</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正方形/長方形 14">
            <a:extLst>
              <a:ext uri="{FF2B5EF4-FFF2-40B4-BE49-F238E27FC236}">
                <a16:creationId xmlns:a16="http://schemas.microsoft.com/office/drawing/2014/main" id="{06DCDF6B-D9EB-4083-9A80-F955B6DD276C}"/>
              </a:ext>
            </a:extLst>
          </p:cNvPr>
          <p:cNvSpPr/>
          <p:nvPr/>
        </p:nvSpPr>
        <p:spPr>
          <a:xfrm>
            <a:off x="431499" y="3025764"/>
            <a:ext cx="6381584" cy="384802"/>
          </a:xfrm>
          <a:prstGeom prst="rect">
            <a:avLst/>
          </a:prstGeom>
          <a:solidFill>
            <a:schemeClr val="bg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923330"/>
          </a:xfrm>
          <a:prstGeom prst="rect">
            <a:avLst/>
          </a:prstGeom>
          <a:noFill/>
        </p:spPr>
        <p:txBody>
          <a:bodyPr wrap="square" rtlCol="0">
            <a:spAutoFit/>
          </a:bodyPr>
          <a:lstStyle/>
          <a:p>
            <a:r>
              <a:rPr kumimoji="1" lang="en-US" altLang="ja-JP" dirty="0"/>
              <a:t>jar</a:t>
            </a:r>
            <a:r>
              <a:rPr lang="ja-JP" altLang="en-US" dirty="0"/>
              <a:t>を利用する箇所を限定して、その</a:t>
            </a:r>
            <a:r>
              <a:rPr lang="en-US" altLang="ja-JP" dirty="0"/>
              <a:t>jar</a:t>
            </a:r>
            <a:r>
              <a:rPr lang="ja-JP" altLang="en-US" dirty="0"/>
              <a:t>を取り込まない場合、どのクラスを利用不可か明確に分かる。だが、初期化時一か所からほぼすべてのクラスを呼び出すので、通常の</a:t>
            </a:r>
            <a:r>
              <a:rPr lang="en-US" altLang="ja-JP" dirty="0"/>
              <a:t>import</a:t>
            </a:r>
            <a:r>
              <a:rPr lang="ja-JP" altLang="en-US" dirty="0"/>
              <a:t>方式なら、すべてのクラスは密結合になる。疎結合のため特別対応が必要。</a:t>
            </a:r>
            <a:endParaRPr kumimoji="1" lang="ja-JP" altLang="en-US" dirty="0"/>
          </a:p>
        </p:txBody>
      </p:sp>
      <p:graphicFrame>
        <p:nvGraphicFramePr>
          <p:cNvPr id="4" name="表 3">
            <a:extLst>
              <a:ext uri="{FF2B5EF4-FFF2-40B4-BE49-F238E27FC236}">
                <a16:creationId xmlns:a16="http://schemas.microsoft.com/office/drawing/2014/main" id="{658E86C6-6945-48F1-9016-B18FF871417B}"/>
              </a:ext>
            </a:extLst>
          </p:cNvPr>
          <p:cNvGraphicFramePr>
            <a:graphicFrameLocks noGrp="1"/>
          </p:cNvGraphicFramePr>
          <p:nvPr>
            <p:extLst>
              <p:ext uri="{D42A27DB-BD31-4B8C-83A1-F6EECF244321}">
                <p14:modId xmlns:p14="http://schemas.microsoft.com/office/powerpoint/2010/main" val="3737811737"/>
              </p:ext>
            </p:extLst>
          </p:nvPr>
        </p:nvGraphicFramePr>
        <p:xfrm>
          <a:off x="307975" y="2132230"/>
          <a:ext cx="8573193" cy="4638040"/>
        </p:xfrm>
        <a:graphic>
          <a:graphicData uri="http://schemas.openxmlformats.org/drawingml/2006/table">
            <a:tbl>
              <a:tblPr firstRow="1" bandRow="1">
                <a:tableStyleId>{5C22544A-7EE6-4342-B048-85BDC9FD1C3A}</a:tableStyleId>
              </a:tblPr>
              <a:tblGrid>
                <a:gridCol w="3586389">
                  <a:extLst>
                    <a:ext uri="{9D8B030D-6E8A-4147-A177-3AD203B41FA5}">
                      <a16:colId xmlns:a16="http://schemas.microsoft.com/office/drawing/2014/main" val="3352432978"/>
                    </a:ext>
                  </a:extLst>
                </a:gridCol>
                <a:gridCol w="2449286">
                  <a:extLst>
                    <a:ext uri="{9D8B030D-6E8A-4147-A177-3AD203B41FA5}">
                      <a16:colId xmlns:a16="http://schemas.microsoft.com/office/drawing/2014/main" val="2275563495"/>
                    </a:ext>
                  </a:extLst>
                </a:gridCol>
                <a:gridCol w="1268759">
                  <a:extLst>
                    <a:ext uri="{9D8B030D-6E8A-4147-A177-3AD203B41FA5}">
                      <a16:colId xmlns:a16="http://schemas.microsoft.com/office/drawing/2014/main" val="908760560"/>
                    </a:ext>
                  </a:extLst>
                </a:gridCol>
                <a:gridCol w="1268759">
                  <a:extLst>
                    <a:ext uri="{9D8B030D-6E8A-4147-A177-3AD203B41FA5}">
                      <a16:colId xmlns:a16="http://schemas.microsoft.com/office/drawing/2014/main" val="2900272790"/>
                    </a:ext>
                  </a:extLst>
                </a:gridCol>
              </a:tblGrid>
              <a:tr h="370840">
                <a:tc>
                  <a:txBody>
                    <a:bodyPr/>
                    <a:lstStyle/>
                    <a:p>
                      <a:r>
                        <a:rPr kumimoji="1" lang="en-US" altLang="ja-JP" sz="1600" dirty="0"/>
                        <a:t>jar</a:t>
                      </a:r>
                      <a:r>
                        <a:rPr kumimoji="1" lang="ja-JP" altLang="en-US" sz="1600" dirty="0"/>
                        <a:t>ファイル名</a:t>
                      </a:r>
                    </a:p>
                  </a:txBody>
                  <a:tcPr/>
                </a:tc>
                <a:tc>
                  <a:txBody>
                    <a:bodyPr/>
                    <a:lstStyle/>
                    <a:p>
                      <a:r>
                        <a:rPr kumimoji="1" lang="ja-JP" altLang="en-US" sz="1600" dirty="0"/>
                        <a:t>クラス名</a:t>
                      </a:r>
                    </a:p>
                  </a:txBody>
                  <a:tcPr/>
                </a:tc>
                <a:tc>
                  <a:txBody>
                    <a:bodyPr/>
                    <a:lstStyle/>
                    <a:p>
                      <a:r>
                        <a:rPr kumimoji="1" lang="ja-JP" altLang="en-US" sz="1600" dirty="0"/>
                        <a:t>初期化有無</a:t>
                      </a:r>
                    </a:p>
                  </a:txBody>
                  <a:tcPr/>
                </a:tc>
                <a:tc>
                  <a:txBody>
                    <a:bodyPr/>
                    <a:lstStyle/>
                    <a:p>
                      <a:r>
                        <a:rPr kumimoji="1" lang="ja-JP" altLang="en-US" sz="1600" dirty="0"/>
                        <a:t>疎結合対応</a:t>
                      </a:r>
                    </a:p>
                  </a:txBody>
                  <a:tcPr/>
                </a:tc>
                <a:extLst>
                  <a:ext uri="{0D108BD9-81ED-4DB2-BD59-A6C34878D82A}">
                    <a16:rowId xmlns:a16="http://schemas.microsoft.com/office/drawing/2014/main" val="2390339015"/>
                  </a:ext>
                </a:extLst>
              </a:tr>
              <a:tr h="274555">
                <a:tc>
                  <a:txBody>
                    <a:bodyPr/>
                    <a:lstStyle/>
                    <a:p>
                      <a:r>
                        <a:rPr kumimoji="1" lang="en-US" altLang="ja-JP" sz="1400" dirty="0"/>
                        <a:t>barcode4j_2.1.0_zxing_3.4.0_allinone.jar</a:t>
                      </a:r>
                      <a:endParaRPr kumimoji="1" lang="ja-JP" altLang="en-US" sz="1400" dirty="0"/>
                    </a:p>
                  </a:txBody>
                  <a:tcPr/>
                </a:tc>
                <a:tc>
                  <a:txBody>
                    <a:bodyPr/>
                    <a:lstStyle/>
                    <a:p>
                      <a:r>
                        <a:rPr kumimoji="1" lang="en-US" altLang="ja-JP" sz="1400" kern="1200" dirty="0">
                          <a:solidFill>
                            <a:schemeClr val="dk1"/>
                          </a:solidFill>
                          <a:latin typeface="+mn-lt"/>
                          <a:ea typeface="+mn-ea"/>
                          <a:cs typeface="+mn-cs"/>
                        </a:rPr>
                        <a:t>efw.barcode.*</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4244552452"/>
                  </a:ext>
                </a:extLst>
              </a:tr>
              <a:tr h="192368">
                <a:tc>
                  <a:txBody>
                    <a:bodyPr/>
                    <a:lstStyle/>
                    <a:p>
                      <a:r>
                        <a:rPr kumimoji="1" lang="en-US" altLang="ja-JP" sz="1400" dirty="0"/>
                        <a:t>innorules-api.jar</a:t>
                      </a:r>
                      <a:endParaRPr kumimoji="1" lang="ja-JP" altLang="en-US" sz="1400" dirty="0"/>
                    </a:p>
                  </a:txBody>
                  <a:tcPr/>
                </a:tc>
                <a:tc rowSpan="2">
                  <a:txBody>
                    <a:bodyPr/>
                    <a:lstStyle/>
                    <a:p>
                      <a:r>
                        <a:rPr kumimoji="1" lang="en-US" altLang="ja-JP" sz="1400" dirty="0"/>
                        <a:t>efw.brms.*</a:t>
                      </a:r>
                      <a:endParaRPr kumimoji="1" lang="ja-JP" altLang="en-US" sz="1400" dirty="0"/>
                    </a:p>
                  </a:txBody>
                  <a:tcPr/>
                </a:tc>
                <a:tc rowSpan="2">
                  <a:txBody>
                    <a:bodyPr/>
                    <a:lstStyle/>
                    <a:p>
                      <a:r>
                        <a:rPr kumimoji="1" lang="ja-JP" altLang="en-US" sz="1400" dirty="0"/>
                        <a:t>〇</a:t>
                      </a:r>
                    </a:p>
                  </a:txBody>
                  <a:tcPr/>
                </a:tc>
                <a:tc rowSpan="2">
                  <a:txBody>
                    <a:bodyPr/>
                    <a:lstStyle/>
                    <a:p>
                      <a:r>
                        <a:rPr kumimoji="1" lang="ja-JP" altLang="en-US" sz="1400" dirty="0"/>
                        <a:t>〇</a:t>
                      </a:r>
                    </a:p>
                  </a:txBody>
                  <a:tcPr/>
                </a:tc>
                <a:extLst>
                  <a:ext uri="{0D108BD9-81ED-4DB2-BD59-A6C34878D82A}">
                    <a16:rowId xmlns:a16="http://schemas.microsoft.com/office/drawing/2014/main" val="3919724363"/>
                  </a:ext>
                </a:extLst>
              </a:tr>
              <a:tr h="126510">
                <a:tc>
                  <a:txBody>
                    <a:bodyPr/>
                    <a:lstStyle/>
                    <a:p>
                      <a:r>
                        <a:rPr kumimoji="1" lang="en-US" altLang="ja-JP" sz="1400" dirty="0"/>
                        <a:t>innorules-core.jar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4987509"/>
                  </a:ext>
                </a:extLst>
              </a:tr>
              <a:tr h="0">
                <a:tc>
                  <a:txBody>
                    <a:bodyPr/>
                    <a:lstStyle/>
                    <a:p>
                      <a:r>
                        <a:rPr kumimoji="1" lang="en-US" altLang="ja-JP" sz="1400" dirty="0"/>
                        <a:t>poi_5.1.0_allinone.jar</a:t>
                      </a:r>
                      <a:endParaRPr kumimoji="1" lang="ja-JP" altLang="en-US" sz="1400" dirty="0"/>
                    </a:p>
                  </a:txBody>
                  <a:tcPr/>
                </a:tc>
                <a:tc>
                  <a:txBody>
                    <a:bodyPr/>
                    <a:lstStyle/>
                    <a:p>
                      <a:r>
                        <a:rPr kumimoji="1" lang="en-US" altLang="ja-JP" sz="1400" dirty="0"/>
                        <a:t>efw.excel.*</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1887891749"/>
                  </a:ext>
                </a:extLst>
              </a:tr>
              <a:tr h="0">
                <a:tc>
                  <a:txBody>
                    <a:bodyPr/>
                    <a:lstStyle/>
                    <a:p>
                      <a:r>
                        <a:rPr kumimoji="1" lang="en-US" altLang="ja-JP" sz="1400" dirty="0"/>
                        <a:t>rt.jar</a:t>
                      </a:r>
                      <a:endParaRPr kumimoji="1" lang="ja-JP" altLang="en-US" sz="1400" dirty="0"/>
                    </a:p>
                  </a:txBody>
                  <a:tcPr/>
                </a:tc>
                <a:tc>
                  <a:txBody>
                    <a:bodyPr/>
                    <a:lstStyle/>
                    <a:p>
                      <a:r>
                        <a:rPr kumimoji="1" lang="en-US" altLang="ja-JP" sz="1400" dirty="0" err="1"/>
                        <a:t>efw.db</a:t>
                      </a:r>
                      <a:r>
                        <a:rPr kumimoji="1" lang="en-US" altLang="ja-JP" sz="1400" dirty="0"/>
                        <a:t>. </a:t>
                      </a:r>
                      <a:r>
                        <a:rPr kumimoji="1" lang="en-US" altLang="ja-JP" sz="1400" dirty="0" err="1"/>
                        <a:t>DatabaseManager</a:t>
                      </a:r>
                      <a:endParaRPr kumimoji="1" lang="ja-JP" altLang="en-US" sz="1400" dirty="0"/>
                    </a:p>
                  </a:txBody>
                  <a:tcPr/>
                </a:tc>
                <a:tc>
                  <a:txBody>
                    <a:bodyPr/>
                    <a:lstStyle/>
                    <a:p>
                      <a:r>
                        <a:rPr kumimoji="1" lang="ja-JP" altLang="en-US" sz="1400" dirty="0"/>
                        <a:t>〇</a:t>
                      </a:r>
                    </a:p>
                  </a:txBody>
                  <a:tcPr/>
                </a:tc>
                <a:tc>
                  <a:txBody>
                    <a:bodyPr/>
                    <a:lstStyle/>
                    <a:p>
                      <a:r>
                        <a:rPr kumimoji="1" lang="ja-JP" altLang="en-US" sz="1400" dirty="0"/>
                        <a:t>〇</a:t>
                      </a:r>
                    </a:p>
                  </a:txBody>
                  <a:tcPr/>
                </a:tc>
                <a:extLst>
                  <a:ext uri="{0D108BD9-81ED-4DB2-BD59-A6C34878D82A}">
                    <a16:rowId xmlns:a16="http://schemas.microsoft.com/office/drawing/2014/main" val="171695329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postgresql-42.2.6.jar</a:t>
                      </a:r>
                    </a:p>
                  </a:txBody>
                  <a:tcPr/>
                </a:tc>
                <a:tc>
                  <a:txBody>
                    <a:bodyPr/>
                    <a:lstStyle/>
                    <a:p>
                      <a:r>
                        <a:rPr kumimoji="1" lang="en-US" altLang="ja-JP" sz="1400" dirty="0" err="1"/>
                        <a:t>efw.util.PostgreUtils</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1917477945"/>
                  </a:ext>
                </a:extLst>
              </a:tr>
              <a:tr h="0">
                <a:tc>
                  <a:txBody>
                    <a:bodyPr/>
                    <a:lstStyle/>
                    <a:p>
                      <a:r>
                        <a:rPr kumimoji="1" lang="en-US" altLang="ja-JP" sz="1400" dirty="0"/>
                        <a:t>javax.mail-1.6.2.jar</a:t>
                      </a:r>
                      <a:endParaRPr kumimoji="1" lang="ja-JP" altLang="en-US" sz="1400" dirty="0"/>
                    </a:p>
                  </a:txBody>
                  <a:tcPr/>
                </a:tc>
                <a:tc rowSpan="2">
                  <a:txBody>
                    <a:bodyPr/>
                    <a:lstStyle/>
                    <a:p>
                      <a:r>
                        <a:rPr kumimoji="1" lang="en-US" altLang="ja-JP" sz="1400" dirty="0"/>
                        <a:t>efw.mail.*</a:t>
                      </a:r>
                      <a:endParaRPr kumimoji="1" lang="ja-JP" altLang="en-US" sz="1400" dirty="0"/>
                    </a:p>
                  </a:txBody>
                  <a:tcPr/>
                </a:tc>
                <a:tc rowSpan="2">
                  <a:txBody>
                    <a:bodyPr/>
                    <a:lstStyle/>
                    <a:p>
                      <a:r>
                        <a:rPr kumimoji="1" lang="ja-JP" altLang="en-US" sz="1400" dirty="0"/>
                        <a:t>〇</a:t>
                      </a:r>
                    </a:p>
                  </a:txBody>
                  <a:tcPr/>
                </a:tc>
                <a:tc rowSpan="2">
                  <a:txBody>
                    <a:bodyPr/>
                    <a:lstStyle/>
                    <a:p>
                      <a:r>
                        <a:rPr kumimoji="1" lang="ja-JP" altLang="en-US" sz="1400" dirty="0"/>
                        <a:t>〇</a:t>
                      </a:r>
                    </a:p>
                  </a:txBody>
                  <a:tcPr/>
                </a:tc>
                <a:extLst>
                  <a:ext uri="{0D108BD9-81ED-4DB2-BD59-A6C34878D82A}">
                    <a16:rowId xmlns:a16="http://schemas.microsoft.com/office/drawing/2014/main" val="237708177"/>
                  </a:ext>
                </a:extLst>
              </a:tr>
              <a:tr h="0">
                <a:tc>
                  <a:txBody>
                    <a:bodyPr/>
                    <a:lstStyle/>
                    <a:p>
                      <a:r>
                        <a:rPr kumimoji="1" lang="en-US" altLang="ja-JP" sz="1400" dirty="0"/>
                        <a:t>javax.activation-1.2.0.jar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501765042"/>
                  </a:ext>
                </a:extLst>
              </a:tr>
              <a:tr h="0">
                <a:tc>
                  <a:txBody>
                    <a:bodyPr/>
                    <a:lstStyle/>
                    <a:p>
                      <a:r>
                        <a:rPr kumimoji="1" lang="en-US" altLang="ja-JP" sz="1400" dirty="0"/>
                        <a:t>asm-7.3.1.jar</a:t>
                      </a:r>
                      <a:endParaRPr kumimoji="1" lang="ja-JP" altLang="en-US" sz="1400" dirty="0"/>
                    </a:p>
                  </a:txBody>
                  <a:tcPr/>
                </a:tc>
                <a:tc rowSpan="6">
                  <a:txBody>
                    <a:bodyPr/>
                    <a:lstStyle/>
                    <a:p>
                      <a:r>
                        <a:rPr kumimoji="1" lang="en-US" altLang="ja-JP" sz="1400" dirty="0"/>
                        <a:t>efw.script.*</a:t>
                      </a:r>
                    </a:p>
                    <a:p>
                      <a:r>
                        <a:rPr kumimoji="1" lang="en-US" altLang="ja-JP" sz="1400" dirty="0"/>
                        <a:t>efw.sql.*</a:t>
                      </a:r>
                      <a:endParaRPr kumimoji="1" lang="ja-JP" altLang="en-US" sz="1400" dirty="0"/>
                    </a:p>
                  </a:txBody>
                  <a:tcPr/>
                </a:tc>
                <a:tc rowSpan="6">
                  <a:txBody>
                    <a:bodyPr/>
                    <a:lstStyle/>
                    <a:p>
                      <a:r>
                        <a:rPr kumimoji="1" lang="ja-JP" altLang="en-US" sz="1400" dirty="0"/>
                        <a:t>〇</a:t>
                      </a:r>
                    </a:p>
                  </a:txBody>
                  <a:tcPr/>
                </a:tc>
                <a:tc rowSpan="6">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683772463"/>
                  </a:ext>
                </a:extLst>
              </a:tr>
              <a:tr h="0">
                <a:tc>
                  <a:txBody>
                    <a:bodyPr/>
                    <a:lstStyle/>
                    <a:p>
                      <a:r>
                        <a:rPr kumimoji="1" lang="en-US" altLang="ja-JP" sz="1400" dirty="0"/>
                        <a:t>asm-analysis-7.3.1.jar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805120486"/>
                  </a:ext>
                </a:extLst>
              </a:tr>
              <a:tr h="0">
                <a:tc>
                  <a:txBody>
                    <a:bodyPr/>
                    <a:lstStyle/>
                    <a:p>
                      <a:r>
                        <a:rPr kumimoji="1" lang="en-US" altLang="ja-JP" sz="1400" dirty="0"/>
                        <a:t>asm-commons-7.3.1.jar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28377661"/>
                  </a:ext>
                </a:extLst>
              </a:tr>
              <a:tr h="0">
                <a:tc>
                  <a:txBody>
                    <a:bodyPr/>
                    <a:lstStyle/>
                    <a:p>
                      <a:r>
                        <a:rPr kumimoji="1" lang="en-US" altLang="ja-JP" sz="1400" dirty="0"/>
                        <a:t>asm-tree-7.3.1.jar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96610430"/>
                  </a:ext>
                </a:extLst>
              </a:tr>
              <a:tr h="0">
                <a:tc>
                  <a:txBody>
                    <a:bodyPr/>
                    <a:lstStyle/>
                    <a:p>
                      <a:r>
                        <a:rPr kumimoji="1" lang="en-US" altLang="ja-JP" sz="1400" dirty="0"/>
                        <a:t>asm-util-7.3.1.jar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75250583"/>
                  </a:ext>
                </a:extLst>
              </a:tr>
              <a:tr h="0">
                <a:tc>
                  <a:txBody>
                    <a:bodyPr/>
                    <a:lstStyle/>
                    <a:p>
                      <a:r>
                        <a:rPr kumimoji="1" lang="en-US" altLang="ja-JP" sz="1400" dirty="0"/>
                        <a:t>nashorn-core-15.4.jar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763496545"/>
                  </a:ext>
                </a:extLst>
              </a:tr>
            </a:tbl>
          </a:graphicData>
        </a:graphic>
      </p:graphicFrame>
    </p:spTree>
    <p:custDataLst>
      <p:tags r:id="rId1"/>
    </p:custDataLst>
    <p:extLst>
      <p:ext uri="{BB962C8B-B14F-4D97-AF65-F5344CB8AC3E}">
        <p14:creationId xmlns:p14="http://schemas.microsoft.com/office/powerpoint/2010/main" val="330865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１ー４．</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a:solidFill>
                  <a:schemeClr val="tx2"/>
                </a:solidFill>
                <a:latin typeface="Meiryo UI" pitchFamily="50" charset="-128"/>
                <a:ea typeface="Meiryo UI" pitchFamily="50" charset="-128"/>
                <a:cs typeface="Meiryo UI" pitchFamily="50" charset="-128"/>
              </a:rPr>
              <a:t>初期化時の疎結合</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646331"/>
          </a:xfrm>
          <a:prstGeom prst="rect">
            <a:avLst/>
          </a:prstGeom>
          <a:noFill/>
        </p:spPr>
        <p:txBody>
          <a:bodyPr wrap="square" rtlCol="0">
            <a:spAutoFit/>
          </a:bodyPr>
          <a:lstStyle/>
          <a:p>
            <a:r>
              <a:rPr lang="en-US" altLang="ja-JP" dirty="0"/>
              <a:t>EFW</a:t>
            </a:r>
            <a:r>
              <a:rPr lang="ja-JP" altLang="en-US" dirty="0"/>
              <a:t>初期化時、</a:t>
            </a:r>
            <a:r>
              <a:rPr lang="en-US" altLang="ja-JP" dirty="0"/>
              <a:t>DB</a:t>
            </a:r>
            <a:r>
              <a:rPr lang="ja-JP" altLang="en-US" dirty="0"/>
              <a:t>処理・メール処理・ルール処理の部分は、</a:t>
            </a:r>
            <a:r>
              <a:rPr lang="en-US" altLang="ja-JP" dirty="0"/>
              <a:t>import</a:t>
            </a:r>
            <a:r>
              <a:rPr lang="ja-JP" altLang="en-US" dirty="0"/>
              <a:t>する</a:t>
            </a:r>
            <a:r>
              <a:rPr lang="en-US" altLang="ja-JP" dirty="0"/>
              <a:t>jar</a:t>
            </a:r>
            <a:r>
              <a:rPr lang="ja-JP" altLang="en-US" dirty="0"/>
              <a:t>の有無に関係なく、初期化を進めるため、以下のように特別なプログラムを取り込んでいる。</a:t>
            </a:r>
            <a:endParaRPr kumimoji="1" lang="ja-JP" altLang="en-US" dirty="0"/>
          </a:p>
        </p:txBody>
      </p:sp>
      <p:pic>
        <p:nvPicPr>
          <p:cNvPr id="5" name="図 4">
            <a:extLst>
              <a:ext uri="{FF2B5EF4-FFF2-40B4-BE49-F238E27FC236}">
                <a16:creationId xmlns:a16="http://schemas.microsoft.com/office/drawing/2014/main" id="{BD803D70-67AB-44F7-B6E7-D036B8685D80}"/>
              </a:ext>
            </a:extLst>
          </p:cNvPr>
          <p:cNvPicPr>
            <a:picLocks noChangeAspect="1"/>
          </p:cNvPicPr>
          <p:nvPr/>
        </p:nvPicPr>
        <p:blipFill>
          <a:blip r:embed="rId4"/>
          <a:stretch>
            <a:fillRect/>
          </a:stretch>
        </p:blipFill>
        <p:spPr>
          <a:xfrm>
            <a:off x="307975" y="1627962"/>
            <a:ext cx="7407275" cy="5210463"/>
          </a:xfrm>
          <a:prstGeom prst="rect">
            <a:avLst/>
          </a:prstGeom>
        </p:spPr>
      </p:pic>
      <p:sp>
        <p:nvSpPr>
          <p:cNvPr id="8" name="吹き出し: 角を丸めた四角形 7">
            <a:extLst>
              <a:ext uri="{FF2B5EF4-FFF2-40B4-BE49-F238E27FC236}">
                <a16:creationId xmlns:a16="http://schemas.microsoft.com/office/drawing/2014/main" id="{CB14CDF0-2D2F-4438-A0A5-4EAD20533D16}"/>
              </a:ext>
            </a:extLst>
          </p:cNvPr>
          <p:cNvSpPr/>
          <p:nvPr/>
        </p:nvSpPr>
        <p:spPr>
          <a:xfrm>
            <a:off x="5641521" y="1660925"/>
            <a:ext cx="3322865" cy="1465997"/>
          </a:xfrm>
          <a:prstGeom prst="wedgeRoundRectCallout">
            <a:avLst>
              <a:gd name="adj1" fmla="val -39752"/>
              <a:gd name="adj2" fmla="val 89829"/>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関連する</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jar</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が存在しない場合、クラスはロードできないです。そのクラスを利用するほかのクラスも全部ロードできないです。その連鎖を切断するため、</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Class.forName</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で動的にクラスをロードしてみるようにします。</a:t>
            </a:r>
          </a:p>
        </p:txBody>
      </p:sp>
      <p:sp>
        <p:nvSpPr>
          <p:cNvPr id="9" name="吹き出し: 角を丸めた四角形 8">
            <a:extLst>
              <a:ext uri="{FF2B5EF4-FFF2-40B4-BE49-F238E27FC236}">
                <a16:creationId xmlns:a16="http://schemas.microsoft.com/office/drawing/2014/main" id="{E70018C9-22DD-45B3-B806-E684D98E1C19}"/>
              </a:ext>
            </a:extLst>
          </p:cNvPr>
          <p:cNvSpPr/>
          <p:nvPr/>
        </p:nvSpPr>
        <p:spPr>
          <a:xfrm>
            <a:off x="5641521" y="1670712"/>
            <a:ext cx="3322865" cy="1465997"/>
          </a:xfrm>
          <a:prstGeom prst="wedgeRoundRectCallout">
            <a:avLst>
              <a:gd name="adj1" fmla="val -63339"/>
              <a:gd name="adj2" fmla="val 21886"/>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関連する</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jar</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が存在しない場合、クラスはロードできないです。そのクラスを利用するほかのクラスも全部ロードできないです。その連鎖を切断するため、</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Class.forName</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で動的にクラスをロードしてみるようにします。</a:t>
            </a:r>
          </a:p>
        </p:txBody>
      </p:sp>
      <p:sp>
        <p:nvSpPr>
          <p:cNvPr id="10" name="吹き出し: 角を丸めた四角形 9">
            <a:extLst>
              <a:ext uri="{FF2B5EF4-FFF2-40B4-BE49-F238E27FC236}">
                <a16:creationId xmlns:a16="http://schemas.microsoft.com/office/drawing/2014/main" id="{7B350E9B-9EA2-4705-8E32-47F88F7997F5}"/>
              </a:ext>
            </a:extLst>
          </p:cNvPr>
          <p:cNvSpPr/>
          <p:nvPr/>
        </p:nvSpPr>
        <p:spPr>
          <a:xfrm>
            <a:off x="5678261" y="1680499"/>
            <a:ext cx="3322865" cy="1465997"/>
          </a:xfrm>
          <a:prstGeom prst="wedgeRoundRectCallout">
            <a:avLst>
              <a:gd name="adj1" fmla="val 7668"/>
              <a:gd name="adj2" fmla="val 210678"/>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関連する</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jar</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が存在しない場合、クラスはロードできないです。そのクラスを利用するほかのクラスも全部ロードできないです。その連鎖を切断するため、</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Class.forName</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で動的にクラスをロードしてみるようにします。</a:t>
            </a:r>
          </a:p>
        </p:txBody>
      </p:sp>
    </p:spTree>
    <p:custDataLst>
      <p:tags r:id="rId1"/>
    </p:custDataLst>
    <p:extLst>
      <p:ext uri="{BB962C8B-B14F-4D97-AF65-F5344CB8AC3E}">
        <p14:creationId xmlns:p14="http://schemas.microsoft.com/office/powerpoint/2010/main" val="145748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初期化時の疎結合にやりすぎた箇所</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1200329"/>
          </a:xfrm>
          <a:prstGeom prst="rect">
            <a:avLst/>
          </a:prstGeom>
          <a:noFill/>
        </p:spPr>
        <p:txBody>
          <a:bodyPr wrap="square" rtlCol="0">
            <a:spAutoFit/>
          </a:bodyPr>
          <a:lstStyle/>
          <a:p>
            <a:r>
              <a:rPr lang="en-US" altLang="ja-JP" dirty="0"/>
              <a:t>DB</a:t>
            </a:r>
            <a:r>
              <a:rPr lang="ja-JP" altLang="en-US" dirty="0"/>
              <a:t>処理に利用する特殊なクラスは、</a:t>
            </a:r>
            <a:r>
              <a:rPr lang="en-US" altLang="ja-JP" dirty="0"/>
              <a:t>java.sql.*</a:t>
            </a:r>
            <a:r>
              <a:rPr lang="ja-JP" altLang="en-US" dirty="0"/>
              <a:t>と</a:t>
            </a:r>
            <a:r>
              <a:rPr lang="en-US" altLang="ja-JP" dirty="0"/>
              <a:t>javax.naming.*</a:t>
            </a:r>
          </a:p>
          <a:p>
            <a:r>
              <a:rPr kumimoji="1" lang="ja-JP" altLang="en-US" dirty="0"/>
              <a:t>これらのクラスは</a:t>
            </a:r>
            <a:r>
              <a:rPr kumimoji="1" lang="en-US" altLang="ja-JP" dirty="0" err="1"/>
              <a:t>jdk</a:t>
            </a:r>
            <a:r>
              <a:rPr kumimoji="1" lang="ja-JP" altLang="en-US" dirty="0"/>
              <a:t>の</a:t>
            </a:r>
            <a:r>
              <a:rPr kumimoji="1" lang="en-US" altLang="ja-JP" dirty="0"/>
              <a:t>rt.jar</a:t>
            </a:r>
            <a:r>
              <a:rPr kumimoji="1" lang="ja-JP" altLang="en-US" dirty="0"/>
              <a:t>に属する。つまり、必ず環境に存在する</a:t>
            </a:r>
            <a:endParaRPr kumimoji="1" lang="en-US" altLang="ja-JP" dirty="0"/>
          </a:p>
          <a:p>
            <a:r>
              <a:rPr kumimoji="1" lang="ja-JP" altLang="en-US" dirty="0"/>
              <a:t>から、特別な対応はいらない。</a:t>
            </a:r>
            <a:r>
              <a:rPr kumimoji="1" lang="en-US" altLang="ja-JP" dirty="0"/>
              <a:t>※</a:t>
            </a:r>
            <a:r>
              <a:rPr kumimoji="1" lang="ja-JP" altLang="en-US" dirty="0"/>
              <a:t>当初開発時、この点は注意しなかった。</a:t>
            </a:r>
            <a:endParaRPr kumimoji="1" lang="en-US" altLang="ja-JP" dirty="0"/>
          </a:p>
          <a:p>
            <a:endParaRPr kumimoji="1" lang="ja-JP" altLang="en-US" dirty="0"/>
          </a:p>
        </p:txBody>
      </p:sp>
      <p:pic>
        <p:nvPicPr>
          <p:cNvPr id="4" name="図 3">
            <a:extLst>
              <a:ext uri="{FF2B5EF4-FFF2-40B4-BE49-F238E27FC236}">
                <a16:creationId xmlns:a16="http://schemas.microsoft.com/office/drawing/2014/main" id="{67590294-A862-4C3D-8F97-BA2A8D2937E5}"/>
              </a:ext>
            </a:extLst>
          </p:cNvPr>
          <p:cNvPicPr>
            <a:picLocks noChangeAspect="1"/>
          </p:cNvPicPr>
          <p:nvPr/>
        </p:nvPicPr>
        <p:blipFill>
          <a:blip r:embed="rId4"/>
          <a:stretch>
            <a:fillRect/>
          </a:stretch>
        </p:blipFill>
        <p:spPr>
          <a:xfrm>
            <a:off x="250482" y="1987585"/>
            <a:ext cx="4307205" cy="1653540"/>
          </a:xfrm>
          <a:prstGeom prst="rect">
            <a:avLst/>
          </a:prstGeom>
        </p:spPr>
      </p:pic>
      <p:pic>
        <p:nvPicPr>
          <p:cNvPr id="5" name="図 4">
            <a:extLst>
              <a:ext uri="{FF2B5EF4-FFF2-40B4-BE49-F238E27FC236}">
                <a16:creationId xmlns:a16="http://schemas.microsoft.com/office/drawing/2014/main" id="{6C2064D9-6992-4F4B-BFC4-462E6D28FCAF}"/>
              </a:ext>
            </a:extLst>
          </p:cNvPr>
          <p:cNvPicPr>
            <a:picLocks noChangeAspect="1"/>
          </p:cNvPicPr>
          <p:nvPr/>
        </p:nvPicPr>
        <p:blipFill>
          <a:blip r:embed="rId5"/>
          <a:stretch>
            <a:fillRect/>
          </a:stretch>
        </p:blipFill>
        <p:spPr>
          <a:xfrm>
            <a:off x="219744" y="3975280"/>
            <a:ext cx="3433763" cy="2787015"/>
          </a:xfrm>
          <a:prstGeom prst="rect">
            <a:avLst/>
          </a:prstGeom>
        </p:spPr>
      </p:pic>
      <p:pic>
        <p:nvPicPr>
          <p:cNvPr id="6" name="図 5">
            <a:extLst>
              <a:ext uri="{FF2B5EF4-FFF2-40B4-BE49-F238E27FC236}">
                <a16:creationId xmlns:a16="http://schemas.microsoft.com/office/drawing/2014/main" id="{15373A1A-2CE4-4FF1-8C7D-C14347E31EDB}"/>
              </a:ext>
            </a:extLst>
          </p:cNvPr>
          <p:cNvPicPr>
            <a:picLocks noChangeAspect="1"/>
          </p:cNvPicPr>
          <p:nvPr/>
        </p:nvPicPr>
        <p:blipFill>
          <a:blip r:embed="rId6"/>
          <a:stretch>
            <a:fillRect/>
          </a:stretch>
        </p:blipFill>
        <p:spPr>
          <a:xfrm>
            <a:off x="3531044" y="3085619"/>
            <a:ext cx="3540443" cy="3473768"/>
          </a:xfrm>
          <a:prstGeom prst="rect">
            <a:avLst/>
          </a:prstGeom>
        </p:spPr>
      </p:pic>
      <p:pic>
        <p:nvPicPr>
          <p:cNvPr id="9" name="図 8">
            <a:extLst>
              <a:ext uri="{FF2B5EF4-FFF2-40B4-BE49-F238E27FC236}">
                <a16:creationId xmlns:a16="http://schemas.microsoft.com/office/drawing/2014/main" id="{4084F900-23A4-478E-8FAE-EE190B9D9656}"/>
              </a:ext>
            </a:extLst>
          </p:cNvPr>
          <p:cNvPicPr>
            <a:picLocks noChangeAspect="1"/>
          </p:cNvPicPr>
          <p:nvPr/>
        </p:nvPicPr>
        <p:blipFill>
          <a:blip r:embed="rId7"/>
          <a:stretch>
            <a:fillRect/>
          </a:stretch>
        </p:blipFill>
        <p:spPr>
          <a:xfrm>
            <a:off x="7239059" y="978852"/>
            <a:ext cx="1753553" cy="5514023"/>
          </a:xfrm>
          <a:prstGeom prst="rect">
            <a:avLst/>
          </a:prstGeom>
        </p:spPr>
      </p:pic>
      <p:sp>
        <p:nvSpPr>
          <p:cNvPr id="10" name="正方形/長方形 9">
            <a:extLst>
              <a:ext uri="{FF2B5EF4-FFF2-40B4-BE49-F238E27FC236}">
                <a16:creationId xmlns:a16="http://schemas.microsoft.com/office/drawing/2014/main" id="{FFB179DA-0C86-4E9C-8A4C-214DD5D2EE3D}"/>
              </a:ext>
            </a:extLst>
          </p:cNvPr>
          <p:cNvSpPr/>
          <p:nvPr/>
        </p:nvSpPr>
        <p:spPr>
          <a:xfrm>
            <a:off x="7315200" y="3420721"/>
            <a:ext cx="1126671" cy="18789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56BC63EE-6B0F-45BE-8668-55C12152F008}"/>
              </a:ext>
            </a:extLst>
          </p:cNvPr>
          <p:cNvSpPr/>
          <p:nvPr/>
        </p:nvSpPr>
        <p:spPr>
          <a:xfrm>
            <a:off x="7332063" y="5860468"/>
            <a:ext cx="1126671" cy="187893"/>
          </a:xfrm>
          <a:prstGeom prst="rect">
            <a:avLst/>
          </a:prstGeom>
          <a:noFill/>
          <a:ln>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rgbClr val="FFC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FB774BB2-BC3C-4C1E-A61E-7C3E9E1C4A7E}"/>
              </a:ext>
            </a:extLst>
          </p:cNvPr>
          <p:cNvSpPr/>
          <p:nvPr/>
        </p:nvSpPr>
        <p:spPr>
          <a:xfrm>
            <a:off x="819321" y="2335164"/>
            <a:ext cx="2560694" cy="979749"/>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7535A06B-836F-4713-9456-12A160B1B701}"/>
              </a:ext>
            </a:extLst>
          </p:cNvPr>
          <p:cNvSpPr/>
          <p:nvPr/>
        </p:nvSpPr>
        <p:spPr>
          <a:xfrm>
            <a:off x="4104774" y="3080154"/>
            <a:ext cx="2451148" cy="887690"/>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8E6FDBA7-8AB8-422C-BA10-CC72774162CD}"/>
              </a:ext>
            </a:extLst>
          </p:cNvPr>
          <p:cNvSpPr/>
          <p:nvPr/>
        </p:nvSpPr>
        <p:spPr>
          <a:xfrm>
            <a:off x="809954" y="3961741"/>
            <a:ext cx="2451148" cy="27552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1DAF32D7-D27C-4B76-8750-221CAD076CD6}"/>
              </a:ext>
            </a:extLst>
          </p:cNvPr>
          <p:cNvSpPr/>
          <p:nvPr/>
        </p:nvSpPr>
        <p:spPr>
          <a:xfrm>
            <a:off x="819320" y="4544816"/>
            <a:ext cx="2451148" cy="427233"/>
          </a:xfrm>
          <a:prstGeom prst="rect">
            <a:avLst/>
          </a:prstGeom>
          <a:noFill/>
          <a:ln>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id="{DF139F0E-6138-4431-86F2-AA9864542619}"/>
              </a:ext>
            </a:extLst>
          </p:cNvPr>
          <p:cNvSpPr/>
          <p:nvPr/>
        </p:nvSpPr>
        <p:spPr>
          <a:xfrm>
            <a:off x="819320" y="4954161"/>
            <a:ext cx="2451148" cy="27552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85078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２ー１．デプロイ便利　－　</a:t>
            </a:r>
            <a:r>
              <a:rPr lang="en-US" altLang="ja-JP" sz="2800" dirty="0">
                <a:solidFill>
                  <a:schemeClr val="tx2"/>
                </a:solidFill>
                <a:latin typeface="Meiryo UI" pitchFamily="50" charset="-128"/>
                <a:ea typeface="Meiryo UI" pitchFamily="50" charset="-128"/>
                <a:cs typeface="Meiryo UI" pitchFamily="50" charset="-128"/>
              </a:rPr>
              <a:t>jar</a:t>
            </a:r>
            <a:r>
              <a:rPr lang="ja-JP" altLang="en-US" sz="2800" dirty="0">
                <a:solidFill>
                  <a:schemeClr val="tx2"/>
                </a:solidFill>
                <a:latin typeface="Meiryo UI" pitchFamily="50" charset="-128"/>
                <a:ea typeface="Meiryo UI" pitchFamily="50" charset="-128"/>
                <a:cs typeface="Meiryo UI" pitchFamily="50" charset="-128"/>
              </a:rPr>
              <a:t>ファイル内のリソース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923330"/>
          </a:xfrm>
          <a:prstGeom prst="rect">
            <a:avLst/>
          </a:prstGeom>
        </p:spPr>
        <p:txBody>
          <a:bodyPr>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b="1" dirty="0">
                <a:latin typeface="ＭＳ Ｐゴシック" panose="020B0600070205080204" pitchFamily="50" charset="-128"/>
                <a:ea typeface="ＭＳ Ｐゴシック" panose="020B0600070205080204" pitchFamily="50" charset="-128"/>
              </a:rPr>
              <a:t>リソースとは、</a:t>
            </a:r>
            <a:endParaRPr lang="en-US" altLang="ja-JP" b="1"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プログラムのコードの位置とは無関係な方法でプログラムがアクセスする必要のあるデータ </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イメージ、オーディオ、テキストなど</a:t>
            </a:r>
            <a:r>
              <a:rPr lang="en-US" altLang="ja-JP" dirty="0">
                <a:latin typeface="ＭＳ Ｐゴシック" panose="020B0600070205080204" pitchFamily="50" charset="-128"/>
                <a:ea typeface="ＭＳ Ｐゴシック" panose="020B0600070205080204" pitchFamily="50" charset="-128"/>
              </a:rPr>
              <a:t>)</a:t>
            </a:r>
            <a:endParaRPr lang="ja-JP" altLang="en-US"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252055" y="3471977"/>
            <a:ext cx="2409156"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ファイルを作成時、「リソースをエクスポート」を選ぶようにすれば、クラスと一緒に</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に格納する。</a:t>
            </a:r>
            <a:endParaRPr lang="en-US" altLang="ja-JP" dirty="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A62C14DA-6E3B-4BFC-8C1A-8A31D23A9F0A}"/>
              </a:ext>
            </a:extLst>
          </p:cNvPr>
          <p:cNvPicPr>
            <a:picLocks noChangeAspect="1"/>
          </p:cNvPicPr>
          <p:nvPr/>
        </p:nvPicPr>
        <p:blipFill>
          <a:blip r:embed="rId4"/>
          <a:stretch>
            <a:fillRect/>
          </a:stretch>
        </p:blipFill>
        <p:spPr>
          <a:xfrm>
            <a:off x="2694213" y="2187337"/>
            <a:ext cx="6299870" cy="4230909"/>
          </a:xfrm>
          <a:prstGeom prst="rect">
            <a:avLst/>
          </a:prstGeom>
        </p:spPr>
      </p:pic>
      <p:sp>
        <p:nvSpPr>
          <p:cNvPr id="5" name="正方形/長方形 4">
            <a:extLst>
              <a:ext uri="{FF2B5EF4-FFF2-40B4-BE49-F238E27FC236}">
                <a16:creationId xmlns:a16="http://schemas.microsoft.com/office/drawing/2014/main" id="{74167ACD-1C0E-443D-946B-46AC23BEC6D4}"/>
              </a:ext>
            </a:extLst>
          </p:cNvPr>
          <p:cNvSpPr/>
          <p:nvPr/>
        </p:nvSpPr>
        <p:spPr>
          <a:xfrm>
            <a:off x="5037364" y="4294415"/>
            <a:ext cx="1755322" cy="220436"/>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073E09D0-EDA2-4D33-9F71-1EBB14EB056E}"/>
              </a:ext>
            </a:extLst>
          </p:cNvPr>
          <p:cNvSpPr/>
          <p:nvPr/>
        </p:nvSpPr>
        <p:spPr>
          <a:xfrm>
            <a:off x="6948488" y="3118757"/>
            <a:ext cx="1755322" cy="506185"/>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20459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132FFA94-14B3-4AC1-9B07-C177DB16B082}"/>
              </a:ext>
            </a:extLst>
          </p:cNvPr>
          <p:cNvPicPr>
            <a:picLocks noChangeAspect="1"/>
          </p:cNvPicPr>
          <p:nvPr/>
        </p:nvPicPr>
        <p:blipFill>
          <a:blip r:embed="rId4"/>
          <a:stretch>
            <a:fillRect/>
          </a:stretch>
        </p:blipFill>
        <p:spPr>
          <a:xfrm>
            <a:off x="0" y="4671776"/>
            <a:ext cx="9144000" cy="1912302"/>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２ー２．プロパティファイルのリソース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4023955" y="1026105"/>
            <a:ext cx="4867990" cy="2862322"/>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err="1">
                <a:latin typeface="ＭＳ Ｐゴシック" panose="020B0600070205080204" pitchFamily="50" charset="-128"/>
                <a:ea typeface="ＭＳ Ｐゴシック" panose="020B0600070205080204" pitchFamily="50" charset="-128"/>
              </a:rPr>
              <a:t>efw.properties</a:t>
            </a:r>
            <a:r>
              <a:rPr lang="ja-JP" altLang="en-US" dirty="0">
                <a:latin typeface="ＭＳ Ｐゴシック" panose="020B0600070205080204" pitchFamily="50" charset="-128"/>
                <a:ea typeface="ＭＳ Ｐゴシック" panose="020B0600070205080204" pitchFamily="50" charset="-128"/>
              </a:rPr>
              <a:t>と</a:t>
            </a:r>
            <a:r>
              <a:rPr lang="en-US" altLang="ja-JP" dirty="0" err="1">
                <a:latin typeface="ＭＳ Ｐゴシック" panose="020B0600070205080204" pitchFamily="50" charset="-128"/>
                <a:ea typeface="ＭＳ Ｐゴシック" panose="020B0600070205080204" pitchFamily="50" charset="-128"/>
              </a:rPr>
              <a:t>batch.properties</a:t>
            </a:r>
            <a:r>
              <a:rPr lang="ja-JP" altLang="en-US" dirty="0">
                <a:latin typeface="ＭＳ Ｐゴシック" panose="020B0600070205080204" pitchFamily="50" charset="-128"/>
                <a:ea typeface="ＭＳ Ｐゴシック" panose="020B0600070205080204" pitchFamily="50" charset="-128"/>
              </a:rPr>
              <a:t>をリソースとして</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に格納している。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アプリの場合、</a:t>
            </a:r>
            <a:r>
              <a:rPr lang="en-US" altLang="ja-JP" dirty="0">
                <a:latin typeface="ＭＳ Ｐゴシック" panose="020B0600070205080204" pitchFamily="50" charset="-128"/>
                <a:ea typeface="ＭＳ Ｐゴシック" panose="020B0600070205080204" pitchFamily="50" charset="-128"/>
              </a:rPr>
              <a:t>WEB-INF/classes</a:t>
            </a:r>
            <a:r>
              <a:rPr lang="ja-JP" altLang="en-US" dirty="0">
                <a:latin typeface="ＭＳ Ｐゴシック" panose="020B0600070205080204" pitchFamily="50" charset="-128"/>
                <a:ea typeface="ＭＳ Ｐゴシック" panose="020B0600070205080204" pitchFamily="50" charset="-128"/>
              </a:rPr>
              <a:t>に</a:t>
            </a:r>
            <a:r>
              <a:rPr lang="en-US" altLang="ja-JP" dirty="0" err="1">
                <a:latin typeface="ＭＳ Ｐゴシック" panose="020B0600070205080204" pitchFamily="50" charset="-128"/>
                <a:ea typeface="ＭＳ Ｐゴシック" panose="020B0600070205080204" pitchFamily="50" charset="-128"/>
              </a:rPr>
              <a:t>efw.properties</a:t>
            </a:r>
            <a:r>
              <a:rPr lang="ja-JP" altLang="en-US" dirty="0">
                <a:latin typeface="ＭＳ Ｐゴシック" panose="020B0600070205080204" pitchFamily="50" charset="-128"/>
                <a:ea typeface="ＭＳ Ｐゴシック" panose="020B0600070205080204" pitchFamily="50" charset="-128"/>
              </a:rPr>
              <a:t>があれば、その情報を利用する。</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なければ、</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内のファイルを利用する。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・バッチ場合、</a:t>
            </a:r>
            <a:r>
              <a:rPr lang="en-US" altLang="ja-JP" dirty="0" err="1">
                <a:latin typeface="ＭＳ Ｐゴシック" panose="020B0600070205080204" pitchFamily="50" charset="-128"/>
                <a:ea typeface="ＭＳ Ｐゴシック" panose="020B0600070205080204" pitchFamily="50" charset="-128"/>
              </a:rPr>
              <a:t>batch.properties</a:t>
            </a:r>
            <a:r>
              <a:rPr lang="ja-JP" altLang="en-US" dirty="0">
                <a:latin typeface="ＭＳ Ｐゴシック" panose="020B0600070205080204" pitchFamily="50" charset="-128"/>
                <a:ea typeface="ＭＳ Ｐゴシック" panose="020B0600070205080204" pitchFamily="50" charset="-128"/>
              </a:rPr>
              <a:t>に</a:t>
            </a:r>
            <a:r>
              <a:rPr lang="en-US" altLang="ja-JP" dirty="0">
                <a:latin typeface="ＭＳ Ｐゴシック" panose="020B0600070205080204" pitchFamily="50" charset="-128"/>
                <a:ea typeface="ＭＳ Ｐゴシック" panose="020B0600070205080204" pitchFamily="50" charset="-128"/>
              </a:rPr>
              <a:t>DB</a:t>
            </a:r>
            <a:r>
              <a:rPr lang="ja-JP" altLang="en-US" dirty="0">
                <a:latin typeface="ＭＳ Ｐゴシック" panose="020B0600070205080204" pitchFamily="50" charset="-128"/>
                <a:ea typeface="ＭＳ Ｐゴシック" panose="020B0600070205080204" pitchFamily="50" charset="-128"/>
              </a:rPr>
              <a:t>情報など記載されるから、初期値のみでほぼ何もできないため、</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内のファイルは利用してない。</a:t>
            </a:r>
            <a:endParaRPr lang="en-US" altLang="ja-JP" dirty="0">
              <a:latin typeface="ＭＳ Ｐゴシック" panose="020B0600070205080204" pitchFamily="50" charset="-128"/>
              <a:ea typeface="ＭＳ Ｐゴシック" panose="020B0600070205080204" pitchFamily="50" charset="-128"/>
            </a:endParaRPr>
          </a:p>
        </p:txBody>
      </p:sp>
      <p:pic>
        <p:nvPicPr>
          <p:cNvPr id="13" name="図 12">
            <a:extLst>
              <a:ext uri="{FF2B5EF4-FFF2-40B4-BE49-F238E27FC236}">
                <a16:creationId xmlns:a16="http://schemas.microsoft.com/office/drawing/2014/main" id="{BACE00AA-24C3-447D-AAF3-78BE81E6B8A8}"/>
              </a:ext>
            </a:extLst>
          </p:cNvPr>
          <p:cNvPicPr>
            <a:picLocks noChangeAspect="1"/>
          </p:cNvPicPr>
          <p:nvPr/>
        </p:nvPicPr>
        <p:blipFill>
          <a:blip r:embed="rId5"/>
          <a:stretch>
            <a:fillRect/>
          </a:stretch>
        </p:blipFill>
        <p:spPr>
          <a:xfrm>
            <a:off x="252055" y="1217159"/>
            <a:ext cx="3314700" cy="1419225"/>
          </a:xfrm>
          <a:prstGeom prst="rect">
            <a:avLst/>
          </a:prstGeom>
        </p:spPr>
      </p:pic>
    </p:spTree>
    <p:custDataLst>
      <p:tags r:id="rId1"/>
    </p:custDataLst>
    <p:extLst>
      <p:ext uri="{BB962C8B-B14F-4D97-AF65-F5344CB8AC3E}">
        <p14:creationId xmlns:p14="http://schemas.microsoft.com/office/powerpoint/2010/main" val="103309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２ー３．サーバサイト</a:t>
            </a:r>
            <a:r>
              <a:rPr lang="en-US" altLang="ja-JP" sz="2800" dirty="0" err="1">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4023955" y="1026105"/>
            <a:ext cx="4867990"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フレーワークの共通機能になるサーバサイト</a:t>
            </a:r>
            <a:r>
              <a:rPr lang="en-US" altLang="ja-JP" dirty="0" err="1">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のリソースは、</a:t>
            </a:r>
            <a:r>
              <a:rPr lang="en-US" altLang="ja-JP" dirty="0" err="1">
                <a:latin typeface="ＭＳ Ｐゴシック" panose="020B0600070205080204" pitchFamily="50" charset="-128"/>
                <a:ea typeface="ＭＳ Ｐゴシック" panose="020B0600070205080204" pitchFamily="50" charset="-128"/>
              </a:rPr>
              <a:t>efw</a:t>
            </a:r>
            <a:r>
              <a:rPr lang="en-US" altLang="ja-JP" dirty="0">
                <a:latin typeface="ＭＳ Ｐゴシック" panose="020B0600070205080204" pitchFamily="50" charset="-128"/>
                <a:ea typeface="ＭＳ Ｐゴシック" panose="020B0600070205080204" pitchFamily="50" charset="-128"/>
              </a:rPr>
              <a:t>/resources/</a:t>
            </a:r>
            <a:r>
              <a:rPr lang="ja-JP" altLang="en-US" dirty="0">
                <a:latin typeface="ＭＳ Ｐゴシック" panose="020B0600070205080204" pitchFamily="50" charset="-128"/>
                <a:ea typeface="ＭＳ Ｐゴシック" panose="020B0600070205080204" pitchFamily="50" charset="-128"/>
              </a:rPr>
              <a:t>に格納している。フレーワーク初期化時、</a:t>
            </a:r>
            <a:r>
              <a:rPr lang="en-US" altLang="ja-JP" dirty="0" err="1">
                <a:latin typeface="ＭＳ Ｐゴシック" panose="020B0600070205080204" pitchFamily="50" charset="-128"/>
                <a:ea typeface="ＭＳ Ｐゴシック" panose="020B0600070205080204" pitchFamily="50" charset="-128"/>
              </a:rPr>
              <a:t>se.eval</a:t>
            </a:r>
            <a:r>
              <a:rPr lang="en-US" altLang="ja-JP" dirty="0">
                <a:latin typeface="ＭＳ Ｐゴシック" panose="020B0600070205080204" pitchFamily="50" charset="-128"/>
                <a:ea typeface="ＭＳ Ｐゴシック" panose="020B0600070205080204" pitchFamily="50" charset="-128"/>
              </a:rPr>
              <a:t>(“load(‘</a:t>
            </a:r>
            <a:r>
              <a:rPr lang="en-US" altLang="ja-JP" dirty="0" err="1">
                <a:latin typeface="ＭＳ Ｐゴシック" panose="020B0600070205080204" pitchFamily="50" charset="-128"/>
                <a:ea typeface="ＭＳ Ｐゴシック" panose="020B0600070205080204" pitchFamily="50" charset="-128"/>
              </a:rPr>
              <a:t>classpath:efw</a:t>
            </a:r>
            <a:r>
              <a:rPr lang="en-US" altLang="ja-JP" dirty="0">
                <a:latin typeface="ＭＳ Ｐゴシック" panose="020B0600070205080204" pitchFamily="50" charset="-128"/>
                <a:ea typeface="ＭＳ Ｐゴシック" panose="020B0600070205080204" pitchFamily="50" charset="-128"/>
              </a:rPr>
              <a:t>/resources/server/efw.doInit.js’)”)</a:t>
            </a:r>
            <a:r>
              <a:rPr lang="ja-JP" altLang="en-US" dirty="0">
                <a:latin typeface="ＭＳ Ｐゴシック" panose="020B0600070205080204" pitchFamily="50" charset="-128"/>
                <a:ea typeface="ＭＳ Ｐゴシック" panose="020B0600070205080204" pitchFamily="50" charset="-128"/>
              </a:rPr>
              <a:t>で、ロードする。</a:t>
            </a:r>
            <a:endParaRPr lang="en-US" altLang="ja-JP" dirty="0">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FF8D736-060C-46A9-9FCE-E4A82C7001D8}"/>
              </a:ext>
            </a:extLst>
          </p:cNvPr>
          <p:cNvPicPr>
            <a:picLocks noChangeAspect="1"/>
          </p:cNvPicPr>
          <p:nvPr/>
        </p:nvPicPr>
        <p:blipFill>
          <a:blip r:embed="rId4"/>
          <a:stretch>
            <a:fillRect/>
          </a:stretch>
        </p:blipFill>
        <p:spPr>
          <a:xfrm>
            <a:off x="252055" y="1086530"/>
            <a:ext cx="2276475" cy="4848225"/>
          </a:xfrm>
          <a:prstGeom prst="rect">
            <a:avLst/>
          </a:prstGeom>
        </p:spPr>
      </p:pic>
      <p:pic>
        <p:nvPicPr>
          <p:cNvPr id="2" name="図 1">
            <a:extLst>
              <a:ext uri="{FF2B5EF4-FFF2-40B4-BE49-F238E27FC236}">
                <a16:creationId xmlns:a16="http://schemas.microsoft.com/office/drawing/2014/main" id="{81D7543D-6365-45C4-88DE-DCE257E318DC}"/>
              </a:ext>
            </a:extLst>
          </p:cNvPr>
          <p:cNvPicPr>
            <a:picLocks noChangeAspect="1"/>
          </p:cNvPicPr>
          <p:nvPr/>
        </p:nvPicPr>
        <p:blipFill>
          <a:blip r:embed="rId5"/>
          <a:stretch>
            <a:fillRect/>
          </a:stretch>
        </p:blipFill>
        <p:spPr>
          <a:xfrm>
            <a:off x="2147207" y="4066925"/>
            <a:ext cx="6996793" cy="2425950"/>
          </a:xfrm>
          <a:prstGeom prst="rect">
            <a:avLst/>
          </a:prstGeom>
        </p:spPr>
      </p:pic>
    </p:spTree>
    <p:custDataLst>
      <p:tags r:id="rId1"/>
    </p:custDataLst>
    <p:extLst>
      <p:ext uri="{BB962C8B-B14F-4D97-AF65-F5344CB8AC3E}">
        <p14:creationId xmlns:p14="http://schemas.microsoft.com/office/powerpoint/2010/main" val="3524195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3646EA2F-B580-466D-A2B7-03A95492CBF8"/>
  <p:tag name="ISPRING_CMI5_LAUNCH_METHOD" val="any window"/>
  <p:tag name="ISPRING_SCORM_RATE_SLIDES" val="1"/>
  <p:tag name="ISPRINGCLOUDFOLDERID" val="1"/>
  <p:tag name="ISPRINGONLINEFOLDERID" val="1"/>
  <p:tag name="ISPRING_SCORM_PASSING_SCORE" val="100.000000"/>
  <p:tag name="ISPRING_ULTRA_SCORM_COURCE_TITLE" val="EFWとMVCの比較v0.1"/>
  <p:tag name="ISPRING_PRESENTATION_TITLE" val="EFWとMVCの比較v0.1"/>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Lst>
</file>

<file path=ppt/tags/tag10.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1.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2.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3.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4.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5.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6.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7.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8.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9.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xml><?xml version="1.0" encoding="utf-8"?>
<p:tagLst xmlns:a="http://schemas.openxmlformats.org/drawingml/2006/main" xmlns:r="http://schemas.openxmlformats.org/officeDocument/2006/relationships" xmlns:p="http://schemas.openxmlformats.org/presentationml/2006/main">
  <p:tag name="GENSWF_SLIDE_UID" val="{663AEFB4-AF13-4D80-94E5-74D4A67FC954}:392"/>
</p:tagLst>
</file>

<file path=ppt/tags/tag20.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1.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2.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3.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4.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5.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3.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4.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5.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6.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7.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8.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9.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44422</TotalTime>
  <Words>3760</Words>
  <Application>Microsoft Office PowerPoint</Application>
  <PresentationFormat>画面に合わせる (4:3)</PresentationFormat>
  <Paragraphs>618</Paragraphs>
  <Slides>24</Slides>
  <Notes>24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ＭＳ Ｐゴシック</vt:lpstr>
      <vt:lpstr>MS UI Gothic</vt:lpstr>
      <vt:lpstr>Arial</vt:lpstr>
      <vt:lpstr>Calibri</vt:lpstr>
      <vt:lpstr>Wingdings</vt:lpstr>
      <vt:lpstr>1_Office ​​テーマ</vt:lpstr>
      <vt:lpstr>PowerPoint プレゼンテーション</vt:lpstr>
      <vt:lpstr>１ー１．疎結合とは</vt:lpstr>
      <vt:lpstr>１ー２．EFWの疎結合の要望</vt:lpstr>
      <vt:lpstr>１ー３．EFWにインポートするJarの利用箇所</vt:lpstr>
      <vt:lpstr>１ー４．EFW初期化時の疎結合</vt:lpstr>
      <vt:lpstr>１ー５．EFW初期化時の疎結合にやりすぎた箇所</vt:lpstr>
      <vt:lpstr>２ー１．デプロイ便利　－　jarファイル内のリソース</vt:lpstr>
      <vt:lpstr>２ー２．プロパティファイルのリソース</vt:lpstr>
      <vt:lpstr>２ー３．サーバサイトjavaScriptのリソース</vt:lpstr>
      <vt:lpstr>２ー４．多国語のリソース</vt:lpstr>
      <vt:lpstr>２ー５．ファイルのmimeType</vt:lpstr>
      <vt:lpstr>３ー１．Global汚染とは</vt:lpstr>
      <vt:lpstr>３ー２．EFWフレーワークのGlobal変数</vt:lpstr>
      <vt:lpstr>３ー２．Global汚染対策①、厳格モード</vt:lpstr>
      <vt:lpstr>３ー３．厳格モードの詳細</vt:lpstr>
      <vt:lpstr>３ー４．Global汚染対策②、名称空間</vt:lpstr>
      <vt:lpstr>３ー５．Global汚染対策③、イベント実行時の監視</vt:lpstr>
      <vt:lpstr>４ー１．スレッドセーフについて</vt:lpstr>
      <vt:lpstr>４ー２．EFWのクラス別の定数&amp;変数利用状況</vt:lpstr>
      <vt:lpstr>４ー３．①②クラス内外に利用される定数</vt:lpstr>
      <vt:lpstr>４ー４．③読取専用static変数</vt:lpstr>
      <vt:lpstr>４ー５．⑤ｽﾚｯﾄﾞ間共用、書込みありstatic変数</vt:lpstr>
      <vt:lpstr>４ー６．④ｽﾚｯﾄﾞ内専用、書込みありstatic変数</vt:lpstr>
      <vt:lpstr>４ー７．スレッドセーフ問題はjava開発によく存在する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EFWとMVCの比較v0.1</dc:title>
  <dc:creator>常 珂軍</dc:creator>
  <cp:lastModifiedBy>常 珂軍</cp:lastModifiedBy>
  <cp:revision>6514</cp:revision>
  <cp:lastPrinted>2012-10-25T09:56:50Z</cp:lastPrinted>
  <dcterms:modified xsi:type="dcterms:W3CDTF">2023-06-07T02:00:07Z</dcterms:modified>
</cp:coreProperties>
</file>