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p:scale>
          <a:sx n="100" d="100"/>
          <a:sy n="100" d="100"/>
        </p:scale>
        <p:origin x="684" y="-4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2022/7/25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2022/7/25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セキュリティ関連</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V0.2</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２ー３．ロールチェックの仕組み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921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３．インジェクション攻撃の対応策</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は、</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方式のフレームワークで、</a:t>
            </a:r>
            <a:r>
              <a:rPr lang="ja-JP" altLang="en-US" sz="2000" b="1" dirty="0">
                <a:solidFill>
                  <a:srgbClr val="0070C0"/>
                </a:solidFill>
                <a:latin typeface="Meiryo UI" pitchFamily="50" charset="-128"/>
                <a:ea typeface="Meiryo UI" pitchFamily="50" charset="-128"/>
                <a:cs typeface="Meiryo UI" pitchFamily="50" charset="-128"/>
              </a:rPr>
              <a:t>サーバ送信</a:t>
            </a:r>
            <a:r>
              <a:rPr lang="en-US" altLang="ja-JP" sz="2000" b="1" dirty="0">
                <a:solidFill>
                  <a:srgbClr val="0070C0"/>
                </a:solidFill>
                <a:latin typeface="Meiryo UI" pitchFamily="50" charset="-128"/>
                <a:ea typeface="Meiryo UI" pitchFamily="50" charset="-128"/>
                <a:cs typeface="Meiryo UI" pitchFamily="50" charset="-128"/>
              </a:rPr>
              <a:t>JSON</a:t>
            </a:r>
            <a:r>
              <a:rPr lang="ja-JP" altLang="en-US" sz="2000" b="1" dirty="0">
                <a:solidFill>
                  <a:srgbClr val="0070C0"/>
                </a:solidFill>
                <a:latin typeface="Meiryo UI" pitchFamily="50" charset="-128"/>
                <a:ea typeface="Meiryo UI" pitchFamily="50" charset="-128"/>
                <a:cs typeface="Meiryo UI" pitchFamily="50" charset="-128"/>
              </a:rPr>
              <a:t>に</a:t>
            </a:r>
            <a:r>
              <a:rPr lang="en-US" altLang="ja-JP" sz="2000" b="1" dirty="0" err="1">
                <a:solidFill>
                  <a:srgbClr val="0070C0"/>
                </a:solidFill>
                <a:latin typeface="Meiryo UI" pitchFamily="50" charset="-128"/>
                <a:ea typeface="Meiryo UI" pitchFamily="50" charset="-128"/>
                <a:cs typeface="Meiryo UI" pitchFamily="50" charset="-128"/>
              </a:rPr>
              <a:t>javaScript</a:t>
            </a:r>
            <a:r>
              <a:rPr lang="ja-JP" altLang="en-US" sz="2000" b="1" dirty="0">
                <a:solidFill>
                  <a:srgbClr val="0070C0"/>
                </a:solidFill>
                <a:latin typeface="Meiryo UI" pitchFamily="50" charset="-128"/>
                <a:ea typeface="Meiryo UI" pitchFamily="50" charset="-128"/>
                <a:cs typeface="Meiryo UI" pitchFamily="50" charset="-128"/>
              </a:rPr>
              <a:t>挿入</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・「処理結果自動表示」に</a:t>
            </a:r>
            <a:r>
              <a:rPr lang="ja-JP" altLang="en-US" sz="2000" b="1" dirty="0">
                <a:solidFill>
                  <a:srgbClr val="0070C0"/>
                </a:solidFill>
                <a:latin typeface="Meiryo UI" pitchFamily="50" charset="-128"/>
                <a:ea typeface="Meiryo UI" pitchFamily="50" charset="-128"/>
                <a:cs typeface="Meiryo UI" pitchFamily="50" charset="-128"/>
              </a:rPr>
              <a:t>特殊記号による画面崩れ</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SQL</a:t>
            </a:r>
            <a:r>
              <a:rPr lang="ja-JP" altLang="en-US" sz="2000" dirty="0">
                <a:solidFill>
                  <a:srgbClr val="0070C0"/>
                </a:solidFill>
                <a:latin typeface="Meiryo UI" pitchFamily="50" charset="-128"/>
                <a:ea typeface="Meiryo UI" pitchFamily="50" charset="-128"/>
                <a:cs typeface="Meiryo UI" pitchFamily="50" charset="-128"/>
              </a:rPr>
              <a:t>実行に</a:t>
            </a:r>
            <a:r>
              <a:rPr lang="ja-JP" altLang="en-US" sz="2000" b="1" dirty="0">
                <a:solidFill>
                  <a:srgbClr val="0070C0"/>
                </a:solidFill>
                <a:latin typeface="Meiryo UI" pitchFamily="50" charset="-128"/>
                <a:ea typeface="Meiryo UI" pitchFamily="50" charset="-128"/>
                <a:cs typeface="Meiryo UI" pitchFamily="50" charset="-128"/>
              </a:rPr>
              <a:t>特殊記号による</a:t>
            </a:r>
            <a:r>
              <a:rPr lang="en-US" altLang="ja-JP" sz="2000" b="1" dirty="0">
                <a:solidFill>
                  <a:srgbClr val="0070C0"/>
                </a:solidFill>
                <a:latin typeface="Meiryo UI" pitchFamily="50" charset="-128"/>
                <a:ea typeface="Meiryo UI" pitchFamily="50" charset="-128"/>
                <a:cs typeface="Meiryo UI" pitchFamily="50" charset="-128"/>
              </a:rPr>
              <a:t>SQL</a:t>
            </a:r>
            <a:r>
              <a:rPr lang="ja-JP" altLang="en-US" sz="2000" b="1" dirty="0">
                <a:solidFill>
                  <a:srgbClr val="0070C0"/>
                </a:solidFill>
                <a:latin typeface="Meiryo UI" pitchFamily="50" charset="-128"/>
                <a:ea typeface="Meiryo UI" pitchFamily="50" charset="-128"/>
                <a:cs typeface="Meiryo UI" pitchFamily="50" charset="-128"/>
              </a:rPr>
              <a:t>実行失敗・想定外動作</a:t>
            </a:r>
            <a:r>
              <a:rPr lang="ja-JP" altLang="en-US" sz="2000" dirty="0">
                <a:solidFill>
                  <a:srgbClr val="0070C0"/>
                </a:solidFill>
                <a:latin typeface="Meiryo UI" pitchFamily="50" charset="-128"/>
                <a:ea typeface="Meiryo UI" pitchFamily="50" charset="-128"/>
                <a:cs typeface="Meiryo UI" pitchFamily="50" charset="-128"/>
              </a:rPr>
              <a:t>をそう</a:t>
            </a:r>
            <a:r>
              <a:rPr lang="ja-JP" altLang="en-US" sz="2000" dirty="0" err="1">
                <a:solidFill>
                  <a:srgbClr val="0070C0"/>
                </a:solidFill>
                <a:latin typeface="Meiryo UI" pitchFamily="50" charset="-128"/>
                <a:ea typeface="Meiryo UI" pitchFamily="50" charset="-128"/>
                <a:cs typeface="Meiryo UI" pitchFamily="50" charset="-128"/>
              </a:rPr>
              <a:t>て</a:t>
            </a:r>
            <a:r>
              <a:rPr lang="ja-JP" altLang="en-US" sz="2000" dirty="0">
                <a:solidFill>
                  <a:srgbClr val="0070C0"/>
                </a:solidFill>
                <a:latin typeface="Meiryo UI" pitchFamily="50" charset="-128"/>
                <a:ea typeface="Meiryo UI" pitchFamily="50" charset="-128"/>
                <a:cs typeface="Meiryo UI" pitchFamily="50" charset="-128"/>
              </a:rPr>
              <a:t>対応している。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6989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クライアントから送信された文字列は直接に、</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オブジェクトとして利用せず、</a:t>
            </a:r>
            <a:r>
              <a:rPr lang="en-US" altLang="ja-JP" sz="2000" dirty="0" err="1">
                <a:latin typeface="Meiryo UI" pitchFamily="50" charset="-128"/>
                <a:ea typeface="Meiryo UI" pitchFamily="50" charset="-128"/>
                <a:cs typeface="Meiryo UI" pitchFamily="50" charset="-128"/>
              </a:rPr>
              <a:t>JSON.parse</a:t>
            </a:r>
            <a:r>
              <a:rPr lang="ja-JP" altLang="en-US" sz="2000" dirty="0">
                <a:latin typeface="Meiryo UI" pitchFamily="50" charset="-128"/>
                <a:ea typeface="Meiryo UI" pitchFamily="50" charset="-128"/>
                <a:cs typeface="Meiryo UI" pitchFamily="50" charset="-128"/>
              </a:rPr>
              <a:t>で変換するため、</a:t>
            </a:r>
            <a:r>
              <a:rPr lang="en-US" altLang="ja-JP" sz="2000" dirty="0">
                <a:latin typeface="Meiryo UI" pitchFamily="50" charset="-128"/>
                <a:ea typeface="Meiryo UI" pitchFamily="50" charset="-128"/>
                <a:cs typeface="Meiryo UI" pitchFamily="50" charset="-128"/>
              </a:rPr>
              <a:t>JSON</a:t>
            </a:r>
            <a:r>
              <a:rPr lang="ja-JP" altLang="en-US" sz="2000" dirty="0">
                <a:latin typeface="Meiryo UI" pitchFamily="50" charset="-128"/>
                <a:ea typeface="Meiryo UI" pitchFamily="50" charset="-128"/>
                <a:cs typeface="Meiryo UI" pitchFamily="50" charset="-128"/>
              </a:rPr>
              <a:t>通信の</a:t>
            </a:r>
            <a:r>
              <a:rPr lang="en-US" altLang="ja-JP" sz="2000" dirty="0">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Exception</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を投げる</a:t>
            </a: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サーバ側で</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3"/>
          <a:stretch>
            <a:fillRect/>
          </a:stretch>
        </p:blipFill>
        <p:spPr>
          <a:xfrm>
            <a:off x="7972280" y="1624943"/>
            <a:ext cx="638175" cy="613410"/>
          </a:xfrm>
          <a:prstGeom prst="rect">
            <a:avLst/>
          </a:prstGeom>
        </p:spPr>
      </p:pic>
      <p:pic>
        <p:nvPicPr>
          <p:cNvPr id="17" name="図 16"/>
          <p:cNvPicPr>
            <a:picLocks noChangeAspect="1"/>
          </p:cNvPicPr>
          <p:nvPr/>
        </p:nvPicPr>
        <p:blipFill>
          <a:blip r:embed="rId4"/>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サーバ障害発生</a:t>
            </a: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を利用すると</a:t>
            </a:r>
          </a:p>
        </p:txBody>
      </p:sp>
    </p:spTree>
    <p:extLst>
      <p:ext uri="{BB962C8B-B14F-4D97-AF65-F5344CB8AC3E}">
        <p14:creationId xmlns:p14="http://schemas.microsoft.com/office/powerpoint/2010/main" val="97266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３ー２．処理結果自動表示の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戻り値を画面に描画する際、</a:t>
            </a:r>
            <a:r>
              <a:rPr lang="en-US" altLang="ja-JP" sz="2000" dirty="0">
                <a:latin typeface="Meiryo UI" pitchFamily="50" charset="-128"/>
                <a:ea typeface="Meiryo UI" pitchFamily="50" charset="-128"/>
                <a:cs typeface="Meiryo UI" pitchFamily="50" charset="-128"/>
              </a:rPr>
              <a:t>jQuery</a:t>
            </a:r>
            <a:r>
              <a:rPr lang="ja-JP" altLang="en-US" sz="2000" dirty="0">
                <a:latin typeface="Meiryo UI" pitchFamily="50" charset="-128"/>
                <a:ea typeface="Meiryo UI" pitchFamily="50" charset="-128"/>
                <a:cs typeface="Meiryo UI" pitchFamily="50" charset="-128"/>
              </a:rPr>
              <a:t>機能を生かして</a:t>
            </a:r>
            <a:r>
              <a:rPr lang="en-US" altLang="ja-JP" sz="2000" dirty="0">
                <a:latin typeface="Meiryo UI" pitchFamily="50" charset="-128"/>
                <a:ea typeface="Meiryo UI" pitchFamily="50" charset="-128"/>
                <a:cs typeface="Meiryo UI" pitchFamily="50" charset="-128"/>
              </a:rPr>
              <a:t>HTML</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a:t>
            </a:r>
            <a:r>
              <a:rPr lang="en-US" altLang="ja-JP" sz="1400" dirty="0"/>
              <a:t>jQuery</a:t>
            </a:r>
            <a:r>
              <a:rPr lang="ja-JP" altLang="en-US" sz="1400" dirty="0"/>
              <a:t>の</a:t>
            </a:r>
            <a:r>
              <a:rPr lang="en-US" altLang="ja-JP" sz="1400" dirty="0" err="1"/>
              <a:t>val</a:t>
            </a:r>
            <a:r>
              <a:rPr lang="en-US" altLang="ja-JP" sz="1400" dirty="0"/>
              <a:t>(data)</a:t>
            </a:r>
            <a:r>
              <a:rPr lang="ja-JP" altLang="en-US" sz="1400" dirty="0"/>
              <a:t>と</a:t>
            </a:r>
            <a:r>
              <a:rPr lang="en-US" altLang="ja-JP" sz="1400" dirty="0"/>
              <a:t>text(data)</a:t>
            </a:r>
            <a:r>
              <a:rPr lang="ja-JP" altLang="en-US" sz="1400" dirty="0"/>
              <a:t>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jQuery</a:t>
            </a:r>
            <a:r>
              <a:rPr lang="ja-JP" altLang="en-US" sz="1400" dirty="0"/>
              <a:t>の</a:t>
            </a:r>
            <a:r>
              <a:rPr lang="en-US" altLang="ja-JP" sz="1400" dirty="0"/>
              <a:t>html(data)</a:t>
            </a:r>
            <a:r>
              <a:rPr lang="ja-JP" altLang="en-US" sz="1400" dirty="0"/>
              <a:t>を利用する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FF0000"/>
                </a:solidFill>
                <a:latin typeface="Meiryo UI" pitchFamily="50" charset="-128"/>
                <a:ea typeface="Meiryo UI" pitchFamily="50" charset="-128"/>
                <a:cs typeface="Meiryo UI" pitchFamily="50" charset="-128"/>
              </a:rPr>
              <a:t>Result.append</a:t>
            </a:r>
            <a:r>
              <a:rPr lang="ja-JP" altLang="en-US" sz="2000" dirty="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a:solidFill>
                  <a:srgbClr val="FF0000"/>
                </a:solidFill>
                <a:latin typeface="Meiryo UI" pitchFamily="50" charset="-128"/>
                <a:ea typeface="Meiryo UI" pitchFamily="50" charset="-128"/>
                <a:cs typeface="Meiryo UI" pitchFamily="50" charset="-128"/>
              </a:rPr>
              <a:t>Result.eval</a:t>
            </a:r>
            <a:r>
              <a:rPr lang="ja-JP" altLang="en-US" sz="2000" dirty="0">
                <a:solidFill>
                  <a:srgbClr val="FF0000"/>
                </a:solidFill>
                <a:latin typeface="Meiryo UI" pitchFamily="50" charset="-128"/>
                <a:ea typeface="Meiryo UI" pitchFamily="50" charset="-128"/>
                <a:cs typeface="Meiryo UI" pitchFamily="50" charset="-128"/>
              </a:rPr>
              <a:t>で画面の</a:t>
            </a:r>
            <a:r>
              <a:rPr lang="en-US" altLang="ja-JP" sz="2000" dirty="0" err="1">
                <a:solidFill>
                  <a:srgbClr val="FF0000"/>
                </a:solidFill>
                <a:latin typeface="Meiryo UI" pitchFamily="50" charset="-128"/>
                <a:ea typeface="Meiryo UI" pitchFamily="50" charset="-128"/>
                <a:cs typeface="Meiryo UI" pitchFamily="50" charset="-128"/>
              </a:rPr>
              <a:t>javaScript</a:t>
            </a:r>
            <a:r>
              <a:rPr lang="ja-JP" altLang="en-US" sz="2000" dirty="0">
                <a:solidFill>
                  <a:srgbClr val="FF0000"/>
                </a:solidFill>
                <a:latin typeface="Meiryo UI" pitchFamily="50" charset="-128"/>
                <a:ea typeface="Meiryo UI" pitchFamily="50" charset="-128"/>
                <a:cs typeface="Meiryo UI" pitchFamily="50" charset="-128"/>
              </a:rPr>
              <a:t>関数を呼び出すことが可能。これらの場合、パラメータの値は、直接画面からのものではないように注意してください。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4417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002060"/>
                </a:solidFill>
                <a:latin typeface="Meiryo UI" pitchFamily="50" charset="-128"/>
                <a:ea typeface="Meiryo UI" pitchFamily="50" charset="-128"/>
                <a:cs typeface="Meiryo UI" pitchFamily="50" charset="-128"/>
              </a:rPr>
              <a:t>Efw</a:t>
            </a:r>
            <a:r>
              <a:rPr lang="ja-JP" altLang="en-US" sz="2000" dirty="0">
                <a:solidFill>
                  <a:srgbClr val="002060"/>
                </a:solidFill>
                <a:latin typeface="Meiryo UI" pitchFamily="50" charset="-128"/>
                <a:ea typeface="Meiryo UI" pitchFamily="50" charset="-128"/>
                <a:cs typeface="Meiryo UI" pitchFamily="50" charset="-128"/>
              </a:rPr>
              <a:t>は、外出し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のパラメータは、プリペアドステートメント方式のパラメータに変換し、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はプリペアドステートメントを利用する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a:t>文字列結合で</a:t>
            </a:r>
            <a:r>
              <a:rPr lang="en-US" altLang="ja-JP" sz="1400" dirty="0"/>
              <a:t>SQL</a:t>
            </a:r>
            <a:r>
              <a:rPr lang="ja-JP" altLang="en-US" sz="1400" dirty="0"/>
              <a:t>を作る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SQL</a:t>
            </a:r>
            <a:r>
              <a:rPr lang="ja-JP" altLang="en-US" sz="2000" dirty="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をご覧ください。この場合、利用する値は、直接画面からのものではないように注意してください。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5254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１、ファイル流出の対応策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１－１、</a:t>
            </a:r>
            <a:r>
              <a:rPr lang="en-US" altLang="ja-JP" sz="1600" dirty="0" err="1">
                <a:latin typeface="Meiryo UI" pitchFamily="50" charset="-128"/>
                <a:ea typeface="Meiryo UI" pitchFamily="50" charset="-128"/>
                <a:cs typeface="Meiryo UI" pitchFamily="50" charset="-128"/>
              </a:rPr>
              <a:t>efw</a:t>
            </a:r>
            <a:r>
              <a:rPr lang="ja-JP" altLang="en-US" sz="1600" dirty="0">
                <a:latin typeface="Meiryo UI" pitchFamily="50" charset="-128"/>
                <a:ea typeface="Meiryo UI" pitchFamily="50" charset="-128"/>
                <a:cs typeface="Meiryo UI" pitchFamily="50" charset="-128"/>
              </a:rPr>
              <a:t>フォルダの置く場所</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１－２、ファイル管理ツール</a:t>
            </a:r>
            <a:r>
              <a:rPr lang="en-US" altLang="ja-JP" sz="1600" dirty="0" err="1">
                <a:latin typeface="Meiryo UI" pitchFamily="50" charset="-128"/>
                <a:ea typeface="Meiryo UI" pitchFamily="50" charset="-128"/>
                <a:cs typeface="Meiryo UI" pitchFamily="50" charset="-128"/>
              </a:rPr>
              <a:t>elfinder</a:t>
            </a:r>
            <a:r>
              <a:rPr lang="ja-JP" altLang="en-US" sz="1600" dirty="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１－３、ダウンロードの仕組み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２、パラメータから情報流出の対応策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２－１、イベントパラメータチェックの仕組み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２－２、ログインチェックの仕組み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２－３、ロールチェックの仕組み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３－１、</a:t>
            </a:r>
            <a:r>
              <a:rPr lang="en-US" altLang="ja-JP" sz="1600" dirty="0">
                <a:latin typeface="Meiryo UI" pitchFamily="50" charset="-128"/>
                <a:ea typeface="Meiryo UI" pitchFamily="50" charset="-128"/>
                <a:cs typeface="Meiryo UI" pitchFamily="50" charset="-128"/>
              </a:rPr>
              <a:t>JSON</a:t>
            </a:r>
            <a:r>
              <a:rPr lang="ja-JP" altLang="en-US" sz="1600" dirty="0">
                <a:latin typeface="Meiryo UI" pitchFamily="50" charset="-128"/>
                <a:ea typeface="Meiryo UI" pitchFamily="50" charset="-128"/>
                <a:cs typeface="Meiryo UI" pitchFamily="50" charset="-128"/>
              </a:rPr>
              <a:t>通信の</a:t>
            </a:r>
            <a:r>
              <a:rPr lang="en-US" altLang="ja-JP" sz="1600" dirty="0">
                <a:latin typeface="Meiryo UI" pitchFamily="50" charset="-128"/>
                <a:ea typeface="Meiryo UI" pitchFamily="50" charset="-128"/>
                <a:cs typeface="Meiryo UI" pitchFamily="50" charset="-128"/>
              </a:rPr>
              <a:t>JavaScript</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３－２、処理結果自動表示の</a:t>
            </a:r>
            <a:r>
              <a:rPr lang="en-US" altLang="ja-JP" sz="1600" dirty="0">
                <a:latin typeface="Meiryo UI" pitchFamily="50" charset="-128"/>
                <a:ea typeface="Meiryo UI" pitchFamily="50" charset="-128"/>
                <a:cs typeface="Meiryo UI" pitchFamily="50" charset="-128"/>
              </a:rPr>
              <a:t>HTML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３－３、プリペアドステートメントの</a:t>
            </a:r>
            <a:r>
              <a:rPr lang="en-US" altLang="ja-JP" sz="1600" dirty="0">
                <a:latin typeface="Meiryo UI" pitchFamily="50" charset="-128"/>
                <a:ea typeface="Meiryo UI" pitchFamily="50" charset="-128"/>
                <a:cs typeface="Meiryo UI" pitchFamily="50" charset="-128"/>
              </a:rPr>
              <a:t>SQL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１．ファイル流出とは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a:solidFill>
                  <a:srgbClr val="0070C0"/>
                </a:solidFill>
                <a:latin typeface="Meiryo UI" pitchFamily="50" charset="-128"/>
                <a:ea typeface="Meiryo UI" pitchFamily="50" charset="-128"/>
                <a:cs typeface="Meiryo UI" pitchFamily="50" charset="-128"/>
              </a:rPr>
              <a:t>Web</a:t>
            </a:r>
            <a:r>
              <a:rPr lang="ja-JP" altLang="en-US" sz="2000" dirty="0">
                <a:solidFill>
                  <a:srgbClr val="0070C0"/>
                </a:solidFill>
                <a:latin typeface="Meiryo UI" pitchFamily="50" charset="-128"/>
                <a:ea typeface="Meiryo UI" pitchFamily="50" charset="-128"/>
                <a:cs typeface="Meiryo UI" pitchFamily="50" charset="-128"/>
              </a:rPr>
              <a:t>公開領域を避けている。</a:t>
            </a:r>
            <a:r>
              <a:rPr lang="ja-JP" altLang="en-US" sz="2000" dirty="0">
                <a:solidFill>
                  <a:srgbClr val="FF0000"/>
                </a:solidFill>
                <a:latin typeface="Meiryo UI" pitchFamily="50" charset="-128"/>
                <a:ea typeface="Meiryo UI" pitchFamily="50" charset="-128"/>
                <a:cs typeface="Meiryo UI" pitchFamily="50" charset="-128"/>
              </a:rPr>
              <a:t>ただし、</a:t>
            </a:r>
            <a:r>
              <a:rPr lang="en-US" altLang="ja-JP" sz="2000" dirty="0" err="1">
                <a:solidFill>
                  <a:srgbClr val="FF0000"/>
                </a:solidFill>
                <a:latin typeface="Meiryo UI" pitchFamily="50" charset="-128"/>
                <a:ea typeface="Meiryo UI" pitchFamily="50" charset="-128"/>
                <a:cs typeface="Meiryo UI" pitchFamily="50" charset="-128"/>
              </a:rPr>
              <a:t>Efw</a:t>
            </a:r>
            <a:r>
              <a:rPr lang="ja-JP" altLang="en-US" sz="2000" dirty="0">
                <a:solidFill>
                  <a:srgbClr val="FF0000"/>
                </a:solidFill>
                <a:latin typeface="Meiryo UI" pitchFamily="50" charset="-128"/>
                <a:ea typeface="Meiryo UI" pitchFamily="50" charset="-128"/>
                <a:cs typeface="Meiryo UI" pitchFamily="50" charset="-128"/>
              </a:rPr>
              <a:t>のファイル処理</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a:solidFill>
                  <a:srgbClr val="FF0000"/>
                </a:solidFill>
                <a:latin typeface="Meiryo UI" pitchFamily="50" charset="-128"/>
                <a:ea typeface="Meiryo UI" pitchFamily="50" charset="-128"/>
                <a:cs typeface="Meiryo UI" pitchFamily="50" charset="-128"/>
              </a:rPr>
              <a:t>java</a:t>
            </a:r>
            <a:r>
              <a:rPr lang="ja-JP" altLang="en-US" sz="2000" dirty="0">
                <a:solidFill>
                  <a:srgbClr val="FF0000"/>
                </a:solidFill>
                <a:latin typeface="Meiryo UI" pitchFamily="50" charset="-128"/>
                <a:ea typeface="Meiryo UI" pitchFamily="50" charset="-128"/>
                <a:cs typeface="Meiryo UI" pitchFamily="50" charset="-128"/>
              </a:rPr>
              <a:t>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も利用可能。そして、ファイル流出を防ぐため、アプリプログラムの注意が必要。</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1235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a:t>
            </a:r>
            <a:r>
              <a:rPr lang="en-US" altLang="ja-JP" sz="2800" dirty="0" err="1">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フォルダの置く場所</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3"/>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a:latin typeface="Meiryo UI" pitchFamily="50" charset="-128"/>
                <a:ea typeface="Meiryo UI" pitchFamily="50" charset="-128"/>
                <a:cs typeface="Meiryo UI" pitchFamily="50" charset="-128"/>
              </a:rPr>
              <a:t>jsp</a:t>
            </a:r>
            <a:r>
              <a:rPr lang="ja-JP" altLang="en-US"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css</a:t>
            </a:r>
            <a:r>
              <a:rPr lang="ja-JP" altLang="en-US" sz="2000" dirty="0">
                <a:latin typeface="Meiryo UI" pitchFamily="50" charset="-128"/>
                <a:ea typeface="Meiryo UI" pitchFamily="50" charset="-128"/>
                <a:cs typeface="Meiryo UI" pitchFamily="50" charset="-128"/>
              </a:rPr>
              <a:t>などを除く）は、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非公開領域の</a:t>
            </a:r>
            <a:r>
              <a:rPr lang="en-US" altLang="ja-JP" sz="2000" dirty="0">
                <a:latin typeface="Meiryo UI" pitchFamily="50" charset="-128"/>
                <a:ea typeface="Meiryo UI" pitchFamily="50" charset="-128"/>
                <a:cs typeface="Meiryo UI" pitchFamily="50" charset="-128"/>
              </a:rPr>
              <a:t>WEB-INF</a:t>
            </a:r>
            <a:r>
              <a:rPr lang="ja-JP" altLang="en-US" sz="2000" dirty="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event</a:t>
            </a:r>
            <a:r>
              <a:rPr lang="ja-JP" altLang="en-US" sz="1400" dirty="0">
                <a:solidFill>
                  <a:srgbClr val="0070C0"/>
                </a:solidFill>
                <a:latin typeface="Meiryo UI" pitchFamily="50" charset="-128"/>
                <a:ea typeface="Meiryo UI" pitchFamily="50" charset="-128"/>
                <a:cs typeface="Meiryo UI" pitchFamily="50" charset="-128"/>
              </a:rPr>
              <a:t>：イベント</a:t>
            </a:r>
            <a:r>
              <a:rPr lang="en-US" altLang="ja-JP" sz="1400" dirty="0" err="1">
                <a:solidFill>
                  <a:srgbClr val="0070C0"/>
                </a:solidFill>
                <a:latin typeface="Meiryo UI" pitchFamily="50" charset="-128"/>
                <a:ea typeface="Meiryo UI" pitchFamily="50" charset="-128"/>
                <a:cs typeface="Meiryo UI" pitchFamily="50" charset="-128"/>
              </a:rPr>
              <a:t>js</a:t>
            </a:r>
            <a:r>
              <a:rPr lang="ja-JP" altLang="en-US" sz="1400" dirty="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i18n</a:t>
            </a:r>
            <a:r>
              <a:rPr lang="ja-JP" altLang="en-US" sz="1400" dirty="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mail</a:t>
            </a:r>
            <a:r>
              <a:rPr lang="ja-JP" altLang="en-US" sz="1400" dirty="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：外出し</a:t>
            </a:r>
            <a:r>
              <a:rPr lang="en-US" altLang="ja-JP" sz="1400" dirty="0">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storage</a:t>
            </a:r>
            <a:r>
              <a:rPr lang="ja-JP" altLang="en-US" sz="1400" dirty="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249174" y="1501079"/>
            <a:ext cx="1866900" cy="628650"/>
          </a:xfrm>
          <a:prstGeom prst="rect">
            <a:avLst/>
          </a:prstGeom>
        </p:spPr>
      </p:pic>
      <p:pic>
        <p:nvPicPr>
          <p:cNvPr id="7" name="図 6"/>
          <p:cNvPicPr>
            <a:picLocks noChangeAspect="1"/>
          </p:cNvPicPr>
          <p:nvPr/>
        </p:nvPicPr>
        <p:blipFill>
          <a:blip r:embed="rId5"/>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画面からパラメータを直接にファイル・フォルダ名として利用する場合、改ざんにより親フォルダのファイルを操作される危険性があり、要注意。</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14681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１ー２．ファイル管理ツール</a:t>
            </a:r>
            <a:r>
              <a:rPr lang="en-US" altLang="ja-JP" sz="2800" dirty="0" err="1">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の改造</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は、有名な</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ファイル管理ツール。オリジナルの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の場合、ホームパス、読み取り専用フラグは、クライアント</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で変更可能。</a:t>
            </a: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タグに、</a:t>
            </a:r>
            <a:r>
              <a:rPr lang="en-US" altLang="ja-JP" sz="2000" dirty="0">
                <a:latin typeface="Meiryo UI" pitchFamily="50" charset="-128"/>
                <a:ea typeface="Meiryo UI" pitchFamily="50" charset="-128"/>
                <a:cs typeface="Meiryo UI" pitchFamily="50" charset="-128"/>
              </a:rPr>
              <a:t>protected</a:t>
            </a:r>
            <a:r>
              <a:rPr lang="ja-JP" altLang="en-US" sz="2000" dirty="0">
                <a:latin typeface="Meiryo UI" pitchFamily="50" charset="-128"/>
                <a:ea typeface="Meiryo UI" pitchFamily="50" charset="-128"/>
                <a:cs typeface="Meiryo UI" pitchFamily="50" charset="-128"/>
              </a:rPr>
              <a:t>属性を設けて、ホームパス、読み取り専用フラグを変更不可にする。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※protected</a:t>
            </a:r>
            <a:r>
              <a:rPr lang="ja-JP" altLang="en-US" sz="2000" dirty="0">
                <a:solidFill>
                  <a:srgbClr val="FF0000"/>
                </a:solidFill>
                <a:latin typeface="Meiryo UI" pitchFamily="50" charset="-128"/>
                <a:ea typeface="Meiryo UI" pitchFamily="50" charset="-128"/>
                <a:cs typeface="Meiryo UI" pitchFamily="50" charset="-128"/>
              </a:rPr>
              <a:t>属性</a:t>
            </a: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２－２と２－３のチェックにすれば、さらに安全な対策になる。</a:t>
            </a:r>
            <a:endParaRPr lang="en-US" altLang="ja-JP" sz="2000" dirty="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3"/>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a:t>
            </a:r>
            <a:r>
              <a:rPr lang="en-US" altLang="ja-JP" sz="1400" dirty="0"/>
              <a:t>protected</a:t>
            </a:r>
            <a:r>
              <a:rPr lang="ja-JP" altLang="en-US" sz="1400" dirty="0"/>
              <a:t>属性</a:t>
            </a:r>
            <a:r>
              <a:rPr lang="en-US" altLang="ja-JP" sz="1400" dirty="0"/>
              <a:t>true</a:t>
            </a:r>
            <a:r>
              <a:rPr lang="ja-JP" altLang="en-US" sz="1400" dirty="0"/>
              <a:t>に設定する場合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a:t>オリジナルにすると</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4"/>
          <a:stretch>
            <a:fillRect/>
          </a:stretch>
        </p:blipFill>
        <p:spPr>
          <a:xfrm>
            <a:off x="4391694" y="3254420"/>
            <a:ext cx="2597468" cy="1323023"/>
          </a:xfrm>
          <a:prstGeom prst="rect">
            <a:avLst/>
          </a:prstGeom>
        </p:spPr>
      </p:pic>
      <p:pic>
        <p:nvPicPr>
          <p:cNvPr id="19" name="図 18"/>
          <p:cNvPicPr>
            <a:picLocks noChangeAspect="1"/>
          </p:cNvPicPr>
          <p:nvPr/>
        </p:nvPicPr>
        <p:blipFill>
          <a:blip r:embed="rId5"/>
          <a:stretch>
            <a:fillRect/>
          </a:stretch>
        </p:blipFill>
        <p:spPr>
          <a:xfrm>
            <a:off x="7624545" y="1773500"/>
            <a:ext cx="638175" cy="613410"/>
          </a:xfrm>
          <a:prstGeom prst="rect">
            <a:avLst/>
          </a:prstGeom>
        </p:spPr>
      </p:pic>
      <p:pic>
        <p:nvPicPr>
          <p:cNvPr id="21" name="図 20"/>
          <p:cNvPicPr>
            <a:picLocks noChangeAspect="1"/>
          </p:cNvPicPr>
          <p:nvPr/>
        </p:nvPicPr>
        <p:blipFill>
          <a:blip r:embed="rId6"/>
          <a:stretch>
            <a:fillRect/>
          </a:stretch>
        </p:blipFill>
        <p:spPr>
          <a:xfrm>
            <a:off x="7624545" y="3551052"/>
            <a:ext cx="567690" cy="600075"/>
          </a:xfrm>
          <a:prstGeom prst="rect">
            <a:avLst/>
          </a:prstGeom>
        </p:spPr>
      </p:pic>
    </p:spTree>
    <p:extLst>
      <p:ext uri="{BB962C8B-B14F-4D97-AF65-F5344CB8AC3E}">
        <p14:creationId xmlns:p14="http://schemas.microsoft.com/office/powerpoint/2010/main" val="295302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１ー３．ダウンロードの仕組み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ダウンロードは、必ず一つのイベント発行からスタート。イベント実行とダウンロード開始の間、ダウンロード対象をセッションで保管する。これにより、クライアントの</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・イベント</a:t>
            </a:r>
            <a:r>
              <a:rPr lang="en-US" altLang="ja-JP" sz="2000" dirty="0" err="1">
                <a:solidFill>
                  <a:srgbClr val="0070C0"/>
                </a:solidFill>
                <a:latin typeface="Meiryo UI" pitchFamily="50" charset="-128"/>
                <a:ea typeface="Meiryo UI" pitchFamily="50" charset="-128"/>
                <a:cs typeface="Meiryo UI" pitchFamily="50" charset="-128"/>
              </a:rPr>
              <a:t>js</a:t>
            </a:r>
            <a:r>
              <a:rPr lang="ja-JP" altLang="en-US" sz="2000" dirty="0">
                <a:solidFill>
                  <a:srgbClr val="0070C0"/>
                </a:solidFill>
                <a:latin typeface="Meiryo UI" pitchFamily="50" charset="-128"/>
                <a:ea typeface="Meiryo UI" pitchFamily="50" charset="-128"/>
                <a:cs typeface="Meiryo UI" pitchFamily="50" charset="-128"/>
              </a:rPr>
              <a:t>に、</a:t>
            </a:r>
            <a:r>
              <a:rPr lang="en-US" altLang="ja-JP" sz="2000" dirty="0">
                <a:solidFill>
                  <a:srgbClr val="0070C0"/>
                </a:solidFill>
                <a:latin typeface="Meiryo UI" pitchFamily="50" charset="-128"/>
                <a:ea typeface="Meiryo UI" pitchFamily="50" charset="-128"/>
                <a:cs typeface="Meiryo UI" pitchFamily="50" charset="-128"/>
              </a:rPr>
              <a:t>attach</a:t>
            </a:r>
            <a:r>
              <a:rPr lang="ja-JP" altLang="en-US" sz="2000" dirty="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を呼び出す。</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193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のサーバ送信は</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の</a:t>
            </a:r>
            <a:r>
              <a:rPr lang="en-US" altLang="ja-JP" sz="2000" dirty="0">
                <a:solidFill>
                  <a:srgbClr val="0070C0"/>
                </a:solidFill>
                <a:latin typeface="Meiryo UI" pitchFamily="50" charset="-128"/>
                <a:ea typeface="Meiryo UI" pitchFamily="50" charset="-128"/>
                <a:cs typeface="Meiryo UI" pitchFamily="50" charset="-128"/>
              </a:rPr>
              <a:t>POST</a:t>
            </a:r>
            <a:r>
              <a:rPr lang="ja-JP" altLang="en-US" sz="2000" dirty="0">
                <a:solidFill>
                  <a:srgbClr val="0070C0"/>
                </a:solidFill>
                <a:latin typeface="Meiryo UI" pitchFamily="50" charset="-128"/>
                <a:ea typeface="Meiryo UI" pitchFamily="50" charset="-128"/>
                <a:cs typeface="Meiryo UI" pitchFamily="50" charset="-128"/>
              </a:rPr>
              <a:t>方式を利用する。上記の安易な改ざんリスクに当たらない。ただし、リクエスト対象の閲覧可否確認・リクエストパラメータの業務整合性チェックなどは、アプリの個別ロジックで対応する必要。</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a:solidFill>
                  <a:srgbClr val="0070C0"/>
                </a:solidFill>
                <a:latin typeface="Meiryo UI" pitchFamily="50" charset="-128"/>
                <a:ea typeface="Meiryo UI" pitchFamily="50" charset="-128"/>
                <a:cs typeface="Meiryo UI" pitchFamily="50" charset="-128"/>
              </a:rPr>
              <a:t>・</a:t>
            </a:r>
            <a:r>
              <a:rPr lang="ja-JP" altLang="en-US" sz="2000" b="1" dirty="0">
                <a:solidFill>
                  <a:srgbClr val="0070C0"/>
                </a:solidFill>
                <a:latin typeface="Meiryo UI" pitchFamily="50" charset="-128"/>
                <a:ea typeface="Meiryo UI" pitchFamily="50" charset="-128"/>
                <a:cs typeface="Meiryo UI" pitchFamily="50" charset="-128"/>
              </a:rPr>
              <a:t>ロールチェック</a:t>
            </a:r>
            <a:r>
              <a:rPr lang="ja-JP" altLang="en-US" sz="2000" dirty="0">
                <a:solidFill>
                  <a:srgbClr val="0070C0"/>
                </a:solidFill>
                <a:latin typeface="Meiryo UI" pitchFamily="50" charset="-128"/>
                <a:ea typeface="Meiryo UI" pitchFamily="50" charset="-128"/>
                <a:cs typeface="Meiryo UI" pitchFamily="50" charset="-128"/>
              </a:rPr>
              <a:t>を自動化している。これらは画面機能単位の制御だが、</a:t>
            </a:r>
            <a:r>
              <a:rPr lang="ja-JP" altLang="en-US" sz="2000" dirty="0">
                <a:solidFill>
                  <a:srgbClr val="FF0000"/>
                </a:solidFill>
                <a:latin typeface="Meiryo UI" pitchFamily="50" charset="-128"/>
                <a:ea typeface="Meiryo UI" pitchFamily="50" charset="-128"/>
                <a:cs typeface="Meiryo UI" pitchFamily="50" charset="-128"/>
              </a:rPr>
              <a:t>リクエスト対象の閲覧可否確認・リクエストパラメータの業務整合性チェックの代替にならない。インターネット向きシステムの場合、要注意。</a:t>
            </a:r>
            <a:endParaRPr lang="en-US" altLang="ja-JP" sz="2000" dirty="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7232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２ー１．イベントパラメータチェックの仕組み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2323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2588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EFW紹介v1.2"/>
  <p:tag name="ISPRING_FIRST_PUBLISH" val="1"/>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38395</TotalTime>
  <Words>2003</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EFWセキュリティ関連v.0.2</dc:title>
  <dc:creator>常 珂軍</dc:creator>
  <cp:lastModifiedBy>常 珂軍</cp:lastModifiedBy>
  <cp:revision>4448</cp:revision>
  <cp:lastPrinted>2012-10-25T09:56:50Z</cp:lastPrinted>
  <dcterms:modified xsi:type="dcterms:W3CDTF">2022-07-25T08:48:09Z</dcterms:modified>
</cp:coreProperties>
</file>