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392" r:id="rId2"/>
    <p:sldId id="413" r:id="rId3"/>
    <p:sldId id="405" r:id="rId4"/>
    <p:sldId id="406" r:id="rId5"/>
    <p:sldId id="410" r:id="rId6"/>
    <p:sldId id="407" r:id="rId7"/>
    <p:sldId id="408" r:id="rId8"/>
    <p:sldId id="409" r:id="rId9"/>
    <p:sldId id="418" r:id="rId10"/>
    <p:sldId id="415" r:id="rId11"/>
    <p:sldId id="419" r:id="rId12"/>
    <p:sldId id="416" r:id="rId13"/>
    <p:sldId id="414" r:id="rId14"/>
    <p:sldId id="417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30" r:id="rId25"/>
    <p:sldId id="429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</p:sldIdLst>
  <p:sldSz cx="9144000" cy="6858000" type="screen4x3"/>
  <p:notesSz cx="7099300" cy="10234613"/>
  <p:custDataLst>
    <p:tags r:id="rId38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  <a:srgbClr val="FFCCFF"/>
    <a:srgbClr val="006600"/>
    <a:srgbClr val="003399"/>
    <a:srgbClr val="0000FF"/>
    <a:srgbClr val="FFFF99"/>
    <a:srgbClr val="99CCFF"/>
    <a:srgbClr val="FF9900"/>
    <a:srgbClr val="66FF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0" autoAdjust="0"/>
    <p:restoredTop sz="94424" autoAdjust="0"/>
  </p:normalViewPr>
  <p:slideViewPr>
    <p:cSldViewPr snapToGrid="0">
      <p:cViewPr>
        <p:scale>
          <a:sx n="100" d="100"/>
          <a:sy n="100" d="100"/>
        </p:scale>
        <p:origin x="552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2022/7/25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2022/7/25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dirty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5482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136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6261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196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5891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6810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9723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79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00097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317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210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1619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77504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9616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63606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2774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1473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1635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763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5337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96031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>
                <a:solidFill>
                  <a:prstClr val="black"/>
                </a:solidFill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4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572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776470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07011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56453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5255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047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888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6787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6787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297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7070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283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513" y="-47625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>
                <a:solidFill>
                  <a:srgbClr val="C00000"/>
                </a:solidFill>
              </a:rPr>
              <a:t>EFW MAKE</a:t>
            </a:r>
            <a:r>
              <a:rPr lang="en-US" altLang="ja-JP" sz="1400" b="1" baseline="0" dirty="0">
                <a:solidFill>
                  <a:srgbClr val="C00000"/>
                </a:solidFill>
              </a:rPr>
              <a:t> IT EASY</a:t>
            </a:r>
            <a:endParaRPr lang="ja-JP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 idx="4294967295"/>
          </p:nvPr>
        </p:nvSpPr>
        <p:spPr>
          <a:xfrm>
            <a:off x="698500" y="2422525"/>
            <a:ext cx="7772400" cy="1470025"/>
          </a:xfrm>
        </p:spPr>
        <p:txBody>
          <a:bodyPr/>
          <a:lstStyle/>
          <a:p>
            <a: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E-FW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プログラミング説明</a:t>
            </a:r>
            <a:b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v1.4</a:t>
            </a:r>
          </a:p>
        </p:txBody>
      </p:sp>
      <p:sp>
        <p:nvSpPr>
          <p:cNvPr id="3075" name="タイトル 1"/>
          <p:cNvSpPr txBox="1">
            <a:spLocks/>
          </p:cNvSpPr>
          <p:nvPr/>
        </p:nvSpPr>
        <p:spPr bwMode="auto">
          <a:xfrm>
            <a:off x="250825" y="908050"/>
            <a:ext cx="7772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ja-JP" altLang="en-US" sz="2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6" name="タイトル 1"/>
          <p:cNvSpPr txBox="1">
            <a:spLocks/>
          </p:cNvSpPr>
          <p:nvPr/>
        </p:nvSpPr>
        <p:spPr bwMode="auto">
          <a:xfrm>
            <a:off x="250825" y="908050"/>
            <a:ext cx="7772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ja-JP" altLang="en-US" sz="2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7" name="タイトル 1"/>
          <p:cNvSpPr txBox="1">
            <a:spLocks/>
          </p:cNvSpPr>
          <p:nvPr/>
        </p:nvSpPr>
        <p:spPr bwMode="auto">
          <a:xfrm>
            <a:off x="698500" y="407987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2019.12.23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261938" y="1050925"/>
            <a:ext cx="65659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zh-TW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経験者向け</a:t>
            </a:r>
            <a:endParaRPr lang="ja-JP" altLang="ja-JP" sz="2400" kern="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109057" y="4497416"/>
            <a:ext cx="2416029" cy="2243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１、概要</a:t>
            </a:r>
            <a:endParaRPr lang="en-US" altLang="ja-JP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２、</a:t>
            </a:r>
            <a:r>
              <a:rPr lang="en-US" altLang="ja-JP" sz="15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15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lang="en-US" altLang="ja-JP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３、</a:t>
            </a:r>
            <a:r>
              <a:rPr lang="en-US" altLang="ja-JP" sz="15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15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  <a:endParaRPr lang="en-US" altLang="ja-JP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４、</a:t>
            </a:r>
            <a:r>
              <a:rPr lang="en-US" altLang="ja-JP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Excel</a:t>
            </a: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帳票追加</a:t>
            </a:r>
            <a:endParaRPr lang="en-US" altLang="ja-JP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５、</a:t>
            </a:r>
            <a:r>
              <a:rPr lang="en-US" altLang="ja-JP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BRMS</a:t>
            </a: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連携追加</a:t>
            </a:r>
            <a:endParaRPr lang="en-US" altLang="ja-JP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６、</a:t>
            </a:r>
            <a:r>
              <a:rPr lang="en-US" altLang="ja-JP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Debug</a:t>
            </a: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方法</a:t>
            </a:r>
            <a:endParaRPr lang="en-US" altLang="ja-JP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67613" y="2571291"/>
            <a:ext cx="874722" cy="110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３－１．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作成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505575" cy="3543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457200" y="4858762"/>
            <a:ext cx="446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DB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11" y="3719507"/>
            <a:ext cx="500063" cy="66675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569831" y="1989705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6" name="正方形/長方形 15"/>
          <p:cNvSpPr/>
          <p:nvPr/>
        </p:nvSpPr>
        <p:spPr>
          <a:xfrm>
            <a:off x="830326" y="3133849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18936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117771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３－２．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DB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接続設定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199" y="4858762"/>
            <a:ext cx="47148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context.xml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で接続情報設定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context.xml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ファイルは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より入手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346139" y="1882706"/>
            <a:ext cx="710701" cy="136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1080000"/>
            <a:ext cx="3873817" cy="2920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4417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4000"/>
            <a:ext cx="6698343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３－３．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ファイル取り込み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4861513"/>
            <a:ext cx="710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postgresql-42.2.6.jar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ファイルを入手</a:t>
            </a:r>
            <a:endParaRPr kumimoji="1"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343829" y="2021411"/>
            <a:ext cx="1564754" cy="1695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55114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9941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３－４．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2876551" y="3348584"/>
            <a:ext cx="1631688" cy="2994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ログイン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より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100687" y="1328837"/>
            <a:ext cx="5719464" cy="49783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"#txt_message" : "required:true;display-name: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["#txt_message"] }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({"#txt_message" : ""})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.append("&lt;SPAN&gt;{message}&lt;BR&gt;&lt;/SPAN&gt;")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362054" y="1875076"/>
            <a:ext cx="1195535" cy="1600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92579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7017657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３－５．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XML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（外だし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）作成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200" y="5765805"/>
            <a:ext cx="44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helloworld.xml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501046" y="1419733"/>
            <a:ext cx="5281004" cy="4246776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&lt;?xml version="1.0" encoding="UTF-8"?&gt;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id="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SELECT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message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FROM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tbl_message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id="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INSERT INTO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tbl_message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message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)VALUES(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: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44996" y="1872396"/>
            <a:ext cx="1020435" cy="1471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235567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３－６．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3146" y="1400235"/>
            <a:ext cx="6512429" cy="6005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259" y="2306389"/>
            <a:ext cx="6490829" cy="3902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2647806" y="5272241"/>
            <a:ext cx="6434282" cy="936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52357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４－１．テンプレート作成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5320163"/>
            <a:ext cx="3526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helloworld.xlsx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背景色は黄色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外枠あり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セルの文字は中央揃え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帳票追加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1344750" y="1876152"/>
            <a:ext cx="1080000" cy="148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1080000"/>
            <a:ext cx="3873817" cy="2927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7228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2802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４－２．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ファイル取り込み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861513"/>
            <a:ext cx="710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poi_4.1.1_allinone.jar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ファイルを入手</a:t>
            </a:r>
            <a:endParaRPr kumimoji="1"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帳票追加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1364051" y="2012482"/>
            <a:ext cx="1063598" cy="1518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59132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5320163"/>
            <a:ext cx="352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helloworld.jsp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016171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４－３．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jsp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ファイル作成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856648" y="1419732"/>
            <a:ext cx="5820627" cy="3518925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html PUBLIC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-//W3C//DTD HTML 4.01 Transitional//EN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"http://www.w3.org/TR/html4/loose.dtd"&gt;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&lt;HTML&gt;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&lt;HEAD&gt;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&lt;/HEAD&gt;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&lt;BODY&gt;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TYPE=TEXT id="txt_message"&gt;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TYPE=BUTTON 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VALUE="Send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ONCLICK="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</a:p>
          <a:p>
            <a:r>
              <a:rPr lang="en-US" altLang="ja-JP" sz="1200" dirty="0"/>
              <a:t>     &lt;!—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サーバーのエクセル出力イベント呼出し</a:t>
            </a:r>
            <a:r>
              <a:rPr lang="en-US" altLang="ja-JP" sz="1200" dirty="0"/>
              <a:t>--&gt;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/>
              <a:t>&lt;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TYPE=BUTTON</a:t>
            </a:r>
            <a:r>
              <a:rPr lang="en-US" altLang="ja-JP" sz="1200" dirty="0"/>
              <a:t> </a:t>
            </a:r>
          </a:p>
          <a:p>
            <a:r>
              <a:rPr lang="en-US" altLang="ja-JP" sz="1200" dirty="0"/>
              <a:t>       VALUE="</a:t>
            </a:r>
            <a:r>
              <a:rPr lang="en-US" altLang="ja-JP" sz="1200" dirty="0" err="1"/>
              <a:t>ExcelExport</a:t>
            </a:r>
            <a:r>
              <a:rPr lang="en-US" altLang="ja-JP" sz="1200" dirty="0"/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ONCLICK</a:t>
            </a:r>
            <a:r>
              <a:rPr lang="en-US" altLang="ja-JP" sz="1200" dirty="0"/>
              <a:t>="</a:t>
            </a:r>
            <a:r>
              <a:rPr lang="en-US" altLang="ja-JP" sz="1200" dirty="0" err="1"/>
              <a:t>Efw</a:t>
            </a:r>
            <a:r>
              <a:rPr lang="en-US" altLang="ja-JP" sz="1200" dirty="0"/>
              <a:t>('</a:t>
            </a:r>
            <a:r>
              <a:rPr lang="en-US" altLang="ja-JP" sz="1200" b="1" dirty="0" err="1">
                <a:solidFill>
                  <a:srgbClr val="FFFF00"/>
                </a:solidFill>
              </a:rPr>
              <a:t>helloWorld_exportExcel</a:t>
            </a:r>
            <a:r>
              <a:rPr lang="en-US" altLang="ja-JP" sz="1200" dirty="0"/>
              <a:t>')"&gt;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&lt;FIELDSET&gt;&lt;LEGEND&gt;Messages&lt;/LEGEND&gt;&lt;/FIELDSET&gt;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&lt;/BODY&gt;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&lt;/HTML&gt;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417199" y="2605714"/>
            <a:ext cx="805339" cy="145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052492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045200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４－４．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48532" y="1726788"/>
            <a:ext cx="2053778" cy="243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8312" y="5321476"/>
            <a:ext cx="446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</a:t>
            </a: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exportExcel.js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589947" y="1099130"/>
            <a:ext cx="6401771" cy="5667552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helloWorld_exportExcel.paramsFormat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objExcel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=new Excel("templates</a:t>
            </a:r>
            <a:r>
              <a:rPr lang="en-US" altLang="ja-JP" sz="1200" b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/helloworld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.xlsx");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strFilePathName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="sample.xlsx";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try{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DB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var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{}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検索したレコードを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に設定</a:t>
            </a:r>
          </a:p>
          <a:p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for(var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0;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&lt;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arrMessage.length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++)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objExcel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setCell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+(i+2),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dataMessage.message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lang="en-US" altLang="ja-JP" sz="1200" b="1" dirty="0">
                <a:solidFill>
                  <a:srgbClr val="FFFF00"/>
                </a:solidFill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b="1" dirty="0">
                <a:solidFill>
                  <a:srgbClr val="FFFF00"/>
                </a:solidFill>
              </a:rPr>
              <a:t>テンプレート</a:t>
            </a:r>
            <a:r>
              <a:rPr lang="en-US" altLang="ja-JP" sz="1200" b="1" dirty="0">
                <a:solidFill>
                  <a:srgbClr val="FFFF00"/>
                </a:solidFill>
              </a:rPr>
              <a:t>","A2"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objExcel.save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strFilePathName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ダウンロード用ファイルを設定し、ダウンロードした後ファイルを削除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return (new Result())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.attach(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strFilePathName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deleteAfterDownload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catch(e){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var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"Excel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作成に失敗しました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return new Result().alert(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lang="ja-JP" altLang="en-US" sz="1200" dirty="0"/>
          </a:p>
          <a:p>
            <a:r>
              <a:rPr lang="en-US" altLang="ja-JP" sz="1200" dirty="0"/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帳票追加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362881" y="2035346"/>
            <a:ext cx="1136696" cy="1284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8697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E-FW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の提供機能とプログラムイメージ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8333925" y="453371"/>
            <a:ext cx="882647" cy="422220"/>
          </a:xfrm>
        </p:spPr>
        <p:txBody>
          <a:bodyPr anchor="t"/>
          <a:lstStyle/>
          <a:p>
            <a:pPr algn="l"/>
            <a:r>
              <a:rPr lang="ja-JP" altLang="en-US" sz="2000" b="1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概要</a:t>
            </a:r>
            <a:endParaRPr lang="ja-JP" altLang="en-US" sz="2800" b="1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13" y="4462720"/>
            <a:ext cx="7239372" cy="234962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7" y="970041"/>
            <a:ext cx="5905804" cy="3492679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205976" y="2130340"/>
            <a:ext cx="2563835" cy="819150"/>
          </a:xfrm>
          <a:prstGeom prst="rect">
            <a:avLst/>
          </a:prstGeom>
          <a:solidFill>
            <a:srgbClr val="002060">
              <a:alpha val="50000"/>
            </a:srgbClr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&lt;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type=button value="Search"   </a:t>
            </a:r>
          </a:p>
          <a:p>
            <a:pPr algn="l"/>
            <a:r>
              <a:rPr lang="en-US" altLang="ja-JP" sz="1200" b="1" dirty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onclick</a:t>
            </a:r>
            <a:r>
              <a:rPr lang="en-US" altLang="ja-JP" sz="120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b="1" dirty="0" err="1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b="1" dirty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(‘search')</a:t>
            </a:r>
            <a:r>
              <a:rPr lang="en-US" altLang="ja-JP" sz="120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 &lt;table&gt;&lt;/table&gt;</a:t>
            </a:r>
          </a:p>
          <a:p>
            <a:pPr algn="l"/>
            <a:endParaRPr kumimoji="1"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002210" y="3762994"/>
            <a:ext cx="3856083" cy="1874536"/>
          </a:xfrm>
          <a:prstGeom prst="rect">
            <a:avLst/>
          </a:prstGeom>
          <a:solidFill>
            <a:srgbClr val="002060">
              <a:alpha val="50000"/>
            </a:srgbClr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search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){</a:t>
            </a:r>
            <a:endParaRPr lang="en-US" altLang="ja-JP" sz="1200" b="0" baseline="0" dirty="0"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data =</a:t>
            </a:r>
            <a:r>
              <a:rPr lang="en-US" altLang="ja-JP" sz="1200" b="0" baseline="0" dirty="0" err="1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endParaRPr lang="en-US" altLang="ja-JP" sz="1200" b="0" baseline="0" dirty="0"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.select("XXX","</a:t>
            </a:r>
            <a:r>
              <a:rPr lang="en-US" altLang="ja-JP" sz="1200" b="1" baseline="0" dirty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sql1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key":"XX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"}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.</a:t>
            </a:r>
            <a:r>
              <a:rPr lang="en-US" altLang="ja-JP" sz="1200" b="0" baseline="0" dirty="0" err="1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getArrary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return(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newResult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())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(data) ;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6486109" y="2138110"/>
            <a:ext cx="2309947" cy="833718"/>
          </a:xfrm>
          <a:prstGeom prst="rect">
            <a:avLst/>
          </a:prstGeom>
          <a:solidFill>
            <a:srgbClr val="002060">
              <a:alpha val="50000"/>
            </a:srgbClr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&lt;</a:t>
            </a:r>
            <a:r>
              <a:rPr kumimoji="1"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 = "</a:t>
            </a:r>
            <a:r>
              <a:rPr kumimoji="1"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sql1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</a:t>
            </a:r>
          </a:p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SELECT *</a:t>
            </a:r>
            <a:r>
              <a:rPr kumimoji="1" lang="en-US" altLang="ja-JP" sz="120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kumimoji="1" lang="en-US" altLang="ja-JP" sz="120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Table1</a:t>
            </a:r>
          </a:p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WHERE Key =:key </a:t>
            </a:r>
          </a:p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kumimoji="1"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446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４－５．実行結果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3146" y="1402545"/>
            <a:ext cx="6512429" cy="5892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帳票追加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0" y="3180188"/>
            <a:ext cx="6781800" cy="30099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0FAE91A-5214-4731-A645-880C206839CC}"/>
              </a:ext>
            </a:extLst>
          </p:cNvPr>
          <p:cNvSpPr/>
          <p:nvPr/>
        </p:nvSpPr>
        <p:spPr>
          <a:xfrm>
            <a:off x="5149850" y="3251200"/>
            <a:ext cx="1549400" cy="177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9660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５－１．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BRMS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接続設定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199" y="4858762"/>
            <a:ext cx="56292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サーバー環境が構築済みの前提である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context.xml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で接続情報設定（接続の一例である）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37633" y="1867292"/>
            <a:ext cx="808038" cy="1787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1080000"/>
            <a:ext cx="3873817" cy="2920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2030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５－２．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web.xml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設定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761398" y="1419732"/>
            <a:ext cx="6087327" cy="4847718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&lt;?xml version="1.0" encoding="UTF-8"?&gt;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&lt;web-app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innorules.home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-value&gt;C:/inno7.1&lt;/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innorules.system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-value&gt;dev&lt;/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innorules.rule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-application-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config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devapp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innorules.library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-template&lt;/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-value&gt;rule-service&lt;/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&lt;listener&gt;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&lt;listener-class&gt;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com.innorules.rrt.RuleAppInitializerListener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&lt;/listener-class&gt;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&lt;/listener&gt;</a:t>
            </a: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&lt;/web-app&gt;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64216" y="2304959"/>
            <a:ext cx="623677" cy="1418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80283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2802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５－３．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ファイル取り込み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861513"/>
            <a:ext cx="710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innorules-api.jar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innorules-core.jar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ファイルを入手</a:t>
            </a:r>
            <a:endParaRPr kumimoji="1"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1339320" y="2032048"/>
            <a:ext cx="1114169" cy="1317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2" name="正方形/長方形 11"/>
          <p:cNvSpPr/>
          <p:nvPr/>
        </p:nvSpPr>
        <p:spPr>
          <a:xfrm>
            <a:off x="1339319" y="2168562"/>
            <a:ext cx="1114169" cy="1219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73809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2802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５－４．ルール作成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861513"/>
            <a:ext cx="7108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エイリアス：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brmstest</a:t>
            </a:r>
            <a:endParaRPr kumimoji="1"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・パラメーター：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param1</a:t>
            </a: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・リターン項目のエイリアス：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returnValue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</p:spTree>
    <p:extLst>
      <p:ext uri="{BB962C8B-B14F-4D97-AF65-F5344CB8AC3E}">
        <p14:creationId xmlns:p14="http://schemas.microsoft.com/office/powerpoint/2010/main" val="143475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5320163"/>
            <a:ext cx="352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helloworld.jsp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00057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５－５．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jsp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ファイル作成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552257" y="1419730"/>
            <a:ext cx="5963093" cy="3900431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page language="java" contentType="text/html; charset=UTF-8"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pageEncoding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="UTF-8"%&gt;</a:t>
            </a:r>
          </a:p>
          <a:p>
            <a:r>
              <a:rPr lang="it-IT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taglib prefix="efw" uri="efw" %&gt;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html PUBLIC "-//W3C//DTD HTML 4.01 Transitional//EN" 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"http://www.w3.org/TR/html4/loose.dtd"&gt;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&lt;HTML&gt;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&lt;HEAD&gt;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&lt;META HTTP-EQUIV="CONTENT-TYPE" 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CONTENT="TEXT/HTML;CHARSET=UTF-8"&gt;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&lt;TITLE&gt;Hello World&lt;/TITLE&gt;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efw:Client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&lt;/HEAD&gt;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&lt;BODY&gt;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TYPE="TEXT" ID="txt_message"&gt;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TYPE="BUTTON" 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VALUE="Send" ONCLICK="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TYPE="BUTTON" 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VALUE="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ExcelExport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ONCLICK="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&lt;FIELDSET&gt;&lt;LEGEND&gt;Messages&lt;/LEGEND&gt;&lt;/FIELDSET&gt;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&lt;/BODY&gt;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&lt;/HTML&gt;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80032" y="2576757"/>
            <a:ext cx="914077" cy="1557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061723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045200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５－６．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48532" y="1726788"/>
            <a:ext cx="2053778" cy="243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" y="5321476"/>
            <a:ext cx="44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helloWorld_callBrms.js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789974" y="1419048"/>
            <a:ext cx="5830152" cy="3762552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helloWorld_callBrms.paramsFormat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"#txt_message" : "required:true;display-name: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objRuleParams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"param1":params["#txt_message"]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ルール呼び出し</a:t>
            </a:r>
          </a:p>
          <a:p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rstRule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brms.getRuleByAlias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brmstest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objRuleParams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=new Result();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//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ルール結果を用いて禁止用語であるかを判断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if 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rstRule.getArray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()[0][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returnValue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 == 'OK'){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rst.concat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event.fire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} 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else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rst.alert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["#txt_message"] + "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は禁止用語です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}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361026" y="2141303"/>
            <a:ext cx="1098688" cy="1653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4166748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５－７．実行結果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28601" y="1380321"/>
            <a:ext cx="930243" cy="1859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</p:spTree>
    <p:extLst>
      <p:ext uri="{BB962C8B-B14F-4D97-AF65-F5344CB8AC3E}">
        <p14:creationId xmlns:p14="http://schemas.microsoft.com/office/powerpoint/2010/main" val="4028671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3047149" y="1419047"/>
            <a:ext cx="5715852" cy="5075415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={};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 =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"#txt_message" : "required:true;display-name: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["#txt_message"] }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".debug("String debug test"),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{}.debug("Object debug test")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).debug("Record debug test").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().debug("Array debug test");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({"#txt_message" : ""})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.append("&lt;SPAN&gt;{message}&lt;BR&gt;&lt;/SPAN&gt;")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).debug("Result debug test");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};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６－１．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Debug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コード追加</a:t>
            </a:r>
            <a:b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258074" y="6030698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385856" y="4546057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" name="正方形/長方形 16"/>
          <p:cNvSpPr/>
          <p:nvPr/>
        </p:nvSpPr>
        <p:spPr>
          <a:xfrm>
            <a:off x="4739914" y="4163844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9" name="正方形/長方形 18"/>
          <p:cNvSpPr/>
          <p:nvPr/>
        </p:nvSpPr>
        <p:spPr>
          <a:xfrm>
            <a:off x="3748686" y="4369583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0" name="正方形/長方形 19"/>
          <p:cNvSpPr/>
          <p:nvPr/>
        </p:nvSpPr>
        <p:spPr>
          <a:xfrm>
            <a:off x="3416212" y="4561016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3" name="正方形/長方形 12"/>
          <p:cNvSpPr/>
          <p:nvPr/>
        </p:nvSpPr>
        <p:spPr>
          <a:xfrm>
            <a:off x="1361172" y="1878426"/>
            <a:ext cx="1203935" cy="146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79601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5424488" cy="3905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６－２．実行結果</a:t>
            </a:r>
            <a:b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600" y="1418400"/>
            <a:ext cx="6086475" cy="45339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2199120" y="3326606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199120" y="4032584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199120" y="4693851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199120" y="1593323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199120" y="1959600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0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1080000"/>
            <a:ext cx="3867150" cy="29203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２－１．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Tomcat startup.bat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初期設定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80318" y="5034941"/>
            <a:ext cx="38989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Jdk1.8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Tomcat9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Servlet3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をサポートする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アプリケーションサーバであれば論理的に大丈夫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360377" y="2577765"/>
            <a:ext cx="646747" cy="1340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5" name="正方形/長方形 14"/>
          <p:cNvSpPr/>
          <p:nvPr/>
        </p:nvSpPr>
        <p:spPr>
          <a:xfrm>
            <a:off x="4872310" y="2017134"/>
            <a:ext cx="1876833" cy="1231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096000" cy="3471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/>
          <p:cNvSpPr/>
          <p:nvPr/>
        </p:nvSpPr>
        <p:spPr>
          <a:xfrm>
            <a:off x="3583010" y="3177006"/>
            <a:ext cx="2514755" cy="298365"/>
          </a:xfrm>
          <a:custGeom>
            <a:avLst/>
            <a:gdLst>
              <a:gd name="connsiteX0" fmla="*/ 0 w 2243024"/>
              <a:gd name="connsiteY0" fmla="*/ 0 h 289657"/>
              <a:gd name="connsiteX1" fmla="*/ 2243024 w 2243024"/>
              <a:gd name="connsiteY1" fmla="*/ 0 h 289657"/>
              <a:gd name="connsiteX2" fmla="*/ 2243024 w 2243024"/>
              <a:gd name="connsiteY2" fmla="*/ 289657 h 289657"/>
              <a:gd name="connsiteX3" fmla="*/ 0 w 2243024"/>
              <a:gd name="connsiteY3" fmla="*/ 289657 h 289657"/>
              <a:gd name="connsiteX4" fmla="*/ 0 w 2243024"/>
              <a:gd name="connsiteY4" fmla="*/ 0 h 289657"/>
              <a:gd name="connsiteX0" fmla="*/ 243840 w 2243024"/>
              <a:gd name="connsiteY0" fmla="*/ 0 h 298365"/>
              <a:gd name="connsiteX1" fmla="*/ 2243024 w 2243024"/>
              <a:gd name="connsiteY1" fmla="*/ 8708 h 298365"/>
              <a:gd name="connsiteX2" fmla="*/ 2243024 w 2243024"/>
              <a:gd name="connsiteY2" fmla="*/ 298365 h 298365"/>
              <a:gd name="connsiteX3" fmla="*/ 0 w 2243024"/>
              <a:gd name="connsiteY3" fmla="*/ 298365 h 298365"/>
              <a:gd name="connsiteX4" fmla="*/ 243840 w 2243024"/>
              <a:gd name="connsiteY4" fmla="*/ 0 h 2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24" h="298365">
                <a:moveTo>
                  <a:pt x="243840" y="0"/>
                </a:moveTo>
                <a:lnTo>
                  <a:pt x="2243024" y="8708"/>
                </a:lnTo>
                <a:lnTo>
                  <a:pt x="2243024" y="298365"/>
                </a:lnTo>
                <a:lnTo>
                  <a:pt x="0" y="298365"/>
                </a:lnTo>
                <a:lnTo>
                  <a:pt x="24384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lloWorld_sendMessage.js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６－３．よくあるバグ１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966651" y="2715903"/>
            <a:ext cx="1339821" cy="2320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" name="正方形/長方形 16"/>
          <p:cNvSpPr/>
          <p:nvPr/>
        </p:nvSpPr>
        <p:spPr>
          <a:xfrm>
            <a:off x="3588363" y="3451532"/>
            <a:ext cx="5454039" cy="1783209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hello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 = {};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orld_sendMessage.paramsFormat =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"#txt_message" : "required:true;display-name: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・・・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3938550" y="3496806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1" name="正方形/長方形 20"/>
          <p:cNvSpPr/>
          <p:nvPr/>
        </p:nvSpPr>
        <p:spPr>
          <a:xfrm>
            <a:off x="3938550" y="3230990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8" name="正方形/長方形 27"/>
          <p:cNvSpPr/>
          <p:nvPr/>
        </p:nvSpPr>
        <p:spPr>
          <a:xfrm>
            <a:off x="6004746" y="4250652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8" name="角丸四角形吹き出し 47"/>
          <p:cNvSpPr/>
          <p:nvPr/>
        </p:nvSpPr>
        <p:spPr>
          <a:xfrm>
            <a:off x="5880153" y="2444808"/>
            <a:ext cx="3263847" cy="517637"/>
          </a:xfrm>
          <a:prstGeom prst="wedgeRoundRectCallout">
            <a:avLst>
              <a:gd name="adj1" fmla="val -64583"/>
              <a:gd name="adj2" fmla="val 101490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イベントファイル名はイベント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と合わない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3" name="角丸四角形吹き出し 52"/>
          <p:cNvSpPr/>
          <p:nvPr/>
        </p:nvSpPr>
        <p:spPr>
          <a:xfrm>
            <a:off x="377929" y="4930317"/>
            <a:ext cx="2824580" cy="517637"/>
          </a:xfrm>
          <a:prstGeom prst="wedgeRoundRectCallout">
            <a:avLst>
              <a:gd name="adj1" fmla="val 65914"/>
              <a:gd name="adj2" fmla="val -285455"/>
              <a:gd name="adj3" fmla="val 16667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ソースの中身はイベント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と合わない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4" name="角丸四角形吹き出し 53"/>
          <p:cNvSpPr/>
          <p:nvPr/>
        </p:nvSpPr>
        <p:spPr>
          <a:xfrm>
            <a:off x="5365036" y="4936938"/>
            <a:ext cx="3166904" cy="517637"/>
          </a:xfrm>
          <a:prstGeom prst="wedgeRoundRectCallout">
            <a:avLst>
              <a:gd name="adj1" fmla="val -8004"/>
              <a:gd name="adj2" fmla="val -128995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ソースは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javaScript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語法に違反している</a:t>
            </a:r>
          </a:p>
        </p:txBody>
      </p:sp>
      <p:sp>
        <p:nvSpPr>
          <p:cNvPr id="55" name="角丸四角形吹き出し 54"/>
          <p:cNvSpPr/>
          <p:nvPr/>
        </p:nvSpPr>
        <p:spPr>
          <a:xfrm>
            <a:off x="1416694" y="1822895"/>
            <a:ext cx="1631305" cy="429949"/>
          </a:xfrm>
          <a:prstGeom prst="wedgeRoundRectCallout">
            <a:avLst>
              <a:gd name="adj1" fmla="val 243"/>
              <a:gd name="adj2" fmla="val 13489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3655522" y="3684094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20000" y="5580000"/>
            <a:ext cx="56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とリンクできる正しいプログラムがないので、エラー発生する。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276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096000" cy="3476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/>
          <p:cNvSpPr/>
          <p:nvPr/>
        </p:nvSpPr>
        <p:spPr>
          <a:xfrm>
            <a:off x="3583010" y="3177006"/>
            <a:ext cx="2514755" cy="298365"/>
          </a:xfrm>
          <a:custGeom>
            <a:avLst/>
            <a:gdLst>
              <a:gd name="connsiteX0" fmla="*/ 0 w 2243024"/>
              <a:gd name="connsiteY0" fmla="*/ 0 h 289657"/>
              <a:gd name="connsiteX1" fmla="*/ 2243024 w 2243024"/>
              <a:gd name="connsiteY1" fmla="*/ 0 h 289657"/>
              <a:gd name="connsiteX2" fmla="*/ 2243024 w 2243024"/>
              <a:gd name="connsiteY2" fmla="*/ 289657 h 289657"/>
              <a:gd name="connsiteX3" fmla="*/ 0 w 2243024"/>
              <a:gd name="connsiteY3" fmla="*/ 289657 h 289657"/>
              <a:gd name="connsiteX4" fmla="*/ 0 w 2243024"/>
              <a:gd name="connsiteY4" fmla="*/ 0 h 289657"/>
              <a:gd name="connsiteX0" fmla="*/ 243840 w 2243024"/>
              <a:gd name="connsiteY0" fmla="*/ 0 h 298365"/>
              <a:gd name="connsiteX1" fmla="*/ 2243024 w 2243024"/>
              <a:gd name="connsiteY1" fmla="*/ 8708 h 298365"/>
              <a:gd name="connsiteX2" fmla="*/ 2243024 w 2243024"/>
              <a:gd name="connsiteY2" fmla="*/ 298365 h 298365"/>
              <a:gd name="connsiteX3" fmla="*/ 0 w 2243024"/>
              <a:gd name="connsiteY3" fmla="*/ 298365 h 298365"/>
              <a:gd name="connsiteX4" fmla="*/ 243840 w 2243024"/>
              <a:gd name="connsiteY4" fmla="*/ 0 h 2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24" h="298365">
                <a:moveTo>
                  <a:pt x="243840" y="0"/>
                </a:moveTo>
                <a:lnTo>
                  <a:pt x="2243024" y="8708"/>
                </a:lnTo>
                <a:lnTo>
                  <a:pt x="2243024" y="298365"/>
                </a:lnTo>
                <a:lnTo>
                  <a:pt x="0" y="298365"/>
                </a:lnTo>
                <a:lnTo>
                  <a:pt x="24384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lloWorld_sendMessage.js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６－４．よくあるバグ２－１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3588363" y="3451532"/>
            <a:ext cx="5454039" cy="1783209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orld_sendMessage.paramsFormat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"required:true;display-name: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  <a:endParaRPr lang="en-US" altLang="ja-JP" sz="1200" b="1" dirty="0">
              <a:solidFill>
                <a:srgbClr val="FF99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・・・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</p:txBody>
      </p:sp>
      <p:sp>
        <p:nvSpPr>
          <p:cNvPr id="48" name="角丸四角形吹き出し 47"/>
          <p:cNvSpPr/>
          <p:nvPr/>
        </p:nvSpPr>
        <p:spPr>
          <a:xfrm>
            <a:off x="358503" y="5348946"/>
            <a:ext cx="2733040" cy="518400"/>
          </a:xfrm>
          <a:prstGeom prst="wedgeRoundRectCallout">
            <a:avLst>
              <a:gd name="adj1" fmla="val 72375"/>
              <a:gd name="adj2" fmla="val -299040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パラメータ定義はタグ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と合わない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343399" y="1797070"/>
            <a:ext cx="584835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" name="正方形/長方形 26"/>
          <p:cNvSpPr/>
          <p:nvPr/>
        </p:nvSpPr>
        <p:spPr>
          <a:xfrm>
            <a:off x="3843383" y="3860805"/>
            <a:ext cx="1391557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" name="角丸四角形吹き出し 28"/>
          <p:cNvSpPr/>
          <p:nvPr/>
        </p:nvSpPr>
        <p:spPr>
          <a:xfrm>
            <a:off x="5234940" y="2337373"/>
            <a:ext cx="1304698" cy="517637"/>
          </a:xfrm>
          <a:prstGeom prst="wedgeRoundRectCallout">
            <a:avLst>
              <a:gd name="adj1" fmla="val -69257"/>
              <a:gd name="adj2" fmla="val -12556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420000" y="5580000"/>
            <a:ext cx="56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唯一データを取得するパラメータの定義だが、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何も取得できないので、エラー発生する。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5041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096000" cy="3481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/>
          <p:cNvSpPr/>
          <p:nvPr/>
        </p:nvSpPr>
        <p:spPr>
          <a:xfrm>
            <a:off x="3583010" y="3204300"/>
            <a:ext cx="2514755" cy="298365"/>
          </a:xfrm>
          <a:custGeom>
            <a:avLst/>
            <a:gdLst>
              <a:gd name="connsiteX0" fmla="*/ 0 w 2243024"/>
              <a:gd name="connsiteY0" fmla="*/ 0 h 289657"/>
              <a:gd name="connsiteX1" fmla="*/ 2243024 w 2243024"/>
              <a:gd name="connsiteY1" fmla="*/ 0 h 289657"/>
              <a:gd name="connsiteX2" fmla="*/ 2243024 w 2243024"/>
              <a:gd name="connsiteY2" fmla="*/ 289657 h 289657"/>
              <a:gd name="connsiteX3" fmla="*/ 0 w 2243024"/>
              <a:gd name="connsiteY3" fmla="*/ 289657 h 289657"/>
              <a:gd name="connsiteX4" fmla="*/ 0 w 2243024"/>
              <a:gd name="connsiteY4" fmla="*/ 0 h 289657"/>
              <a:gd name="connsiteX0" fmla="*/ 243840 w 2243024"/>
              <a:gd name="connsiteY0" fmla="*/ 0 h 298365"/>
              <a:gd name="connsiteX1" fmla="*/ 2243024 w 2243024"/>
              <a:gd name="connsiteY1" fmla="*/ 8708 h 298365"/>
              <a:gd name="connsiteX2" fmla="*/ 2243024 w 2243024"/>
              <a:gd name="connsiteY2" fmla="*/ 298365 h 298365"/>
              <a:gd name="connsiteX3" fmla="*/ 0 w 2243024"/>
              <a:gd name="connsiteY3" fmla="*/ 298365 h 298365"/>
              <a:gd name="connsiteX4" fmla="*/ 243840 w 2243024"/>
              <a:gd name="connsiteY4" fmla="*/ 0 h 2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24" h="298365">
                <a:moveTo>
                  <a:pt x="243840" y="0"/>
                </a:moveTo>
                <a:lnTo>
                  <a:pt x="2243024" y="8708"/>
                </a:lnTo>
                <a:lnTo>
                  <a:pt x="2243024" y="298365"/>
                </a:lnTo>
                <a:lnTo>
                  <a:pt x="0" y="298365"/>
                </a:lnTo>
                <a:lnTo>
                  <a:pt x="24384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lloWorld_sendMessage.js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６－５．よくあるバグ２－２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3583010" y="3504032"/>
            <a:ext cx="5454039" cy="1783209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orld_sendMessage.paramsFormat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“.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"required:true;display-name: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  <a:endParaRPr lang="en-US" altLang="ja-JP" sz="1200" b="1" dirty="0">
              <a:solidFill>
                <a:srgbClr val="FF99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・・・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3752849" y="2017718"/>
            <a:ext cx="1310470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3" name="正方形/長方形 32"/>
          <p:cNvSpPr/>
          <p:nvPr/>
        </p:nvSpPr>
        <p:spPr>
          <a:xfrm>
            <a:off x="3857624" y="3923004"/>
            <a:ext cx="116681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4" name="角丸四角形吹き出し 33"/>
          <p:cNvSpPr/>
          <p:nvPr/>
        </p:nvSpPr>
        <p:spPr>
          <a:xfrm>
            <a:off x="1150982" y="5120042"/>
            <a:ext cx="2018938" cy="518400"/>
          </a:xfrm>
          <a:prstGeom prst="wedgeRoundRectCallout">
            <a:avLst>
              <a:gd name="adj1" fmla="val 79887"/>
              <a:gd name="adj2" fmla="val -25477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パラメータ定義のカラス名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角丸四角形吹き出し 34"/>
          <p:cNvSpPr/>
          <p:nvPr/>
        </p:nvSpPr>
        <p:spPr>
          <a:xfrm>
            <a:off x="5433151" y="2137738"/>
            <a:ext cx="2605380" cy="518400"/>
          </a:xfrm>
          <a:prstGeom prst="wedgeRoundRectCallout">
            <a:avLst>
              <a:gd name="adj1" fmla="val -64414"/>
              <a:gd name="adj2" fmla="val -4498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タグに同一クラス名が複数ある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0000" y="5580000"/>
            <a:ext cx="56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唯一データを取得するパラメータの定義だが、複数データを取得するので、エラー発生する。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5319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６－６．よくあるバグ３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3494816" y="1083600"/>
            <a:ext cx="5454039" cy="4866824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required:true;display-name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"helloworld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"insertMessage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 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).getArray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.withdata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""})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.append("&lt;SPAN&gt;{message}&lt;BR&gt;&lt;/SPAN&gt;")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3968000" y="2406925"/>
            <a:ext cx="116681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0000" y="6092440"/>
            <a:ext cx="552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JavaScript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語法に満足できるが、実行時エラーのケースがたくさんある。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967999" y="2587309"/>
            <a:ext cx="1375525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3" name="正方形/長方形 22"/>
          <p:cNvSpPr/>
          <p:nvPr/>
        </p:nvSpPr>
        <p:spPr>
          <a:xfrm>
            <a:off x="3759289" y="4062735"/>
            <a:ext cx="108703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4" name="正方形/長方形 23"/>
          <p:cNvSpPr/>
          <p:nvPr/>
        </p:nvSpPr>
        <p:spPr>
          <a:xfrm>
            <a:off x="3967999" y="4793480"/>
            <a:ext cx="87832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13" name="カギ線コネクタ 12"/>
          <p:cNvCxnSpPr>
            <a:stCxn id="33" idx="1"/>
            <a:endCxn id="42" idx="3"/>
          </p:cNvCxnSpPr>
          <p:nvPr/>
        </p:nvCxnSpPr>
        <p:spPr>
          <a:xfrm rot="10800000">
            <a:off x="3190366" y="1697221"/>
            <a:ext cx="777635" cy="80134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21" idx="1"/>
          </p:cNvCxnSpPr>
          <p:nvPr/>
        </p:nvCxnSpPr>
        <p:spPr>
          <a:xfrm rot="10800000" flipV="1">
            <a:off x="3190365" y="2678944"/>
            <a:ext cx="777634" cy="349433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23" idx="1"/>
            <a:endCxn id="51" idx="3"/>
          </p:cNvCxnSpPr>
          <p:nvPr/>
        </p:nvCxnSpPr>
        <p:spPr>
          <a:xfrm rot="10800000" flipV="1">
            <a:off x="3190365" y="4154370"/>
            <a:ext cx="568924" cy="19639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24" idx="1"/>
            <a:endCxn id="55" idx="3"/>
          </p:cNvCxnSpPr>
          <p:nvPr/>
        </p:nvCxnSpPr>
        <p:spPr>
          <a:xfrm rot="10800000" flipV="1">
            <a:off x="3190365" y="4885116"/>
            <a:ext cx="777634" cy="78803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2895397" cy="115359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2434276"/>
            <a:ext cx="2908935" cy="113728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00" y="3772247"/>
            <a:ext cx="2886075" cy="113157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00" y="5104504"/>
            <a:ext cx="2908935" cy="113728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6824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６－７．よくあるバグ４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3494816" y="1083600"/>
            <a:ext cx="5454039" cy="4866824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required:true;display-name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{"strMessage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 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({"#txt_message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""})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.append("&lt;SPAN&gt;{message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}&lt;BR&gt;&lt;/SPAN&gt;")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4027634" y="2786060"/>
            <a:ext cx="116681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0000" y="6051496"/>
            <a:ext cx="552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エラーが発生しないが、想定外動作の例。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8" name="カギ線コネクタ 27"/>
          <p:cNvCxnSpPr>
            <a:stCxn id="33" idx="1"/>
            <a:endCxn id="12" idx="3"/>
          </p:cNvCxnSpPr>
          <p:nvPr/>
        </p:nvCxnSpPr>
        <p:spPr>
          <a:xfrm rot="10800000">
            <a:off x="3441600" y="1965618"/>
            <a:ext cx="586034" cy="91207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851399" y="4802094"/>
            <a:ext cx="1323975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0" name="正方形/長方形 19"/>
          <p:cNvSpPr/>
          <p:nvPr/>
        </p:nvSpPr>
        <p:spPr>
          <a:xfrm>
            <a:off x="5368924" y="5348194"/>
            <a:ext cx="96520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pSp>
        <p:nvGrpSpPr>
          <p:cNvPr id="27" name="グループ化 26"/>
          <p:cNvGrpSpPr/>
          <p:nvPr/>
        </p:nvGrpSpPr>
        <p:grpSpPr>
          <a:xfrm>
            <a:off x="270000" y="1080000"/>
            <a:ext cx="3171600" cy="1771234"/>
            <a:chOff x="248400" y="1083600"/>
            <a:chExt cx="3171600" cy="177123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675" y="1152374"/>
              <a:ext cx="2000250" cy="8515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2515" y="1793244"/>
              <a:ext cx="1988820" cy="9772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右矢印 8"/>
            <p:cNvSpPr/>
            <p:nvPr/>
          </p:nvSpPr>
          <p:spPr>
            <a:xfrm rot="2643064">
              <a:off x="1633647" y="1517820"/>
              <a:ext cx="341194" cy="425768"/>
            </a:xfrm>
            <a:prstGeom prst="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48400" y="1083600"/>
              <a:ext cx="3171600" cy="1771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1401124" y="2503346"/>
            <a:ext cx="70268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4" name="正方形/長方形 33"/>
          <p:cNvSpPr/>
          <p:nvPr/>
        </p:nvSpPr>
        <p:spPr>
          <a:xfrm>
            <a:off x="424633" y="1156070"/>
            <a:ext cx="614496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270000" y="2951054"/>
            <a:ext cx="3171600" cy="1771234"/>
            <a:chOff x="248400" y="3073886"/>
            <a:chExt cx="3171600" cy="1771234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675" y="3145110"/>
              <a:ext cx="1983105" cy="8343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4096" y="3797984"/>
              <a:ext cx="1971675" cy="9715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1" name="右矢印 40"/>
            <p:cNvSpPr/>
            <p:nvPr/>
          </p:nvSpPr>
          <p:spPr>
            <a:xfrm rot="2643064">
              <a:off x="1128683" y="3464974"/>
              <a:ext cx="341194" cy="425768"/>
            </a:xfrm>
            <a:prstGeom prst="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48400" y="3073886"/>
              <a:ext cx="3171600" cy="1771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44" name="正方形/長方形 43"/>
          <p:cNvSpPr/>
          <p:nvPr/>
        </p:nvSpPr>
        <p:spPr>
          <a:xfrm>
            <a:off x="447996" y="3035926"/>
            <a:ext cx="70268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5" name="正方形/長方形 44"/>
          <p:cNvSpPr/>
          <p:nvPr/>
        </p:nvSpPr>
        <p:spPr>
          <a:xfrm>
            <a:off x="1466551" y="3699003"/>
            <a:ext cx="70268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47" name="カギ線コネクタ 46"/>
          <p:cNvCxnSpPr>
            <a:stCxn id="19" idx="1"/>
            <a:endCxn id="42" idx="3"/>
          </p:cNvCxnSpPr>
          <p:nvPr/>
        </p:nvCxnSpPr>
        <p:spPr>
          <a:xfrm rot="10800000">
            <a:off x="3441601" y="3836672"/>
            <a:ext cx="1409799" cy="105705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20" idx="1"/>
            <a:endCxn id="54" idx="3"/>
          </p:cNvCxnSpPr>
          <p:nvPr/>
        </p:nvCxnSpPr>
        <p:spPr>
          <a:xfrm rot="10800000" flipV="1">
            <a:off x="3441600" y="5439830"/>
            <a:ext cx="1927324" cy="28527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グループ化 60"/>
          <p:cNvGrpSpPr/>
          <p:nvPr/>
        </p:nvGrpSpPr>
        <p:grpSpPr>
          <a:xfrm>
            <a:off x="270000" y="4839491"/>
            <a:ext cx="3171600" cy="1771234"/>
            <a:chOff x="248400" y="4839491"/>
            <a:chExt cx="3171600" cy="1771234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9937" y="4920167"/>
              <a:ext cx="1994535" cy="8401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4" name="正方形/長方形 53"/>
            <p:cNvSpPr/>
            <p:nvPr/>
          </p:nvSpPr>
          <p:spPr>
            <a:xfrm>
              <a:off x="248400" y="4839491"/>
              <a:ext cx="3171600" cy="1771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76567" y="5583054"/>
              <a:ext cx="1983105" cy="9601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3" name="右矢印 52"/>
            <p:cNvSpPr/>
            <p:nvPr/>
          </p:nvSpPr>
          <p:spPr>
            <a:xfrm rot="2643064">
              <a:off x="1128683" y="5230579"/>
              <a:ext cx="341194" cy="425768"/>
            </a:xfrm>
            <a:prstGeom prst="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63" name="正方形/長方形 62"/>
          <p:cNvSpPr/>
          <p:nvPr/>
        </p:nvSpPr>
        <p:spPr>
          <a:xfrm>
            <a:off x="380541" y="5248583"/>
            <a:ext cx="499546" cy="4765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4" name="正方形/長方形 63"/>
          <p:cNvSpPr/>
          <p:nvPr/>
        </p:nvSpPr>
        <p:spPr>
          <a:xfrm>
            <a:off x="1427507" y="5835781"/>
            <a:ext cx="676298" cy="6680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5" name="角丸四角形吹き出し 64"/>
          <p:cNvSpPr/>
          <p:nvPr/>
        </p:nvSpPr>
        <p:spPr>
          <a:xfrm>
            <a:off x="6842760" y="2076581"/>
            <a:ext cx="1872593" cy="518400"/>
          </a:xfrm>
          <a:prstGeom prst="wedgeRoundRectCallout">
            <a:avLst>
              <a:gd name="adj1" fmla="val -78299"/>
              <a:gd name="adj2" fmla="val 828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入力値がデータベースに登録されない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6" name="角丸四角形吹き出し 65"/>
          <p:cNvSpPr/>
          <p:nvPr/>
        </p:nvSpPr>
        <p:spPr>
          <a:xfrm>
            <a:off x="6842760" y="3551199"/>
            <a:ext cx="1872593" cy="518400"/>
          </a:xfrm>
          <a:prstGeom prst="wedgeRoundRectCallout">
            <a:avLst>
              <a:gd name="adj1" fmla="val -78299"/>
              <a:gd name="adj2" fmla="val 828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入力欄がクリアされない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7" name="角丸四角形吹き出し 66"/>
          <p:cNvSpPr/>
          <p:nvPr/>
        </p:nvSpPr>
        <p:spPr>
          <a:xfrm>
            <a:off x="6842760" y="4634529"/>
            <a:ext cx="1872593" cy="518400"/>
          </a:xfrm>
          <a:prstGeom prst="wedgeRoundRectCallout">
            <a:avLst>
              <a:gd name="adj1" fmla="val -78299"/>
              <a:gd name="adj2" fmla="val 828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データベースの内容が表示されない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79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901543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２－２．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Web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アプリケーション作成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228" y="5322808"/>
            <a:ext cx="35269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・動的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Tomcat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と連携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331612" y="1868450"/>
            <a:ext cx="766489" cy="1775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40786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080000"/>
            <a:ext cx="3873817" cy="292036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638800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２－３．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プロパティファイル設定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228" y="5074183"/>
            <a:ext cx="504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efw.isdebug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true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efw.logging.level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ALL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4844692" y="2109471"/>
            <a:ext cx="1080000" cy="1409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3" name="正方形/長方形 12"/>
          <p:cNvSpPr/>
          <p:nvPr/>
        </p:nvSpPr>
        <p:spPr>
          <a:xfrm>
            <a:off x="1359171" y="2160401"/>
            <a:ext cx="1080000" cy="152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51966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228" y="5069420"/>
            <a:ext cx="504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efw-4.X.XXX.jar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ファイルを入手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２－４．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jar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ファイル取り込み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326634" y="1898589"/>
            <a:ext cx="1080000" cy="1424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79299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37" y="10798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5791233"/>
            <a:ext cx="352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helloworld.jsp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00057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２－５．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jsp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ファイル作成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460178" y="1424494"/>
            <a:ext cx="6401771" cy="4295268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page language="java" contentType="text/html; charset=UTF-8"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pageEncoding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="UTF-8"%&gt;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/>
              <a:t>&lt;!--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タグを宣言</a:t>
            </a:r>
            <a:r>
              <a:rPr lang="en-US" altLang="ja-JP" sz="1200" dirty="0"/>
              <a:t> --&gt;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it-IT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taglib prefix="efw" uri="efw" %&gt; 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HTML&gt;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&lt;HTML&gt;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&lt;HEAD&gt;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/>
              <a:t>&lt;META HTTP-EQUIV="CONTENT-TYPE"CONTENT="TEXT/HTML;CHARSET=UTF-8"&gt;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&lt;TITLE&gt;Hello World&lt;/TITLE&gt;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/>
              <a:t>&lt;!--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クライアントの取り込み</a:t>
            </a:r>
            <a:r>
              <a:rPr lang="en-US" altLang="ja-JP" sz="1200" dirty="0"/>
              <a:t>--&gt;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efw:Client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&lt;/HEAD&gt;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&lt;BODY&gt;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TYPE=TEXT ID="txt_message"&gt;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/>
              <a:t>&lt;!—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サーバーのイベント呼出し</a:t>
            </a:r>
            <a:r>
              <a:rPr lang="en-US" altLang="ja-JP" sz="1200" dirty="0"/>
              <a:t>--&gt;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TYPE=BUTTON   </a:t>
            </a:r>
          </a:p>
          <a:p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VALUE="Send" ONCLICK="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&lt;FIELDSET&gt;&lt;LEGEND&gt;Messages&lt;/LEGEND&gt;&lt;/FIELDSET&gt;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&lt;/BODY&gt;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&lt;/HTML&gt;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353019" y="2593042"/>
            <a:ext cx="1080000" cy="1424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80937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711371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２－６．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JS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48532" y="1726788"/>
            <a:ext cx="2053778" cy="243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" y="5806401"/>
            <a:ext cx="44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helloWorld_sendMessage.js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312885" y="1215085"/>
            <a:ext cx="5454198" cy="4295952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={};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helloWorld_sendMessage.paramsFormat={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txt_message":"required:true;display-name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endParaRPr kumimoji="1"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return (new Result())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BODY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({"#txt_message":""})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FIELDSET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SPAN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&gt;{message}&lt;BR&gt;&lt;/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SPAN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([{"message":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["#txt_message"]}]);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354986" y="1874427"/>
            <a:ext cx="1199517" cy="1614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19004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4361543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２－７．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3146" y="1427945"/>
            <a:ext cx="2016951" cy="7856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97" y="2352282"/>
            <a:ext cx="5911403" cy="35538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2280096" y="5080869"/>
            <a:ext cx="5911403" cy="5198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6660562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1.2"/>
  <p:tag name="ISPRING_ULTRA_SCORM_COURSE_ID" val="1918153B-DFF0-468D-BAFA-D25C8EBBD2C9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QUIZZES" val="0"/>
  <p:tag name="ISPRING_SCORM_PASSING_SCORE" val="100.000000"/>
  <p:tag name="ISPRING_PRESENTATION_TITLE" val="EFWプログラミングv1.4"/>
  <p:tag name="ISPRING_FIRST_PUBLISH" val="1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37429</TotalTime>
  <Words>2784</Words>
  <Application>Microsoft Office PowerPoint</Application>
  <PresentationFormat>画面に合わせる (4:3)</PresentationFormat>
  <Paragraphs>501</Paragraphs>
  <Slides>34</Slides>
  <Notes>34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1" baseType="lpstr">
      <vt:lpstr>Meiryo UI</vt:lpstr>
      <vt:lpstr>ＭＳ Ｐゴシック</vt:lpstr>
      <vt:lpstr>MS UI Gothic</vt:lpstr>
      <vt:lpstr>Arial</vt:lpstr>
      <vt:lpstr>Calibri</vt:lpstr>
      <vt:lpstr>Wingdings</vt:lpstr>
      <vt:lpstr>1_Office ​​テーマ</vt:lpstr>
      <vt:lpstr>E-FWプログラミング説明 v1.4</vt:lpstr>
      <vt:lpstr>１．E-FWの提供機能とプログラムイメージ</vt:lpstr>
      <vt:lpstr>２－１． Tomcat startup.bat初期設定</vt:lpstr>
      <vt:lpstr>２－２． Webアプリケーション作成</vt:lpstr>
      <vt:lpstr>２－３． プロパティファイル設定</vt:lpstr>
      <vt:lpstr>２－４． jarファイル取り込み</vt:lpstr>
      <vt:lpstr>２－５． jspファイル作成</vt:lpstr>
      <vt:lpstr>２－６． JSイベント</vt:lpstr>
      <vt:lpstr>２－７． 実行結果</vt:lpstr>
      <vt:lpstr>３－１． DB作成</vt:lpstr>
      <vt:lpstr>３－２． DB接続設定</vt:lpstr>
      <vt:lpstr>３－３．jarファイル取り込み</vt:lpstr>
      <vt:lpstr>３－４．JSイベント</vt:lpstr>
      <vt:lpstr>３－５．XML（外だしSQL）作成</vt:lpstr>
      <vt:lpstr>３－６． 実行結果</vt:lpstr>
      <vt:lpstr>４－１．テンプレート作成</vt:lpstr>
      <vt:lpstr>４－２．jarファイル取り込み</vt:lpstr>
      <vt:lpstr>４－３．jspファイル作成</vt:lpstr>
      <vt:lpstr>４－４．JSイベント</vt:lpstr>
      <vt:lpstr>４－５．実行結果</vt:lpstr>
      <vt:lpstr>５－１．BRMS接続設定</vt:lpstr>
      <vt:lpstr>５－２．web.xml設定</vt:lpstr>
      <vt:lpstr>５－３．jarファイル取り込み</vt:lpstr>
      <vt:lpstr>５－４．ルール作成</vt:lpstr>
      <vt:lpstr>５－５． jspファイル作成</vt:lpstr>
      <vt:lpstr>５－６．JSイベント</vt:lpstr>
      <vt:lpstr>５－７．実行結果</vt:lpstr>
      <vt:lpstr>６－１．Debugコード追加 </vt:lpstr>
      <vt:lpstr>６－２．実行結果 </vt:lpstr>
      <vt:lpstr>Debug方法</vt:lpstr>
      <vt:lpstr>Debug方法</vt:lpstr>
      <vt:lpstr>Debug方法</vt:lpstr>
      <vt:lpstr>Debug方法</vt:lpstr>
      <vt:lpstr>Debug方法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EFWプログラミングv1.4</dc:title>
  <dc:creator>常 珂軍</dc:creator>
  <cp:lastModifiedBy>常 珂軍</cp:lastModifiedBy>
  <cp:revision>4146</cp:revision>
  <cp:lastPrinted>2012-10-25T09:56:50Z</cp:lastPrinted>
  <dcterms:modified xsi:type="dcterms:W3CDTF">2022-07-25T06:50:56Z</dcterms:modified>
</cp:coreProperties>
</file>