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38"/>
  </p:notesMasterIdLst>
  <p:handoutMasterIdLst>
    <p:handoutMasterId r:id="rId39"/>
  </p:handoutMasterIdLst>
  <p:sldIdLst>
    <p:sldId id="392" r:id="rId2"/>
    <p:sldId id="411" r:id="rId3"/>
    <p:sldId id="412" r:id="rId4"/>
    <p:sldId id="413" r:id="rId5"/>
    <p:sldId id="405" r:id="rId6"/>
    <p:sldId id="406" r:id="rId7"/>
    <p:sldId id="410" r:id="rId8"/>
    <p:sldId id="407" r:id="rId9"/>
    <p:sldId id="408" r:id="rId10"/>
    <p:sldId id="409" r:id="rId11"/>
    <p:sldId id="418" r:id="rId12"/>
    <p:sldId id="415" r:id="rId13"/>
    <p:sldId id="419" r:id="rId14"/>
    <p:sldId id="416" r:id="rId15"/>
    <p:sldId id="414" r:id="rId16"/>
    <p:sldId id="417" r:id="rId17"/>
    <p:sldId id="420" r:id="rId18"/>
    <p:sldId id="421" r:id="rId19"/>
    <p:sldId id="422" r:id="rId20"/>
    <p:sldId id="423" r:id="rId21"/>
    <p:sldId id="424" r:id="rId22"/>
    <p:sldId id="425" r:id="rId23"/>
    <p:sldId id="426" r:id="rId24"/>
    <p:sldId id="427" r:id="rId25"/>
    <p:sldId id="428" r:id="rId26"/>
    <p:sldId id="430" r:id="rId27"/>
    <p:sldId id="429" r:id="rId28"/>
    <p:sldId id="431" r:id="rId29"/>
    <p:sldId id="432" r:id="rId30"/>
    <p:sldId id="433" r:id="rId31"/>
    <p:sldId id="434" r:id="rId32"/>
    <p:sldId id="435" r:id="rId33"/>
    <p:sldId id="436" r:id="rId34"/>
    <p:sldId id="437" r:id="rId35"/>
    <p:sldId id="438" r:id="rId36"/>
    <p:sldId id="439" r:id="rId37"/>
  </p:sldIdLst>
  <p:sldSz cx="9144000" cy="6858000" type="screen4x3"/>
  <p:notesSz cx="7099300" cy="10234613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CC"/>
    <a:srgbClr val="FFCCFF"/>
    <a:srgbClr val="006600"/>
    <a:srgbClr val="003399"/>
    <a:srgbClr val="0000FF"/>
    <a:srgbClr val="FFFF99"/>
    <a:srgbClr val="99CCFF"/>
    <a:srgbClr val="FF9900"/>
    <a:srgbClr val="66FF33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53" autoAdjust="0"/>
    <p:restoredTop sz="94424" autoAdjust="0"/>
  </p:normalViewPr>
  <p:slideViewPr>
    <p:cSldViewPr snapToGrid="0">
      <p:cViewPr>
        <p:scale>
          <a:sx n="125" d="100"/>
          <a:sy n="125" d="100"/>
        </p:scale>
        <p:origin x="-188" y="-20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-2856" y="-78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1EEA4EC-110F-4EBE-8324-45D9533D552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C68A9FDE-10FD-45DA-A1F0-F8F5C3264679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56126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905D0ECA-68A4-4E95-906C-2D1519606506}" type="datetimeFigureOut">
              <a:rPr lang="ja-JP" altLang="en-US"/>
              <a:pPr>
                <a:defRPr/>
              </a:pPr>
              <a:t>2019/12/23</a:t>
            </a:fld>
            <a:endParaRPr lang="en-US" altLang="ja-JP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 smtClean="0"/>
              <a:t>マスター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4640" tIns="47320" rIns="94640" bIns="47320" numCol="1" anchor="b" anchorCtr="0" compatLnSpc="1">
            <a:prstTxWarp prst="textNoShape">
              <a:avLst/>
            </a:prstTxWarp>
          </a:bodyPr>
          <a:lstStyle>
            <a:lvl1pPr algn="r" defTabSz="946150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411F456-129C-4679-AE79-8CAE1F5EB502}" type="slidenum">
              <a:rPr lang="ja-JP" altLang="en-US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775072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ja-JP" altLang="en-US" sz="1800" dirty="0" smtClean="0"/>
          </a:p>
        </p:txBody>
      </p:sp>
      <p:sp>
        <p:nvSpPr>
          <p:cNvPr id="13316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1354DFD-A574-4020-9875-E8EE80E50137}" type="slidenum">
              <a:rPr lang="ja-JP" altLang="en-US"/>
              <a:pPr algn="r" eaLnBrk="1" hangingPunct="1">
                <a:spcBef>
                  <a:spcPct val="0"/>
                </a:spcBef>
              </a:pPr>
              <a:t>0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5548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70702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428343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136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6261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5196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5891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168101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97233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6795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00097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</a:t>
            </a:fld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3846939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33170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021086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75046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296169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636065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927748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014738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51635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77636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5337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974765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29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96031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>
                <a:solidFill>
                  <a:prstClr val="black"/>
                </a:solidFill>
              </a:rPr>
              <a:pPr algn="r" eaLnBrk="1" hangingPunct="1">
                <a:spcBef>
                  <a:spcPct val="0"/>
                </a:spcBef>
              </a:pPr>
              <a:t>30</a:t>
            </a:fld>
            <a:endParaRPr lang="en-US" altLang="ja-JP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440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776470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407011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56453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5255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dirty="0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7047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1619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45725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918886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086787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スライド イメージ プレースホルダー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ノート プレースホルダー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ja-JP" altLang="en-US" smtClean="0"/>
          </a:p>
        </p:txBody>
      </p:sp>
      <p:sp>
        <p:nvSpPr>
          <p:cNvPr id="14340" name="スライド番号プレースホルダー 3"/>
          <p:cNvSpPr txBox="1">
            <a:spLocks noGrp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640" tIns="47320" rIns="94640" bIns="47320" anchor="b"/>
          <a:lstStyle>
            <a:lvl1pPr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1pPr>
            <a:lvl2pPr marL="768350" indent="-295275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2pPr>
            <a:lvl3pPr marL="118268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3pPr>
            <a:lvl4pPr marL="1655763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4pPr>
            <a:lvl5pPr marL="2128838" indent="-236538" defTabSz="9461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5pPr>
            <a:lvl6pPr marL="25860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6pPr>
            <a:lvl7pPr marL="30432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7pPr>
            <a:lvl8pPr marL="35004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8pPr>
            <a:lvl9pPr marL="3957638" indent="-236538" defTabSz="9461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Calibri" pitchFamily="34" charset="0"/>
                <a:ea typeface="ＭＳ Ｐゴシック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B9EDEEC-12B0-467D-849C-FC255EDD81CA}" type="slidenum">
              <a:rPr lang="ja-JP" altLang="en-US"/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2970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251520" y="863001"/>
            <a:ext cx="8712968" cy="45719"/>
          </a:xfrm>
          <a:prstGeom prst="round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sp>
        <p:nvSpPr>
          <p:cNvPr id="6" name="テキスト ボックス 9"/>
          <p:cNvSpPr txBox="1">
            <a:spLocks noChangeArrowheads="1"/>
          </p:cNvSpPr>
          <p:nvPr/>
        </p:nvSpPr>
        <p:spPr bwMode="auto">
          <a:xfrm>
            <a:off x="-36513" y="-47625"/>
            <a:ext cx="32400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ＭＳ Ｐゴシック" pitchFamily="50" charset="-128"/>
              </a:defRPr>
            </a:lvl9pPr>
          </a:lstStyle>
          <a:p>
            <a:pPr eaLnBrk="1" hangingPunct="1">
              <a:defRPr/>
            </a:pPr>
            <a:r>
              <a:rPr lang="en-US" altLang="ja-JP" sz="1400" b="1" dirty="0" smtClean="0">
                <a:solidFill>
                  <a:srgbClr val="C00000"/>
                </a:solidFill>
              </a:rPr>
              <a:t>EFW MAKE</a:t>
            </a:r>
            <a:r>
              <a:rPr lang="en-US" altLang="ja-JP" sz="1400" b="1" baseline="0" dirty="0" smtClean="0">
                <a:solidFill>
                  <a:srgbClr val="C00000"/>
                </a:solidFill>
              </a:rPr>
              <a:t> IT EASY</a:t>
            </a:r>
            <a:endParaRPr lang="ja-JP" altLang="en-US" sz="1400" b="1" dirty="0" smtClean="0">
              <a:solidFill>
                <a:srgbClr val="C0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288" y="6519863"/>
            <a:ext cx="2895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 anchor="t">
            <a:normAutofit/>
          </a:bodyPr>
          <a:lstStyle>
            <a:lvl1pPr algn="l">
              <a:defRPr sz="2800">
                <a:solidFill>
                  <a:schemeClr val="tx2"/>
                </a:solidFill>
                <a:latin typeface="MS UI Gothic" pitchFamily="50" charset="-128"/>
                <a:ea typeface="MS UI Gothic" pitchFamily="50" charset="-128"/>
              </a:defRPr>
            </a:lvl1pPr>
          </a:lstStyle>
          <a:p>
            <a:r>
              <a:rPr lang="ja-JP" altLang="en-US" smtClean="0"/>
              <a:t>マスター タイトルの書式設定</a:t>
            </a:r>
            <a:endParaRPr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991269"/>
            <a:ext cx="8229600" cy="5246043"/>
          </a:xfrm>
        </p:spPr>
        <p:txBody>
          <a:bodyPr>
            <a:normAutofit/>
          </a:bodyPr>
          <a:lstStyle>
            <a:lvl1pPr>
              <a:defRPr sz="1800">
                <a:latin typeface="MS UI Gothic" pitchFamily="50" charset="-128"/>
                <a:ea typeface="MS UI Gothic" pitchFamily="50" charset="-128"/>
              </a:defRPr>
            </a:lvl1pPr>
            <a:lvl2pPr>
              <a:defRPr sz="1800">
                <a:latin typeface="MS UI Gothic" pitchFamily="50" charset="-128"/>
                <a:ea typeface="MS UI Gothic" pitchFamily="50" charset="-128"/>
              </a:defRPr>
            </a:lvl2pPr>
            <a:lvl3pPr>
              <a:defRPr sz="1800">
                <a:latin typeface="MS UI Gothic" pitchFamily="50" charset="-128"/>
                <a:ea typeface="MS UI Gothic" pitchFamily="50" charset="-128"/>
              </a:defRPr>
            </a:lvl3pPr>
            <a:lvl4pPr>
              <a:defRPr sz="1800">
                <a:latin typeface="MS UI Gothic" pitchFamily="50" charset="-128"/>
                <a:ea typeface="MS UI Gothic" pitchFamily="50" charset="-128"/>
              </a:defRPr>
            </a:lvl4pPr>
            <a:lvl5pPr>
              <a:defRPr sz="1800">
                <a:latin typeface="MS UI Gothic" pitchFamily="50" charset="-128"/>
                <a:ea typeface="MS UI Gothic" pitchFamily="50" charset="-128"/>
              </a:defRPr>
            </a:lvl5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8" name="スライド番号プレースホルダー 1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B2CBF0-9F56-4157-9FC0-529FA0A011B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48375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ー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タイトルの書式設定</a:t>
            </a:r>
          </a:p>
        </p:txBody>
      </p:sp>
      <p:sp>
        <p:nvSpPr>
          <p:cNvPr id="1027" name="テキスト プレースホルダー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11" name="スライド番号プレースホルダー 1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Arial" charset="0"/>
              </a:defRPr>
            </a:lvl1pPr>
          </a:lstStyle>
          <a:p>
            <a:pPr>
              <a:defRPr/>
            </a:pPr>
            <a:fld id="{E5AA8DC3-14C1-4C98-A520-5519C9F789F6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Arial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ctrTitle" idx="4294967295"/>
          </p:nvPr>
        </p:nvSpPr>
        <p:spPr>
          <a:xfrm>
            <a:off x="698500" y="2422525"/>
            <a:ext cx="7772400" cy="1470025"/>
          </a:xfrm>
        </p:spPr>
        <p:txBody>
          <a:bodyPr/>
          <a:lstStyle/>
          <a:p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プログラミング説明</a:t>
            </a:r>
            <a: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36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r>
              <a:rPr lang="en-US" altLang="ja-JP" sz="1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v1.4</a:t>
            </a:r>
            <a:endParaRPr lang="en-US" altLang="ja-JP" sz="1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5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6" name="タイトル 1"/>
          <p:cNvSpPr txBox="1">
            <a:spLocks/>
          </p:cNvSpPr>
          <p:nvPr/>
        </p:nvSpPr>
        <p:spPr bwMode="auto">
          <a:xfrm>
            <a:off x="250825" y="908050"/>
            <a:ext cx="7772400" cy="79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ja-JP" altLang="en-US" sz="28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77" name="タイトル 1"/>
          <p:cNvSpPr txBox="1">
            <a:spLocks/>
          </p:cNvSpPr>
          <p:nvPr/>
        </p:nvSpPr>
        <p:spPr bwMode="auto">
          <a:xfrm>
            <a:off x="698500" y="4079875"/>
            <a:ext cx="77724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エスコ・ジャパン株式会社</a:t>
            </a:r>
            <a:endParaRPr lang="en-US" altLang="ja-JP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ja-JP" sz="16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2019.12.23</a:t>
            </a:r>
            <a:endParaRPr lang="ja-JP" altLang="en-US" sz="1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 txBox="1">
            <a:spLocks/>
          </p:cNvSpPr>
          <p:nvPr/>
        </p:nvSpPr>
        <p:spPr bwMode="auto">
          <a:xfrm>
            <a:off x="261938" y="1050925"/>
            <a:ext cx="6565900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rIns="0"/>
          <a:lstStyle>
            <a:defPPr>
              <a:defRPr lang="ja-JP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1100" kern="1200">
                <a:solidFill>
                  <a:schemeClr val="tx1"/>
                </a:solidFill>
                <a:latin typeface="Arial" charset="0"/>
                <a:ea typeface="ＭＳ Ｐゴシック" pitchFamily="50" charset="-128"/>
                <a:cs typeface="+mn-cs"/>
              </a:defRPr>
            </a:lvl9pPr>
          </a:lstStyle>
          <a:p>
            <a:pPr>
              <a:defRPr/>
            </a:pPr>
            <a:r>
              <a:rPr lang="en-US" altLang="zh-TW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経験者向け</a:t>
            </a:r>
            <a:endParaRPr lang="ja-JP" altLang="ja-JP" sz="2400" kern="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7113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14" name="テキスト ボックス 13"/>
          <p:cNvSpPr txBox="1"/>
          <p:nvPr/>
        </p:nvSpPr>
        <p:spPr>
          <a:xfrm>
            <a:off x="457200" y="5806401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048"/>
            <a:ext cx="6401771" cy="42959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helloWorld_sendMessage.paramsFormat={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":"required:true;display-name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endParaRPr kumimoji="1"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&gt;{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}&lt;BR&gt;&lt;/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([{"message":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"]}]);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825009" y="301603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90044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436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２－７．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279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097" y="2352282"/>
            <a:ext cx="6505575" cy="3505200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6474702" y="2575132"/>
            <a:ext cx="2387944" cy="16150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666056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67613" y="2571291"/>
            <a:ext cx="874722" cy="110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1" y="1083600"/>
            <a:ext cx="6505575" cy="3543300"/>
          </a:xfrm>
          <a:prstGeom prst="rect">
            <a:avLst/>
          </a:prstGeom>
        </p:spPr>
      </p:pic>
      <p:sp>
        <p:nvSpPr>
          <p:cNvPr id="11" name="テキスト ボックス 10"/>
          <p:cNvSpPr txBox="1"/>
          <p:nvPr/>
        </p:nvSpPr>
        <p:spPr>
          <a:xfrm>
            <a:off x="457200" y="4858762"/>
            <a:ext cx="4462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1211" y="3719507"/>
            <a:ext cx="500063" cy="66675"/>
          </a:xfrm>
          <a:prstGeom prst="rect">
            <a:avLst/>
          </a:prstGeom>
        </p:spPr>
      </p:pic>
      <p:sp>
        <p:nvSpPr>
          <p:cNvPr id="15" name="正方形/長方形 14"/>
          <p:cNvSpPr/>
          <p:nvPr/>
        </p:nvSpPr>
        <p:spPr>
          <a:xfrm>
            <a:off x="569831" y="1989705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6" name="正方形/長方形 15"/>
          <p:cNvSpPr/>
          <p:nvPr/>
        </p:nvSpPr>
        <p:spPr>
          <a:xfrm>
            <a:off x="830326" y="3133849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18936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1177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DB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199" y="4858762"/>
            <a:ext cx="47148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ファイルは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り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入手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628306" y="281778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11441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39952"/>
            <a:ext cx="6698343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latinLnBrk="1" hangingPunct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３－３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postgresql-9.3-1103.jdbc4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24001" y="302134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51143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994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2876551" y="3348584"/>
            <a:ext cx="1631688" cy="29949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ログイン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より</a:t>
            </a:r>
            <a:r>
              <a:rPr lang="en-US" altLang="ja-JP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  <a:endParaRPr lang="ja-JP" altLang="en-US" dirty="0">
              <a:solidFill>
                <a:schemeClr val="tx1">
                  <a:lumMod val="65000"/>
                  <a:lumOff val="3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>
            <a:off x="2192753" y="1422500"/>
            <a:ext cx="6389391" cy="497830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txt_message"] 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en-US" altLang="ja-JP" sz="1200" b="1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remove("SPAN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append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("&lt;SPAN&gt;{message}&lt;BR&gt;&lt;/SPAN&gt;")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819694" y="30213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92579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70176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３－５．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（外だし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SQL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）作成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200" y="5765805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sp>
        <p:nvSpPr>
          <p:cNvPr id="14" name="正方形/長方形 13"/>
          <p:cNvSpPr/>
          <p:nvPr/>
        </p:nvSpPr>
        <p:spPr>
          <a:xfrm>
            <a:off x="2193853" y="1419733"/>
            <a:ext cx="6388291" cy="424677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SELECT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FROM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INSERT INTO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tbl_message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)VALUES(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essage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814377" y="311172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35567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３－６．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023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827" y="2811053"/>
            <a:ext cx="6505575" cy="3505200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3772663" y="4680187"/>
            <a:ext cx="5269739" cy="14448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2357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４－１．テンプレート作成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457200" y="5320163"/>
            <a:ext cx="35269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helloworld.xlsx 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背景色は黄色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外枠あり</a:t>
            </a:r>
            <a:endParaRPr kumimoji="1"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セルの文字は中央揃え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9312" y="2405513"/>
            <a:ext cx="6486525" cy="2914650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643856" y="331906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29722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poi_3.16_allinone.jar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708052" y="3122356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591328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276894" y="277312"/>
            <a:ext cx="8229600" cy="561975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latinLnBrk="1">
              <a:lnSpc>
                <a:spcPct val="110000"/>
              </a:lnSpc>
              <a:spcBef>
                <a:spcPct val="25000"/>
              </a:spcBef>
            </a:pP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目次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977077" y="1301871"/>
            <a:ext cx="6231444" cy="4254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Arial" charset="0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pitchFamily="34" charset="0"/>
                <a:ea typeface="ＭＳ Ｐゴシック" charset="-128"/>
              </a:defRPr>
            </a:lvl9pPr>
          </a:lstStyle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１、概要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３、</a:t>
            </a:r>
            <a:r>
              <a:rPr lang="en-US" altLang="ja-JP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2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Excel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帳票追加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連携追加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６、</a:t>
            </a:r>
            <a:r>
              <a:rPr lang="en-US" altLang="ja-JP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400" dirty="0" smtClean="0">
                <a:latin typeface="Meiryo UI" pitchFamily="50" charset="-128"/>
                <a:ea typeface="Meiryo UI" pitchFamily="50" charset="-128"/>
                <a:cs typeface="Meiryo UI" pitchFamily="50" charset="-128"/>
              </a:rPr>
              <a:t>方法</a:t>
            </a:r>
            <a:endParaRPr lang="en-US" altLang="ja-JP" sz="2400" dirty="0" smtClean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  <a:p>
            <a:pPr marL="457200" indent="-4572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ja-JP" sz="2400" dirty="0"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237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16171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４－３．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180373" y="1419732"/>
            <a:ext cx="6401771" cy="351892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DOCTYPE html PUBLIC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-//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W3C//DTD HTML 4.01 Transitional//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EN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id="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txt_message"&gt;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TYPE=BUTTON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VALUE="Send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ONCLICK="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/>
              <a:t>     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のエクセル出力イベント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r>
              <a:rPr lang="en-US" altLang="ja-JP" sz="1200" dirty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</a:t>
            </a:r>
            <a:r>
              <a:rPr lang="en-US" altLang="ja-JP" sz="1200" dirty="0" smtClean="0"/>
              <a:t> </a:t>
            </a:r>
          </a:p>
          <a:p>
            <a:r>
              <a:rPr lang="en-US" altLang="ja-JP" sz="1200" dirty="0"/>
              <a:t> </a:t>
            </a:r>
            <a:r>
              <a:rPr lang="en-US" altLang="ja-JP" sz="1200" dirty="0" smtClean="0"/>
              <a:t>      VALUE="</a:t>
            </a:r>
            <a:r>
              <a:rPr lang="en-US" altLang="ja-JP" sz="1200" dirty="0" err="1" smtClean="0"/>
              <a:t>ExcelExport</a:t>
            </a:r>
            <a:r>
              <a:rPr lang="en-US" altLang="ja-JP" sz="1200" dirty="0" smtClean="0"/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ONCLICK</a:t>
            </a:r>
            <a:r>
              <a:rPr lang="en-US" altLang="ja-JP" sz="1200" dirty="0" smtClean="0"/>
              <a:t>="</a:t>
            </a:r>
            <a:r>
              <a:rPr lang="en-US" altLang="ja-JP" sz="1200" dirty="0" err="1"/>
              <a:t>Efw</a:t>
            </a:r>
            <a:r>
              <a:rPr lang="en-US" altLang="ja-JP" sz="1200" dirty="0"/>
              <a:t>('</a:t>
            </a:r>
            <a:r>
              <a:rPr lang="en-US" altLang="ja-JP" sz="1200" b="1" dirty="0" err="1">
                <a:solidFill>
                  <a:srgbClr val="FFFF00"/>
                </a:solidFill>
              </a:rPr>
              <a:t>helloWorld_exportExcel</a:t>
            </a:r>
            <a:r>
              <a:rPr lang="en-US" altLang="ja-JP" sz="1200" dirty="0" smtClean="0"/>
              <a:t>')"&gt;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&lt;FIELDSET&gt;&lt;LEGEND&gt;Messages&lt;/LEGEND&gt;&lt;/FIELDSET&gt;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48562" y="2820252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52492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４－４．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64965" y="5321476"/>
            <a:ext cx="44625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_</a:t>
            </a:r>
          </a:p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exportExcel.js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2" y="1099130"/>
            <a:ext cx="6401771" cy="5667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Excel("templates/helloWorld.xlsx");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="sample.xlsx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{}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検索したレコードを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に設定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for(var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0;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arrMessage.length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++)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setCell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+(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i+2),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dataMessage.message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,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ja-JP" altLang="en-US" sz="1200" b="1" dirty="0" smtClean="0">
                <a:solidFill>
                  <a:srgbClr val="FFFF00"/>
                </a:solidFill>
              </a:rPr>
              <a:t>テンプレート</a:t>
            </a:r>
            <a:r>
              <a:rPr lang="en-US" altLang="ja-JP" sz="1200" b="1" dirty="0" smtClean="0">
                <a:solidFill>
                  <a:srgbClr val="FFFF00"/>
                </a:solidFill>
              </a:rPr>
              <a:t>","</a:t>
            </a:r>
            <a:r>
              <a:rPr lang="en-US" altLang="ja-JP" sz="1200" b="1" dirty="0">
                <a:solidFill>
                  <a:srgbClr val="FFFF00"/>
                </a:solidFill>
              </a:rPr>
              <a:t>A2"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b="1" dirty="0">
              <a:solidFill>
                <a:srgbClr val="FFFF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objExcel.save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ダウンロード用ファイルを設定し、ダウンロードした後ファイルを削除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return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attach(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strFilePathName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deleteAfterDownload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catch(e){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"Excel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作成に失敗しました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return new Result().alert(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  <a:endParaRPr lang="ja-JP" altLang="en-US" sz="1200" dirty="0"/>
          </a:p>
          <a:p>
            <a:r>
              <a:rPr lang="en-US" altLang="ja-JP" sz="1200" dirty="0"/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830325" y="3014674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86974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４－５．実行結果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63146" y="1402545"/>
            <a:ext cx="2016951" cy="78561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75" y="3117102"/>
            <a:ext cx="6753225" cy="3028950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帳票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55966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BRMS</a:t>
            </a:r>
            <a:r>
              <a:rPr lang="ja-JP" altLang="en-US" sz="280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接続設定</a:t>
            </a:r>
            <a:endParaRPr lang="ja-JP" altLang="en-US" sz="2800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57199" y="4858762"/>
            <a:ext cx="56292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サーバー環境が構築済みの前提である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context.xml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で接続情報設定（接続の一例である）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49571" y="271831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682030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図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web.xml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設定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2180373" y="1419732"/>
            <a:ext cx="6401771" cy="4847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&lt;?xml version="1.0" encoding="UTF-8"?&gt;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&lt;web-app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innorules.home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-value&gt;C:/inno7.1&lt;/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innorules.system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-value&gt;dev&lt;/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innorules.rule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-application-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config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devapp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innorules.library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-template&lt;/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-name&gt;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-value&gt;rule-service&lt;/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-value&gt;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&lt;/context-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&lt;listener&gt;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listener-class&gt;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com.innorules.rrt.RuleAppInitializerListener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&lt;/listener-class&gt;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&lt;/listener&gt;</a:t>
            </a: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&lt;/web-app&gt;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3623" y="351576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28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５－３．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innorules-api.jar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innorules-core.jar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を入手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681470" y="321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0" name="正方形/長方形 9"/>
          <p:cNvSpPr/>
          <p:nvPr/>
        </p:nvSpPr>
        <p:spPr>
          <a:xfrm>
            <a:off x="681470" y="3308050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7380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302802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ルール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作成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57200" y="4861513"/>
            <a:ext cx="71085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エイリアス：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endParaRPr kumimoji="1" lang="en-US" altLang="ja-JP" dirty="0" smtClean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・パラメーター：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・リターン項目のエイリアス：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7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</a:p>
        </p:txBody>
      </p:sp>
    </p:spTree>
    <p:extLst>
      <p:ext uri="{BB962C8B-B14F-4D97-AF65-F5344CB8AC3E}">
        <p14:creationId xmlns:p14="http://schemas.microsoft.com/office/powerpoint/2010/main" val="143475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32016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80373" y="1419731"/>
            <a:ext cx="6401771" cy="3900431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="UTF-8"%&gt;</a:t>
            </a:r>
          </a:p>
          <a:p>
            <a:r>
              <a:rPr lang="it-IT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META HTTP-EQUIV="CONTENT-TYPE"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CONTENT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TEXT/HTML;CHARSET=UTF-8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TITLE&gt;Hello World&lt;/TITLE&gt;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HEAD&gt;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TYPE="TEXT" ID="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="Send" ONCLICK="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TYPE="BUTTON" 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VALUE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ExcelExport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helloWorld_exportExcel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')"&gt;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FIELDSET&gt;&lt;LEGEND&gt;Messages&lt;/LEGEND&gt;&lt;/FIELDSET&gt;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4324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206172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1721"/>
            <a:ext cx="6505575" cy="3505200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0452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５－６．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イベント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548532" y="1726788"/>
            <a:ext cx="2053778" cy="2436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7200" y="5321476"/>
            <a:ext cx="446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helloWorld_callBrms.js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3" name="正方形/長方形 12"/>
          <p:cNvSpPr/>
          <p:nvPr/>
        </p:nvSpPr>
        <p:spPr>
          <a:xfrm>
            <a:off x="2180373" y="1419048"/>
            <a:ext cx="6401771" cy="3762552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helloWorld_callBrms.fire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uleParams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":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ルール呼び出し</a:t>
            </a:r>
          </a:p>
          <a:p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brms.getRuleByAlias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brmstest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objRuleParams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=new Result();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//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ルール結果を用いて禁止用語であるかを判断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if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rstRule.getArray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()[0][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returnValue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] == 'OK'){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rst.concat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event.fire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} 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else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rst.alert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+ "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は禁止用語です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}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rst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825010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416674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５－７．実行結果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228601" y="1380321"/>
            <a:ext cx="876299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BRMS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連携追加</a:t>
            </a:r>
            <a:endParaRPr lang="ja-JP" altLang="en-US" sz="2000" b="1" dirty="0" smtClean="0">
              <a:solidFill>
                <a:schemeClr val="tx2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8671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１－１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プログラムイメージ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96878"/>
            <a:ext cx="6486525" cy="3629025"/>
          </a:xfrm>
          <a:prstGeom prst="rect">
            <a:avLst/>
          </a:prstGeom>
        </p:spPr>
      </p:pic>
      <p:sp>
        <p:nvSpPr>
          <p:cNvPr id="6" name="正方形/長方形 5"/>
          <p:cNvSpPr/>
          <p:nvPr/>
        </p:nvSpPr>
        <p:spPr>
          <a:xfrm>
            <a:off x="1395344" y="1296878"/>
            <a:ext cx="2563835" cy="819150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value="Search"   </a:t>
            </a:r>
          </a:p>
          <a:p>
            <a:pPr algn="l"/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onclick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</a:t>
            </a:r>
            <a:r>
              <a:rPr lang="en-US" altLang="ja-JP" sz="1200" b="1" dirty="0" err="1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 smtClean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(‘search</a:t>
            </a:r>
            <a:r>
              <a:rPr lang="en-US" altLang="ja-JP" sz="1200" b="1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  &lt;table&gt;&lt;/table&gt;</a:t>
            </a:r>
          </a:p>
          <a:p>
            <a:pPr algn="l"/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3843321" y="4925903"/>
            <a:ext cx="3856083" cy="1874536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 err="1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search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.fire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=function(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){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data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</a:t>
            </a:r>
            <a:r>
              <a:rPr lang="en-US" altLang="ja-JP" sz="1200" b="0" baseline="0" dirty="0" err="1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endParaRPr lang="en-US" altLang="ja-JP" sz="1200" b="0" baseline="0" dirty="0" smtClean="0">
              <a:solidFill>
                <a:schemeClr val="bg1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.select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("XXX","</a:t>
            </a:r>
            <a:r>
              <a:rPr lang="en-US" altLang="ja-JP" sz="1200" b="1" baseline="0" dirty="0">
                <a:solidFill>
                  <a:srgbClr val="FFFF00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key":"XX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"}</a:t>
            </a:r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</a:t>
            </a:r>
          </a:p>
          <a:p>
            <a:r>
              <a:rPr lang="en-US" altLang="ja-JP" sz="1200" b="0" baseline="0" dirty="0" smtClean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.</a:t>
            </a:r>
            <a:r>
              <a:rPr lang="en-US" altLang="ja-JP" sz="1200" b="0" baseline="0" dirty="0" err="1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getArrary</a:t>
            </a:r>
            <a:r>
              <a:rPr lang="en-US" altLang="ja-JP" sz="1200" b="0" baseline="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return(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newResult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</a:t>
            </a:r>
            <a:r>
              <a:rPr lang="en-US" altLang="ja-JP" sz="1200" dirty="0">
                <a:solidFill>
                  <a:schemeClr val="bg1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")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・・・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</a:p>
          <a:p>
            <a:pPr algn="l"/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(data)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;</a:t>
            </a:r>
          </a:p>
          <a:p>
            <a:pPr algn="l"/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376852" y="1250577"/>
            <a:ext cx="2309947" cy="83371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&lt;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id = </a:t>
            </a:r>
            <a:r>
              <a:rPr kumimoji="1"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kumimoji="1"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sql1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"&gt;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SELECT *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FROM</a:t>
            </a:r>
            <a:r>
              <a:rPr kumimoji="1" lang="en-US" altLang="ja-JP" sz="1200" baseline="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Table1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WHERE Key =:key </a:t>
            </a:r>
          </a:p>
          <a:p>
            <a:pPr algn="l"/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</a:t>
            </a:r>
            <a:r>
              <a:rPr kumimoji="1"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kumimoji="1"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2228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19" y="1083600"/>
            <a:ext cx="6505575" cy="35052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2180373" y="1419047"/>
            <a:ext cx="6401771" cy="5075415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={};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 =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{"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["#txt_message"]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".debug("String debug test"),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{}.debug("Object debug test")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).debug("Record debug test").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().debug("Array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({"#txt_message" : ""})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).debug("Result debug test");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};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６－１．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Debug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コード追加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391299" y="6030698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5519081" y="4546057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873139" y="4163844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正方形/長方形 18"/>
          <p:cNvSpPr/>
          <p:nvPr/>
        </p:nvSpPr>
        <p:spPr>
          <a:xfrm>
            <a:off x="2881911" y="4369583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2549437" y="4561016"/>
            <a:ext cx="2148838" cy="23893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835642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17960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5424488" cy="390525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６－２．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実行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結果</a:t>
            </a:r>
            <a: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/>
            </a:r>
            <a:br>
              <a:rPr lang="en-US" altLang="ja-JP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</a:b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600" y="1418400"/>
            <a:ext cx="6086475" cy="4533900"/>
          </a:xfrm>
          <a:prstGeom prst="rect">
            <a:avLst/>
          </a:prstGeom>
        </p:spPr>
      </p:pic>
      <p:sp>
        <p:nvSpPr>
          <p:cNvPr id="14" name="正方形/長方形 13"/>
          <p:cNvSpPr/>
          <p:nvPr/>
        </p:nvSpPr>
        <p:spPr>
          <a:xfrm>
            <a:off x="2199120" y="3326606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2199120" y="4032584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2199120" y="4693851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2" name="正方形/長方形 21"/>
          <p:cNvSpPr/>
          <p:nvPr/>
        </p:nvSpPr>
        <p:spPr>
          <a:xfrm>
            <a:off x="2199120" y="1593323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2199120" y="1959600"/>
            <a:ext cx="2738640" cy="33970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ja-JP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10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71863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６－３．よくあるバグ１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23" name="正方形/長方形 22"/>
          <p:cNvSpPr/>
          <p:nvPr/>
        </p:nvSpPr>
        <p:spPr>
          <a:xfrm>
            <a:off x="966651" y="2715903"/>
            <a:ext cx="1339821" cy="2320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 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 = {};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"#txt_message"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{</a:t>
            </a: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938550" y="3496806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1" name="正方形/長方形 20"/>
          <p:cNvSpPr/>
          <p:nvPr/>
        </p:nvSpPr>
        <p:spPr>
          <a:xfrm>
            <a:off x="3938550" y="3230990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8" name="正方形/長方形 27"/>
          <p:cNvSpPr/>
          <p:nvPr/>
        </p:nvSpPr>
        <p:spPr>
          <a:xfrm>
            <a:off x="6004746" y="4250652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8" name="角丸四角形吹き出し 47"/>
          <p:cNvSpPr/>
          <p:nvPr/>
        </p:nvSpPr>
        <p:spPr>
          <a:xfrm>
            <a:off x="5880153" y="2444808"/>
            <a:ext cx="3263847" cy="517637"/>
          </a:xfrm>
          <a:prstGeom prst="wedgeRoundRectCallout">
            <a:avLst>
              <a:gd name="adj1" fmla="val -64583"/>
              <a:gd name="adj2" fmla="val 10149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イベントファイル名はイベント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3" name="角丸四角形吹き出し 52"/>
          <p:cNvSpPr/>
          <p:nvPr/>
        </p:nvSpPr>
        <p:spPr>
          <a:xfrm>
            <a:off x="377929" y="4930317"/>
            <a:ext cx="2824580" cy="517637"/>
          </a:xfrm>
          <a:prstGeom prst="wedgeRoundRectCallout">
            <a:avLst>
              <a:gd name="adj1" fmla="val 65914"/>
              <a:gd name="adj2" fmla="val -285455"/>
              <a:gd name="adj3" fmla="val 16667"/>
            </a:avLst>
          </a:prstGeom>
          <a:solidFill>
            <a:schemeClr val="accent5"/>
          </a:solidFill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ソースの中身はイベント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4" name="角丸四角形吹き出し 53"/>
          <p:cNvSpPr/>
          <p:nvPr/>
        </p:nvSpPr>
        <p:spPr>
          <a:xfrm>
            <a:off x="5365036" y="4936938"/>
            <a:ext cx="3166904" cy="517637"/>
          </a:xfrm>
          <a:prstGeom prst="wedgeRoundRectCallout">
            <a:avLst>
              <a:gd name="adj1" fmla="val -8004"/>
              <a:gd name="adj2" fmla="val -128995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ソースは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</a:t>
            </a:r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に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違反している</a:t>
            </a:r>
            <a:endParaRPr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5" name="角丸四角形吹き出し 54"/>
          <p:cNvSpPr/>
          <p:nvPr/>
        </p:nvSpPr>
        <p:spPr>
          <a:xfrm>
            <a:off x="1416694" y="1822895"/>
            <a:ext cx="1631305" cy="429949"/>
          </a:xfrm>
          <a:prstGeom prst="wedgeRoundRectCallout">
            <a:avLst>
              <a:gd name="adj1" fmla="val 243"/>
              <a:gd name="adj2" fmla="val 134894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655522" y="3684094"/>
            <a:ext cx="188748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420000" y="5580000"/>
            <a:ext cx="563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とリンクできる正しいプログラムがないので、エラー発生する。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22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1083600"/>
            <a:ext cx="6096000" cy="3476625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177006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６－４．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よくあるバグ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3588363" y="34515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"#txt_message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8" name="角丸四角形吹き出し 47"/>
          <p:cNvSpPr/>
          <p:nvPr/>
        </p:nvSpPr>
        <p:spPr>
          <a:xfrm>
            <a:off x="358503" y="5348946"/>
            <a:ext cx="2733040" cy="518400"/>
          </a:xfrm>
          <a:prstGeom prst="wedgeRoundRectCallout">
            <a:avLst>
              <a:gd name="adj1" fmla="val 72375"/>
              <a:gd name="adj2" fmla="val -299040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パラメータ定義はタグ</a:t>
            </a:r>
            <a:r>
              <a:rPr lang="en-US" altLang="ja-JP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と合わない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4343399" y="1797070"/>
            <a:ext cx="58483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7" name="正方形/長方形 26"/>
          <p:cNvSpPr/>
          <p:nvPr/>
        </p:nvSpPr>
        <p:spPr>
          <a:xfrm>
            <a:off x="3843383" y="3860805"/>
            <a:ext cx="1391557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9" name="角丸四角形吹き出し 28"/>
          <p:cNvSpPr/>
          <p:nvPr/>
        </p:nvSpPr>
        <p:spPr>
          <a:xfrm>
            <a:off x="5234940" y="2337373"/>
            <a:ext cx="1304698" cy="517637"/>
          </a:xfrm>
          <a:prstGeom prst="wedgeRoundRectCallout">
            <a:avLst>
              <a:gd name="adj1" fmla="val -69257"/>
              <a:gd name="adj2" fmla="val -12556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</a:t>
            </a:r>
            <a:r>
              <a:rPr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ID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唯一データを取得するパラメータの定義だが、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何も取得できないので、エラー発生する。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7504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6096000" cy="3481388"/>
          </a:xfrm>
          <a:prstGeom prst="rect">
            <a:avLst/>
          </a:prstGeom>
        </p:spPr>
      </p:pic>
      <p:sp>
        <p:nvSpPr>
          <p:cNvPr id="18" name="正方形/長方形 17"/>
          <p:cNvSpPr/>
          <p:nvPr/>
        </p:nvSpPr>
        <p:spPr>
          <a:xfrm>
            <a:off x="3583010" y="3204300"/>
            <a:ext cx="2514755" cy="298365"/>
          </a:xfrm>
          <a:custGeom>
            <a:avLst/>
            <a:gdLst>
              <a:gd name="connsiteX0" fmla="*/ 0 w 2243024"/>
              <a:gd name="connsiteY0" fmla="*/ 0 h 289657"/>
              <a:gd name="connsiteX1" fmla="*/ 2243024 w 2243024"/>
              <a:gd name="connsiteY1" fmla="*/ 0 h 289657"/>
              <a:gd name="connsiteX2" fmla="*/ 2243024 w 2243024"/>
              <a:gd name="connsiteY2" fmla="*/ 289657 h 289657"/>
              <a:gd name="connsiteX3" fmla="*/ 0 w 2243024"/>
              <a:gd name="connsiteY3" fmla="*/ 289657 h 289657"/>
              <a:gd name="connsiteX4" fmla="*/ 0 w 2243024"/>
              <a:gd name="connsiteY4" fmla="*/ 0 h 289657"/>
              <a:gd name="connsiteX0" fmla="*/ 243840 w 2243024"/>
              <a:gd name="connsiteY0" fmla="*/ 0 h 298365"/>
              <a:gd name="connsiteX1" fmla="*/ 2243024 w 2243024"/>
              <a:gd name="connsiteY1" fmla="*/ 8708 h 298365"/>
              <a:gd name="connsiteX2" fmla="*/ 2243024 w 2243024"/>
              <a:gd name="connsiteY2" fmla="*/ 298365 h 298365"/>
              <a:gd name="connsiteX3" fmla="*/ 0 w 2243024"/>
              <a:gd name="connsiteY3" fmla="*/ 298365 h 298365"/>
              <a:gd name="connsiteX4" fmla="*/ 243840 w 2243024"/>
              <a:gd name="connsiteY4" fmla="*/ 0 h 298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43024" h="298365">
                <a:moveTo>
                  <a:pt x="243840" y="0"/>
                </a:moveTo>
                <a:lnTo>
                  <a:pt x="2243024" y="8708"/>
                </a:lnTo>
                <a:lnTo>
                  <a:pt x="2243024" y="298365"/>
                </a:lnTo>
                <a:lnTo>
                  <a:pt x="0" y="298365"/>
                </a:lnTo>
                <a:lnTo>
                  <a:pt x="243840" y="0"/>
                </a:lnTo>
                <a:close/>
              </a:path>
            </a:pathLst>
          </a:cu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</a:t>
            </a:r>
            <a:r>
              <a:rPr lang="en-US" altLang="ja-JP" sz="12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lloWorld_sendMessage.js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６－５．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バグ２－２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583010" y="3504032"/>
            <a:ext cx="5454039" cy="1783209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</a:t>
            </a:r>
            <a:r>
              <a:rPr lang="en-US" altLang="ja-JP" sz="1200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orld_sendMessage.paramsFormat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“.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"required:true;display-name:</a:t>
            </a:r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 = function(</a:t>
            </a:r>
            <a:r>
              <a:rPr lang="en-US" altLang="ja-JP" sz="1200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  <a:endParaRPr lang="en-US" altLang="ja-JP" sz="1200" b="1" dirty="0" smtClean="0">
              <a:solidFill>
                <a:srgbClr val="FF99CC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　・・・</a:t>
            </a:r>
            <a:endParaRPr lang="en-US" altLang="ja-JP" sz="12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2" name="正方形/長方形 31"/>
          <p:cNvSpPr/>
          <p:nvPr/>
        </p:nvSpPr>
        <p:spPr>
          <a:xfrm>
            <a:off x="3752849" y="2017718"/>
            <a:ext cx="1310470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3" name="正方形/長方形 32"/>
          <p:cNvSpPr/>
          <p:nvPr/>
        </p:nvSpPr>
        <p:spPr>
          <a:xfrm>
            <a:off x="3857624" y="3923004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角丸四角形吹き出し 33"/>
          <p:cNvSpPr/>
          <p:nvPr/>
        </p:nvSpPr>
        <p:spPr>
          <a:xfrm>
            <a:off x="1150982" y="5120042"/>
            <a:ext cx="2018938" cy="518400"/>
          </a:xfrm>
          <a:prstGeom prst="wedgeRoundRectCallout">
            <a:avLst>
              <a:gd name="adj1" fmla="val 79887"/>
              <a:gd name="adj2" fmla="val -254778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パラメータ定義のカラス名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5" name="角丸四角形吹き出し 34"/>
          <p:cNvSpPr/>
          <p:nvPr/>
        </p:nvSpPr>
        <p:spPr>
          <a:xfrm>
            <a:off x="5433151" y="2137738"/>
            <a:ext cx="2605380" cy="518400"/>
          </a:xfrm>
          <a:prstGeom prst="wedgeRoundRectCallout">
            <a:avLst>
              <a:gd name="adj1" fmla="val -64414"/>
              <a:gd name="adj2" fmla="val -44989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タグに同一クラス名が複数ある</a:t>
            </a:r>
            <a:endParaRPr lang="en-US" altLang="ja-JP" sz="14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5580000"/>
            <a:ext cx="56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唯一データを取得するパラメータの定義だ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が、複数データを取得するので、エラー発生する。</a:t>
            </a:r>
            <a:endParaRPr lang="en-US" altLang="ja-JP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5319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図 4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99" y="2411158"/>
            <a:ext cx="2920365" cy="12344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６－６．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バグ３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"helloworld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"insertMessage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).getArray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.withdata</a:t>
            </a:r>
            <a:r>
              <a:rPr lang="en-US" altLang="ja-JP" sz="1200" b="1" dirty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.append("&lt;SPAN&gt;{message}&lt;BR&gt;&lt;/SPAN&gt;")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3968000" y="2406925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92440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JavaScript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語法に満足できるが、実行時エラーのケースがたくさんある。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45" name="グループ化 44"/>
          <p:cNvGrpSpPr/>
          <p:nvPr/>
        </p:nvGrpSpPr>
        <p:grpSpPr>
          <a:xfrm>
            <a:off x="248400" y="1083600"/>
            <a:ext cx="2920365" cy="1234440"/>
            <a:chOff x="248400" y="1083600"/>
            <a:chExt cx="2920365" cy="1234440"/>
          </a:xfrm>
        </p:grpSpPr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400" y="1083600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322" y="1388407"/>
              <a:ext cx="2463165" cy="897255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3" name="グループ化 52"/>
          <p:cNvGrpSpPr/>
          <p:nvPr/>
        </p:nvGrpSpPr>
        <p:grpSpPr>
          <a:xfrm>
            <a:off x="248398" y="3733542"/>
            <a:ext cx="2920365" cy="1234440"/>
            <a:chOff x="248398" y="3733542"/>
            <a:chExt cx="2920365" cy="1234440"/>
          </a:xfrm>
        </p:grpSpPr>
        <p:pic>
          <p:nvPicPr>
            <p:cNvPr id="51" name="図 5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8" y="3733542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2903" y="4134652"/>
              <a:ext cx="2463165" cy="67437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58" name="グループ化 57"/>
          <p:cNvGrpSpPr/>
          <p:nvPr/>
        </p:nvGrpSpPr>
        <p:grpSpPr>
          <a:xfrm>
            <a:off x="248397" y="5055926"/>
            <a:ext cx="2920365" cy="1234440"/>
            <a:chOff x="248397" y="5055926"/>
            <a:chExt cx="2920365" cy="1234440"/>
          </a:xfrm>
        </p:grpSpPr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397" y="5055926"/>
              <a:ext cx="2920365" cy="1234440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5897" y="5440930"/>
              <a:ext cx="2468880" cy="65151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21" name="正方形/長方形 20"/>
          <p:cNvSpPr/>
          <p:nvPr/>
        </p:nvSpPr>
        <p:spPr>
          <a:xfrm>
            <a:off x="3967999" y="2587309"/>
            <a:ext cx="137552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3" name="正方形/長方形 22"/>
          <p:cNvSpPr/>
          <p:nvPr/>
        </p:nvSpPr>
        <p:spPr>
          <a:xfrm>
            <a:off x="3759289" y="4062735"/>
            <a:ext cx="108703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4" name="正方形/長方形 23"/>
          <p:cNvSpPr/>
          <p:nvPr/>
        </p:nvSpPr>
        <p:spPr>
          <a:xfrm>
            <a:off x="3967999" y="4793480"/>
            <a:ext cx="87832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13" name="カギ線コネクタ 12"/>
          <p:cNvCxnSpPr>
            <a:stCxn id="33" idx="1"/>
            <a:endCxn id="42" idx="3"/>
          </p:cNvCxnSpPr>
          <p:nvPr/>
        </p:nvCxnSpPr>
        <p:spPr>
          <a:xfrm rot="10800000">
            <a:off x="3168766" y="1700821"/>
            <a:ext cx="799235" cy="79774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/>
          <p:cNvCxnSpPr>
            <a:stCxn id="21" idx="1"/>
            <a:endCxn id="48" idx="3"/>
          </p:cNvCxnSpPr>
          <p:nvPr/>
        </p:nvCxnSpPr>
        <p:spPr>
          <a:xfrm rot="10800000" flipV="1">
            <a:off x="3168765" y="2678944"/>
            <a:ext cx="799235" cy="349433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カギ線コネクタ 30"/>
          <p:cNvCxnSpPr>
            <a:stCxn id="23" idx="1"/>
            <a:endCxn id="51" idx="3"/>
          </p:cNvCxnSpPr>
          <p:nvPr/>
        </p:nvCxnSpPr>
        <p:spPr>
          <a:xfrm rot="10800000" flipV="1">
            <a:off x="3168763" y="4154370"/>
            <a:ext cx="590526" cy="196391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カギ線コネクタ 36"/>
          <p:cNvCxnSpPr>
            <a:stCxn id="24" idx="1"/>
            <a:endCxn id="55" idx="3"/>
          </p:cNvCxnSpPr>
          <p:nvPr/>
        </p:nvCxnSpPr>
        <p:spPr>
          <a:xfrm rot="10800000" flipV="1">
            <a:off x="3168763" y="4885116"/>
            <a:ext cx="799237" cy="788030"/>
          </a:xfrm>
          <a:prstGeom prst="bentConnector3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8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r"/>
            <a:r>
              <a:rPr lang="en-US" altLang="ja-JP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Debug</a:t>
            </a:r>
            <a:r>
              <a:rPr lang="ja-JP" altLang="en-US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方法</a:t>
            </a:r>
          </a:p>
        </p:txBody>
      </p:sp>
      <p:sp>
        <p:nvSpPr>
          <p:cNvPr id="22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29086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６－７．</a:t>
            </a:r>
            <a:r>
              <a:rPr lang="ja-JP" altLang="en-US" sz="2800" dirty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よくある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バグ４</a:t>
            </a:r>
            <a:endParaRPr lang="ja-JP" altLang="en-US" sz="2800" dirty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30" name="正方形/長方形 29"/>
          <p:cNvSpPr/>
          <p:nvPr/>
        </p:nvSpPr>
        <p:spPr>
          <a:xfrm>
            <a:off x="3494816" y="1083600"/>
            <a:ext cx="5454039" cy="4866824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helloWorld_sendMessage.paramsFormat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: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required:true;display-name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メッセージ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</a:p>
          <a:p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helloWorld_sendMessage.fire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function(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 {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データ新規作成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db.change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insertMessage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{"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strMessage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params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["#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"] 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データ検索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var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db.select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"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selectMessage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",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{}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).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getArray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();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// </a:t>
            </a:r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処理結果を画面に反映</a:t>
            </a:r>
          </a:p>
          <a:p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return (new Result())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("BODY")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({"#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txt_message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: ""})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runat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("FIELDSET")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.remove("SPAN")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.append("&lt;SPAN&gt;{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message</a:t>
            </a:r>
            <a:r>
              <a:rPr lang="en-US" altLang="ja-JP" sz="1200" b="1" dirty="0" smtClean="0">
                <a:solidFill>
                  <a:srgbClr val="FF99CC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}&lt;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BR&gt;&lt;/SPAN&gt;")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 .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withdata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</a:t>
            </a:r>
            <a:r>
              <a:rPr lang="en-US" altLang="ja-JP" sz="1200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arrMessage</a:t>
            </a:r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);</a:t>
            </a:r>
          </a:p>
          <a:p>
            <a:r>
              <a:rPr lang="en-US" altLang="ja-JP" sz="12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};</a:t>
            </a:r>
            <a:endParaRPr lang="en-US" altLang="ja-JP" sz="12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3" name="正方形/長方形 32"/>
          <p:cNvSpPr/>
          <p:nvPr/>
        </p:nvSpPr>
        <p:spPr>
          <a:xfrm>
            <a:off x="4027634" y="2786060"/>
            <a:ext cx="1166814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3420000" y="6051496"/>
            <a:ext cx="55288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エラーが発生しないが、想定外動作の例。</a:t>
            </a:r>
            <a:endParaRPr lang="en-US" altLang="ja-JP" sz="1400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cxnSp>
        <p:nvCxnSpPr>
          <p:cNvPr id="28" name="カギ線コネクタ 27"/>
          <p:cNvCxnSpPr>
            <a:stCxn id="33" idx="1"/>
            <a:endCxn id="12" idx="3"/>
          </p:cNvCxnSpPr>
          <p:nvPr/>
        </p:nvCxnSpPr>
        <p:spPr>
          <a:xfrm rot="10800000">
            <a:off x="3420000" y="1969218"/>
            <a:ext cx="607634" cy="908479"/>
          </a:xfrm>
          <a:prstGeom prst="bent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4851399" y="4802094"/>
            <a:ext cx="1323975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20" name="正方形/長方形 19"/>
          <p:cNvSpPr/>
          <p:nvPr/>
        </p:nvSpPr>
        <p:spPr>
          <a:xfrm>
            <a:off x="5368924" y="5348194"/>
            <a:ext cx="96520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27" name="グループ化 26"/>
          <p:cNvGrpSpPr/>
          <p:nvPr/>
        </p:nvGrpSpPr>
        <p:grpSpPr>
          <a:xfrm>
            <a:off x="248400" y="1083600"/>
            <a:ext cx="3171600" cy="1771234"/>
            <a:chOff x="248400" y="1083600"/>
            <a:chExt cx="3171600" cy="1771234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6675" y="1152374"/>
              <a:ext cx="2000250" cy="8515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52515" y="1793244"/>
              <a:ext cx="1988820" cy="9772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9" name="右矢印 8"/>
            <p:cNvSpPr/>
            <p:nvPr/>
          </p:nvSpPr>
          <p:spPr>
            <a:xfrm rot="2643064">
              <a:off x="1633647" y="1517820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12" name="正方形/長方形 11"/>
            <p:cNvSpPr/>
            <p:nvPr/>
          </p:nvSpPr>
          <p:spPr>
            <a:xfrm>
              <a:off x="248400" y="1083600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32" name="正方形/長方形 31"/>
          <p:cNvSpPr/>
          <p:nvPr/>
        </p:nvSpPr>
        <p:spPr>
          <a:xfrm>
            <a:off x="1401124" y="250334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34" name="正方形/長方形 33"/>
          <p:cNvSpPr/>
          <p:nvPr/>
        </p:nvSpPr>
        <p:spPr>
          <a:xfrm>
            <a:off x="424633" y="1156070"/>
            <a:ext cx="614496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grpSp>
        <p:nvGrpSpPr>
          <p:cNvPr id="43" name="グループ化 42"/>
          <p:cNvGrpSpPr/>
          <p:nvPr/>
        </p:nvGrpSpPr>
        <p:grpSpPr>
          <a:xfrm>
            <a:off x="248400" y="2951054"/>
            <a:ext cx="3171600" cy="1771234"/>
            <a:chOff x="248400" y="3073886"/>
            <a:chExt cx="3171600" cy="1771234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675" y="3145110"/>
              <a:ext cx="1983105" cy="8343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35" name="図 3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374096" y="3797984"/>
              <a:ext cx="1971675" cy="971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1" name="右矢印 40"/>
            <p:cNvSpPr/>
            <p:nvPr/>
          </p:nvSpPr>
          <p:spPr>
            <a:xfrm rot="2643064">
              <a:off x="1128683" y="3464974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sp>
          <p:nvSpPr>
            <p:cNvPr id="42" name="正方形/長方形 41"/>
            <p:cNvSpPr/>
            <p:nvPr/>
          </p:nvSpPr>
          <p:spPr>
            <a:xfrm>
              <a:off x="248400" y="3073886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44" name="正方形/長方形 43"/>
          <p:cNvSpPr/>
          <p:nvPr/>
        </p:nvSpPr>
        <p:spPr>
          <a:xfrm>
            <a:off x="447996" y="3035926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45" name="正方形/長方形 44"/>
          <p:cNvSpPr/>
          <p:nvPr/>
        </p:nvSpPr>
        <p:spPr>
          <a:xfrm>
            <a:off x="1466551" y="3699003"/>
            <a:ext cx="702681" cy="1832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cxnSp>
        <p:nvCxnSpPr>
          <p:cNvPr id="47" name="カギ線コネクタ 46"/>
          <p:cNvCxnSpPr>
            <a:stCxn id="19" idx="1"/>
            <a:endCxn id="42" idx="3"/>
          </p:cNvCxnSpPr>
          <p:nvPr/>
        </p:nvCxnSpPr>
        <p:spPr>
          <a:xfrm rot="10800000">
            <a:off x="3420001" y="3836672"/>
            <a:ext cx="1431399" cy="1057059"/>
          </a:xfrm>
          <a:prstGeom prst="bentConnector3">
            <a:avLst>
              <a:gd name="adj1" fmla="val 83006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カギ線コネクタ 56"/>
          <p:cNvCxnSpPr>
            <a:stCxn id="20" idx="1"/>
            <a:endCxn id="54" idx="3"/>
          </p:cNvCxnSpPr>
          <p:nvPr/>
        </p:nvCxnSpPr>
        <p:spPr>
          <a:xfrm rot="10800000" flipV="1">
            <a:off x="3420000" y="5439830"/>
            <a:ext cx="1948924" cy="285278"/>
          </a:xfrm>
          <a:prstGeom prst="bentConnector3">
            <a:avLst>
              <a:gd name="adj1" fmla="val 73068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グループ化 60"/>
          <p:cNvGrpSpPr/>
          <p:nvPr/>
        </p:nvGrpSpPr>
        <p:grpSpPr>
          <a:xfrm>
            <a:off x="248400" y="4839491"/>
            <a:ext cx="3171600" cy="1771234"/>
            <a:chOff x="248400" y="4839491"/>
            <a:chExt cx="3171600" cy="1771234"/>
          </a:xfrm>
        </p:grpSpPr>
        <p:pic>
          <p:nvPicPr>
            <p:cNvPr id="49" name="図 48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59937" y="4920167"/>
              <a:ext cx="1994535" cy="84010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4" name="正方形/長方形 53"/>
            <p:cNvSpPr/>
            <p:nvPr/>
          </p:nvSpPr>
          <p:spPr>
            <a:xfrm>
              <a:off x="248400" y="4839491"/>
              <a:ext cx="3171600" cy="1771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  <p:pic>
          <p:nvPicPr>
            <p:cNvPr id="55" name="図 54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376567" y="5583054"/>
              <a:ext cx="1983105" cy="9601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3" name="右矢印 52"/>
            <p:cNvSpPr/>
            <p:nvPr/>
          </p:nvSpPr>
          <p:spPr>
            <a:xfrm rot="2643064">
              <a:off x="1128683" y="5230579"/>
              <a:ext cx="341194" cy="425768"/>
            </a:xfrm>
            <a:prstGeom prst="rightArrow">
              <a:avLst/>
            </a:prstGeom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 dirty="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endParaRPr>
            </a:p>
          </p:txBody>
        </p:sp>
      </p:grpSp>
      <p:sp>
        <p:nvSpPr>
          <p:cNvPr id="63" name="正方形/長方形 62"/>
          <p:cNvSpPr/>
          <p:nvPr/>
        </p:nvSpPr>
        <p:spPr>
          <a:xfrm>
            <a:off x="380541" y="5248583"/>
            <a:ext cx="499546" cy="4765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4" name="正方形/長方形 63"/>
          <p:cNvSpPr/>
          <p:nvPr/>
        </p:nvSpPr>
        <p:spPr>
          <a:xfrm>
            <a:off x="1427507" y="5835781"/>
            <a:ext cx="676298" cy="6680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65" name="角丸四角形吹き出し 64"/>
          <p:cNvSpPr/>
          <p:nvPr/>
        </p:nvSpPr>
        <p:spPr>
          <a:xfrm>
            <a:off x="6842760" y="2076581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入力値がデータベースに登録されない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6" name="角丸四角形吹き出し 65"/>
          <p:cNvSpPr/>
          <p:nvPr/>
        </p:nvSpPr>
        <p:spPr>
          <a:xfrm>
            <a:off x="6842760" y="355119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入力欄がクリアされない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7" name="角丸四角形吹き出し 66"/>
          <p:cNvSpPr/>
          <p:nvPr/>
        </p:nvSpPr>
        <p:spPr>
          <a:xfrm>
            <a:off x="6842760" y="4634529"/>
            <a:ext cx="1872593" cy="518400"/>
          </a:xfrm>
          <a:prstGeom prst="wedgeRoundRectCallout">
            <a:avLst>
              <a:gd name="adj1" fmla="val -78299"/>
              <a:gd name="adj2" fmla="val 82881"/>
              <a:gd name="adj3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データベースの内容が表示されない</a:t>
            </a:r>
            <a:endParaRPr kumimoji="1" lang="ja-JP" altLang="en-US" sz="14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479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１－２．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E-FW</a:t>
            </a:r>
            <a:r>
              <a:rPr lang="ja-JP" altLang="en-US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の提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供する機能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200" dirty="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949873"/>
            <a:ext cx="6486525" cy="3629025"/>
          </a:xfrm>
          <a:prstGeom prst="rect">
            <a:avLst/>
          </a:prstGeom>
        </p:spPr>
      </p:pic>
      <p:sp>
        <p:nvSpPr>
          <p:cNvPr id="10" name="正方形/長方形 9"/>
          <p:cNvSpPr/>
          <p:nvPr/>
        </p:nvSpPr>
        <p:spPr>
          <a:xfrm>
            <a:off x="778231" y="4491923"/>
            <a:ext cx="2531639" cy="2208604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基本タグ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画面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部品化の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備え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E-FW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追加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準備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したクライアントツールの取り込み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フォーマット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入力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支援の仕組み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	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ファンクション及び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ショートカットキー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	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sz="900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バーコード</a:t>
            </a:r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表示</a:t>
            </a:r>
            <a:endParaRPr kumimoji="1"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3954886" y="4496940"/>
            <a:ext cx="1711818" cy="1840359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ファイル操作　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err="1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innoRules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サブイベント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の呼出し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DB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PDF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セッション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クッキー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Excel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操作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処理結果の画面反映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・バッチ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呼出し</a:t>
            </a:r>
            <a:endParaRPr lang="ja-JP" altLang="en-US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6333140" y="4496738"/>
            <a:ext cx="2321462" cy="1517696"/>
          </a:xfrm>
          <a:prstGeom prst="rect">
            <a:avLst/>
          </a:prstGeom>
          <a:solidFill>
            <a:srgbClr val="00660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 </a:t>
            </a:r>
            <a:r>
              <a:rPr lang="en-US" altLang="ja-JP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SQL</a:t>
            </a:r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文の分岐処理</a:t>
            </a: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を代入するため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ja-JP" altLang="en-US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動的パラメータ</a:t>
            </a:r>
            <a:endParaRPr lang="en-US" altLang="ja-JP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※SQL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の一部分を代入するため</a:t>
            </a:r>
            <a:endParaRPr lang="en-US" altLang="ja-JP" dirty="0" smtClean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</a:t>
            </a:r>
            <a:r>
              <a:rPr lang="ja-JP" altLang="en-US" dirty="0" smtClean="0">
                <a:solidFill>
                  <a:schemeClr val="bg1">
                    <a:lumMod val="6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ではない）</a:t>
            </a:r>
            <a:endParaRPr lang="ja-JP" altLang="en-US" dirty="0">
              <a:solidFill>
                <a:schemeClr val="bg1">
                  <a:lumMod val="6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8333925" y="453371"/>
            <a:ext cx="882647" cy="422220"/>
          </a:xfrm>
        </p:spPr>
        <p:txBody>
          <a:bodyPr anchor="t"/>
          <a:lstStyle/>
          <a:p>
            <a:pPr algn="l"/>
            <a:r>
              <a:rPr lang="ja-JP" altLang="en-US" sz="2000" b="1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概要</a:t>
            </a:r>
            <a:endParaRPr lang="ja-JP" altLang="en-US" sz="2800" b="1" dirty="0" smtClean="0">
              <a:solidFill>
                <a:schemeClr val="tx2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4467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82296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２－１．</a:t>
            </a:r>
            <a:r>
              <a:rPr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Eclipse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初期設定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680318" y="5034941"/>
            <a:ext cx="389890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Eclipse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Jdk1.8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endParaRPr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Tomcat7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～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Servlet3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をサポートする</a:t>
            </a:r>
            <a:r>
              <a:rPr lang="en-US" altLang="ja-JP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Java </a:t>
            </a:r>
            <a:r>
              <a:rPr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アプリケーションサーバであれば論理的に大丈夫</a:t>
            </a:r>
            <a:r>
              <a:rPr kumimoji="1" lang="ja-JP" altLang="en-US" sz="1400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）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00" y="1083600"/>
            <a:ext cx="3928572" cy="1566667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9097" y="1067480"/>
            <a:ext cx="3676191" cy="3376191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48" y="2755575"/>
            <a:ext cx="3676191" cy="3376191"/>
          </a:xfrm>
          <a:prstGeom prst="rect">
            <a:avLst/>
          </a:prstGeom>
        </p:spPr>
      </p:pic>
      <p:sp>
        <p:nvSpPr>
          <p:cNvPr id="11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19600" cy="3474574"/>
          </a:xfrm>
          <a:prstGeom prst="rect">
            <a:avLst/>
          </a:prstGeom>
        </p:spPr>
      </p:pic>
      <p:sp>
        <p:nvSpPr>
          <p:cNvPr id="409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901543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２－２．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Web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プロジェクト作成</a:t>
            </a:r>
          </a:p>
        </p:txBody>
      </p:sp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322808"/>
            <a:ext cx="35269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・動的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プロジェクト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Tomcat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と連携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 rotWithShape="1">
          <a:blip r:embed="rId4"/>
          <a:srcRect b="3835"/>
          <a:stretch/>
        </p:blipFill>
        <p:spPr>
          <a:xfrm>
            <a:off x="4073650" y="1851709"/>
            <a:ext cx="3033334" cy="3471099"/>
          </a:xfrm>
          <a:prstGeom prst="rect">
            <a:avLst/>
          </a:prstGeom>
        </p:spPr>
      </p:pic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1407866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4336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638800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２－３．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ja-JP" altLang="en-US" sz="2800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プロパティファイル設定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74183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efw.isdebug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= 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true</a:t>
            </a: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efw.logging.level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 ALL</a:t>
            </a:r>
            <a:endParaRPr lang="en-US" altLang="ja-JP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2198382" y="1933283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  <p:sp>
        <p:nvSpPr>
          <p:cNvPr id="13" name="正方形/長方形 12"/>
          <p:cNvSpPr/>
          <p:nvPr/>
        </p:nvSpPr>
        <p:spPr>
          <a:xfrm>
            <a:off x="617675" y="2420608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51966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28" y="1083600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9228" y="5069420"/>
            <a:ext cx="504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kumimoji="1"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github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から</a:t>
            </a:r>
            <a:r>
              <a:rPr kumimoji="1"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efw-3.X.XXX.jar</a:t>
            </a:r>
            <a:r>
              <a:rPr kumimoji="1"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ファイルを入手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lib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フォルダにコピー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8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6491288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２－４．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jar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ファイル取り込み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13368" y="3016031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79299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232" y="1084911"/>
            <a:ext cx="6505575" cy="3505200"/>
          </a:xfrm>
          <a:prstGeom prst="rect">
            <a:avLst/>
          </a:prstGeom>
        </p:spPr>
      </p:pic>
      <p:sp>
        <p:nvSpPr>
          <p:cNvPr id="4099" name="スライド番号プレースホルダー 3"/>
          <p:cNvSpPr txBox="1">
            <a:spLocks/>
          </p:cNvSpPr>
          <p:nvPr/>
        </p:nvSpPr>
        <p:spPr bwMode="auto">
          <a:xfrm>
            <a:off x="6948488" y="6494463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charset="0"/>
              <a:buChar char="•"/>
              <a:defRPr kumimoji="1"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kumimoji="1"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kumimoji="1"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kumimoji="1"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E58FAC8A-E6DC-4B55-B38E-E698B51BB229}" type="slidenum">
              <a:rPr lang="ja-JP" altLang="en-US" sz="1200">
                <a:solidFill>
                  <a:srgbClr val="898989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200">
              <a:solidFill>
                <a:srgbClr val="898989"/>
              </a:solidFill>
              <a:latin typeface="Meiryo UI" pitchFamily="50" charset="-128"/>
              <a:ea typeface="Meiryo UI" pitchFamily="50" charset="-128"/>
              <a:cs typeface="Meiryo UI" pitchFamily="50" charset="-128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57200" y="5791233"/>
            <a:ext cx="35269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・</a:t>
            </a:r>
            <a:r>
              <a:rPr lang="en-US" altLang="ja-JP" dirty="0" err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helloworld.jsp</a:t>
            </a:r>
            <a:r>
              <a:rPr lang="ja-JP" altLang="en-US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  <a:endParaRPr kumimoji="1" lang="en-US" altLang="ja-JP" dirty="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6" name="タイトル 1"/>
          <p:cNvSpPr>
            <a:spLocks noGrp="1"/>
          </p:cNvSpPr>
          <p:nvPr>
            <p:ph type="title" idx="4294967295"/>
          </p:nvPr>
        </p:nvSpPr>
        <p:spPr>
          <a:xfrm>
            <a:off x="457200" y="325438"/>
            <a:ext cx="5900057" cy="561975"/>
          </a:xfrm>
        </p:spPr>
        <p:txBody>
          <a:bodyPr anchor="t"/>
          <a:lstStyle/>
          <a:p>
            <a:pPr algn="l"/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２－５．</a:t>
            </a:r>
            <a:r>
              <a:rPr lang="en-US" altLang="ja-JP" sz="2800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800" dirty="0" err="1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jsp</a:t>
            </a:r>
            <a:r>
              <a:rPr lang="ja-JP" altLang="en-US" sz="2800" dirty="0" smtClean="0">
                <a:solidFill>
                  <a:schemeClr val="tx2"/>
                </a:solidFill>
                <a:latin typeface="Meiryo UI" pitchFamily="50" charset="-128"/>
                <a:ea typeface="Meiryo UI" pitchFamily="50" charset="-128"/>
                <a:cs typeface="Meiryo UI" pitchFamily="50" charset="-128"/>
              </a:rPr>
              <a:t>ファイル作成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220686" y="1424494"/>
            <a:ext cx="6401771" cy="4295268"/>
          </a:xfrm>
          <a:prstGeom prst="rect">
            <a:avLst/>
          </a:prstGeom>
          <a:solidFill>
            <a:srgbClr val="002060"/>
          </a:solidFill>
          <a:ln w="38100">
            <a:solidFill>
              <a:schemeClr val="l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page language="java" contentType="text/html; charset=UTF-8"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pageEncoding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="UTF-8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"%&gt;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タグを宣言</a:t>
            </a:r>
            <a:r>
              <a:rPr lang="en-US" altLang="ja-JP" sz="1200" dirty="0"/>
              <a:t> 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it-IT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&lt;%@ taglib prefix="efw" uri="efw" %&gt; 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　</a:t>
            </a:r>
            <a:endParaRPr lang="it-IT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&lt;!DOCTYPE HTML PUBLIC "-//W3C//DTD HTML 4.01 TRANSITIONAL//EN"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"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http://www.w3.org/TR/html4/loose.dtd"&gt;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&lt;HTML&gt;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 smtClean="0"/>
              <a:t>&lt;</a:t>
            </a:r>
            <a:r>
              <a:rPr lang="en-US" altLang="ja-JP" sz="1200" dirty="0"/>
              <a:t>META HTTP-EQUIV="</a:t>
            </a:r>
            <a:r>
              <a:rPr lang="en-US" altLang="ja-JP" sz="1200" dirty="0" smtClean="0"/>
              <a:t>CONTENT-TYPE"CONTENT</a:t>
            </a:r>
            <a:r>
              <a:rPr lang="en-US" altLang="ja-JP" sz="1200" dirty="0"/>
              <a:t>="</a:t>
            </a:r>
            <a:r>
              <a:rPr lang="en-US" altLang="ja-JP" sz="1200" dirty="0" smtClean="0"/>
              <a:t>TEXT/HTML;CHARSET=UTF-8</a:t>
            </a:r>
            <a:r>
              <a:rPr lang="en-US" altLang="ja-JP" sz="1200" dirty="0"/>
              <a:t>"&gt;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 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&lt;TITLE&gt;Hello 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World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&lt;/TITLE&gt;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</a:t>
            </a:r>
            <a:r>
              <a:rPr lang="en-US" altLang="ja-JP" sz="1200" dirty="0"/>
              <a:t>&lt;!-- </a:t>
            </a:r>
            <a:r>
              <a:rPr lang="en-US" altLang="ja-JP" sz="12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クライアントの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取り込み</a:t>
            </a:r>
            <a:r>
              <a:rPr lang="en-US" altLang="ja-JP" sz="1200" dirty="0" smtClean="0"/>
              <a:t>--&gt;</a:t>
            </a:r>
            <a:endParaRPr lang="en-US" altLang="ja-JP" sz="1200" dirty="0" smtClean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&lt;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efw:Client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/</a:t>
            </a:r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&lt;/HEAD&gt;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&lt;INPUT TYPE=TEXT ID="txt_message"&gt;</a:t>
            </a:r>
          </a:p>
          <a:p>
            <a:r>
              <a:rPr lang="en-US" altLang="ja-JP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</a:t>
            </a:r>
            <a:r>
              <a:rPr lang="en-US" altLang="ja-JP" sz="1200" dirty="0" smtClean="0"/>
              <a:t>&lt;!—</a:t>
            </a:r>
            <a:r>
              <a:rPr lang="ja-JP" altLang="en-US" sz="12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サーバーの</a:t>
            </a:r>
            <a:r>
              <a:rPr lang="ja-JP" altLang="en-US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イベント呼出し</a:t>
            </a:r>
            <a:r>
              <a:rPr lang="en-US" altLang="ja-JP" sz="1200" dirty="0" smtClean="0"/>
              <a:t>--&gt;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INPUT TYPE=BUTTON   </a:t>
            </a:r>
          </a:p>
          <a:p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1200" b="1" dirty="0" smtClean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  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VALUE="Send" ONCLICK="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Efw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('</a:t>
            </a:r>
            <a:r>
              <a:rPr lang="en-US" altLang="ja-JP" sz="1200" b="1" dirty="0" err="1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helloWorld_sendMessage</a:t>
            </a:r>
            <a:r>
              <a:rPr lang="en-US" altLang="ja-JP" sz="1200" b="1" dirty="0">
                <a:solidFill>
                  <a:srgbClr val="FFFF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')"</a:t>
            </a:r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   &lt;FIELDSET&gt;&lt;LEGEND&gt;Messages&lt;/LEGEND&gt;&lt;/FIELDSET&gt;</a:t>
            </a: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&lt;/BODY&gt;</a:t>
            </a:r>
            <a:endParaRPr lang="en-US" altLang="ja-JP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1200" dirty="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&lt;/HTML&gt;</a:t>
            </a:r>
            <a:endParaRPr kumimoji="1" lang="ja-JP" altLang="en-US" sz="12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10" name="タイトル 1"/>
          <p:cNvSpPr>
            <a:spLocks noGrp="1"/>
          </p:cNvSpPr>
          <p:nvPr>
            <p:ph type="title" idx="4294967295"/>
          </p:nvPr>
        </p:nvSpPr>
        <p:spPr>
          <a:xfrm>
            <a:off x="6792688" y="452852"/>
            <a:ext cx="2249714" cy="561975"/>
          </a:xfrm>
        </p:spPr>
        <p:txBody>
          <a:bodyPr anchor="t"/>
          <a:lstStyle/>
          <a:p>
            <a:pPr algn="l"/>
            <a:r>
              <a:rPr lang="en-US" altLang="ja-JP" sz="2000" b="1" dirty="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2000" b="1" dirty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HelloWorld</a:t>
            </a:r>
            <a:r>
              <a:rPr lang="ja-JP" altLang="en-US" sz="2000" b="1" dirty="0" smtClean="0">
                <a:solidFill>
                  <a:schemeClr val="tx2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作成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532615" y="2816247"/>
            <a:ext cx="1080000" cy="900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kumimoji="1" lang="ja-JP" altLang="en-US" sz="1100"/>
          </a:p>
        </p:txBody>
      </p:sp>
    </p:spTree>
    <p:extLst>
      <p:ext uri="{BB962C8B-B14F-4D97-AF65-F5344CB8AC3E}">
        <p14:creationId xmlns:p14="http://schemas.microsoft.com/office/powerpoint/2010/main" val="3809378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1_Office ​​テーマ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kumimoji="1" sz="1400" dirty="0" smtClean="0">
            <a:solidFill>
              <a:schemeClr val="tx1"/>
            </a:solidFill>
            <a:latin typeface="Meiryo UI" panose="020B0604030504040204" pitchFamily="50" charset="-128"/>
            <a:ea typeface="Meiryo UI" panose="020B0604030504040204" pitchFamily="50" charset="-128"/>
            <a:cs typeface="Meiryo UI" panose="020B0604030504040204" pitchFamily="50" charset="-128"/>
          </a:defRPr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36806</TotalTime>
  <Words>2118</Words>
  <Application>Microsoft Office PowerPoint</Application>
  <PresentationFormat>画面に合わせる (4:3)</PresentationFormat>
  <Paragraphs>537</Paragraphs>
  <Slides>36</Slides>
  <Notes>36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36</vt:i4>
      </vt:variant>
    </vt:vector>
  </HeadingPairs>
  <TitlesOfParts>
    <vt:vector size="43" baseType="lpstr">
      <vt:lpstr>Meiryo UI</vt:lpstr>
      <vt:lpstr>ＭＳ Ｐゴシック</vt:lpstr>
      <vt:lpstr>MS UI Gothic</vt:lpstr>
      <vt:lpstr>Arial</vt:lpstr>
      <vt:lpstr>Calibri</vt:lpstr>
      <vt:lpstr>Wingdings</vt:lpstr>
      <vt:lpstr>1_Office ​​テーマ</vt:lpstr>
      <vt:lpstr>E-FWプログラミング説明 v1.4</vt:lpstr>
      <vt:lpstr>目次</vt:lpstr>
      <vt:lpstr>１－１．E-FWプログラムイメージ</vt:lpstr>
      <vt:lpstr>１－２．E-FWの提供する機能</vt:lpstr>
      <vt:lpstr>２－１． Eclipse初期設定</vt:lpstr>
      <vt:lpstr>２－２． Webプロジェクト作成</vt:lpstr>
      <vt:lpstr>２－３． プロパティファイル設定</vt:lpstr>
      <vt:lpstr>２－４． jarファイル取り込み</vt:lpstr>
      <vt:lpstr>２－５． jspファイル作成</vt:lpstr>
      <vt:lpstr>２－６． JSイベント</vt:lpstr>
      <vt:lpstr>２－７． 実行結果</vt:lpstr>
      <vt:lpstr>３－１． DB作成</vt:lpstr>
      <vt:lpstr>３－２． DB接続設定</vt:lpstr>
      <vt:lpstr>３－３．jarファイル取り込み</vt:lpstr>
      <vt:lpstr>３－４．JSイベント</vt:lpstr>
      <vt:lpstr>３－５．XML（外だしSQL）作成</vt:lpstr>
      <vt:lpstr>３－６． 実行結果</vt:lpstr>
      <vt:lpstr>４－１．テンプレート作成</vt:lpstr>
      <vt:lpstr>４－２．jarファイル取り込み</vt:lpstr>
      <vt:lpstr>４－３．jspファイル作成</vt:lpstr>
      <vt:lpstr>４－４．JSイベント</vt:lpstr>
      <vt:lpstr>４－５．実行結果</vt:lpstr>
      <vt:lpstr>５－１．BRMS接続設定</vt:lpstr>
      <vt:lpstr>５－２．web.xml設定</vt:lpstr>
      <vt:lpstr>５－３．jarファイル取り込み</vt:lpstr>
      <vt:lpstr>５－４．ルール作成</vt:lpstr>
      <vt:lpstr>５－５． jspファイル作成</vt:lpstr>
      <vt:lpstr>５－６．JSイベント</vt:lpstr>
      <vt:lpstr>５－７．実行結果</vt:lpstr>
      <vt:lpstr>６－１．Debugコード追加 </vt:lpstr>
      <vt:lpstr>６－２．実行結果 </vt:lpstr>
      <vt:lpstr>Debug方法</vt:lpstr>
      <vt:lpstr>Debug方法</vt:lpstr>
      <vt:lpstr>Debug方法</vt:lpstr>
      <vt:lpstr>Debug方法</vt:lpstr>
      <vt:lpstr>Debug方法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李 顕庫</dc:creator>
  <cp:lastModifiedBy>常 珂軍</cp:lastModifiedBy>
  <cp:revision>4004</cp:revision>
  <cp:lastPrinted>2012-10-25T09:56:50Z</cp:lastPrinted>
  <dcterms:modified xsi:type="dcterms:W3CDTF">2019-12-23T02:22:30Z</dcterms:modified>
</cp:coreProperties>
</file>