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21"/>
  </p:notesMasterIdLst>
  <p:handoutMasterIdLst>
    <p:handoutMasterId r:id="rId22"/>
  </p:handoutMasterIdLst>
  <p:sldIdLst>
    <p:sldId id="392" r:id="rId2"/>
    <p:sldId id="503" r:id="rId3"/>
    <p:sldId id="522" r:id="rId4"/>
    <p:sldId id="527" r:id="rId5"/>
    <p:sldId id="504" r:id="rId6"/>
    <p:sldId id="532" r:id="rId7"/>
    <p:sldId id="533" r:id="rId8"/>
    <p:sldId id="534" r:id="rId9"/>
    <p:sldId id="535" r:id="rId10"/>
    <p:sldId id="506" r:id="rId11"/>
    <p:sldId id="505" r:id="rId12"/>
    <p:sldId id="531" r:id="rId13"/>
    <p:sldId id="507" r:id="rId14"/>
    <p:sldId id="520" r:id="rId15"/>
    <p:sldId id="525" r:id="rId16"/>
    <p:sldId id="536" r:id="rId17"/>
    <p:sldId id="537" r:id="rId18"/>
    <p:sldId id="538" r:id="rId19"/>
    <p:sldId id="515" r:id="rId20"/>
  </p:sldIdLst>
  <p:sldSz cx="9144000" cy="6858000" type="screen4x3"/>
  <p:notesSz cx="7099300" cy="10234613"/>
  <p:custDataLst>
    <p:tags r:id="rId23"/>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272"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2023/8/5</a:t>
            </a:fld>
            <a:endParaRPr lang="en-US" altLang="ja-JP" dirty="0"/>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dirty="0"/>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2023/8/5</a:t>
            </a:fld>
            <a:endParaRPr lang="en-US" altLang="ja-JP" dirty="0"/>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dirty="0"/>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2100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dirty="0"/>
          </a:p>
        </p:txBody>
      </p:sp>
    </p:spTree>
    <p:extLst>
      <p:ext uri="{BB962C8B-B14F-4D97-AF65-F5344CB8AC3E}">
        <p14:creationId xmlns:p14="http://schemas.microsoft.com/office/powerpoint/2010/main" val="268044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1994963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959760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416799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dirty="0"/>
          </a:p>
        </p:txBody>
      </p:sp>
    </p:spTree>
    <p:extLst>
      <p:ext uri="{BB962C8B-B14F-4D97-AF65-F5344CB8AC3E}">
        <p14:creationId xmlns:p14="http://schemas.microsoft.com/office/powerpoint/2010/main" val="266463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dirty="0"/>
          </a:p>
        </p:txBody>
      </p:sp>
    </p:spTree>
    <p:extLst>
      <p:ext uri="{BB962C8B-B14F-4D97-AF65-F5344CB8AC3E}">
        <p14:creationId xmlns:p14="http://schemas.microsoft.com/office/powerpoint/2010/main" val="41036879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16</a:t>
            </a:fld>
            <a:endParaRPr lang="en-US" altLang="ja-JP" dirty="0"/>
          </a:p>
        </p:txBody>
      </p:sp>
    </p:spTree>
    <p:extLst>
      <p:ext uri="{BB962C8B-B14F-4D97-AF65-F5344CB8AC3E}">
        <p14:creationId xmlns:p14="http://schemas.microsoft.com/office/powerpoint/2010/main" val="3379712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17</a:t>
            </a:fld>
            <a:endParaRPr lang="en-US" altLang="ja-JP" dirty="0"/>
          </a:p>
        </p:txBody>
      </p:sp>
    </p:spTree>
    <p:extLst>
      <p:ext uri="{BB962C8B-B14F-4D97-AF65-F5344CB8AC3E}">
        <p14:creationId xmlns:p14="http://schemas.microsoft.com/office/powerpoint/2010/main" val="1784772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18</a:t>
            </a:fld>
            <a:endParaRPr lang="en-US" altLang="ja-JP" dirty="0"/>
          </a:p>
        </p:txBody>
      </p:sp>
    </p:spTree>
    <p:extLst>
      <p:ext uri="{BB962C8B-B14F-4D97-AF65-F5344CB8AC3E}">
        <p14:creationId xmlns:p14="http://schemas.microsoft.com/office/powerpoint/2010/main" val="26154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dirty="0"/>
          </a:p>
        </p:txBody>
      </p:sp>
    </p:spTree>
    <p:extLst>
      <p:ext uri="{BB962C8B-B14F-4D97-AF65-F5344CB8AC3E}">
        <p14:creationId xmlns:p14="http://schemas.microsoft.com/office/powerpoint/2010/main" val="255820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dirty="0"/>
          </a:p>
        </p:txBody>
      </p:sp>
    </p:spTree>
    <p:extLst>
      <p:ext uri="{BB962C8B-B14F-4D97-AF65-F5344CB8AC3E}">
        <p14:creationId xmlns:p14="http://schemas.microsoft.com/office/powerpoint/2010/main" val="163414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75331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395975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357881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dirty="0"/>
          </a:p>
        </p:txBody>
      </p:sp>
    </p:spTree>
    <p:extLst>
      <p:ext uri="{BB962C8B-B14F-4D97-AF65-F5344CB8AC3E}">
        <p14:creationId xmlns:p14="http://schemas.microsoft.com/office/powerpoint/2010/main" val="397702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127763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258754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dirty="0"/>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153/api.rsc/SKELETON_M_US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dn.cdata.com/help/BWH/odata/index.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dn.cdata.com/help/BWH/jp/odata/License.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153/"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err="1">
                <a:latin typeface="Meiryo UI" pitchFamily="50" charset="-128"/>
                <a:ea typeface="Meiryo UI" pitchFamily="50" charset="-128"/>
                <a:cs typeface="Meiryo UI" pitchFamily="50" charset="-128"/>
              </a:rPr>
              <a:t>Cdata</a:t>
            </a:r>
            <a:r>
              <a:rPr lang="ja-JP" altLang="en-US" sz="3600" dirty="0">
                <a:latin typeface="Meiryo UI" pitchFamily="50" charset="-128"/>
                <a:ea typeface="Meiryo UI" pitchFamily="50" charset="-128"/>
                <a:cs typeface="Meiryo UI" pitchFamily="50" charset="-128"/>
              </a:rPr>
              <a:t> </a:t>
            </a:r>
            <a:r>
              <a:rPr lang="en-US" altLang="ja-JP" sz="3600" dirty="0">
                <a:latin typeface="Meiryo UI" pitchFamily="50" charset="-128"/>
                <a:ea typeface="Meiryo UI" pitchFamily="50" charset="-128"/>
                <a:cs typeface="Meiryo UI" pitchFamily="50" charset="-128"/>
              </a:rPr>
              <a:t>API Ser</a:t>
            </a:r>
            <a:r>
              <a:rPr lang="en-US" altLang="zh-CN" sz="3600" dirty="0">
                <a:latin typeface="Meiryo UI" pitchFamily="50" charset="-128"/>
                <a:ea typeface="Meiryo UI" pitchFamily="50" charset="-128"/>
                <a:cs typeface="Meiryo UI" pitchFamily="50" charset="-128"/>
              </a:rPr>
              <a:t>ver </a:t>
            </a:r>
            <a:r>
              <a:rPr lang="ja-JP" altLang="en-US" sz="3600" dirty="0">
                <a:latin typeface="Meiryo UI" pitchFamily="50" charset="-128"/>
                <a:ea typeface="Meiryo UI" pitchFamily="50" charset="-128"/>
                <a:cs typeface="Meiryo UI" pitchFamily="50" charset="-128"/>
              </a:rPr>
              <a:t>へようこそ</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V0.2</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2023.08.05</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３ー５．</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p:cNvSpPr/>
          <p:nvPr/>
        </p:nvSpPr>
        <p:spPr>
          <a:xfrm>
            <a:off x="252000" y="1101600"/>
            <a:ext cx="8588890" cy="646331"/>
          </a:xfrm>
          <a:prstGeom prst="rect">
            <a:avLst/>
          </a:prstGeom>
        </p:spPr>
        <p:txBody>
          <a:bodyPr wrap="square">
            <a:spAutoFit/>
          </a:bodyPr>
          <a:lstStyle/>
          <a:p>
            <a:pPr marL="0" indent="0">
              <a:buNone/>
            </a:pPr>
            <a:r>
              <a:rPr lang="ja-JP" altLang="en-US" b="1" dirty="0"/>
              <a:t>ユーザーの構成</a:t>
            </a:r>
            <a:endParaRPr lang="en-US" altLang="ja-JP" b="1" dirty="0"/>
          </a:p>
          <a:p>
            <a:pPr marL="0" indent="0">
              <a:buNone/>
            </a:pPr>
            <a:r>
              <a:rPr lang="en-US" altLang="ja-JP" dirty="0"/>
              <a:t>API</a:t>
            </a:r>
            <a:r>
              <a:rPr lang="ja-JP" altLang="en-US" dirty="0"/>
              <a:t>サーバーをアクセスするユーザーを作成します。</a:t>
            </a:r>
            <a:endParaRPr lang="en-US" altLang="zh-CN" dirty="0"/>
          </a:p>
        </p:txBody>
      </p:sp>
      <p:pic>
        <p:nvPicPr>
          <p:cNvPr id="3" name="図 2"/>
          <p:cNvPicPr>
            <a:picLocks noChangeAspect="1"/>
          </p:cNvPicPr>
          <p:nvPr/>
        </p:nvPicPr>
        <p:blipFill>
          <a:blip r:embed="rId3"/>
          <a:stretch>
            <a:fillRect/>
          </a:stretch>
        </p:blipFill>
        <p:spPr>
          <a:xfrm>
            <a:off x="104775" y="1752949"/>
            <a:ext cx="8977313" cy="1704975"/>
          </a:xfrm>
          <a:prstGeom prst="rect">
            <a:avLst/>
          </a:prstGeom>
        </p:spPr>
      </p:pic>
      <p:sp>
        <p:nvSpPr>
          <p:cNvPr id="12" name="正方形/長方形 11"/>
          <p:cNvSpPr/>
          <p:nvPr/>
        </p:nvSpPr>
        <p:spPr>
          <a:xfrm>
            <a:off x="367316" y="2492347"/>
            <a:ext cx="34478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67316" y="3657281"/>
            <a:ext cx="2852738" cy="2652713"/>
          </a:xfrm>
          <a:prstGeom prst="rect">
            <a:avLst/>
          </a:prstGeom>
        </p:spPr>
      </p:pic>
      <p:pic>
        <p:nvPicPr>
          <p:cNvPr id="13" name="図 12"/>
          <p:cNvPicPr>
            <a:picLocks noChangeAspect="1"/>
          </p:cNvPicPr>
          <p:nvPr/>
        </p:nvPicPr>
        <p:blipFill>
          <a:blip r:embed="rId5"/>
          <a:stretch>
            <a:fillRect/>
          </a:stretch>
        </p:blipFill>
        <p:spPr>
          <a:xfrm>
            <a:off x="3943940" y="3657281"/>
            <a:ext cx="3783330" cy="2217420"/>
          </a:xfrm>
          <a:prstGeom prst="rect">
            <a:avLst/>
          </a:prstGeom>
        </p:spPr>
      </p:pic>
      <p:sp>
        <p:nvSpPr>
          <p:cNvPr id="16" name="正方形/長方形 15"/>
          <p:cNvSpPr/>
          <p:nvPr/>
        </p:nvSpPr>
        <p:spPr>
          <a:xfrm>
            <a:off x="2696473" y="5994849"/>
            <a:ext cx="523581"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4662838" y="5387947"/>
            <a:ext cx="2911307"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2BFBB925-23C4-4494-BE79-9F80F76DB603}"/>
              </a:ext>
            </a:extLst>
          </p:cNvPr>
          <p:cNvPicPr>
            <a:picLocks noChangeAspect="1"/>
          </p:cNvPicPr>
          <p:nvPr/>
        </p:nvPicPr>
        <p:blipFill>
          <a:blip r:embed="rId6"/>
          <a:stretch>
            <a:fillRect/>
          </a:stretch>
        </p:blipFill>
        <p:spPr>
          <a:xfrm>
            <a:off x="1369830" y="5538773"/>
            <a:ext cx="161925" cy="152400"/>
          </a:xfrm>
          <a:prstGeom prst="rect">
            <a:avLst/>
          </a:prstGeom>
        </p:spPr>
      </p:pic>
      <p:pic>
        <p:nvPicPr>
          <p:cNvPr id="10" name="図 9">
            <a:extLst>
              <a:ext uri="{FF2B5EF4-FFF2-40B4-BE49-F238E27FC236}">
                <a16:creationId xmlns:a16="http://schemas.microsoft.com/office/drawing/2014/main" id="{BF65013A-0A80-4242-9BE7-5371F62B459B}"/>
              </a:ext>
            </a:extLst>
          </p:cNvPr>
          <p:cNvPicPr>
            <a:picLocks noChangeAspect="1"/>
          </p:cNvPicPr>
          <p:nvPr/>
        </p:nvPicPr>
        <p:blipFill>
          <a:blip r:embed="rId6"/>
          <a:stretch>
            <a:fillRect/>
          </a:stretch>
        </p:blipFill>
        <p:spPr>
          <a:xfrm>
            <a:off x="1369830" y="5731000"/>
            <a:ext cx="161925" cy="152400"/>
          </a:xfrm>
          <a:prstGeom prst="rect">
            <a:avLst/>
          </a:prstGeom>
        </p:spPr>
      </p:pic>
      <p:sp>
        <p:nvSpPr>
          <p:cNvPr id="18" name="吹き出し: 角を丸めた四角形 17">
            <a:extLst>
              <a:ext uri="{FF2B5EF4-FFF2-40B4-BE49-F238E27FC236}">
                <a16:creationId xmlns:a16="http://schemas.microsoft.com/office/drawing/2014/main" id="{0679B2F4-0E65-4123-AFD5-DC5FDD55A2D2}"/>
              </a:ext>
            </a:extLst>
          </p:cNvPr>
          <p:cNvSpPr/>
          <p:nvPr/>
        </p:nvSpPr>
        <p:spPr>
          <a:xfrm>
            <a:off x="2815921" y="5050535"/>
            <a:ext cx="1391670" cy="737434"/>
          </a:xfrm>
          <a:prstGeom prst="wedgeRoundRectCallout">
            <a:avLst>
              <a:gd name="adj1" fmla="val -54523"/>
              <a:gd name="adj2" fmla="val -45499"/>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P12</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の初期設定に影響される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02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３ー６．</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 name="正方形/長方形 2">
            <a:extLst>
              <a:ext uri="{FF2B5EF4-FFF2-40B4-BE49-F238E27FC236}">
                <a16:creationId xmlns:a16="http://schemas.microsoft.com/office/drawing/2014/main" id="{3DBAF121-8B37-4261-9770-972210E7EA7C}"/>
              </a:ext>
            </a:extLst>
          </p:cNvPr>
          <p:cNvSpPr/>
          <p:nvPr/>
        </p:nvSpPr>
        <p:spPr>
          <a:xfrm>
            <a:off x="251136" y="1101600"/>
            <a:ext cx="8581714" cy="1200329"/>
          </a:xfrm>
          <a:prstGeom prst="rect">
            <a:avLst/>
          </a:prstGeom>
        </p:spPr>
        <p:txBody>
          <a:bodyPr wrap="square">
            <a:spAutoFit/>
          </a:bodyPr>
          <a:lstStyle/>
          <a:p>
            <a:r>
              <a:rPr lang="ja-JP" altLang="en-US" b="1" dirty="0"/>
              <a:t>テーブルへのアクセス</a:t>
            </a:r>
            <a:endParaRPr lang="en-US" altLang="ja-JP" b="1" dirty="0"/>
          </a:p>
          <a:p>
            <a:pPr marL="285750" indent="-285750">
              <a:buFont typeface="Arial" panose="020B0604020202020204" pitchFamily="34" charset="0"/>
              <a:buChar char="•"/>
            </a:pPr>
            <a:r>
              <a:rPr lang="ja-JP" altLang="en-US" dirty="0"/>
              <a:t>設定ページの「リソース」タブで、「リソースの追加」ボタンをクリックします。</a:t>
            </a:r>
            <a:endParaRPr lang="en-US" altLang="ja-JP" dirty="0"/>
          </a:p>
          <a:p>
            <a:pPr marL="285750" indent="-285750">
              <a:buFont typeface="Arial" panose="020B0604020202020204" pitchFamily="34" charset="0"/>
              <a:buChar char="•"/>
            </a:pPr>
            <a:r>
              <a:rPr lang="ja-JP" altLang="en-US" dirty="0"/>
              <a:t>アクセスするデータ接続を選択し、次へをクリックします。</a:t>
            </a:r>
            <a:endParaRPr lang="en-US" altLang="ja-JP" dirty="0"/>
          </a:p>
          <a:p>
            <a:pPr marL="285750" indent="-285750">
              <a:buFont typeface="Arial" panose="020B0604020202020204" pitchFamily="34" charset="0"/>
              <a:buChar char="•"/>
            </a:pPr>
            <a:r>
              <a:rPr lang="ja-JP" altLang="en-US" dirty="0"/>
              <a:t>各テーブル名を選択して「次へ」をクリックしてリソースを編集して保存します。</a:t>
            </a:r>
            <a:endParaRPr lang="ja-JP" altLang="en-US" b="1" dirty="0">
              <a:solidFill>
                <a:schemeClr val="accent1"/>
              </a:solidFill>
            </a:endParaRPr>
          </a:p>
        </p:txBody>
      </p:sp>
      <p:pic>
        <p:nvPicPr>
          <p:cNvPr id="6" name="図 5"/>
          <p:cNvPicPr>
            <a:picLocks noChangeAspect="1"/>
          </p:cNvPicPr>
          <p:nvPr/>
        </p:nvPicPr>
        <p:blipFill>
          <a:blip r:embed="rId3"/>
          <a:stretch>
            <a:fillRect/>
          </a:stretch>
        </p:blipFill>
        <p:spPr>
          <a:xfrm>
            <a:off x="251136" y="2656642"/>
            <a:ext cx="7839551" cy="664369"/>
          </a:xfrm>
          <a:prstGeom prst="rect">
            <a:avLst/>
          </a:prstGeom>
        </p:spPr>
      </p:pic>
      <p:sp>
        <p:nvSpPr>
          <p:cNvPr id="9" name="正方形/長方形 8"/>
          <p:cNvSpPr/>
          <p:nvPr/>
        </p:nvSpPr>
        <p:spPr>
          <a:xfrm>
            <a:off x="7389854" y="2863399"/>
            <a:ext cx="70083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a:blip r:embed="rId4"/>
          <a:stretch>
            <a:fillRect/>
          </a:stretch>
        </p:blipFill>
        <p:spPr>
          <a:xfrm>
            <a:off x="251136" y="3490294"/>
            <a:ext cx="4335780" cy="2647950"/>
          </a:xfrm>
          <a:prstGeom prst="rect">
            <a:avLst/>
          </a:prstGeom>
        </p:spPr>
      </p:pic>
      <p:pic>
        <p:nvPicPr>
          <p:cNvPr id="8" name="図 7"/>
          <p:cNvPicPr>
            <a:picLocks noChangeAspect="1"/>
          </p:cNvPicPr>
          <p:nvPr/>
        </p:nvPicPr>
        <p:blipFill>
          <a:blip r:embed="rId5"/>
          <a:stretch>
            <a:fillRect/>
          </a:stretch>
        </p:blipFill>
        <p:spPr>
          <a:xfrm>
            <a:off x="4678748" y="3527768"/>
            <a:ext cx="4335780" cy="2644140"/>
          </a:xfrm>
          <a:prstGeom prst="rect">
            <a:avLst/>
          </a:prstGeom>
        </p:spPr>
      </p:pic>
      <p:sp>
        <p:nvSpPr>
          <p:cNvPr id="12" name="正方形/長方形 11"/>
          <p:cNvSpPr/>
          <p:nvPr/>
        </p:nvSpPr>
        <p:spPr>
          <a:xfrm>
            <a:off x="307975" y="4254649"/>
            <a:ext cx="70083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302824" y="5887391"/>
            <a:ext cx="284092"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4678748" y="4568901"/>
            <a:ext cx="993769"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8739398" y="5887390"/>
            <a:ext cx="275130"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1087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３ー７．</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16" name="図 15"/>
          <p:cNvPicPr>
            <a:picLocks noChangeAspect="1"/>
          </p:cNvPicPr>
          <p:nvPr/>
        </p:nvPicPr>
        <p:blipFill>
          <a:blip r:embed="rId3"/>
          <a:stretch>
            <a:fillRect/>
          </a:stretch>
        </p:blipFill>
        <p:spPr>
          <a:xfrm>
            <a:off x="252000" y="1101600"/>
            <a:ext cx="5429250" cy="3290888"/>
          </a:xfrm>
          <a:prstGeom prst="rect">
            <a:avLst/>
          </a:prstGeom>
        </p:spPr>
      </p:pic>
      <p:sp>
        <p:nvSpPr>
          <p:cNvPr id="17" name="正方形/長方形 16"/>
          <p:cNvSpPr/>
          <p:nvPr/>
        </p:nvSpPr>
        <p:spPr>
          <a:xfrm>
            <a:off x="5276647" y="4104830"/>
            <a:ext cx="40460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8" name="図 17"/>
          <p:cNvPicPr>
            <a:picLocks noChangeAspect="1"/>
          </p:cNvPicPr>
          <p:nvPr/>
        </p:nvPicPr>
        <p:blipFill>
          <a:blip r:embed="rId4"/>
          <a:stretch>
            <a:fillRect/>
          </a:stretch>
        </p:blipFill>
        <p:spPr>
          <a:xfrm>
            <a:off x="252000" y="4860637"/>
            <a:ext cx="8049578" cy="1127284"/>
          </a:xfrm>
          <a:prstGeom prst="rect">
            <a:avLst/>
          </a:prstGeom>
        </p:spPr>
      </p:pic>
      <p:sp>
        <p:nvSpPr>
          <p:cNvPr id="19" name="正方形/長方形 18"/>
          <p:cNvSpPr/>
          <p:nvPr/>
        </p:nvSpPr>
        <p:spPr>
          <a:xfrm>
            <a:off x="552674" y="5737068"/>
            <a:ext cx="7231864"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0631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３ー８．</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 name="正方形/長方形 5"/>
          <p:cNvSpPr/>
          <p:nvPr/>
        </p:nvSpPr>
        <p:spPr>
          <a:xfrm>
            <a:off x="251136" y="1101600"/>
            <a:ext cx="8342606" cy="646331"/>
          </a:xfrm>
          <a:prstGeom prst="rect">
            <a:avLst/>
          </a:prstGeom>
        </p:spPr>
        <p:txBody>
          <a:bodyPr wrap="square">
            <a:spAutoFit/>
          </a:bodyPr>
          <a:lstStyle/>
          <a:p>
            <a:r>
              <a:rPr lang="en-US" altLang="ja-JP" b="1" dirty="0"/>
              <a:t>API</a:t>
            </a:r>
            <a:r>
              <a:rPr lang="ja-JP" altLang="en-US" b="1" dirty="0"/>
              <a:t>呼び出しのテスト</a:t>
            </a:r>
            <a:r>
              <a:rPr lang="en-US" altLang="zh-CN" dirty="0"/>
              <a:t>	</a:t>
            </a:r>
            <a:r>
              <a:rPr lang="en-US" altLang="zh-CN" dirty="0">
                <a:hlinkClick r:id="rId3"/>
              </a:rPr>
              <a:t>http://localhost:8153/api.rsc/SKELETON_M_USER</a:t>
            </a:r>
            <a:r>
              <a:rPr lang="en-US" altLang="zh-CN" dirty="0"/>
              <a:t> </a:t>
            </a:r>
          </a:p>
          <a:p>
            <a:r>
              <a:rPr lang="en-US" altLang="zh-CN" dirty="0">
                <a:solidFill>
                  <a:schemeClr val="accent1"/>
                </a:solidFill>
              </a:rPr>
              <a:t>SKELETON_M_USER:</a:t>
            </a:r>
            <a:r>
              <a:rPr lang="ja-JP" altLang="en-US" dirty="0">
                <a:solidFill>
                  <a:schemeClr val="accent1"/>
                </a:solidFill>
              </a:rPr>
              <a:t>追加されたテーブルの名前</a:t>
            </a:r>
            <a:endParaRPr lang="en-US" altLang="zh-CN" dirty="0">
              <a:solidFill>
                <a:schemeClr val="accent1"/>
              </a:solidFill>
            </a:endParaRPr>
          </a:p>
        </p:txBody>
      </p:sp>
      <p:pic>
        <p:nvPicPr>
          <p:cNvPr id="2" name="図 1"/>
          <p:cNvPicPr>
            <a:picLocks noChangeAspect="1"/>
          </p:cNvPicPr>
          <p:nvPr/>
        </p:nvPicPr>
        <p:blipFill>
          <a:blip r:embed="rId4"/>
          <a:stretch>
            <a:fillRect/>
          </a:stretch>
        </p:blipFill>
        <p:spPr>
          <a:xfrm>
            <a:off x="436873" y="1876745"/>
            <a:ext cx="7858125" cy="3143250"/>
          </a:xfrm>
          <a:prstGeom prst="rect">
            <a:avLst/>
          </a:prstGeom>
        </p:spPr>
      </p:pic>
      <p:pic>
        <p:nvPicPr>
          <p:cNvPr id="3" name="図 2">
            <a:extLst>
              <a:ext uri="{FF2B5EF4-FFF2-40B4-BE49-F238E27FC236}">
                <a16:creationId xmlns:a16="http://schemas.microsoft.com/office/drawing/2014/main" id="{CDDE6844-7571-4C79-83C9-E949DCEC4175}"/>
              </a:ext>
            </a:extLst>
          </p:cNvPr>
          <p:cNvPicPr>
            <a:picLocks noChangeAspect="1"/>
          </p:cNvPicPr>
          <p:nvPr/>
        </p:nvPicPr>
        <p:blipFill>
          <a:blip r:embed="rId5"/>
          <a:stretch>
            <a:fillRect/>
          </a:stretch>
        </p:blipFill>
        <p:spPr>
          <a:xfrm>
            <a:off x="2741612" y="2170937"/>
            <a:ext cx="2998393" cy="2074863"/>
          </a:xfrm>
          <a:prstGeom prst="rect">
            <a:avLst/>
          </a:prstGeom>
        </p:spPr>
      </p:pic>
      <p:sp>
        <p:nvSpPr>
          <p:cNvPr id="7" name="吹き出し: 角を丸めた四角形 6">
            <a:extLst>
              <a:ext uri="{FF2B5EF4-FFF2-40B4-BE49-F238E27FC236}">
                <a16:creationId xmlns:a16="http://schemas.microsoft.com/office/drawing/2014/main" id="{EBCB3222-5B59-4045-AF2F-8F930018C363}"/>
              </a:ext>
            </a:extLst>
          </p:cNvPr>
          <p:cNvSpPr/>
          <p:nvPr/>
        </p:nvSpPr>
        <p:spPr>
          <a:xfrm>
            <a:off x="1498600" y="4470400"/>
            <a:ext cx="2241550" cy="1016000"/>
          </a:xfrm>
          <a:prstGeom prst="wedgeRoundRectCallout">
            <a:avLst>
              <a:gd name="adj1" fmla="val 44889"/>
              <a:gd name="adj2" fmla="val -115000"/>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Token</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を入力して、結果が表示されます。</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901B0D5C-51CE-4E84-AC9E-0BFDD302FE09}"/>
              </a:ext>
            </a:extLst>
          </p:cNvPr>
          <p:cNvPicPr>
            <a:picLocks noChangeAspect="1"/>
          </p:cNvPicPr>
          <p:nvPr/>
        </p:nvPicPr>
        <p:blipFill>
          <a:blip r:embed="rId6"/>
          <a:stretch>
            <a:fillRect/>
          </a:stretch>
        </p:blipFill>
        <p:spPr>
          <a:xfrm>
            <a:off x="12700" y="5893484"/>
            <a:ext cx="9144000" cy="341531"/>
          </a:xfrm>
          <a:prstGeom prst="rect">
            <a:avLst/>
          </a:prstGeom>
        </p:spPr>
      </p:pic>
    </p:spTree>
    <p:extLst>
      <p:ext uri="{BB962C8B-B14F-4D97-AF65-F5344CB8AC3E}">
        <p14:creationId xmlns:p14="http://schemas.microsoft.com/office/powerpoint/2010/main" val="103160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３ー９．</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 name="正方形/長方形 5"/>
          <p:cNvSpPr/>
          <p:nvPr/>
        </p:nvSpPr>
        <p:spPr>
          <a:xfrm>
            <a:off x="252000" y="1101600"/>
            <a:ext cx="1786066" cy="369332"/>
          </a:xfrm>
          <a:prstGeom prst="rect">
            <a:avLst/>
          </a:prstGeom>
        </p:spPr>
        <p:txBody>
          <a:bodyPr wrap="none">
            <a:spAutoFit/>
          </a:bodyPr>
          <a:lstStyle/>
          <a:p>
            <a:r>
              <a:rPr lang="ja-JP" altLang="en-US" b="1" dirty="0"/>
              <a:t>サーバーの設定</a:t>
            </a:r>
          </a:p>
        </p:txBody>
      </p:sp>
      <p:sp>
        <p:nvSpPr>
          <p:cNvPr id="8" name="正方形/長方形 7"/>
          <p:cNvSpPr/>
          <p:nvPr/>
        </p:nvSpPr>
        <p:spPr>
          <a:xfrm>
            <a:off x="252000" y="1381212"/>
            <a:ext cx="3623108" cy="369332"/>
          </a:xfrm>
          <a:prstGeom prst="rect">
            <a:avLst/>
          </a:prstGeom>
        </p:spPr>
        <p:txBody>
          <a:bodyPr wrap="none">
            <a:spAutoFit/>
          </a:bodyPr>
          <a:lstStyle/>
          <a:p>
            <a:r>
              <a:rPr lang="en-US" altLang="ja-JP" dirty="0">
                <a:latin typeface="MS UI Gothic" pitchFamily="50" charset="-128"/>
                <a:ea typeface="MS UI Gothic" pitchFamily="50" charset="-128"/>
              </a:rPr>
              <a:t>1.</a:t>
            </a:r>
            <a:r>
              <a:rPr lang="ja-JP" altLang="en-US" dirty="0">
                <a:latin typeface="MS UI Gothic" pitchFamily="50" charset="-128"/>
                <a:ea typeface="MS UI Gothic" pitchFamily="50" charset="-128"/>
              </a:rPr>
              <a:t>ユーザごとの接続制限のデフォルト値</a:t>
            </a:r>
            <a:endParaRPr lang="ja-JP" altLang="en-US" dirty="0"/>
          </a:p>
        </p:txBody>
      </p:sp>
      <p:sp>
        <p:nvSpPr>
          <p:cNvPr id="10" name="正方形/長方形 9"/>
          <p:cNvSpPr/>
          <p:nvPr/>
        </p:nvSpPr>
        <p:spPr>
          <a:xfrm>
            <a:off x="251136" y="3236185"/>
            <a:ext cx="7875874" cy="1200329"/>
          </a:xfrm>
          <a:prstGeom prst="rect">
            <a:avLst/>
          </a:prstGeom>
        </p:spPr>
        <p:txBody>
          <a:bodyPr wrap="none">
            <a:spAutoFit/>
          </a:bodyPr>
          <a:lstStyle/>
          <a:p>
            <a:r>
              <a:rPr lang="en-US" altLang="ja-JP" dirty="0">
                <a:latin typeface="MS UI Gothic" pitchFamily="50" charset="-128"/>
                <a:ea typeface="MS UI Gothic" pitchFamily="50" charset="-128"/>
              </a:rPr>
              <a:t>2.</a:t>
            </a:r>
            <a:r>
              <a:rPr lang="ja-JP" altLang="en-US" dirty="0"/>
              <a:t>クロスオリジンリソースシェアリング（</a:t>
            </a:r>
            <a:r>
              <a:rPr lang="en-US" altLang="ja-JP" dirty="0"/>
              <a:t>CORS</a:t>
            </a:r>
            <a:r>
              <a:rPr lang="ja-JP" altLang="en-US" dirty="0"/>
              <a:t>）</a:t>
            </a:r>
            <a:endParaRPr lang="en-US" altLang="ja-JP" dirty="0"/>
          </a:p>
          <a:p>
            <a:r>
              <a:rPr lang="ja-JP" altLang="en-US" dirty="0"/>
              <a:t>アプリケーションと</a:t>
            </a:r>
            <a:r>
              <a:rPr lang="en-US" altLang="ja-JP" dirty="0"/>
              <a:t>API Server</a:t>
            </a:r>
            <a:r>
              <a:rPr lang="ja-JP" altLang="en-US" dirty="0"/>
              <a:t>が別のドメインにある場合、</a:t>
            </a:r>
            <a:endParaRPr lang="en-US" altLang="ja-JP" dirty="0"/>
          </a:p>
          <a:p>
            <a:r>
              <a:rPr lang="ja-JP" altLang="en-US" dirty="0"/>
              <a:t>これはアプリケーションクエリの任意のサーバで</a:t>
            </a:r>
            <a:r>
              <a:rPr lang="en-US" altLang="ja-JP" dirty="0"/>
              <a:t>CORS</a:t>
            </a:r>
            <a:r>
              <a:rPr lang="ja-JP" altLang="en-US" dirty="0"/>
              <a:t>（ドメイン間リソース共有）</a:t>
            </a:r>
            <a:endParaRPr lang="en-US" altLang="ja-JP" dirty="0"/>
          </a:p>
          <a:p>
            <a:r>
              <a:rPr lang="ja-JP" altLang="en-US" dirty="0"/>
              <a:t>を有効にする必要があることを意味します</a:t>
            </a:r>
          </a:p>
        </p:txBody>
      </p:sp>
      <p:pic>
        <p:nvPicPr>
          <p:cNvPr id="2" name="図 1"/>
          <p:cNvPicPr>
            <a:picLocks noChangeAspect="1"/>
          </p:cNvPicPr>
          <p:nvPr/>
        </p:nvPicPr>
        <p:blipFill>
          <a:blip r:embed="rId3"/>
          <a:stretch>
            <a:fillRect/>
          </a:stretch>
        </p:blipFill>
        <p:spPr>
          <a:xfrm>
            <a:off x="460376" y="1696566"/>
            <a:ext cx="6206432" cy="1439566"/>
          </a:xfrm>
          <a:prstGeom prst="rect">
            <a:avLst/>
          </a:prstGeom>
        </p:spPr>
      </p:pic>
      <p:pic>
        <p:nvPicPr>
          <p:cNvPr id="3" name="図 2"/>
          <p:cNvPicPr>
            <a:picLocks noChangeAspect="1"/>
          </p:cNvPicPr>
          <p:nvPr/>
        </p:nvPicPr>
        <p:blipFill>
          <a:blip r:embed="rId4"/>
          <a:stretch>
            <a:fillRect/>
          </a:stretch>
        </p:blipFill>
        <p:spPr>
          <a:xfrm>
            <a:off x="460375" y="4378325"/>
            <a:ext cx="5326380" cy="2114550"/>
          </a:xfrm>
          <a:prstGeom prst="rect">
            <a:avLst/>
          </a:prstGeom>
        </p:spPr>
      </p:pic>
      <p:sp>
        <p:nvSpPr>
          <p:cNvPr id="9" name="正方形/長方形 8">
            <a:extLst>
              <a:ext uri="{FF2B5EF4-FFF2-40B4-BE49-F238E27FC236}">
                <a16:creationId xmlns:a16="http://schemas.microsoft.com/office/drawing/2014/main" id="{EF6D8E74-85F3-4774-A0E5-55846D699039}"/>
              </a:ext>
            </a:extLst>
          </p:cNvPr>
          <p:cNvSpPr/>
          <p:nvPr/>
        </p:nvSpPr>
        <p:spPr>
          <a:xfrm>
            <a:off x="4386884" y="1978037"/>
            <a:ext cx="4716152" cy="400110"/>
          </a:xfrm>
          <a:prstGeom prst="rect">
            <a:avLst/>
          </a:prstGeom>
        </p:spPr>
        <p:txBody>
          <a:bodyPr wrap="square">
            <a:spAutoFit/>
          </a:bodyPr>
          <a:lstStyle/>
          <a:p>
            <a:r>
              <a:rPr lang="ja-JP" altLang="en-US" sz="1000" dirty="0"/>
              <a:t>ユーザーごとに 1 時間あたりに許可されるデフォルトの最大リクエスト数を入力します。 値 0 を指定すると、デフォルトで 1 時間あたり無制限のリクエストが許可されます。</a:t>
            </a:r>
          </a:p>
        </p:txBody>
      </p:sp>
      <p:sp>
        <p:nvSpPr>
          <p:cNvPr id="11" name="正方形/長方形 10">
            <a:extLst>
              <a:ext uri="{FF2B5EF4-FFF2-40B4-BE49-F238E27FC236}">
                <a16:creationId xmlns:a16="http://schemas.microsoft.com/office/drawing/2014/main" id="{2620F527-E869-4749-B8D1-6B60A3FF3787}"/>
              </a:ext>
            </a:extLst>
          </p:cNvPr>
          <p:cNvSpPr/>
          <p:nvPr/>
        </p:nvSpPr>
        <p:spPr>
          <a:xfrm>
            <a:off x="4380808" y="2357029"/>
            <a:ext cx="4701280" cy="400110"/>
          </a:xfrm>
          <a:prstGeom prst="rect">
            <a:avLst/>
          </a:prstGeom>
        </p:spPr>
        <p:txBody>
          <a:bodyPr wrap="square">
            <a:spAutoFit/>
          </a:bodyPr>
          <a:lstStyle/>
          <a:p>
            <a:r>
              <a:rPr lang="ja-JP" altLang="en-US" sz="1000" dirty="0"/>
              <a:t>ユーザーごとに許可されるデフォルトの同時リクエストの最大数を入力します。 値 0 を指定すると、デフォルトで無制限の同時リクエストが許可されます。</a:t>
            </a:r>
          </a:p>
        </p:txBody>
      </p:sp>
    </p:spTree>
    <p:extLst>
      <p:ext uri="{BB962C8B-B14F-4D97-AF65-F5344CB8AC3E}">
        <p14:creationId xmlns:p14="http://schemas.microsoft.com/office/powerpoint/2010/main" val="36737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a:t>
            </a:r>
            <a:r>
              <a:rPr lang="en-US" altLang="ja-JP" sz="2800" dirty="0">
                <a:solidFill>
                  <a:schemeClr val="tx2"/>
                </a:solidFill>
                <a:latin typeface="Meiryo UI" pitchFamily="50" charset="-128"/>
                <a:ea typeface="Meiryo UI" pitchFamily="50" charset="-128"/>
                <a:cs typeface="Meiryo UI" pitchFamily="50" charset="-128"/>
              </a:rPr>
              <a:t>10</a:t>
            </a:r>
            <a:r>
              <a:rPr lang="ja-JP" altLang="en-US" sz="2800" dirty="0" err="1">
                <a:solidFill>
                  <a:schemeClr val="tx2"/>
                </a:solidFill>
                <a:latin typeface="Meiryo UI" pitchFamily="50" charset="-128"/>
                <a:ea typeface="Meiryo UI" pitchFamily="50" charset="-128"/>
                <a:cs typeface="Meiryo UI" pitchFamily="50" charset="-128"/>
              </a:rPr>
              <a:t>．</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正方形/長方形 7"/>
          <p:cNvSpPr/>
          <p:nvPr/>
        </p:nvSpPr>
        <p:spPr>
          <a:xfrm>
            <a:off x="252000" y="1101600"/>
            <a:ext cx="1077539" cy="369332"/>
          </a:xfrm>
          <a:prstGeom prst="rect">
            <a:avLst/>
          </a:prstGeom>
        </p:spPr>
        <p:txBody>
          <a:bodyPr wrap="none">
            <a:spAutoFit/>
          </a:bodyPr>
          <a:lstStyle/>
          <a:p>
            <a:r>
              <a:rPr lang="en-US" altLang="ja-JP" dirty="0">
                <a:latin typeface="MS UI Gothic" pitchFamily="50" charset="-128"/>
                <a:ea typeface="MS UI Gothic" pitchFamily="50" charset="-128"/>
              </a:rPr>
              <a:t>3.</a:t>
            </a:r>
            <a:r>
              <a:rPr lang="en-US" altLang="ja-JP" dirty="0"/>
              <a:t> OData</a:t>
            </a:r>
          </a:p>
        </p:txBody>
      </p:sp>
      <p:sp>
        <p:nvSpPr>
          <p:cNvPr id="10" name="正方形/長方形 9"/>
          <p:cNvSpPr/>
          <p:nvPr/>
        </p:nvSpPr>
        <p:spPr>
          <a:xfrm>
            <a:off x="252000" y="3115160"/>
            <a:ext cx="2482411" cy="369332"/>
          </a:xfrm>
          <a:prstGeom prst="rect">
            <a:avLst/>
          </a:prstGeom>
        </p:spPr>
        <p:txBody>
          <a:bodyPr wrap="none">
            <a:spAutoFit/>
          </a:bodyPr>
          <a:lstStyle/>
          <a:p>
            <a:r>
              <a:rPr lang="en-US" altLang="ja-JP" dirty="0">
                <a:latin typeface="MS UI Gothic" pitchFamily="50" charset="-128"/>
                <a:ea typeface="MS UI Gothic" pitchFamily="50" charset="-128"/>
              </a:rPr>
              <a:t>4.</a:t>
            </a:r>
            <a:r>
              <a:rPr lang="ja-JP" altLang="en-US" dirty="0"/>
              <a:t>信頼された</a:t>
            </a:r>
            <a:r>
              <a:rPr lang="en-US" altLang="ja-JP" dirty="0"/>
              <a:t>IP </a:t>
            </a:r>
            <a:r>
              <a:rPr lang="ja-JP" altLang="en-US" dirty="0"/>
              <a:t>アドレス</a:t>
            </a:r>
          </a:p>
        </p:txBody>
      </p:sp>
      <p:pic>
        <p:nvPicPr>
          <p:cNvPr id="7" name="図 6"/>
          <p:cNvPicPr>
            <a:picLocks noChangeAspect="1"/>
          </p:cNvPicPr>
          <p:nvPr/>
        </p:nvPicPr>
        <p:blipFill>
          <a:blip r:embed="rId3"/>
          <a:stretch>
            <a:fillRect/>
          </a:stretch>
        </p:blipFill>
        <p:spPr>
          <a:xfrm>
            <a:off x="460375" y="1526573"/>
            <a:ext cx="5412105" cy="1451610"/>
          </a:xfrm>
          <a:prstGeom prst="rect">
            <a:avLst/>
          </a:prstGeom>
        </p:spPr>
      </p:pic>
      <p:pic>
        <p:nvPicPr>
          <p:cNvPr id="9" name="図 8"/>
          <p:cNvPicPr>
            <a:picLocks noChangeAspect="1"/>
          </p:cNvPicPr>
          <p:nvPr/>
        </p:nvPicPr>
        <p:blipFill>
          <a:blip r:embed="rId4"/>
          <a:stretch>
            <a:fillRect/>
          </a:stretch>
        </p:blipFill>
        <p:spPr>
          <a:xfrm>
            <a:off x="307975" y="3648788"/>
            <a:ext cx="8316984" cy="1829520"/>
          </a:xfrm>
          <a:prstGeom prst="rect">
            <a:avLst/>
          </a:prstGeom>
        </p:spPr>
      </p:pic>
      <p:pic>
        <p:nvPicPr>
          <p:cNvPr id="3" name="図 2">
            <a:extLst>
              <a:ext uri="{FF2B5EF4-FFF2-40B4-BE49-F238E27FC236}">
                <a16:creationId xmlns:a16="http://schemas.microsoft.com/office/drawing/2014/main" id="{C2154F5C-E591-41F2-B5DB-8FF305561553}"/>
              </a:ext>
            </a:extLst>
          </p:cNvPr>
          <p:cNvPicPr>
            <a:picLocks noChangeAspect="1"/>
          </p:cNvPicPr>
          <p:nvPr/>
        </p:nvPicPr>
        <p:blipFill>
          <a:blip r:embed="rId5"/>
          <a:stretch>
            <a:fillRect/>
          </a:stretch>
        </p:blipFill>
        <p:spPr>
          <a:xfrm>
            <a:off x="6625049" y="1643547"/>
            <a:ext cx="2266951" cy="1471613"/>
          </a:xfrm>
          <a:prstGeom prst="rect">
            <a:avLst/>
          </a:prstGeom>
        </p:spPr>
      </p:pic>
      <p:sp>
        <p:nvSpPr>
          <p:cNvPr id="13" name="吹き出し: 角を丸めた四角形 12">
            <a:extLst>
              <a:ext uri="{FF2B5EF4-FFF2-40B4-BE49-F238E27FC236}">
                <a16:creationId xmlns:a16="http://schemas.microsoft.com/office/drawing/2014/main" id="{78E4CC66-B628-4B47-B499-BC7782825175}"/>
              </a:ext>
            </a:extLst>
          </p:cNvPr>
          <p:cNvSpPr/>
          <p:nvPr/>
        </p:nvSpPr>
        <p:spPr>
          <a:xfrm>
            <a:off x="4751705" y="2875489"/>
            <a:ext cx="2241550" cy="1016000"/>
          </a:xfrm>
          <a:prstGeom prst="wedgeRoundRectCallout">
            <a:avLst>
              <a:gd name="adj1" fmla="val -50579"/>
              <a:gd name="adj2" fmla="val -111250"/>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を選択する場合、すべての出力は</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JSON</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から</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に変わる</a:t>
            </a:r>
          </a:p>
        </p:txBody>
      </p:sp>
      <p:sp>
        <p:nvSpPr>
          <p:cNvPr id="6" name="正方形/長方形 5">
            <a:extLst>
              <a:ext uri="{FF2B5EF4-FFF2-40B4-BE49-F238E27FC236}">
                <a16:creationId xmlns:a16="http://schemas.microsoft.com/office/drawing/2014/main" id="{66CE6C68-9C39-4EC7-B5AB-CA67F3657C15}"/>
              </a:ext>
            </a:extLst>
          </p:cNvPr>
          <p:cNvSpPr/>
          <p:nvPr/>
        </p:nvSpPr>
        <p:spPr>
          <a:xfrm>
            <a:off x="1526024" y="1021061"/>
            <a:ext cx="7098935" cy="553998"/>
          </a:xfrm>
          <a:prstGeom prst="rect">
            <a:avLst/>
          </a:prstGeom>
        </p:spPr>
        <p:txBody>
          <a:bodyPr wrap="square">
            <a:spAutoFit/>
          </a:bodyPr>
          <a:lstStyle/>
          <a:p>
            <a:r>
              <a:rPr lang="ja-JP" altLang="en-US" sz="1000" dirty="0"/>
              <a:t>オープン・データ・プロトコル（Open Data Protocol）の略。Microsoft社が策定したREST APIの標準プロトコルで、HTTPを使用してWEBサーバー等とブラウザ等でデータのやりとりをするための手順などを定めた規格のこと。</a:t>
            </a:r>
          </a:p>
          <a:p>
            <a:r>
              <a:rPr lang="ja-JP" altLang="en-US" sz="1000" dirty="0"/>
              <a:t>SAP S/4HANAからデータを抽出する際に、OData（Open Data Protocol）を使用するケースが増えている。</a:t>
            </a:r>
          </a:p>
        </p:txBody>
      </p:sp>
    </p:spTree>
    <p:extLst>
      <p:ext uri="{BB962C8B-B14F-4D97-AF65-F5344CB8AC3E}">
        <p14:creationId xmlns:p14="http://schemas.microsoft.com/office/powerpoint/2010/main" val="202320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４ー１．</a:t>
            </a:r>
            <a:r>
              <a:rPr lang="en-US" altLang="ja-JP" sz="2800" dirty="0">
                <a:solidFill>
                  <a:schemeClr val="tx2"/>
                </a:solidFill>
                <a:latin typeface="Meiryo UI" pitchFamily="50" charset="-128"/>
                <a:ea typeface="Meiryo UI" pitchFamily="50" charset="-128"/>
                <a:cs typeface="Meiryo UI" pitchFamily="50" charset="-128"/>
              </a:rPr>
              <a:t> Direct Queries</a:t>
            </a:r>
            <a:r>
              <a:rPr lang="ja-JP" altLang="en-US" sz="2800" dirty="0">
                <a:solidFill>
                  <a:schemeClr val="tx2"/>
                </a:solidFill>
                <a:latin typeface="Meiryo UI" pitchFamily="50" charset="-128"/>
                <a:ea typeface="Meiryo UI" pitchFamily="50" charset="-128"/>
                <a:cs typeface="Meiryo UI" pitchFamily="50" charset="-128"/>
              </a:rPr>
              <a:t>の許可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5" name="正方形/長方形 14">
            <a:extLst>
              <a:ext uri="{FF2B5EF4-FFF2-40B4-BE49-F238E27FC236}">
                <a16:creationId xmlns:a16="http://schemas.microsoft.com/office/drawing/2014/main" id="{311F8884-E345-4EF1-88AA-C1DFFEF9B83D}"/>
              </a:ext>
            </a:extLst>
          </p:cNvPr>
          <p:cNvSpPr/>
          <p:nvPr/>
        </p:nvSpPr>
        <p:spPr>
          <a:xfrm>
            <a:off x="251136" y="1101600"/>
            <a:ext cx="8656100" cy="646331"/>
          </a:xfrm>
          <a:prstGeom prst="rect">
            <a:avLst/>
          </a:prstGeom>
        </p:spPr>
        <p:txBody>
          <a:bodyPr wrap="square">
            <a:spAutoFit/>
          </a:bodyPr>
          <a:lstStyle/>
          <a:p>
            <a:r>
              <a:rPr lang="ja-JP" altLang="en-US" dirty="0"/>
              <a:t>設定される</a:t>
            </a:r>
            <a:r>
              <a:rPr lang="en-US" altLang="ja-JP" dirty="0" err="1"/>
              <a:t>RestAPI</a:t>
            </a:r>
            <a:r>
              <a:rPr lang="ja-JP" altLang="en-US" dirty="0"/>
              <a:t>は、業務を満足できない場合、直接</a:t>
            </a:r>
            <a:r>
              <a:rPr lang="en-US" altLang="ja-JP" dirty="0"/>
              <a:t>SQL</a:t>
            </a:r>
            <a:r>
              <a:rPr lang="ja-JP" altLang="en-US" dirty="0"/>
              <a:t>方式の</a:t>
            </a:r>
            <a:r>
              <a:rPr lang="en-US" altLang="ja-JP" dirty="0" err="1"/>
              <a:t>DirectQueries</a:t>
            </a:r>
            <a:r>
              <a:rPr lang="ja-JP" altLang="en-US" dirty="0"/>
              <a:t>を利用できます。</a:t>
            </a:r>
            <a:r>
              <a:rPr lang="en-US" altLang="ja-JP" dirty="0"/>
              <a:t>Direct Queries</a:t>
            </a:r>
            <a:r>
              <a:rPr lang="ja-JP" altLang="en-US" dirty="0"/>
              <a:t>を許可するため、接続とユーザの設定が必要です。</a:t>
            </a:r>
          </a:p>
        </p:txBody>
      </p:sp>
      <p:pic>
        <p:nvPicPr>
          <p:cNvPr id="2" name="図 1">
            <a:extLst>
              <a:ext uri="{FF2B5EF4-FFF2-40B4-BE49-F238E27FC236}">
                <a16:creationId xmlns:a16="http://schemas.microsoft.com/office/drawing/2014/main" id="{D8DE13D3-E562-48D9-9D66-317F71E22AAD}"/>
              </a:ext>
            </a:extLst>
          </p:cNvPr>
          <p:cNvPicPr>
            <a:picLocks noChangeAspect="1"/>
          </p:cNvPicPr>
          <p:nvPr/>
        </p:nvPicPr>
        <p:blipFill>
          <a:blip r:embed="rId3"/>
          <a:stretch>
            <a:fillRect/>
          </a:stretch>
        </p:blipFill>
        <p:spPr>
          <a:xfrm>
            <a:off x="210315" y="1900733"/>
            <a:ext cx="6517388" cy="2935696"/>
          </a:xfrm>
          <a:prstGeom prst="rect">
            <a:avLst/>
          </a:prstGeom>
        </p:spPr>
      </p:pic>
      <p:pic>
        <p:nvPicPr>
          <p:cNvPr id="16" name="図 15">
            <a:extLst>
              <a:ext uri="{FF2B5EF4-FFF2-40B4-BE49-F238E27FC236}">
                <a16:creationId xmlns:a16="http://schemas.microsoft.com/office/drawing/2014/main" id="{E631DCD1-86A0-4A96-939F-A8E4C2E2A75C}"/>
              </a:ext>
            </a:extLst>
          </p:cNvPr>
          <p:cNvPicPr>
            <a:picLocks noChangeAspect="1"/>
          </p:cNvPicPr>
          <p:nvPr/>
        </p:nvPicPr>
        <p:blipFill>
          <a:blip r:embed="rId4"/>
          <a:stretch>
            <a:fillRect/>
          </a:stretch>
        </p:blipFill>
        <p:spPr>
          <a:xfrm>
            <a:off x="4057650" y="3058927"/>
            <a:ext cx="5086350" cy="3659604"/>
          </a:xfrm>
          <a:prstGeom prst="rect">
            <a:avLst/>
          </a:prstGeom>
        </p:spPr>
      </p:pic>
      <p:sp>
        <p:nvSpPr>
          <p:cNvPr id="17" name="正方形/長方形 16">
            <a:extLst>
              <a:ext uri="{FF2B5EF4-FFF2-40B4-BE49-F238E27FC236}">
                <a16:creationId xmlns:a16="http://schemas.microsoft.com/office/drawing/2014/main" id="{2EFE4EA2-B622-4DBD-85B6-2726DCF4476F}"/>
              </a:ext>
            </a:extLst>
          </p:cNvPr>
          <p:cNvSpPr/>
          <p:nvPr/>
        </p:nvSpPr>
        <p:spPr>
          <a:xfrm>
            <a:off x="4018002" y="3244334"/>
            <a:ext cx="1107996" cy="369332"/>
          </a:xfrm>
          <a:prstGeom prst="rect">
            <a:avLst/>
          </a:prstGeom>
        </p:spPr>
        <p:txBody>
          <a:bodyPr wrap="none">
            <a:spAutoFit/>
          </a:bodyPr>
          <a:lstStyle/>
          <a:p>
            <a:r>
              <a:rPr lang="ja-JP" altLang="en-US" dirty="0"/>
              <a:t>	</a:t>
            </a:r>
          </a:p>
        </p:txBody>
      </p:sp>
    </p:spTree>
    <p:extLst>
      <p:ext uri="{BB962C8B-B14F-4D97-AF65-F5344CB8AC3E}">
        <p14:creationId xmlns:p14="http://schemas.microsoft.com/office/powerpoint/2010/main" val="151368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F1B3523-86AF-4A1E-9D14-835FCE316A0C}"/>
              </a:ext>
            </a:extLst>
          </p:cNvPr>
          <p:cNvPicPr>
            <a:picLocks noChangeAspect="1"/>
          </p:cNvPicPr>
          <p:nvPr/>
        </p:nvPicPr>
        <p:blipFill>
          <a:blip r:embed="rId3"/>
          <a:stretch>
            <a:fillRect/>
          </a:stretch>
        </p:blipFill>
        <p:spPr>
          <a:xfrm>
            <a:off x="0" y="1180028"/>
            <a:ext cx="9144000" cy="4867275"/>
          </a:xfrm>
          <a:prstGeom prst="rect">
            <a:avLst/>
          </a:prstGeom>
        </p:spPr>
      </p:pic>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４ー２．</a:t>
            </a:r>
            <a:r>
              <a:rPr lang="en-US" altLang="ja-JP" sz="2800" dirty="0" err="1">
                <a:solidFill>
                  <a:schemeClr val="tx2"/>
                </a:solidFill>
                <a:latin typeface="Meiryo UI" pitchFamily="50" charset="-128"/>
                <a:ea typeface="Meiryo UI" pitchFamily="50" charset="-128"/>
                <a:cs typeface="Meiryo UI" pitchFamily="50" charset="-128"/>
              </a:rPr>
              <a:t>RestAPI</a:t>
            </a:r>
            <a:r>
              <a:rPr lang="ja-JP" altLang="en-US" sz="2800" dirty="0">
                <a:solidFill>
                  <a:schemeClr val="tx2"/>
                </a:solidFill>
                <a:latin typeface="Meiryo UI" pitchFamily="50" charset="-128"/>
                <a:ea typeface="Meiryo UI" pitchFamily="50" charset="-128"/>
                <a:cs typeface="Meiryo UI" pitchFamily="50" charset="-128"/>
              </a:rPr>
              <a:t>ツールで試験する</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16</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7" name="正方形/長方形 16">
            <a:extLst>
              <a:ext uri="{FF2B5EF4-FFF2-40B4-BE49-F238E27FC236}">
                <a16:creationId xmlns:a16="http://schemas.microsoft.com/office/drawing/2014/main" id="{2EFE4EA2-B622-4DBD-85B6-2726DCF4476F}"/>
              </a:ext>
            </a:extLst>
          </p:cNvPr>
          <p:cNvSpPr/>
          <p:nvPr/>
        </p:nvSpPr>
        <p:spPr>
          <a:xfrm>
            <a:off x="4018002" y="3244334"/>
            <a:ext cx="1107996" cy="369332"/>
          </a:xfrm>
          <a:prstGeom prst="rect">
            <a:avLst/>
          </a:prstGeom>
        </p:spPr>
        <p:txBody>
          <a:bodyPr wrap="none">
            <a:spAutoFit/>
          </a:bodyPr>
          <a:lstStyle/>
          <a:p>
            <a:r>
              <a:rPr lang="ja-JP" altLang="en-US" dirty="0"/>
              <a:t>	</a:t>
            </a:r>
          </a:p>
        </p:txBody>
      </p:sp>
      <p:sp>
        <p:nvSpPr>
          <p:cNvPr id="6" name="正方形/長方形 5">
            <a:extLst>
              <a:ext uri="{FF2B5EF4-FFF2-40B4-BE49-F238E27FC236}">
                <a16:creationId xmlns:a16="http://schemas.microsoft.com/office/drawing/2014/main" id="{47C1CCD7-9818-43DC-8511-CD71FCD12FC4}"/>
              </a:ext>
            </a:extLst>
          </p:cNvPr>
          <p:cNvSpPr/>
          <p:nvPr/>
        </p:nvSpPr>
        <p:spPr>
          <a:xfrm>
            <a:off x="2498271" y="1992086"/>
            <a:ext cx="2073729" cy="369332"/>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BD782190-D26D-4996-836D-B2AD97C9557B}"/>
              </a:ext>
            </a:extLst>
          </p:cNvPr>
          <p:cNvSpPr/>
          <p:nvPr/>
        </p:nvSpPr>
        <p:spPr>
          <a:xfrm>
            <a:off x="1826078" y="2988810"/>
            <a:ext cx="2566308" cy="554490"/>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DC1696D3-F7CD-4D5E-8CBC-640500E491E0}"/>
              </a:ext>
            </a:extLst>
          </p:cNvPr>
          <p:cNvSpPr/>
          <p:nvPr/>
        </p:nvSpPr>
        <p:spPr>
          <a:xfrm>
            <a:off x="4751614" y="2773848"/>
            <a:ext cx="2566308" cy="554490"/>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594566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C3B0B6E0-2B49-4C7B-8581-032E7FBBC08D}"/>
              </a:ext>
            </a:extLst>
          </p:cNvPr>
          <p:cNvSpPr/>
          <p:nvPr/>
        </p:nvSpPr>
        <p:spPr>
          <a:xfrm>
            <a:off x="307975" y="1043254"/>
            <a:ext cx="8588828" cy="151654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ret=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rest.post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("http://localhost:8153/</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query.rsc</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/Conn1",</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query":"select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 as u from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{"x-cdata-authtoken":"7CtVu92dnkEBkSW3nb5q"}</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ret.debug</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xxxxxxxxxxxxxxxx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４ー３．プログラムで試験する</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17" name="正方形/長方形 16">
            <a:extLst>
              <a:ext uri="{FF2B5EF4-FFF2-40B4-BE49-F238E27FC236}">
                <a16:creationId xmlns:a16="http://schemas.microsoft.com/office/drawing/2014/main" id="{2EFE4EA2-B622-4DBD-85B6-2726DCF4476F}"/>
              </a:ext>
            </a:extLst>
          </p:cNvPr>
          <p:cNvSpPr/>
          <p:nvPr/>
        </p:nvSpPr>
        <p:spPr>
          <a:xfrm>
            <a:off x="4018002" y="3244334"/>
            <a:ext cx="1107996" cy="369332"/>
          </a:xfrm>
          <a:prstGeom prst="rect">
            <a:avLst/>
          </a:prstGeom>
        </p:spPr>
        <p:txBody>
          <a:bodyPr wrap="none">
            <a:spAutoFit/>
          </a:bodyPr>
          <a:lstStyle/>
          <a:p>
            <a:r>
              <a:rPr lang="ja-JP" altLang="en-US" dirty="0"/>
              <a:t>	</a:t>
            </a:r>
          </a:p>
        </p:txBody>
      </p:sp>
      <p:pic>
        <p:nvPicPr>
          <p:cNvPr id="10" name="図 9">
            <a:extLst>
              <a:ext uri="{FF2B5EF4-FFF2-40B4-BE49-F238E27FC236}">
                <a16:creationId xmlns:a16="http://schemas.microsoft.com/office/drawing/2014/main" id="{2D76EDC8-E96F-4395-B2A7-EA95D31670F8}"/>
              </a:ext>
            </a:extLst>
          </p:cNvPr>
          <p:cNvPicPr>
            <a:picLocks noChangeAspect="1"/>
          </p:cNvPicPr>
          <p:nvPr/>
        </p:nvPicPr>
        <p:blipFill>
          <a:blip r:embed="rId3"/>
          <a:stretch>
            <a:fillRect/>
          </a:stretch>
        </p:blipFill>
        <p:spPr>
          <a:xfrm>
            <a:off x="6310511" y="1043254"/>
            <a:ext cx="2815120" cy="2438680"/>
          </a:xfrm>
          <a:prstGeom prst="rect">
            <a:avLst/>
          </a:prstGeom>
        </p:spPr>
      </p:pic>
      <p:sp>
        <p:nvSpPr>
          <p:cNvPr id="16" name="正方形/長方形 15">
            <a:extLst>
              <a:ext uri="{FF2B5EF4-FFF2-40B4-BE49-F238E27FC236}">
                <a16:creationId xmlns:a16="http://schemas.microsoft.com/office/drawing/2014/main" id="{5D1CB443-3E5B-46D6-8006-091395C2A0F4}"/>
              </a:ext>
            </a:extLst>
          </p:cNvPr>
          <p:cNvSpPr/>
          <p:nvPr/>
        </p:nvSpPr>
        <p:spPr>
          <a:xfrm>
            <a:off x="277586" y="3689291"/>
            <a:ext cx="8588828" cy="1516548"/>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ret=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rest.post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("http://localhost:8153/</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query.rsc</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/Conn1",</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query":"update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set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更新者</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=null"},</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{"x-cdata-authtoken":"7CtVu92dnkEBkSW3nb5q"}</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ret.debug</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xxxxxxxxxxxxxxxx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1" name="図 10">
            <a:extLst>
              <a:ext uri="{FF2B5EF4-FFF2-40B4-BE49-F238E27FC236}">
                <a16:creationId xmlns:a16="http://schemas.microsoft.com/office/drawing/2014/main" id="{56953521-18F6-45B9-920C-C2E14FE7C8C9}"/>
              </a:ext>
            </a:extLst>
          </p:cNvPr>
          <p:cNvPicPr>
            <a:picLocks noChangeAspect="1"/>
          </p:cNvPicPr>
          <p:nvPr/>
        </p:nvPicPr>
        <p:blipFill>
          <a:blip r:embed="rId4"/>
          <a:stretch>
            <a:fillRect/>
          </a:stretch>
        </p:blipFill>
        <p:spPr>
          <a:xfrm>
            <a:off x="6112191" y="4245429"/>
            <a:ext cx="3013440" cy="1603928"/>
          </a:xfrm>
          <a:prstGeom prst="rect">
            <a:avLst/>
          </a:prstGeom>
        </p:spPr>
      </p:pic>
    </p:spTree>
    <p:extLst>
      <p:ext uri="{BB962C8B-B14F-4D97-AF65-F5344CB8AC3E}">
        <p14:creationId xmlns:p14="http://schemas.microsoft.com/office/powerpoint/2010/main" val="3029549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en-US" altLang="ja-JP" sz="2800" dirty="0">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参考資料</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4731D504-8E87-416E-AB4E-56F6E2FE8718}"/>
              </a:ext>
            </a:extLst>
          </p:cNvPr>
          <p:cNvSpPr/>
          <p:nvPr/>
        </p:nvSpPr>
        <p:spPr>
          <a:xfrm>
            <a:off x="251135" y="1101600"/>
            <a:ext cx="6853672" cy="369332"/>
          </a:xfrm>
          <a:prstGeom prst="rect">
            <a:avLst/>
          </a:prstGeom>
        </p:spPr>
        <p:txBody>
          <a:bodyPr wrap="square">
            <a:spAutoFit/>
          </a:bodyPr>
          <a:lstStyle/>
          <a:p>
            <a:r>
              <a:rPr lang="en-US" altLang="ja-JP" dirty="0"/>
              <a:t>https://devpress.csdn.net/react/62ed5f9fc6770329307f2428.html</a:t>
            </a:r>
            <a:endParaRPr lang="ja-JP" altLang="en-US" dirty="0"/>
          </a:p>
        </p:txBody>
      </p:sp>
      <p:sp>
        <p:nvSpPr>
          <p:cNvPr id="3" name="正方形/長方形 2">
            <a:extLst>
              <a:ext uri="{FF2B5EF4-FFF2-40B4-BE49-F238E27FC236}">
                <a16:creationId xmlns:a16="http://schemas.microsoft.com/office/drawing/2014/main" id="{0D91AD8D-E7BE-4A8C-81E9-4242241EF742}"/>
              </a:ext>
            </a:extLst>
          </p:cNvPr>
          <p:cNvSpPr/>
          <p:nvPr/>
        </p:nvSpPr>
        <p:spPr>
          <a:xfrm>
            <a:off x="251135" y="1465057"/>
            <a:ext cx="5888408" cy="369332"/>
          </a:xfrm>
          <a:prstGeom prst="rect">
            <a:avLst/>
          </a:prstGeom>
        </p:spPr>
        <p:txBody>
          <a:bodyPr wrap="square">
            <a:spAutoFit/>
          </a:bodyPr>
          <a:lstStyle/>
          <a:p>
            <a:r>
              <a:rPr lang="en-US" altLang="ja-JP" dirty="0"/>
              <a:t>https://cdn.cdata.com/help/BWH/jp/odata/index.html</a:t>
            </a:r>
            <a:endParaRPr lang="ja-JP" altLang="en-US" dirty="0"/>
          </a:p>
        </p:txBody>
      </p:sp>
      <p:sp>
        <p:nvSpPr>
          <p:cNvPr id="6" name="正方形/長方形 5">
            <a:extLst>
              <a:ext uri="{FF2B5EF4-FFF2-40B4-BE49-F238E27FC236}">
                <a16:creationId xmlns:a16="http://schemas.microsoft.com/office/drawing/2014/main" id="{BD2182D2-E0EB-4CDF-9FFA-6AF5FCBBE13A}"/>
              </a:ext>
            </a:extLst>
          </p:cNvPr>
          <p:cNvSpPr/>
          <p:nvPr/>
        </p:nvSpPr>
        <p:spPr>
          <a:xfrm>
            <a:off x="251135" y="1836588"/>
            <a:ext cx="6797028" cy="369332"/>
          </a:xfrm>
          <a:prstGeom prst="rect">
            <a:avLst/>
          </a:prstGeom>
        </p:spPr>
        <p:txBody>
          <a:bodyPr wrap="square">
            <a:spAutoFit/>
          </a:bodyPr>
          <a:lstStyle/>
          <a:p>
            <a:r>
              <a:rPr lang="en-US" altLang="ja-JP" dirty="0"/>
              <a:t>https://haronoid.hatenablog.com/entry/2017/12/04/191403</a:t>
            </a:r>
            <a:endParaRPr lang="ja-JP" altLang="en-US" dirty="0"/>
          </a:p>
        </p:txBody>
      </p:sp>
      <p:sp>
        <p:nvSpPr>
          <p:cNvPr id="7" name="正方形/長方形 6">
            <a:extLst>
              <a:ext uri="{FF2B5EF4-FFF2-40B4-BE49-F238E27FC236}">
                <a16:creationId xmlns:a16="http://schemas.microsoft.com/office/drawing/2014/main" id="{6398E792-1434-4427-96FA-57ADA4A805A9}"/>
              </a:ext>
            </a:extLst>
          </p:cNvPr>
          <p:cNvSpPr/>
          <p:nvPr/>
        </p:nvSpPr>
        <p:spPr>
          <a:xfrm>
            <a:off x="251134" y="2214857"/>
            <a:ext cx="6697353" cy="369332"/>
          </a:xfrm>
          <a:prstGeom prst="rect">
            <a:avLst/>
          </a:prstGeom>
        </p:spPr>
        <p:txBody>
          <a:bodyPr wrap="square">
            <a:spAutoFit/>
          </a:bodyPr>
          <a:lstStyle/>
          <a:p>
            <a:r>
              <a:rPr lang="en-US" altLang="ja-JP" dirty="0"/>
              <a:t>https://docs.oracle.com/cd/F19136_01/odpnt/InstallConfig.html</a:t>
            </a:r>
            <a:endParaRPr lang="ja-JP" altLang="en-US" dirty="0"/>
          </a:p>
        </p:txBody>
      </p:sp>
    </p:spTree>
    <p:extLst>
      <p:ext uri="{BB962C8B-B14F-4D97-AF65-F5344CB8AC3E}">
        <p14:creationId xmlns:p14="http://schemas.microsoft.com/office/powerpoint/2010/main" val="294394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a:t>
            </a:r>
            <a:r>
              <a:rPr lang="en-US" altLang="zh-CN" sz="2800" dirty="0">
                <a:solidFill>
                  <a:schemeClr val="tx2"/>
                </a:solidFill>
                <a:latin typeface="Meiryo UI" pitchFamily="50" charset="-128"/>
                <a:ea typeface="Meiryo UI" pitchFamily="50" charset="-128"/>
                <a:cs typeface="Meiryo UI" pitchFamily="50" charset="-128"/>
              </a:rPr>
              <a:t>CDataAPIServer</a:t>
            </a:r>
            <a:r>
              <a:rPr lang="ja-JP" altLang="en-US" sz="2800" dirty="0">
                <a:solidFill>
                  <a:schemeClr val="tx2"/>
                </a:solidFill>
                <a:latin typeface="Meiryo UI" pitchFamily="50" charset="-128"/>
                <a:ea typeface="Meiryo UI" pitchFamily="50" charset="-128"/>
                <a:cs typeface="Meiryo UI" pitchFamily="50" charset="-128"/>
              </a:rPr>
              <a:t>の紹介</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4524315"/>
          </a:xfrm>
          <a:prstGeom prst="rect">
            <a:avLst/>
          </a:prstGeom>
        </p:spPr>
        <p:txBody>
          <a:bodyPr wrap="square">
            <a:spAutoFit/>
          </a:bodyPr>
          <a:lstStyle/>
          <a:p>
            <a:r>
              <a:rPr lang="en-US" altLang="ja-JP" dirty="0"/>
              <a:t>CDataAPIServer</a:t>
            </a:r>
            <a:r>
              <a:rPr lang="ja-JP" altLang="en-US" dirty="0"/>
              <a:t>により、既存のエンタープライズデータから</a:t>
            </a:r>
            <a:r>
              <a:rPr lang="en-US" altLang="ja-JP" dirty="0"/>
              <a:t>RESTAPI</a:t>
            </a:r>
            <a:r>
              <a:rPr lang="ja-JP" altLang="en-US" dirty="0"/>
              <a:t>を構築できます。簡単なクリック構成により、</a:t>
            </a:r>
            <a:r>
              <a:rPr lang="en-US" altLang="ja-JP" dirty="0"/>
              <a:t>Web</a:t>
            </a:r>
            <a:r>
              <a:rPr lang="ja-JP" altLang="en-US" dirty="0"/>
              <a:t>、モバイル、カスタムアプリケーションにデータベース、ファイルストレージ、バックエンド</a:t>
            </a:r>
            <a:r>
              <a:rPr lang="en-US" altLang="ja-JP" dirty="0"/>
              <a:t>API</a:t>
            </a:r>
            <a:r>
              <a:rPr lang="ja-JP" altLang="en-US" dirty="0"/>
              <a:t>を公開できます。</a:t>
            </a:r>
            <a:endParaRPr lang="en-US" altLang="ja-JP" dirty="0"/>
          </a:p>
          <a:p>
            <a:endParaRPr lang="en-US" altLang="ja-JP" dirty="0"/>
          </a:p>
          <a:p>
            <a:r>
              <a:rPr lang="ja-JP" altLang="en-US" dirty="0"/>
              <a:t>主な機能</a:t>
            </a:r>
            <a:endParaRPr lang="en-US" altLang="ja-JP" dirty="0"/>
          </a:p>
          <a:p>
            <a:r>
              <a:rPr lang="ja-JP" altLang="en-US" dirty="0"/>
              <a:t>・ 任意のデータベースからの</a:t>
            </a:r>
            <a:r>
              <a:rPr lang="en-US" altLang="ja-JP" dirty="0"/>
              <a:t>API</a:t>
            </a:r>
            <a:r>
              <a:rPr lang="ja-JP" altLang="en-US" dirty="0"/>
              <a:t>：</a:t>
            </a:r>
            <a:r>
              <a:rPr lang="en-US" altLang="ja-JP" dirty="0"/>
              <a:t>SQL</a:t>
            </a:r>
            <a:r>
              <a:rPr lang="ja-JP" altLang="en-US" dirty="0"/>
              <a:t>、</a:t>
            </a:r>
            <a:r>
              <a:rPr lang="en-US" altLang="ja-JP" dirty="0"/>
              <a:t>NoSQL</a:t>
            </a:r>
            <a:r>
              <a:rPr lang="ja-JP" altLang="en-US" dirty="0"/>
              <a:t>、およびその他のデータソースのための       </a:t>
            </a:r>
            <a:r>
              <a:rPr lang="en-US" altLang="ja-JP" dirty="0"/>
              <a:t>API</a:t>
            </a:r>
            <a:r>
              <a:rPr lang="ja-JP" altLang="en-US" dirty="0"/>
              <a:t>（</a:t>
            </a:r>
            <a:r>
              <a:rPr lang="en-US" altLang="ja-JP" dirty="0"/>
              <a:t>SQL Server</a:t>
            </a:r>
            <a:r>
              <a:rPr lang="ja-JP" altLang="en-US" dirty="0"/>
              <a:t>、</a:t>
            </a:r>
            <a:r>
              <a:rPr lang="en-US" altLang="ja-JP" dirty="0"/>
              <a:t>MySQL</a:t>
            </a:r>
            <a:r>
              <a:rPr lang="ja-JP" altLang="en-US" dirty="0"/>
              <a:t>、</a:t>
            </a:r>
            <a:r>
              <a:rPr lang="en-US" altLang="ja-JP" dirty="0"/>
              <a:t>DB 2</a:t>
            </a:r>
            <a:r>
              <a:rPr lang="ja-JP" altLang="en-US" dirty="0"/>
              <a:t>、</a:t>
            </a:r>
            <a:r>
              <a:rPr lang="en-US" altLang="ja-JP" dirty="0"/>
              <a:t>Mongo</a:t>
            </a:r>
            <a:r>
              <a:rPr lang="ja-JP" altLang="en-US" dirty="0"/>
              <a:t>、</a:t>
            </a:r>
            <a:r>
              <a:rPr lang="en-US" altLang="ja-JP" dirty="0"/>
              <a:t>Cassandra</a:t>
            </a:r>
            <a:r>
              <a:rPr lang="ja-JP" altLang="en-US" dirty="0"/>
              <a:t>、フラットファイルなど）を生成します。</a:t>
            </a:r>
            <a:endParaRPr lang="en-US" altLang="ja-JP" dirty="0"/>
          </a:p>
          <a:p>
            <a:r>
              <a:rPr lang="ja-JP" altLang="en-US" dirty="0"/>
              <a:t>・ オープンデータアクセス：</a:t>
            </a:r>
            <a:r>
              <a:rPr lang="en-US" altLang="ja-JP" dirty="0"/>
              <a:t>Odata</a:t>
            </a:r>
            <a:r>
              <a:rPr lang="ja-JP" altLang="en-US" dirty="0"/>
              <a:t>、</a:t>
            </a:r>
            <a:r>
              <a:rPr lang="en-US" altLang="ja-JP" dirty="0"/>
              <a:t>REST</a:t>
            </a:r>
            <a:r>
              <a:rPr lang="ja-JP" altLang="en-US" dirty="0"/>
              <a:t>、</a:t>
            </a:r>
            <a:r>
              <a:rPr lang="en-US" altLang="ja-JP" dirty="0"/>
              <a:t>JSON</a:t>
            </a:r>
            <a:r>
              <a:rPr lang="ja-JP" altLang="en-US" dirty="0"/>
              <a:t>、</a:t>
            </a:r>
            <a:r>
              <a:rPr lang="en-US" altLang="ja-JP" dirty="0"/>
              <a:t>SOAP</a:t>
            </a:r>
            <a:r>
              <a:rPr lang="ja-JP" altLang="en-US" dirty="0"/>
              <a:t>、</a:t>
            </a:r>
            <a:r>
              <a:rPr lang="en-US" altLang="ja-JP" dirty="0"/>
              <a:t>CSV/TSV</a:t>
            </a:r>
            <a:r>
              <a:rPr lang="ja-JP" altLang="en-US" dirty="0"/>
              <a:t>などの流行フォーマットのエントリポイントを公開します。</a:t>
            </a:r>
            <a:endParaRPr lang="en-US" altLang="ja-JP" dirty="0"/>
          </a:p>
          <a:p>
            <a:r>
              <a:rPr lang="ja-JP" altLang="en-US" dirty="0"/>
              <a:t>・  </a:t>
            </a:r>
            <a:r>
              <a:rPr lang="en-US" altLang="ja-JP" dirty="0"/>
              <a:t>API</a:t>
            </a:r>
            <a:r>
              <a:rPr lang="ja-JP" altLang="en-US" dirty="0"/>
              <a:t>管理：</a:t>
            </a:r>
            <a:r>
              <a:rPr lang="en-US" altLang="ja-JP" dirty="0"/>
              <a:t>API</a:t>
            </a:r>
            <a:r>
              <a:rPr lang="ja-JP" altLang="en-US" dirty="0"/>
              <a:t>を監視し、ログ記録とレート制限などを有効にします。</a:t>
            </a:r>
            <a:endParaRPr lang="en-US" altLang="ja-JP" dirty="0"/>
          </a:p>
          <a:p>
            <a:r>
              <a:rPr lang="ja-JP" altLang="en-US" dirty="0"/>
              <a:t>・ 任意のプラットフォームに公開：イントラネット、インターネット向けサーバー、またはクラウドで</a:t>
            </a:r>
            <a:r>
              <a:rPr lang="en-US" altLang="ja-JP" dirty="0"/>
              <a:t>API</a:t>
            </a:r>
            <a:r>
              <a:rPr lang="ja-JP" altLang="en-US" dirty="0"/>
              <a:t>サーバーをホストします。</a:t>
            </a:r>
            <a:endParaRPr lang="en-US" altLang="ja-JP" dirty="0"/>
          </a:p>
          <a:p>
            <a:endParaRPr lang="en-US" altLang="ja-JP" dirty="0"/>
          </a:p>
          <a:p>
            <a:r>
              <a:rPr lang="ja-JP" altLang="en-US" dirty="0"/>
              <a:t>詳しくはこちらをご覧ください!</a:t>
            </a:r>
          </a:p>
          <a:p>
            <a:r>
              <a:rPr lang="en-US" altLang="ja-JP" dirty="0">
                <a:hlinkClick r:id="rId3"/>
              </a:rPr>
              <a:t>https://cdn.cdata.com/help/BWH/odata/index.html</a:t>
            </a:r>
            <a:endParaRPr lang="ja-JP" altLang="en-US" dirty="0"/>
          </a:p>
        </p:txBody>
      </p:sp>
    </p:spTree>
    <p:extLst>
      <p:ext uri="{BB962C8B-B14F-4D97-AF65-F5344CB8AC3E}">
        <p14:creationId xmlns:p14="http://schemas.microsoft.com/office/powerpoint/2010/main" val="376485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１ー２．開発者ライセンスとは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882"/>
            <a:ext cx="8656100" cy="4524315"/>
          </a:xfrm>
          <a:prstGeom prst="rect">
            <a:avLst/>
          </a:prstGeom>
        </p:spPr>
        <p:txBody>
          <a:bodyPr wrap="square">
            <a:spAutoFit/>
          </a:bodyPr>
          <a:lstStyle/>
          <a:p>
            <a:r>
              <a:rPr lang="ja-JP" altLang="en-US" dirty="0"/>
              <a:t>「</a:t>
            </a:r>
            <a:r>
              <a:rPr lang="en-US" altLang="ja-JP" dirty="0"/>
              <a:t>CData APIServer</a:t>
            </a:r>
            <a:r>
              <a:rPr lang="ja-JP" altLang="en-US" dirty="0"/>
              <a:t>の使用をしたい！けど、運用環境でいきなりやるのは難しい！」</a:t>
            </a:r>
          </a:p>
          <a:p>
            <a:endParaRPr lang="ja-JP" altLang="en-US" dirty="0"/>
          </a:p>
          <a:p>
            <a:r>
              <a:rPr lang="ja-JP" altLang="en-US" dirty="0"/>
              <a:t>というニーズにも答えるために用意している評価版です。</a:t>
            </a:r>
          </a:p>
          <a:p>
            <a:r>
              <a:rPr lang="en-US" altLang="ja-JP" dirty="0"/>
              <a:t>30</a:t>
            </a:r>
            <a:r>
              <a:rPr lang="ja-JP" altLang="en-US" dirty="0"/>
              <a:t>日無償で、</a:t>
            </a:r>
            <a:r>
              <a:rPr lang="en-US" altLang="ja-JP" dirty="0"/>
              <a:t>30</a:t>
            </a:r>
            <a:r>
              <a:rPr lang="ja-JP" altLang="en-US" dirty="0"/>
              <a:t>日後に更新することで実質ずっと利用することができます。</a:t>
            </a:r>
            <a:endParaRPr lang="en-US" altLang="ja-JP" dirty="0"/>
          </a:p>
          <a:p>
            <a:endParaRPr lang="ja-JP" altLang="en-US" dirty="0"/>
          </a:p>
          <a:p>
            <a:endParaRPr lang="ja-JP" altLang="en-US"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評価版を使用するには、名前とメールアドレスで登録する必要があります。</a:t>
            </a:r>
            <a:endParaRPr lang="en-US" altLang="ja-JP" dirty="0"/>
          </a:p>
          <a:p>
            <a:r>
              <a:rPr lang="ja-JP" altLang="en-US" dirty="0">
                <a:solidFill>
                  <a:schemeClr val="accent1"/>
                </a:solidFill>
              </a:rPr>
              <a:t>コンソールインタフェースの情報ページへの評価版登録</a:t>
            </a:r>
            <a:endParaRPr lang="en-US" altLang="ja-JP" dirty="0">
              <a:solidFill>
                <a:schemeClr val="accent1"/>
              </a:solidFill>
            </a:endParaRPr>
          </a:p>
          <a:p>
            <a:endParaRPr lang="ja-JP" altLang="en-US" dirty="0"/>
          </a:p>
          <a:p>
            <a:r>
              <a:rPr lang="ja-JP" altLang="en-US" dirty="0"/>
              <a:t>詳しくはこちらをご覧ください!</a:t>
            </a:r>
          </a:p>
          <a:p>
            <a:r>
              <a:rPr lang="en-US" altLang="ja-JP" dirty="0">
                <a:hlinkClick r:id="rId3"/>
              </a:rPr>
              <a:t>https://cdn.cdata.com/help/BWH/jp/odata/License.html</a:t>
            </a:r>
            <a:r>
              <a:rPr lang="en-US" altLang="ja-JP" dirty="0"/>
              <a:t> </a:t>
            </a:r>
            <a:endParaRPr lang="ja-JP" altLang="en-US" dirty="0"/>
          </a:p>
        </p:txBody>
      </p:sp>
      <p:pic>
        <p:nvPicPr>
          <p:cNvPr id="3" name="図 2"/>
          <p:cNvPicPr>
            <a:picLocks noChangeAspect="1"/>
          </p:cNvPicPr>
          <p:nvPr/>
        </p:nvPicPr>
        <p:blipFill>
          <a:blip r:embed="rId4"/>
          <a:stretch>
            <a:fillRect/>
          </a:stretch>
        </p:blipFill>
        <p:spPr>
          <a:xfrm>
            <a:off x="251136" y="2373679"/>
            <a:ext cx="8534600" cy="1607602"/>
          </a:xfrm>
          <a:prstGeom prst="rect">
            <a:avLst/>
          </a:prstGeom>
        </p:spPr>
      </p:pic>
      <p:sp>
        <p:nvSpPr>
          <p:cNvPr id="8" name="正方形/長方形 7"/>
          <p:cNvSpPr/>
          <p:nvPr/>
        </p:nvSpPr>
        <p:spPr>
          <a:xfrm>
            <a:off x="1956922" y="3099250"/>
            <a:ext cx="2226659" cy="299405"/>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2179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t>
            </a:r>
            <a:r>
              <a:rPr lang="en-US" altLang="ja-JP" sz="2800" dirty="0" err="1">
                <a:solidFill>
                  <a:schemeClr val="tx2"/>
                </a:solidFill>
                <a:latin typeface="Meiryo UI" pitchFamily="50" charset="-128"/>
                <a:ea typeface="Meiryo UI" pitchFamily="50" charset="-128"/>
                <a:cs typeface="Meiryo UI" pitchFamily="50" charset="-128"/>
              </a:rPr>
              <a:t>APIServer</a:t>
            </a:r>
            <a:r>
              <a:rPr lang="en-US" altLang="ja-JP"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インストール</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882"/>
            <a:ext cx="8656100" cy="4247317"/>
          </a:xfrm>
          <a:prstGeom prst="rect">
            <a:avLst/>
          </a:prstGeom>
        </p:spPr>
        <p:txBody>
          <a:bodyPr wrap="square">
            <a:spAutoFit/>
          </a:bodyPr>
          <a:lstStyle/>
          <a:p>
            <a:endParaRPr lang="ja-JP" altLang="en-US"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pic>
        <p:nvPicPr>
          <p:cNvPr id="9" name="コンテンツ プレースホルダー 3"/>
          <p:cNvPicPr>
            <a:picLocks noGrp="1" noChangeAspect="1"/>
          </p:cNvPicPr>
          <p:nvPr>
            <p:ph idx="1"/>
          </p:nvPr>
        </p:nvPicPr>
        <p:blipFill>
          <a:blip r:embed="rId3"/>
          <a:stretch>
            <a:fillRect/>
          </a:stretch>
        </p:blipFill>
        <p:spPr>
          <a:xfrm>
            <a:off x="252000" y="1101882"/>
            <a:ext cx="4608415" cy="2863404"/>
          </a:xfrm>
          <a:prstGeom prst="rect">
            <a:avLst/>
          </a:prstGeom>
        </p:spPr>
      </p:pic>
      <p:sp>
        <p:nvSpPr>
          <p:cNvPr id="10" name="正方形/長方形 9"/>
          <p:cNvSpPr/>
          <p:nvPr/>
        </p:nvSpPr>
        <p:spPr>
          <a:xfrm>
            <a:off x="251136" y="4335253"/>
            <a:ext cx="7520007" cy="923330"/>
          </a:xfrm>
          <a:prstGeom prst="rect">
            <a:avLst/>
          </a:prstGeom>
        </p:spPr>
        <p:txBody>
          <a:bodyPr wrap="none">
            <a:spAutoFit/>
          </a:bodyPr>
          <a:lstStyle/>
          <a:p>
            <a:r>
              <a:rPr lang="ja-JP" altLang="en-US" dirty="0"/>
              <a:t>すべてのデフォルトオプションをインストールすればよい。</a:t>
            </a:r>
            <a:endParaRPr lang="en-US" altLang="ja-JP" dirty="0"/>
          </a:p>
          <a:p>
            <a:endParaRPr lang="en-US" altLang="ja-JP" dirty="0"/>
          </a:p>
          <a:p>
            <a:r>
              <a:rPr lang="ja-JP" altLang="en-US" dirty="0">
                <a:solidFill>
                  <a:schemeClr val="accent1"/>
                </a:solidFill>
              </a:rPr>
              <a:t>インストール中にコンソールログインのパスワードを設定する必要があります</a:t>
            </a:r>
            <a:endParaRPr lang="en-US" altLang="ja-JP" dirty="0">
              <a:solidFill>
                <a:schemeClr val="accent1"/>
              </a:solidFill>
            </a:endParaRPr>
          </a:p>
        </p:txBody>
      </p:sp>
    </p:spTree>
    <p:extLst>
      <p:ext uri="{BB962C8B-B14F-4D97-AF65-F5344CB8AC3E}">
        <p14:creationId xmlns:p14="http://schemas.microsoft.com/office/powerpoint/2010/main" val="397305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2000" y="2736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インストール</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27156" y="-144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2000" y="1101600"/>
            <a:ext cx="8815430" cy="369332"/>
          </a:xfrm>
          <a:prstGeom prst="rect">
            <a:avLst/>
          </a:prstGeom>
        </p:spPr>
        <p:txBody>
          <a:bodyPr wrap="square">
            <a:spAutoFit/>
          </a:bodyPr>
          <a:lstStyle/>
          <a:p>
            <a:r>
              <a:rPr lang="en-US" altLang="zh-CN" dirty="0"/>
              <a:t>Cdata APIServer</a:t>
            </a:r>
            <a:r>
              <a:rPr lang="ja-JP" altLang="en-US" dirty="0"/>
              <a:t>サービスの</a:t>
            </a:r>
            <a:r>
              <a:rPr lang="zh-CN" altLang="en-US" dirty="0"/>
              <a:t>開始</a:t>
            </a:r>
            <a:endParaRPr lang="ja-JP" altLang="en-US" dirty="0"/>
          </a:p>
        </p:txBody>
      </p:sp>
      <p:pic>
        <p:nvPicPr>
          <p:cNvPr id="7" name="図 6"/>
          <p:cNvPicPr>
            <a:picLocks noChangeAspect="1"/>
          </p:cNvPicPr>
          <p:nvPr/>
        </p:nvPicPr>
        <p:blipFill>
          <a:blip r:embed="rId3"/>
          <a:stretch>
            <a:fillRect/>
          </a:stretch>
        </p:blipFill>
        <p:spPr>
          <a:xfrm>
            <a:off x="923125" y="1521520"/>
            <a:ext cx="2969146" cy="2337413"/>
          </a:xfrm>
          <a:prstGeom prst="rect">
            <a:avLst/>
          </a:prstGeom>
        </p:spPr>
      </p:pic>
      <p:pic>
        <p:nvPicPr>
          <p:cNvPr id="9" name="図 8"/>
          <p:cNvPicPr>
            <a:picLocks noChangeAspect="1"/>
          </p:cNvPicPr>
          <p:nvPr/>
        </p:nvPicPr>
        <p:blipFill>
          <a:blip r:embed="rId4"/>
          <a:stretch>
            <a:fillRect/>
          </a:stretch>
        </p:blipFill>
        <p:spPr>
          <a:xfrm>
            <a:off x="4158135" y="1521520"/>
            <a:ext cx="3318906" cy="2338524"/>
          </a:xfrm>
          <a:prstGeom prst="rect">
            <a:avLst/>
          </a:prstGeom>
        </p:spPr>
      </p:pic>
      <p:sp>
        <p:nvSpPr>
          <p:cNvPr id="10" name="正方形/長方形 9"/>
          <p:cNvSpPr/>
          <p:nvPr/>
        </p:nvSpPr>
        <p:spPr>
          <a:xfrm>
            <a:off x="2816028" y="3358194"/>
            <a:ext cx="339865" cy="234669"/>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4886240" y="2273837"/>
            <a:ext cx="988577" cy="19692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5"/>
          <a:stretch>
            <a:fillRect/>
          </a:stretch>
        </p:blipFill>
        <p:spPr>
          <a:xfrm>
            <a:off x="4158135" y="4199256"/>
            <a:ext cx="2963785" cy="1808669"/>
          </a:xfrm>
          <a:prstGeom prst="rect">
            <a:avLst/>
          </a:prstGeom>
        </p:spPr>
      </p:pic>
      <p:sp>
        <p:nvSpPr>
          <p:cNvPr id="18" name="正方形/長方形 17"/>
          <p:cNvSpPr/>
          <p:nvPr/>
        </p:nvSpPr>
        <p:spPr>
          <a:xfrm>
            <a:off x="4659078" y="4513899"/>
            <a:ext cx="1158510" cy="19692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DF0E9C0A-646C-4AAB-808F-3015CEEDCBCD}"/>
              </a:ext>
            </a:extLst>
          </p:cNvPr>
          <p:cNvSpPr/>
          <p:nvPr/>
        </p:nvSpPr>
        <p:spPr>
          <a:xfrm>
            <a:off x="307975" y="4329233"/>
            <a:ext cx="3609190" cy="369332"/>
          </a:xfrm>
          <a:prstGeom prst="rect">
            <a:avLst/>
          </a:prstGeom>
        </p:spPr>
        <p:txBody>
          <a:bodyPr wrap="square">
            <a:spAutoFit/>
          </a:bodyPr>
          <a:lstStyle/>
          <a:p>
            <a:r>
              <a:rPr lang="en-US" altLang="ja-JP" dirty="0"/>
              <a:t>Web</a:t>
            </a:r>
            <a:r>
              <a:rPr lang="ja-JP" altLang="en-US" dirty="0"/>
              <a:t>管理コンソールへのアクセス</a:t>
            </a:r>
          </a:p>
        </p:txBody>
      </p:sp>
    </p:spTree>
    <p:extLst>
      <p:ext uri="{BB962C8B-B14F-4D97-AF65-F5344CB8AC3E}">
        <p14:creationId xmlns:p14="http://schemas.microsoft.com/office/powerpoint/2010/main" val="339206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646331"/>
          </a:xfrm>
          <a:prstGeom prst="rect">
            <a:avLst/>
          </a:prstGeom>
        </p:spPr>
        <p:txBody>
          <a:bodyPr wrap="square">
            <a:spAutoFit/>
          </a:bodyPr>
          <a:lstStyle/>
          <a:p>
            <a:r>
              <a:rPr lang="ja-JP" altLang="en-US" dirty="0"/>
              <a:t>以下の</a:t>
            </a:r>
            <a:r>
              <a:rPr lang="en-US" altLang="ja-JP" dirty="0"/>
              <a:t>URL</a:t>
            </a:r>
            <a:r>
              <a:rPr lang="ja-JP" altLang="en-US" dirty="0"/>
              <a:t>にログインして、コンソール画面が表示されます。</a:t>
            </a:r>
            <a:endParaRPr lang="en-US" altLang="ja-JP" dirty="0"/>
          </a:p>
          <a:p>
            <a:r>
              <a:rPr lang="en-US" altLang="ja-JP" dirty="0"/>
              <a:t>URL</a:t>
            </a:r>
            <a:r>
              <a:rPr lang="zh-CN" altLang="en-US" dirty="0"/>
              <a:t>：</a:t>
            </a:r>
            <a:r>
              <a:rPr lang="en-US" altLang="zh-CN" dirty="0">
                <a:hlinkClick r:id="rId3"/>
              </a:rPr>
              <a:t>http://localhost:8153</a:t>
            </a:r>
            <a:r>
              <a:rPr lang="en-US" altLang="zh-CN" dirty="0"/>
              <a:t> </a:t>
            </a:r>
            <a:endParaRPr lang="ja-JP" altLang="en-US" dirty="0"/>
          </a:p>
        </p:txBody>
      </p:sp>
      <p:pic>
        <p:nvPicPr>
          <p:cNvPr id="7" name="図 6"/>
          <p:cNvPicPr>
            <a:picLocks noChangeAspect="1"/>
          </p:cNvPicPr>
          <p:nvPr/>
        </p:nvPicPr>
        <p:blipFill>
          <a:blip r:embed="rId4"/>
          <a:stretch>
            <a:fillRect/>
          </a:stretch>
        </p:blipFill>
        <p:spPr>
          <a:xfrm>
            <a:off x="252000" y="1839896"/>
            <a:ext cx="8480661" cy="4036936"/>
          </a:xfrm>
          <a:prstGeom prst="rect">
            <a:avLst/>
          </a:prstGeom>
        </p:spPr>
      </p:pic>
    </p:spTree>
    <p:extLst>
      <p:ext uri="{BB962C8B-B14F-4D97-AF65-F5344CB8AC3E}">
        <p14:creationId xmlns:p14="http://schemas.microsoft.com/office/powerpoint/2010/main" val="90096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369332"/>
          </a:xfrm>
          <a:prstGeom prst="rect">
            <a:avLst/>
          </a:prstGeom>
        </p:spPr>
        <p:txBody>
          <a:bodyPr wrap="square">
            <a:spAutoFit/>
          </a:bodyPr>
          <a:lstStyle/>
          <a:p>
            <a:pPr marL="0" indent="0">
              <a:buNone/>
            </a:pPr>
            <a:r>
              <a:rPr lang="ja-JP" altLang="en-US" b="1" dirty="0"/>
              <a:t>データベースへの接続</a:t>
            </a:r>
          </a:p>
        </p:txBody>
      </p:sp>
      <p:pic>
        <p:nvPicPr>
          <p:cNvPr id="8" name="図 7"/>
          <p:cNvPicPr>
            <a:picLocks noChangeAspect="1"/>
          </p:cNvPicPr>
          <p:nvPr/>
        </p:nvPicPr>
        <p:blipFill>
          <a:blip r:embed="rId3"/>
          <a:stretch>
            <a:fillRect/>
          </a:stretch>
        </p:blipFill>
        <p:spPr>
          <a:xfrm>
            <a:off x="355686" y="1474900"/>
            <a:ext cx="8618381" cy="1276462"/>
          </a:xfrm>
          <a:prstGeom prst="rect">
            <a:avLst/>
          </a:prstGeom>
        </p:spPr>
      </p:pic>
      <p:sp>
        <p:nvSpPr>
          <p:cNvPr id="9" name="正方形/長方形 8"/>
          <p:cNvSpPr/>
          <p:nvPr/>
        </p:nvSpPr>
        <p:spPr>
          <a:xfrm>
            <a:off x="7564994" y="2048014"/>
            <a:ext cx="1304169" cy="267037"/>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69081" y="2778425"/>
            <a:ext cx="8246148" cy="369332"/>
          </a:xfrm>
          <a:prstGeom prst="rect">
            <a:avLst/>
          </a:prstGeom>
        </p:spPr>
        <p:txBody>
          <a:bodyPr wrap="square">
            <a:spAutoFit/>
          </a:bodyPr>
          <a:lstStyle/>
          <a:p>
            <a:pPr marL="0" indent="0">
              <a:buNone/>
            </a:pPr>
            <a:r>
              <a:rPr lang="ja-JP" altLang="en-US" dirty="0"/>
              <a:t>「設定」⇒「接続」⇒「接続の追加」で、データベース接続を追加します。</a:t>
            </a:r>
          </a:p>
        </p:txBody>
      </p:sp>
      <p:pic>
        <p:nvPicPr>
          <p:cNvPr id="15" name="図 14">
            <a:extLst>
              <a:ext uri="{FF2B5EF4-FFF2-40B4-BE49-F238E27FC236}">
                <a16:creationId xmlns:a16="http://schemas.microsoft.com/office/drawing/2014/main" id="{5BAE181F-A45A-4896-9A84-BC7F92C04EAB}"/>
              </a:ext>
            </a:extLst>
          </p:cNvPr>
          <p:cNvPicPr>
            <a:picLocks noChangeAspect="1"/>
          </p:cNvPicPr>
          <p:nvPr/>
        </p:nvPicPr>
        <p:blipFill>
          <a:blip r:embed="rId4"/>
          <a:stretch>
            <a:fillRect/>
          </a:stretch>
        </p:blipFill>
        <p:spPr>
          <a:xfrm>
            <a:off x="355686" y="3147756"/>
            <a:ext cx="4448764" cy="3436321"/>
          </a:xfrm>
          <a:prstGeom prst="rect">
            <a:avLst/>
          </a:prstGeom>
        </p:spPr>
      </p:pic>
      <p:sp>
        <p:nvSpPr>
          <p:cNvPr id="16" name="正方形/長方形 15">
            <a:extLst>
              <a:ext uri="{FF2B5EF4-FFF2-40B4-BE49-F238E27FC236}">
                <a16:creationId xmlns:a16="http://schemas.microsoft.com/office/drawing/2014/main" id="{FA0607E9-5675-4A60-9B34-48CA03441268}"/>
              </a:ext>
            </a:extLst>
          </p:cNvPr>
          <p:cNvSpPr/>
          <p:nvPr/>
        </p:nvSpPr>
        <p:spPr>
          <a:xfrm>
            <a:off x="1589645" y="4078967"/>
            <a:ext cx="499506" cy="65178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11B3EA1E-2C0B-4CA7-8B74-1524BF4BC600}"/>
              </a:ext>
            </a:extLst>
          </p:cNvPr>
          <p:cNvSpPr/>
          <p:nvPr/>
        </p:nvSpPr>
        <p:spPr>
          <a:xfrm>
            <a:off x="5041899" y="3147756"/>
            <a:ext cx="3932168" cy="646331"/>
          </a:xfrm>
          <a:prstGeom prst="rect">
            <a:avLst/>
          </a:prstGeom>
        </p:spPr>
        <p:txBody>
          <a:bodyPr wrap="square">
            <a:spAutoFit/>
          </a:bodyPr>
          <a:lstStyle/>
          <a:p>
            <a:pPr marL="0" indent="0">
              <a:buNone/>
            </a:pPr>
            <a:r>
              <a:rPr lang="ja-JP" altLang="en-US" dirty="0"/>
              <a:t>データベース・カテゴリに、</a:t>
            </a:r>
            <a:r>
              <a:rPr lang="en-US" altLang="ja-JP" dirty="0"/>
              <a:t>Oracle</a:t>
            </a:r>
            <a:r>
              <a:rPr lang="ja-JP" altLang="en-US" dirty="0"/>
              <a:t>との接続を選択します。</a:t>
            </a:r>
            <a:endParaRPr lang="en-US" altLang="ja-JP" dirty="0"/>
          </a:p>
        </p:txBody>
      </p:sp>
    </p:spTree>
    <p:extLst>
      <p:ext uri="{BB962C8B-B14F-4D97-AF65-F5344CB8AC3E}">
        <p14:creationId xmlns:p14="http://schemas.microsoft.com/office/powerpoint/2010/main" val="165097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10" name="図 9">
            <a:extLst>
              <a:ext uri="{FF2B5EF4-FFF2-40B4-BE49-F238E27FC236}">
                <a16:creationId xmlns:a16="http://schemas.microsoft.com/office/drawing/2014/main" id="{4B092485-AC37-4FFE-90B9-798C88698722}"/>
              </a:ext>
            </a:extLst>
          </p:cNvPr>
          <p:cNvPicPr>
            <a:picLocks noChangeAspect="1"/>
          </p:cNvPicPr>
          <p:nvPr/>
        </p:nvPicPr>
        <p:blipFill>
          <a:blip r:embed="rId3"/>
          <a:stretch>
            <a:fillRect/>
          </a:stretch>
        </p:blipFill>
        <p:spPr>
          <a:xfrm>
            <a:off x="197737" y="2136362"/>
            <a:ext cx="8605838" cy="1857375"/>
          </a:xfrm>
          <a:prstGeom prst="rect">
            <a:avLst/>
          </a:prstGeom>
        </p:spPr>
      </p:pic>
      <p:sp>
        <p:nvSpPr>
          <p:cNvPr id="11" name="正方形/長方形 10">
            <a:extLst>
              <a:ext uri="{FF2B5EF4-FFF2-40B4-BE49-F238E27FC236}">
                <a16:creationId xmlns:a16="http://schemas.microsoft.com/office/drawing/2014/main" id="{CE31672A-56B2-4BC8-94EF-423EA2606DA9}"/>
              </a:ext>
            </a:extLst>
          </p:cNvPr>
          <p:cNvSpPr/>
          <p:nvPr/>
        </p:nvSpPr>
        <p:spPr>
          <a:xfrm>
            <a:off x="470144" y="3443855"/>
            <a:ext cx="8145312" cy="39493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29E83B8D-18E1-480E-B999-E8709E686D21}"/>
              </a:ext>
            </a:extLst>
          </p:cNvPr>
          <p:cNvSpPr/>
          <p:nvPr/>
        </p:nvSpPr>
        <p:spPr>
          <a:xfrm>
            <a:off x="251136" y="996054"/>
            <a:ext cx="7614585" cy="646331"/>
          </a:xfrm>
          <a:prstGeom prst="rect">
            <a:avLst/>
          </a:prstGeom>
        </p:spPr>
        <p:txBody>
          <a:bodyPr wrap="none">
            <a:spAutoFit/>
          </a:bodyPr>
          <a:lstStyle/>
          <a:p>
            <a:pPr marL="0" indent="0">
              <a:buNone/>
            </a:pPr>
            <a:r>
              <a:rPr lang="en-US" altLang="ja-JP" dirty="0">
                <a:latin typeface="ＭＳ Ｐゴシック" panose="020B0600070205080204" pitchFamily="50" charset="-128"/>
              </a:rPr>
              <a:t>※ oracle</a:t>
            </a:r>
            <a:r>
              <a:rPr lang="ja-JP" altLang="en-US" dirty="0">
                <a:latin typeface="ＭＳ Ｐゴシック" panose="020B0600070205080204" pitchFamily="50" charset="-128"/>
              </a:rPr>
              <a:t>データベースに接続する前に</a:t>
            </a:r>
            <a:r>
              <a:rPr lang="zh-CN" altLang="en-US" dirty="0">
                <a:latin typeface="ＭＳ Ｐゴシック" panose="020B0600070205080204" pitchFamily="50" charset="-128"/>
              </a:rPr>
              <a:t>、</a:t>
            </a:r>
            <a:r>
              <a:rPr lang="en-US" altLang="zh-CN" dirty="0">
                <a:latin typeface="ＭＳ Ｐゴシック" panose="020B0600070205080204" pitchFamily="50" charset="-128"/>
              </a:rPr>
              <a:t>CD</a:t>
            </a:r>
            <a:r>
              <a:rPr lang="en-US" altLang="ja-JP" dirty="0">
                <a:latin typeface="ＭＳ Ｐゴシック" panose="020B0600070205080204" pitchFamily="50" charset="-128"/>
              </a:rPr>
              <a:t>ata</a:t>
            </a:r>
            <a:r>
              <a:rPr lang="ja-JP" altLang="en-US" dirty="0">
                <a:latin typeface="ＭＳ Ｐゴシック" panose="020B0600070205080204" pitchFamily="50" charset="-128"/>
              </a:rPr>
              <a:t>インストールディレクトリの下の</a:t>
            </a:r>
            <a:endParaRPr lang="en-US" altLang="ja-JP" dirty="0">
              <a:latin typeface="ＭＳ Ｐゴシック" panose="020B0600070205080204" pitchFamily="50" charset="-128"/>
            </a:endParaRPr>
          </a:p>
          <a:p>
            <a:pPr marL="0" indent="0">
              <a:buNone/>
            </a:pPr>
            <a:r>
              <a:rPr lang="en-US" altLang="ja-JP" dirty="0">
                <a:latin typeface="ＭＳ Ｐゴシック" panose="020B0600070205080204" pitchFamily="50" charset="-128"/>
              </a:rPr>
              <a:t>     Web.config</a:t>
            </a:r>
            <a:r>
              <a:rPr lang="ja-JP" altLang="en-US" dirty="0">
                <a:latin typeface="ＭＳ Ｐゴシック" panose="020B0600070205080204" pitchFamily="50" charset="-128"/>
              </a:rPr>
              <a:t>ファイルを修正し、</a:t>
            </a:r>
            <a:r>
              <a:rPr lang="en-US" altLang="ja-JP" dirty="0">
                <a:latin typeface="ＭＳ Ｐゴシック" panose="020B0600070205080204" pitchFamily="50" charset="-128"/>
              </a:rPr>
              <a:t>oracle</a:t>
            </a:r>
            <a:r>
              <a:rPr lang="ja-JP" altLang="en-US" dirty="0">
                <a:latin typeface="ＭＳ Ｐゴシック" panose="020B0600070205080204" pitchFamily="50" charset="-128"/>
              </a:rPr>
              <a:t>ドライバを追加する必要があります</a:t>
            </a:r>
            <a:endParaRPr lang="ja-JP" altLang="en-US" dirty="0"/>
          </a:p>
        </p:txBody>
      </p:sp>
      <p:sp>
        <p:nvSpPr>
          <p:cNvPr id="13" name="正方形/長方形 12">
            <a:extLst>
              <a:ext uri="{FF2B5EF4-FFF2-40B4-BE49-F238E27FC236}">
                <a16:creationId xmlns:a16="http://schemas.microsoft.com/office/drawing/2014/main" id="{322E4079-A664-4DB0-806F-1CFF774D65CE}"/>
              </a:ext>
            </a:extLst>
          </p:cNvPr>
          <p:cNvSpPr/>
          <p:nvPr/>
        </p:nvSpPr>
        <p:spPr>
          <a:xfrm>
            <a:off x="197737" y="1589873"/>
            <a:ext cx="6186360" cy="369332"/>
          </a:xfrm>
          <a:prstGeom prst="rect">
            <a:avLst/>
          </a:prstGeom>
        </p:spPr>
        <p:txBody>
          <a:bodyPr wrap="square">
            <a:spAutoFit/>
          </a:bodyPr>
          <a:lstStyle/>
          <a:p>
            <a:r>
              <a:rPr lang="ja-JP" altLang="en-US" dirty="0">
                <a:solidFill>
                  <a:schemeClr val="accent1"/>
                </a:solidFill>
              </a:rPr>
              <a:t>パス</a:t>
            </a:r>
            <a:r>
              <a:rPr lang="zh-CN" altLang="en-US" dirty="0">
                <a:solidFill>
                  <a:schemeClr val="accent1"/>
                </a:solidFill>
              </a:rPr>
              <a:t>：</a:t>
            </a:r>
            <a:r>
              <a:rPr lang="ja-JP" altLang="en-US" dirty="0">
                <a:solidFill>
                  <a:schemeClr val="accent1"/>
                </a:solidFill>
              </a:rPr>
              <a:t>C:\Program Files\CData\CData API Server\www</a:t>
            </a:r>
          </a:p>
        </p:txBody>
      </p:sp>
    </p:spTree>
    <p:extLst>
      <p:ext uri="{BB962C8B-B14F-4D97-AF65-F5344CB8AC3E}">
        <p14:creationId xmlns:p14="http://schemas.microsoft.com/office/powerpoint/2010/main" val="357927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３ー４．</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369332"/>
          </a:xfrm>
          <a:prstGeom prst="rect">
            <a:avLst/>
          </a:prstGeom>
        </p:spPr>
        <p:txBody>
          <a:bodyPr wrap="square">
            <a:spAutoFit/>
          </a:bodyPr>
          <a:lstStyle/>
          <a:p>
            <a:pPr marL="0" indent="0">
              <a:buNone/>
            </a:pPr>
            <a:r>
              <a:rPr lang="ja-JP" altLang="en-US" b="1" dirty="0"/>
              <a:t>接続パラメータの設定</a:t>
            </a:r>
            <a:endParaRPr lang="en-US" altLang="ja-JP" b="1" dirty="0"/>
          </a:p>
        </p:txBody>
      </p:sp>
      <p:pic>
        <p:nvPicPr>
          <p:cNvPr id="10" name="図 9"/>
          <p:cNvPicPr>
            <a:picLocks noChangeAspect="1"/>
          </p:cNvPicPr>
          <p:nvPr/>
        </p:nvPicPr>
        <p:blipFill>
          <a:blip r:embed="rId3"/>
          <a:stretch>
            <a:fillRect/>
          </a:stretch>
        </p:blipFill>
        <p:spPr>
          <a:xfrm>
            <a:off x="443185" y="1485351"/>
            <a:ext cx="6752804" cy="2795778"/>
          </a:xfrm>
          <a:prstGeom prst="rect">
            <a:avLst/>
          </a:prstGeom>
        </p:spPr>
      </p:pic>
      <p:sp>
        <p:nvSpPr>
          <p:cNvPr id="11" name="正方形/長方形 10"/>
          <p:cNvSpPr/>
          <p:nvPr/>
        </p:nvSpPr>
        <p:spPr>
          <a:xfrm>
            <a:off x="2210994" y="3093720"/>
            <a:ext cx="2484882" cy="117507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6449669" y="4106183"/>
            <a:ext cx="760077" cy="149319"/>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449668" y="2240488"/>
            <a:ext cx="760077" cy="13498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図 16"/>
          <p:cNvPicPr>
            <a:picLocks noChangeAspect="1"/>
          </p:cNvPicPr>
          <p:nvPr/>
        </p:nvPicPr>
        <p:blipFill>
          <a:blip r:embed="rId4"/>
          <a:stretch>
            <a:fillRect/>
          </a:stretch>
        </p:blipFill>
        <p:spPr>
          <a:xfrm>
            <a:off x="299414" y="5608611"/>
            <a:ext cx="8736521" cy="978681"/>
          </a:xfrm>
          <a:prstGeom prst="rect">
            <a:avLst/>
          </a:prstGeom>
        </p:spPr>
      </p:pic>
      <p:sp>
        <p:nvSpPr>
          <p:cNvPr id="18" name="正方形/長方形 17"/>
          <p:cNvSpPr/>
          <p:nvPr/>
        </p:nvSpPr>
        <p:spPr>
          <a:xfrm>
            <a:off x="443185" y="6407827"/>
            <a:ext cx="6930204" cy="175095"/>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矢印: 下 2">
            <a:extLst>
              <a:ext uri="{FF2B5EF4-FFF2-40B4-BE49-F238E27FC236}">
                <a16:creationId xmlns:a16="http://schemas.microsoft.com/office/drawing/2014/main" id="{8A071B97-53B3-4437-8634-B1DBCAF8DDEC}"/>
              </a:ext>
            </a:extLst>
          </p:cNvPr>
          <p:cNvSpPr/>
          <p:nvPr/>
        </p:nvSpPr>
        <p:spPr>
          <a:xfrm>
            <a:off x="3867150" y="4737465"/>
            <a:ext cx="1257300" cy="588103"/>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0038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44012</TotalTime>
  <Words>1083</Words>
  <Application>Microsoft Office PowerPoint</Application>
  <PresentationFormat>画面に合わせる (4:3)</PresentationFormat>
  <Paragraphs>153</Paragraphs>
  <Slides>19</Slides>
  <Notes>19</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ＭＳ Ｐゴシック</vt:lpstr>
      <vt:lpstr>MS UI Gothic</vt:lpstr>
      <vt:lpstr>Arial</vt:lpstr>
      <vt:lpstr>Calibri</vt:lpstr>
      <vt:lpstr>1_Office ​​テーマ</vt:lpstr>
      <vt:lpstr>PowerPoint プレゼンテーション</vt:lpstr>
      <vt:lpstr>１ー１．CDataAPIServerの紹介</vt:lpstr>
      <vt:lpstr>１ー２．開発者ライセンスとは</vt:lpstr>
      <vt:lpstr>２ー１．CData APIServer インストール</vt:lpstr>
      <vt:lpstr>２ー２．CData APIServer インストール</vt:lpstr>
      <vt:lpstr>３ー１．CData APIServer 構成</vt:lpstr>
      <vt:lpstr>３ー２．CData APIServer 構成</vt:lpstr>
      <vt:lpstr>３ー３．CData APIServer 構成</vt:lpstr>
      <vt:lpstr>３ー４．CData APIServer 構成</vt:lpstr>
      <vt:lpstr>３ー５．CData APIServer 構成</vt:lpstr>
      <vt:lpstr>３ー６．CData APIServer 構成</vt:lpstr>
      <vt:lpstr>３ー７．CData APIServer 構成</vt:lpstr>
      <vt:lpstr>３ー８．CData APIServer 構成</vt:lpstr>
      <vt:lpstr>３ー９．CData APIServer 構成</vt:lpstr>
      <vt:lpstr>３ー10．CData APIServer 構成</vt:lpstr>
      <vt:lpstr>４ー１． Direct Queriesの許可</vt:lpstr>
      <vt:lpstr>４ー２．RestAPIツールで試験する</vt:lpstr>
      <vt:lpstr>４ー３．プログラムで試験する</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5303</cp:revision>
  <cp:lastPrinted>2012-10-25T09:56:50Z</cp:lastPrinted>
  <dcterms:modified xsi:type="dcterms:W3CDTF">2023-08-05T02:00:10Z</dcterms:modified>
</cp:coreProperties>
</file>