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6"/>
  </p:notesMasterIdLst>
  <p:handoutMasterIdLst>
    <p:handoutMasterId r:id="rId17"/>
  </p:handoutMasterIdLst>
  <p:sldIdLst>
    <p:sldId id="392" r:id="rId2"/>
    <p:sldId id="417" r:id="rId3"/>
    <p:sldId id="406" r:id="rId4"/>
    <p:sldId id="422" r:id="rId5"/>
    <p:sldId id="430" r:id="rId6"/>
    <p:sldId id="431" r:id="rId7"/>
    <p:sldId id="432" r:id="rId8"/>
    <p:sldId id="433" r:id="rId9"/>
    <p:sldId id="434" r:id="rId10"/>
    <p:sldId id="435" r:id="rId11"/>
    <p:sldId id="436" r:id="rId12"/>
    <p:sldId id="437" r:id="rId13"/>
    <p:sldId id="438" r:id="rId14"/>
    <p:sldId id="439" r:id="rId15"/>
  </p:sldIdLst>
  <p:sldSz cx="9144000" cy="6858000" type="screen4x3"/>
  <p:notesSz cx="7099300" cy="10234613"/>
  <p:custDataLst>
    <p:tags r:id="rId18"/>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6600"/>
    <a:srgbClr val="FF9900"/>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132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2023/10/25</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2023/10/25</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dirty="0"/>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dirty="0"/>
          </a:p>
        </p:txBody>
      </p:sp>
    </p:spTree>
    <p:extLst>
      <p:ext uri="{BB962C8B-B14F-4D97-AF65-F5344CB8AC3E}">
        <p14:creationId xmlns:p14="http://schemas.microsoft.com/office/powerpoint/2010/main" val="314287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a:p>
        </p:txBody>
      </p:sp>
    </p:spTree>
    <p:extLst>
      <p:ext uri="{BB962C8B-B14F-4D97-AF65-F5344CB8AC3E}">
        <p14:creationId xmlns:p14="http://schemas.microsoft.com/office/powerpoint/2010/main" val="2791494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dirty="0"/>
          </a:p>
        </p:txBody>
      </p:sp>
    </p:spTree>
    <p:extLst>
      <p:ext uri="{BB962C8B-B14F-4D97-AF65-F5344CB8AC3E}">
        <p14:creationId xmlns:p14="http://schemas.microsoft.com/office/powerpoint/2010/main" val="2466005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dirty="0"/>
          </a:p>
        </p:txBody>
      </p:sp>
    </p:spTree>
    <p:extLst>
      <p:ext uri="{BB962C8B-B14F-4D97-AF65-F5344CB8AC3E}">
        <p14:creationId xmlns:p14="http://schemas.microsoft.com/office/powerpoint/2010/main" val="337959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dirty="0"/>
          </a:p>
        </p:txBody>
      </p:sp>
    </p:spTree>
    <p:extLst>
      <p:ext uri="{BB962C8B-B14F-4D97-AF65-F5344CB8AC3E}">
        <p14:creationId xmlns:p14="http://schemas.microsoft.com/office/powerpoint/2010/main" val="158459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dirty="0"/>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dirty="0"/>
          </a:p>
        </p:txBody>
      </p:sp>
    </p:spTree>
    <p:extLst>
      <p:ext uri="{BB962C8B-B14F-4D97-AF65-F5344CB8AC3E}">
        <p14:creationId xmlns:p14="http://schemas.microsoft.com/office/powerpoint/2010/main" val="2375347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dirty="0"/>
          </a:p>
        </p:txBody>
      </p:sp>
    </p:spTree>
    <p:extLst>
      <p:ext uri="{BB962C8B-B14F-4D97-AF65-F5344CB8AC3E}">
        <p14:creationId xmlns:p14="http://schemas.microsoft.com/office/powerpoint/2010/main" val="905827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722604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dirty="0"/>
          </a:p>
        </p:txBody>
      </p:sp>
    </p:spTree>
    <p:extLst>
      <p:ext uri="{BB962C8B-B14F-4D97-AF65-F5344CB8AC3E}">
        <p14:creationId xmlns:p14="http://schemas.microsoft.com/office/powerpoint/2010/main" val="530957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dirty="0"/>
          </a:p>
        </p:txBody>
      </p:sp>
    </p:spTree>
    <p:extLst>
      <p:ext uri="{BB962C8B-B14F-4D97-AF65-F5344CB8AC3E}">
        <p14:creationId xmlns:p14="http://schemas.microsoft.com/office/powerpoint/2010/main" val="4243718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セキュリティ関連</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V0.3</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a:latin typeface="Meiryo UI" panose="020B0604030504040204" pitchFamily="50" charset="-128"/>
                <a:ea typeface="Meiryo UI" panose="020B0604030504040204" pitchFamily="50" charset="-128"/>
                <a:cs typeface="Meiryo UI" panose="020B0604030504040204" pitchFamily="50" charset="-128"/>
              </a:rPr>
              <a:t>2023.10.25</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テキスト ボックス 5"/>
          <p:cNvSpPr txBox="1">
            <a:spLocks noChangeArrowheads="1"/>
          </p:cNvSpPr>
          <p:nvPr/>
        </p:nvSpPr>
        <p:spPr bwMode="auto">
          <a:xfrm>
            <a:off x="276894" y="5060406"/>
            <a:ext cx="864639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管理者のみ閲覧可能な画面・操作できるイベントを、プロパティファイル設定で自動的にロールチェックを行う仕組みがある。一般ユーザが管理者専用画面アドレスを</a:t>
            </a:r>
            <a:r>
              <a:rPr lang="en-US" altLang="ja-JP" sz="2000" dirty="0">
                <a:latin typeface="Meiryo UI" pitchFamily="50" charset="-128"/>
                <a:ea typeface="Meiryo UI" pitchFamily="50" charset="-128"/>
                <a:cs typeface="Meiryo UI" pitchFamily="50" charset="-128"/>
              </a:rPr>
              <a:t>URL</a:t>
            </a:r>
            <a:r>
              <a:rPr lang="ja-JP" altLang="en-US" sz="2000" dirty="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２ー３．ロールチェックの仕組み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 name="正方形/長方形 8"/>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efw.auth.check</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true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#All cases of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auth</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checking</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efw.auth.cases</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#Define cases one by one</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admin.auth.pattern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^admin.*$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admin.eventid.pattern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user.auth.pattern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^((?!admin).)*$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user.url.pattern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[/](LG.*|LOG|CRM.*).</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user.eventid.pattern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(LG.*|LOG|CRM.*)</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3279215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３．インジェクション攻撃の対応策</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a:t>
            </a:r>
            <a:r>
              <a:rPr lang="en-US" altLang="ja-JP" sz="2000" dirty="0">
                <a:latin typeface="Meiryo UI" pitchFamily="50" charset="-128"/>
                <a:ea typeface="Meiryo UI" pitchFamily="50" charset="-128"/>
                <a:cs typeface="Meiryo UI" pitchFamily="50" charset="-128"/>
              </a:rPr>
              <a:t>injection</a:t>
            </a:r>
            <a:r>
              <a:rPr lang="ja-JP" altLang="en-US" sz="2000" dirty="0">
                <a:latin typeface="Meiryo UI" pitchFamily="50" charset="-128"/>
                <a:ea typeface="Meiryo UI" pitchFamily="50" charset="-128"/>
                <a:cs typeface="Meiryo UI" pitchFamily="50" charset="-128"/>
              </a:rPr>
              <a:t>）とは、内部に何かを注入することを意味する言葉だ。インジェクション攻撃とは、プログラムがごく普通に受け取る入力データの中にセキュリティを侵害するようなコマンドを巧みに混入し、それをコンピュータ内部で機能させてしまう攻撃手口のことをいう。</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インジェクション攻撃の中で最も代表的なものには、データベースに干渉して情報漏えい・情報改ざんを引き起こす</a:t>
            </a:r>
            <a:r>
              <a:rPr lang="en-US" altLang="ja-JP" sz="2000" dirty="0">
                <a:latin typeface="Meiryo UI" pitchFamily="50" charset="-128"/>
                <a:ea typeface="Meiryo UI" pitchFamily="50" charset="-128"/>
                <a:cs typeface="Meiryo UI" pitchFamily="50" charset="-128"/>
              </a:rPr>
              <a:t>SQL</a:t>
            </a:r>
            <a:r>
              <a:rPr lang="ja-JP" altLang="en-US" sz="2000" dirty="0">
                <a:latin typeface="Meiryo UI" pitchFamily="50" charset="-128"/>
                <a:ea typeface="Meiryo UI" pitchFamily="50" charset="-128"/>
                <a:cs typeface="Meiryo UI" pitchFamily="50" charset="-128"/>
              </a:rPr>
              <a:t>インジェクション攻撃がある。そのほかにも、シェルに干渉する</a:t>
            </a:r>
            <a:r>
              <a:rPr lang="en-US" altLang="ja-JP" sz="2000" dirty="0">
                <a:latin typeface="Meiryo UI" pitchFamily="50" charset="-128"/>
                <a:ea typeface="Meiryo UI" pitchFamily="50" charset="-128"/>
                <a:cs typeface="Meiryo UI" pitchFamily="50" charset="-128"/>
              </a:rPr>
              <a:t>OS</a:t>
            </a:r>
            <a:r>
              <a:rPr lang="ja-JP" altLang="en-US" sz="2000" dirty="0">
                <a:latin typeface="Meiryo UI" pitchFamily="50" charset="-128"/>
                <a:ea typeface="Meiryo UI" pitchFamily="50" charset="-128"/>
                <a:cs typeface="Meiryo UI" pitchFamily="50" charset="-128"/>
              </a:rPr>
              <a:t>コマンドインジェクション、</a:t>
            </a:r>
            <a:r>
              <a:rPr lang="en-US" altLang="ja-JP" sz="2000" dirty="0">
                <a:latin typeface="Meiryo UI" pitchFamily="50" charset="-128"/>
                <a:ea typeface="Meiryo UI" pitchFamily="50" charset="-128"/>
                <a:cs typeface="Meiryo UI" pitchFamily="50" charset="-128"/>
              </a:rPr>
              <a:t>XML</a:t>
            </a:r>
            <a:r>
              <a:rPr lang="ja-JP" altLang="en-US" sz="2000" dirty="0">
                <a:latin typeface="Meiryo UI" pitchFamily="50" charset="-128"/>
                <a:ea typeface="Meiryo UI" pitchFamily="50" charset="-128"/>
                <a:cs typeface="Meiryo UI" pitchFamily="50" charset="-128"/>
              </a:rPr>
              <a:t>検索条件をかく乱する</a:t>
            </a:r>
            <a:r>
              <a:rPr lang="en-US" altLang="ja-JP" sz="2000" dirty="0">
                <a:latin typeface="Meiryo UI" pitchFamily="50" charset="-128"/>
                <a:ea typeface="Meiryo UI" pitchFamily="50" charset="-128"/>
                <a:cs typeface="Meiryo UI" pitchFamily="50" charset="-128"/>
              </a:rPr>
              <a:t>XPath</a:t>
            </a:r>
            <a:r>
              <a:rPr lang="ja-JP" altLang="en-US" sz="2000" dirty="0">
                <a:latin typeface="Meiryo UI" pitchFamily="50" charset="-128"/>
                <a:ea typeface="Meiryo UI" pitchFamily="50" charset="-128"/>
                <a:cs typeface="Meiryo UI" pitchFamily="50" charset="-128"/>
              </a:rPr>
              <a:t>インジェクション、ディレクトリ検索条件に干渉する</a:t>
            </a:r>
            <a:r>
              <a:rPr lang="en-US" altLang="ja-JP" sz="2000" dirty="0">
                <a:latin typeface="Meiryo UI" pitchFamily="50" charset="-128"/>
                <a:ea typeface="Meiryo UI" pitchFamily="50" charset="-128"/>
                <a:cs typeface="Meiryo UI" pitchFamily="50" charset="-128"/>
              </a:rPr>
              <a:t>LDAP</a:t>
            </a:r>
            <a:r>
              <a:rPr lang="ja-JP" altLang="en-US" sz="2000" dirty="0">
                <a:latin typeface="Meiryo UI" pitchFamily="50" charset="-128"/>
                <a:ea typeface="Meiryo UI" pitchFamily="50" charset="-128"/>
                <a:cs typeface="Meiryo UI" pitchFamily="50" charset="-128"/>
              </a:rPr>
              <a:t>インジェクションといった攻撃手口が知られている。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アプリケーションの脆弱性</a:t>
            </a:r>
            <a:r>
              <a:rPr lang="en-US" altLang="ja-JP" sz="2000" dirty="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r>
              <a:rPr lang="en-US" altLang="ja-JP" sz="2000" dirty="0" err="1">
                <a:solidFill>
                  <a:srgbClr val="0070C0"/>
                </a:solidFill>
                <a:latin typeface="Meiryo UI" pitchFamily="50" charset="-128"/>
                <a:ea typeface="Meiryo UI" pitchFamily="50" charset="-128"/>
                <a:cs typeface="Meiryo UI" pitchFamily="50" charset="-128"/>
              </a:rPr>
              <a:t>Efw</a:t>
            </a:r>
            <a:r>
              <a:rPr lang="ja-JP" altLang="en-US" sz="2000" dirty="0">
                <a:solidFill>
                  <a:srgbClr val="0070C0"/>
                </a:solidFill>
                <a:latin typeface="Meiryo UI" pitchFamily="50" charset="-128"/>
                <a:ea typeface="Meiryo UI" pitchFamily="50" charset="-128"/>
                <a:cs typeface="Meiryo UI" pitchFamily="50" charset="-128"/>
              </a:rPr>
              <a:t>は、</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a:solidFill>
                  <a:srgbClr val="0070C0"/>
                </a:solidFill>
                <a:latin typeface="Meiryo UI" pitchFamily="50" charset="-128"/>
                <a:ea typeface="Meiryo UI" pitchFamily="50" charset="-128"/>
                <a:cs typeface="Meiryo UI" pitchFamily="50" charset="-128"/>
              </a:rPr>
              <a:t>Ajax</a:t>
            </a:r>
            <a:r>
              <a:rPr lang="ja-JP" altLang="en-US" sz="2000" dirty="0">
                <a:solidFill>
                  <a:srgbClr val="0070C0"/>
                </a:solidFill>
                <a:latin typeface="Meiryo UI" pitchFamily="50" charset="-128"/>
                <a:ea typeface="Meiryo UI" pitchFamily="50" charset="-128"/>
                <a:cs typeface="Meiryo UI" pitchFamily="50" charset="-128"/>
              </a:rPr>
              <a:t>方式のフレームワークで、</a:t>
            </a:r>
            <a:r>
              <a:rPr lang="ja-JP" altLang="en-US" sz="2000" b="1" dirty="0">
                <a:solidFill>
                  <a:srgbClr val="0070C0"/>
                </a:solidFill>
                <a:latin typeface="Meiryo UI" pitchFamily="50" charset="-128"/>
                <a:ea typeface="Meiryo UI" pitchFamily="50" charset="-128"/>
                <a:cs typeface="Meiryo UI" pitchFamily="50" charset="-128"/>
              </a:rPr>
              <a:t>サーバ送信</a:t>
            </a:r>
            <a:r>
              <a:rPr lang="en-US" altLang="ja-JP" sz="2000" b="1" dirty="0">
                <a:solidFill>
                  <a:srgbClr val="0070C0"/>
                </a:solidFill>
                <a:latin typeface="Meiryo UI" pitchFamily="50" charset="-128"/>
                <a:ea typeface="Meiryo UI" pitchFamily="50" charset="-128"/>
                <a:cs typeface="Meiryo UI" pitchFamily="50" charset="-128"/>
              </a:rPr>
              <a:t>JSON</a:t>
            </a:r>
            <a:r>
              <a:rPr lang="ja-JP" altLang="en-US" sz="2000" b="1" dirty="0">
                <a:solidFill>
                  <a:srgbClr val="0070C0"/>
                </a:solidFill>
                <a:latin typeface="Meiryo UI" pitchFamily="50" charset="-128"/>
                <a:ea typeface="Meiryo UI" pitchFamily="50" charset="-128"/>
                <a:cs typeface="Meiryo UI" pitchFamily="50" charset="-128"/>
              </a:rPr>
              <a:t>に</a:t>
            </a:r>
            <a:r>
              <a:rPr lang="en-US" altLang="ja-JP" sz="2000" b="1" dirty="0" err="1">
                <a:solidFill>
                  <a:srgbClr val="0070C0"/>
                </a:solidFill>
                <a:latin typeface="Meiryo UI" pitchFamily="50" charset="-128"/>
                <a:ea typeface="Meiryo UI" pitchFamily="50" charset="-128"/>
                <a:cs typeface="Meiryo UI" pitchFamily="50" charset="-128"/>
              </a:rPr>
              <a:t>javaScript</a:t>
            </a:r>
            <a:r>
              <a:rPr lang="ja-JP" altLang="en-US" sz="2000" b="1" dirty="0">
                <a:solidFill>
                  <a:srgbClr val="0070C0"/>
                </a:solidFill>
                <a:latin typeface="Meiryo UI" pitchFamily="50" charset="-128"/>
                <a:ea typeface="Meiryo UI" pitchFamily="50" charset="-128"/>
                <a:cs typeface="Meiryo UI" pitchFamily="50" charset="-128"/>
              </a:rPr>
              <a:t>挿入</a:t>
            </a:r>
            <a:r>
              <a:rPr lang="ja-JP" altLang="en-US" sz="2000" dirty="0">
                <a:solidFill>
                  <a:srgbClr val="0070C0"/>
                </a:solidFill>
                <a:latin typeface="Meiryo UI" pitchFamily="50" charset="-128"/>
                <a:ea typeface="Meiryo UI" pitchFamily="50" charset="-128"/>
                <a:cs typeface="Meiryo UI" pitchFamily="50" charset="-128"/>
              </a:rPr>
              <a:t>を想定し対応している。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・「処理結果自動表示」に</a:t>
            </a:r>
            <a:r>
              <a:rPr lang="ja-JP" altLang="en-US" sz="2000" b="1" dirty="0">
                <a:solidFill>
                  <a:srgbClr val="0070C0"/>
                </a:solidFill>
                <a:latin typeface="Meiryo UI" pitchFamily="50" charset="-128"/>
                <a:ea typeface="Meiryo UI" pitchFamily="50" charset="-128"/>
                <a:cs typeface="Meiryo UI" pitchFamily="50" charset="-128"/>
              </a:rPr>
              <a:t>特殊記号による画面崩れ</a:t>
            </a:r>
            <a:r>
              <a:rPr lang="ja-JP" altLang="en-US" sz="2000" dirty="0">
                <a:solidFill>
                  <a:srgbClr val="0070C0"/>
                </a:solidFill>
                <a:latin typeface="Meiryo UI" pitchFamily="50" charset="-128"/>
                <a:ea typeface="Meiryo UI" pitchFamily="50" charset="-128"/>
                <a:cs typeface="Meiryo UI" pitchFamily="50" charset="-128"/>
              </a:rPr>
              <a:t>を想定し対応している。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a:solidFill>
                  <a:srgbClr val="0070C0"/>
                </a:solidFill>
                <a:latin typeface="Meiryo UI" pitchFamily="50" charset="-128"/>
                <a:ea typeface="Meiryo UI" pitchFamily="50" charset="-128"/>
                <a:cs typeface="Meiryo UI" pitchFamily="50" charset="-128"/>
              </a:rPr>
              <a:t>SQL</a:t>
            </a:r>
            <a:r>
              <a:rPr lang="ja-JP" altLang="en-US" sz="2000" dirty="0">
                <a:solidFill>
                  <a:srgbClr val="0070C0"/>
                </a:solidFill>
                <a:latin typeface="Meiryo UI" pitchFamily="50" charset="-128"/>
                <a:ea typeface="Meiryo UI" pitchFamily="50" charset="-128"/>
                <a:cs typeface="Meiryo UI" pitchFamily="50" charset="-128"/>
              </a:rPr>
              <a:t>実行に</a:t>
            </a:r>
            <a:r>
              <a:rPr lang="ja-JP" altLang="en-US" sz="2000" b="1" dirty="0">
                <a:solidFill>
                  <a:srgbClr val="0070C0"/>
                </a:solidFill>
                <a:latin typeface="Meiryo UI" pitchFamily="50" charset="-128"/>
                <a:ea typeface="Meiryo UI" pitchFamily="50" charset="-128"/>
                <a:cs typeface="Meiryo UI" pitchFamily="50" charset="-128"/>
              </a:rPr>
              <a:t>特殊記号による</a:t>
            </a:r>
            <a:r>
              <a:rPr lang="en-US" altLang="ja-JP" sz="2000" b="1" dirty="0">
                <a:solidFill>
                  <a:srgbClr val="0070C0"/>
                </a:solidFill>
                <a:latin typeface="Meiryo UI" pitchFamily="50" charset="-128"/>
                <a:ea typeface="Meiryo UI" pitchFamily="50" charset="-128"/>
                <a:cs typeface="Meiryo UI" pitchFamily="50" charset="-128"/>
              </a:rPr>
              <a:t>SQL</a:t>
            </a:r>
            <a:r>
              <a:rPr lang="ja-JP" altLang="en-US" sz="2000" b="1" dirty="0">
                <a:solidFill>
                  <a:srgbClr val="0070C0"/>
                </a:solidFill>
                <a:latin typeface="Meiryo UI" pitchFamily="50" charset="-128"/>
                <a:ea typeface="Meiryo UI" pitchFamily="50" charset="-128"/>
                <a:cs typeface="Meiryo UI" pitchFamily="50" charset="-128"/>
              </a:rPr>
              <a:t>実行失敗・想定外動作</a:t>
            </a:r>
            <a:r>
              <a:rPr lang="ja-JP" altLang="en-US" sz="2000" dirty="0">
                <a:solidFill>
                  <a:srgbClr val="0070C0"/>
                </a:solidFill>
                <a:latin typeface="Meiryo UI" pitchFamily="50" charset="-128"/>
                <a:ea typeface="Meiryo UI" pitchFamily="50" charset="-128"/>
                <a:cs typeface="Meiryo UI" pitchFamily="50" charset="-128"/>
              </a:rPr>
              <a:t>をそう</a:t>
            </a:r>
            <a:r>
              <a:rPr lang="ja-JP" altLang="en-US" sz="2000" dirty="0" err="1">
                <a:solidFill>
                  <a:srgbClr val="0070C0"/>
                </a:solidFill>
                <a:latin typeface="Meiryo UI" pitchFamily="50" charset="-128"/>
                <a:ea typeface="Meiryo UI" pitchFamily="50" charset="-128"/>
                <a:cs typeface="Meiryo UI" pitchFamily="50" charset="-128"/>
              </a:rPr>
              <a:t>て</a:t>
            </a:r>
            <a:r>
              <a:rPr lang="ja-JP" altLang="en-US" sz="2000" dirty="0">
                <a:solidFill>
                  <a:srgbClr val="0070C0"/>
                </a:solidFill>
                <a:latin typeface="Meiryo UI" pitchFamily="50" charset="-128"/>
                <a:ea typeface="Meiryo UI" pitchFamily="50" charset="-128"/>
                <a:cs typeface="Meiryo UI" pitchFamily="50" charset="-128"/>
              </a:rPr>
              <a:t>対応している。</a:t>
            </a:r>
            <a:endParaRPr lang="en-US" altLang="ja-JP" sz="2000" dirty="0">
              <a:solidFill>
                <a:srgbClr val="0070C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custDataLst>
      <p:tags r:id="rId1"/>
    </p:custDataLst>
    <p:extLst>
      <p:ext uri="{BB962C8B-B14F-4D97-AF65-F5344CB8AC3E}">
        <p14:creationId xmlns:p14="http://schemas.microsoft.com/office/powerpoint/2010/main" val="1369893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３ー１． </a:t>
            </a:r>
            <a:r>
              <a:rPr lang="en-US" altLang="ja-JP" sz="2800" dirty="0">
                <a:solidFill>
                  <a:schemeClr val="tx2"/>
                </a:solidFill>
                <a:latin typeface="Meiryo UI" pitchFamily="50" charset="-128"/>
                <a:ea typeface="Meiryo UI" pitchFamily="50" charset="-128"/>
                <a:cs typeface="Meiryo UI" pitchFamily="50" charset="-128"/>
              </a:rPr>
              <a:t>JSON</a:t>
            </a:r>
            <a:r>
              <a:rPr lang="ja-JP" altLang="en-US" sz="2800" dirty="0">
                <a:solidFill>
                  <a:schemeClr val="tx2"/>
                </a:solidFill>
                <a:latin typeface="Meiryo UI" pitchFamily="50" charset="-128"/>
                <a:ea typeface="Meiryo UI" pitchFamily="50" charset="-128"/>
                <a:cs typeface="Meiryo UI" pitchFamily="50" charset="-128"/>
              </a:rPr>
              <a:t>通信の</a:t>
            </a:r>
            <a:r>
              <a:rPr lang="en-US" altLang="ja-JP" sz="2800" dirty="0">
                <a:solidFill>
                  <a:schemeClr val="tx2"/>
                </a:solidFill>
                <a:latin typeface="Meiryo UI" pitchFamily="50" charset="-128"/>
                <a:ea typeface="Meiryo UI" pitchFamily="50" charset="-128"/>
                <a:cs typeface="Meiryo UI" pitchFamily="50" charset="-128"/>
              </a:rPr>
              <a:t>JavaScript</a:t>
            </a:r>
            <a:r>
              <a:rPr lang="ja-JP" altLang="en-US" sz="2800" dirty="0">
                <a:solidFill>
                  <a:schemeClr val="tx2"/>
                </a:solidFill>
                <a:latin typeface="Meiryo UI" pitchFamily="50" charset="-128"/>
                <a:ea typeface="Meiryo UI" pitchFamily="50" charset="-128"/>
                <a:cs typeface="Meiryo UI" pitchFamily="50" charset="-128"/>
              </a:rPr>
              <a:t>インジェクション防止</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4001206"/>
            <a:ext cx="864638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クライアントから送信された文字列は直接に、</a:t>
            </a:r>
            <a:r>
              <a:rPr lang="en-US" altLang="ja-JP" sz="2000" dirty="0" err="1">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オブジェクトとして利用せず、</a:t>
            </a:r>
            <a:r>
              <a:rPr lang="en-US" altLang="ja-JP" sz="2000" dirty="0" err="1">
                <a:latin typeface="Meiryo UI" pitchFamily="50" charset="-128"/>
                <a:ea typeface="Meiryo UI" pitchFamily="50" charset="-128"/>
                <a:cs typeface="Meiryo UI" pitchFamily="50" charset="-128"/>
              </a:rPr>
              <a:t>JSON.parse</a:t>
            </a:r>
            <a:r>
              <a:rPr lang="ja-JP" altLang="en-US" sz="2000" dirty="0">
                <a:latin typeface="Meiryo UI" pitchFamily="50" charset="-128"/>
                <a:ea typeface="Meiryo UI" pitchFamily="50" charset="-128"/>
                <a:cs typeface="Meiryo UI" pitchFamily="50" charset="-128"/>
              </a:rPr>
              <a:t>で変換するため、</a:t>
            </a:r>
            <a:r>
              <a:rPr lang="en-US" altLang="ja-JP" sz="2000" dirty="0">
                <a:latin typeface="Meiryo UI" pitchFamily="50" charset="-128"/>
                <a:ea typeface="Meiryo UI" pitchFamily="50" charset="-128"/>
                <a:cs typeface="Meiryo UI" pitchFamily="50" charset="-128"/>
              </a:rPr>
              <a:t>JSON</a:t>
            </a:r>
            <a:r>
              <a:rPr lang="ja-JP" altLang="en-US" sz="2000" dirty="0">
                <a:latin typeface="Meiryo UI" pitchFamily="50" charset="-128"/>
                <a:ea typeface="Meiryo UI" pitchFamily="50" charset="-128"/>
                <a:cs typeface="Meiryo UI" pitchFamily="50" charset="-128"/>
              </a:rPr>
              <a:t>通信の</a:t>
            </a:r>
            <a:r>
              <a:rPr lang="en-US" altLang="ja-JP" sz="2000" dirty="0">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インジェクションを防いだ。</a:t>
            </a:r>
            <a:endParaRPr lang="en-US" altLang="ja-JP" sz="2000" dirty="0">
              <a:latin typeface="Meiryo UI" pitchFamily="50" charset="-128"/>
              <a:ea typeface="Meiryo UI" pitchFamily="50" charset="-128"/>
              <a:cs typeface="Meiryo UI" pitchFamily="50" charset="-128"/>
            </a:endParaRPr>
          </a:p>
        </p:txBody>
      </p:sp>
      <p:sp>
        <p:nvSpPr>
          <p:cNvPr id="8" name="ホームベース 7"/>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5462751" y="1486272"/>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Throw Exception</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Client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3129455" y="991126"/>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Server Side: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is</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used</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3129455" y="1455000"/>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JSON.parse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四角形吹き出し 1"/>
          <p:cNvSpPr/>
          <p:nvPr/>
        </p:nvSpPr>
        <p:spPr>
          <a:xfrm>
            <a:off x="528144" y="2613169"/>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file.remove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4"/>
          <a:stretch>
            <a:fillRect/>
          </a:stretch>
        </p:blipFill>
        <p:spPr>
          <a:xfrm>
            <a:off x="7972280" y="1624943"/>
            <a:ext cx="638175" cy="613410"/>
          </a:xfrm>
          <a:prstGeom prst="rect">
            <a:avLst/>
          </a:prstGeom>
        </p:spPr>
      </p:pic>
      <p:pic>
        <p:nvPicPr>
          <p:cNvPr id="17" name="図 16"/>
          <p:cNvPicPr>
            <a:picLocks noChangeAspect="1"/>
          </p:cNvPicPr>
          <p:nvPr/>
        </p:nvPicPr>
        <p:blipFill>
          <a:blip r:embed="rId5"/>
          <a:stretch>
            <a:fillRect/>
          </a:stretch>
        </p:blipFill>
        <p:spPr>
          <a:xfrm>
            <a:off x="7972280" y="3058544"/>
            <a:ext cx="567690" cy="600075"/>
          </a:xfrm>
          <a:prstGeom prst="rect">
            <a:avLst/>
          </a:prstGeom>
        </p:spPr>
      </p:pic>
      <p:sp>
        <p:nvSpPr>
          <p:cNvPr id="21" name="ホームベース 20"/>
          <p:cNvSpPr/>
          <p:nvPr/>
        </p:nvSpPr>
        <p:spPr>
          <a:xfrm>
            <a:off x="3129455" y="2939161"/>
            <a:ext cx="2278117"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eval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(data)</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ホームベース 21"/>
          <p:cNvSpPr/>
          <p:nvPr/>
        </p:nvSpPr>
        <p:spPr>
          <a:xfrm>
            <a:off x="5462751" y="2940826"/>
            <a:ext cx="2151994" cy="890752"/>
          </a:xfrm>
          <a:prstGeom prst="homePlate">
            <a:avLst/>
          </a:prstGeom>
          <a:ln/>
        </p:spPr>
        <p:style>
          <a:lnRef idx="3">
            <a:schemeClr val="lt1"/>
          </a:lnRef>
          <a:fillRef idx="1">
            <a:schemeClr val="accent2"/>
          </a:fillRef>
          <a:effectRef idx="1">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Server Error</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3074276" y="2478570"/>
            <a:ext cx="448529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If eval() is used</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972662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3" y="273922"/>
            <a:ext cx="880519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３ー２．処理結果自動表示の</a:t>
            </a:r>
            <a:r>
              <a:rPr lang="en-US" altLang="ja-JP" sz="2800" dirty="0">
                <a:solidFill>
                  <a:schemeClr val="tx2"/>
                </a:solidFill>
                <a:latin typeface="Meiryo UI" pitchFamily="50" charset="-128"/>
                <a:ea typeface="Meiryo UI" pitchFamily="50" charset="-128"/>
                <a:cs typeface="Meiryo UI" pitchFamily="50" charset="-128"/>
              </a:rPr>
              <a:t>HTML</a:t>
            </a:r>
            <a:r>
              <a:rPr lang="ja-JP" altLang="en-US" sz="2800" dirty="0">
                <a:solidFill>
                  <a:schemeClr val="tx2"/>
                </a:solidFill>
                <a:latin typeface="Meiryo UI" pitchFamily="50" charset="-128"/>
                <a:ea typeface="Meiryo UI" pitchFamily="50" charset="-128"/>
                <a:cs typeface="Meiryo UI" pitchFamily="50" charset="-128"/>
              </a:rPr>
              <a:t>インジェクション防止</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戻り値を画面に描画する際、</a:t>
            </a:r>
            <a:r>
              <a:rPr lang="en-US" altLang="ja-JP" sz="2000" dirty="0">
                <a:latin typeface="Meiryo UI" pitchFamily="50" charset="-128"/>
                <a:ea typeface="Meiryo UI" pitchFamily="50" charset="-128"/>
                <a:cs typeface="Meiryo UI" pitchFamily="50" charset="-128"/>
              </a:rPr>
              <a:t>jQuery</a:t>
            </a:r>
            <a:r>
              <a:rPr lang="ja-JP" altLang="en-US" sz="2000" dirty="0">
                <a:latin typeface="Meiryo UI" pitchFamily="50" charset="-128"/>
                <a:ea typeface="Meiryo UI" pitchFamily="50" charset="-128"/>
                <a:cs typeface="Meiryo UI" pitchFamily="50" charset="-128"/>
              </a:rPr>
              <a:t>機能を生かして</a:t>
            </a:r>
            <a:r>
              <a:rPr lang="en-US" altLang="ja-JP" sz="2000" dirty="0">
                <a:latin typeface="Meiryo UI" pitchFamily="50" charset="-128"/>
                <a:ea typeface="Meiryo UI" pitchFamily="50" charset="-128"/>
                <a:cs typeface="Meiryo UI" pitchFamily="50" charset="-128"/>
              </a:rPr>
              <a:t>HTML</a:t>
            </a:r>
            <a:r>
              <a:rPr lang="ja-JP" altLang="en-US" sz="2000" dirty="0">
                <a:latin typeface="Meiryo UI" pitchFamily="50" charset="-128"/>
                <a:ea typeface="Meiryo UI" pitchFamily="50" charset="-128"/>
                <a:cs typeface="Meiryo UI" pitchFamily="50" charset="-128"/>
              </a:rPr>
              <a:t>インジェクションを防いだ。</a:t>
            </a: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135127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runat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(“body”)</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withdata</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“#span_value”:</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params</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[“#input1”],</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:&lt;a </a:t>
            </a:r>
            <a:r>
              <a:rPr lang="en-US" altLang="ja-JP" sz="1400" dirty="0" err="1">
                <a:solidFill>
                  <a:schemeClr val="tx1"/>
                </a:solidFill>
                <a:latin typeface="Meiryo UI" panose="020B0604030504040204" pitchFamily="50" charset="-128"/>
                <a:ea typeface="Meiryo UI" panose="020B0604030504040204" pitchFamily="50" charset="-128"/>
                <a:cs typeface="Meiryo UI" panose="020B0604030504040204" pitchFamily="50" charset="-128"/>
              </a:rPr>
              <a:t>href</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中古</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”&gt;</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&lt;/a&gt;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1056761" y="1455788"/>
            <a:ext cx="2821556"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 </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href</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中古</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正規</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品</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&lt;/a&gt;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4"/>
          <a:stretch>
            <a:fillRect/>
          </a:stretch>
        </p:blipFill>
        <p:spPr>
          <a:xfrm>
            <a:off x="8273621" y="3612757"/>
            <a:ext cx="638175" cy="613410"/>
          </a:xfrm>
          <a:prstGeom prst="rect">
            <a:avLst/>
          </a:prstGeom>
        </p:spPr>
      </p:pic>
      <p:pic>
        <p:nvPicPr>
          <p:cNvPr id="14" name="図 13"/>
          <p:cNvPicPr>
            <a:picLocks noChangeAspect="1"/>
          </p:cNvPicPr>
          <p:nvPr/>
        </p:nvPicPr>
        <p:blipFill>
          <a:blip r:embed="rId5"/>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B</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商品名</a:t>
            </a:r>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u="sng"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正規品</a:t>
            </a:r>
          </a:p>
          <a:p>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a:t>In </a:t>
            </a:r>
            <a:r>
              <a:rPr lang="en-US" altLang="ja-JP" sz="1400" dirty="0" err="1"/>
              <a:t>efw</a:t>
            </a:r>
            <a:r>
              <a:rPr lang="en-US" altLang="ja-JP" sz="1400" dirty="0"/>
              <a:t>, jQuery</a:t>
            </a:r>
            <a:r>
              <a:rPr lang="ja-JP" altLang="en-US" sz="1400" dirty="0"/>
              <a:t> </a:t>
            </a:r>
            <a:r>
              <a:rPr lang="en-US" altLang="ja-JP" sz="1400" dirty="0" err="1"/>
              <a:t>val</a:t>
            </a:r>
            <a:r>
              <a:rPr lang="en-US" altLang="ja-JP" sz="1400" dirty="0"/>
              <a:t>(data),text(data) are used</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a:t>If jQuery</a:t>
            </a:r>
            <a:r>
              <a:rPr lang="ja-JP" altLang="en-US" sz="1400" dirty="0"/>
              <a:t> </a:t>
            </a:r>
            <a:r>
              <a:rPr lang="en-US" altLang="ja-JP" sz="1400" dirty="0"/>
              <a:t>html(data) is used</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テキスト ボックス 5"/>
          <p:cNvSpPr txBox="1">
            <a:spLocks noChangeArrowheads="1"/>
          </p:cNvSpPr>
          <p:nvPr/>
        </p:nvSpPr>
        <p:spPr bwMode="auto">
          <a:xfrm>
            <a:off x="250720" y="4488389"/>
            <a:ext cx="3730072"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solidFill>
                  <a:srgbClr val="FF0000"/>
                </a:solidFill>
                <a:latin typeface="Meiryo UI" pitchFamily="50" charset="-128"/>
                <a:ea typeface="Meiryo UI" pitchFamily="50" charset="-128"/>
                <a:cs typeface="Meiryo UI" pitchFamily="50" charset="-128"/>
              </a:rPr>
              <a:t>Result.append</a:t>
            </a:r>
            <a:r>
              <a:rPr lang="ja-JP" altLang="en-US" sz="2000" dirty="0">
                <a:solidFill>
                  <a:srgbClr val="FF0000"/>
                </a:solidFill>
                <a:latin typeface="Meiryo UI" pitchFamily="50" charset="-128"/>
                <a:ea typeface="Meiryo UI" pitchFamily="50" charset="-128"/>
                <a:cs typeface="Meiryo UI" pitchFamily="50" charset="-128"/>
              </a:rPr>
              <a:t>でエンコードなしの処理結果表示の使い方がある。</a:t>
            </a:r>
            <a:r>
              <a:rPr lang="en-US" altLang="ja-JP" sz="2000" dirty="0" err="1">
                <a:solidFill>
                  <a:srgbClr val="FF0000"/>
                </a:solidFill>
                <a:latin typeface="Meiryo UI" pitchFamily="50" charset="-128"/>
                <a:ea typeface="Meiryo UI" pitchFamily="50" charset="-128"/>
                <a:cs typeface="Meiryo UI" pitchFamily="50" charset="-128"/>
              </a:rPr>
              <a:t>Result.eval</a:t>
            </a:r>
            <a:r>
              <a:rPr lang="ja-JP" altLang="en-US" sz="2000" dirty="0">
                <a:solidFill>
                  <a:srgbClr val="FF0000"/>
                </a:solidFill>
                <a:latin typeface="Meiryo UI" pitchFamily="50" charset="-128"/>
                <a:ea typeface="Meiryo UI" pitchFamily="50" charset="-128"/>
                <a:cs typeface="Meiryo UI" pitchFamily="50" charset="-128"/>
              </a:rPr>
              <a:t>で画面の</a:t>
            </a:r>
            <a:r>
              <a:rPr lang="en-US" altLang="ja-JP" sz="2000" dirty="0" err="1">
                <a:solidFill>
                  <a:srgbClr val="FF0000"/>
                </a:solidFill>
                <a:latin typeface="Meiryo UI" pitchFamily="50" charset="-128"/>
                <a:ea typeface="Meiryo UI" pitchFamily="50" charset="-128"/>
                <a:cs typeface="Meiryo UI" pitchFamily="50" charset="-128"/>
              </a:rPr>
              <a:t>javaScript</a:t>
            </a:r>
            <a:r>
              <a:rPr lang="ja-JP" altLang="en-US" sz="2000" dirty="0">
                <a:solidFill>
                  <a:srgbClr val="FF0000"/>
                </a:solidFill>
                <a:latin typeface="Meiryo UI" pitchFamily="50" charset="-128"/>
                <a:ea typeface="Meiryo UI" pitchFamily="50" charset="-128"/>
                <a:cs typeface="Meiryo UI" pitchFamily="50" charset="-128"/>
              </a:rPr>
              <a:t>関数を呼び出すことが可能。これらの場合、パラメータの値は、直接画面からのものではないように注意してください。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44417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634902"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３ー３．プリペアドステートメントの</a:t>
            </a:r>
            <a:r>
              <a:rPr lang="en-US" altLang="ja-JP" sz="2800" dirty="0">
                <a:solidFill>
                  <a:schemeClr val="tx2"/>
                </a:solidFill>
                <a:latin typeface="Meiryo UI" pitchFamily="50" charset="-128"/>
                <a:ea typeface="Meiryo UI" pitchFamily="50" charset="-128"/>
                <a:cs typeface="Meiryo UI" pitchFamily="50" charset="-128"/>
              </a:rPr>
              <a:t>SQL</a:t>
            </a:r>
            <a:r>
              <a:rPr lang="ja-JP" altLang="en-US" sz="2800" dirty="0">
                <a:solidFill>
                  <a:schemeClr val="tx2"/>
                </a:solidFill>
                <a:latin typeface="Meiryo UI" pitchFamily="50" charset="-128"/>
                <a:ea typeface="Meiryo UI" pitchFamily="50" charset="-128"/>
                <a:cs typeface="Meiryo UI" pitchFamily="50" charset="-128"/>
              </a:rPr>
              <a:t>インジェクション防止</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4173061" y="1068926"/>
            <a:ext cx="48186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solidFill>
                  <a:srgbClr val="002060"/>
                </a:solidFill>
                <a:latin typeface="Meiryo UI" pitchFamily="50" charset="-128"/>
                <a:ea typeface="Meiryo UI" pitchFamily="50" charset="-128"/>
                <a:cs typeface="Meiryo UI" pitchFamily="50" charset="-128"/>
              </a:rPr>
              <a:t>Efw</a:t>
            </a:r>
            <a:r>
              <a:rPr lang="ja-JP" altLang="en-US" sz="2000" dirty="0">
                <a:solidFill>
                  <a:srgbClr val="002060"/>
                </a:solidFill>
                <a:latin typeface="Meiryo UI" pitchFamily="50" charset="-128"/>
                <a:ea typeface="Meiryo UI" pitchFamily="50" charset="-128"/>
                <a:cs typeface="Meiryo UI" pitchFamily="50" charset="-128"/>
              </a:rPr>
              <a:t>は、外出し</a:t>
            </a:r>
            <a:r>
              <a:rPr lang="en-US" altLang="ja-JP" sz="2000" dirty="0">
                <a:solidFill>
                  <a:srgbClr val="002060"/>
                </a:solidFill>
                <a:latin typeface="Meiryo UI" pitchFamily="50" charset="-128"/>
                <a:ea typeface="Meiryo UI" pitchFamily="50" charset="-128"/>
                <a:cs typeface="Meiryo UI" pitchFamily="50" charset="-128"/>
              </a:rPr>
              <a:t>SQL</a:t>
            </a:r>
            <a:r>
              <a:rPr lang="ja-JP" altLang="en-US" sz="2000" dirty="0">
                <a:solidFill>
                  <a:srgbClr val="002060"/>
                </a:solidFill>
                <a:latin typeface="Meiryo UI" pitchFamily="50" charset="-128"/>
                <a:ea typeface="Meiryo UI" pitchFamily="50" charset="-128"/>
                <a:cs typeface="Meiryo UI" pitchFamily="50" charset="-128"/>
              </a:rPr>
              <a:t>のパラメータは、プリペアドステートメント方式のパラメータに変換し、</a:t>
            </a:r>
            <a:r>
              <a:rPr lang="en-US" altLang="ja-JP" sz="2000" dirty="0">
                <a:solidFill>
                  <a:srgbClr val="002060"/>
                </a:solidFill>
                <a:latin typeface="Meiryo UI" pitchFamily="50" charset="-128"/>
                <a:ea typeface="Meiryo UI" pitchFamily="50" charset="-128"/>
                <a:cs typeface="Meiryo UI" pitchFamily="50" charset="-128"/>
              </a:rPr>
              <a:t>SQL</a:t>
            </a:r>
            <a:r>
              <a:rPr lang="ja-JP" altLang="en-US" sz="2000" dirty="0">
                <a:solidFill>
                  <a:srgbClr val="002060"/>
                </a:solidFill>
                <a:latin typeface="Meiryo UI" pitchFamily="50" charset="-128"/>
                <a:ea typeface="Meiryo UI" pitchFamily="50" charset="-128"/>
                <a:cs typeface="Meiryo UI" pitchFamily="50" charset="-128"/>
              </a:rPr>
              <a:t>インジェクションを防ぐ。</a:t>
            </a:r>
            <a:endParaRPr lang="en-US" altLang="ja-JP" sz="2000" dirty="0">
              <a:solidFill>
                <a:srgbClr val="002060"/>
              </a:solidFill>
              <a:latin typeface="Meiryo UI" pitchFamily="50" charset="-128"/>
              <a:ea typeface="Meiryo UI" pitchFamily="50" charset="-128"/>
              <a:cs typeface="Meiryo UI" pitchFamily="50" charset="-128"/>
            </a:endParaRPr>
          </a:p>
        </p:txBody>
      </p:sp>
      <p:sp>
        <p:nvSpPr>
          <p:cNvPr id="3" name="正方形/長方形 2"/>
          <p:cNvSpPr/>
          <p:nvPr/>
        </p:nvSpPr>
        <p:spPr>
          <a:xfrm>
            <a:off x="276893" y="3000008"/>
            <a:ext cx="3703899" cy="2012592"/>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id=‘</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select_user_by_uid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uid,unm,pwd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tb_user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txt_uid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sql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8" name="正方形/長方形 7"/>
          <p:cNvSpPr/>
          <p:nvPr/>
        </p:nvSpPr>
        <p:spPr>
          <a:xfrm>
            <a:off x="4867939" y="3309314"/>
            <a:ext cx="3156710" cy="1187793"/>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ログイン失敗</a:t>
            </a:r>
          </a:p>
        </p:txBody>
      </p:sp>
      <p:sp>
        <p:nvSpPr>
          <p:cNvPr id="2" name="右矢印 1"/>
          <p:cNvSpPr/>
          <p:nvPr/>
        </p:nvSpPr>
        <p:spPr>
          <a:xfrm>
            <a:off x="4173061" y="3485503"/>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正方形/長方形 9"/>
          <p:cNvSpPr/>
          <p:nvPr/>
        </p:nvSpPr>
        <p:spPr>
          <a:xfrm>
            <a:off x="276893" y="1058204"/>
            <a:ext cx="3703899" cy="1711657"/>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ログイン画面</a:t>
            </a:r>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UID:</a:t>
            </a:r>
          </a:p>
          <a:p>
            <a:endPar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PWD:</a:t>
            </a:r>
            <a:endPar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正方形/長方形 5"/>
          <p:cNvSpPr/>
          <p:nvPr/>
        </p:nvSpPr>
        <p:spPr>
          <a:xfrm>
            <a:off x="843925" y="1432321"/>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ture</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or ‘</a:t>
            </a: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helloworld</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rot="5400000">
            <a:off x="1763422" y="237731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3" name="図 12"/>
          <p:cNvPicPr>
            <a:picLocks noChangeAspect="1"/>
          </p:cNvPicPr>
          <p:nvPr/>
        </p:nvPicPr>
        <p:blipFill>
          <a:blip r:embed="rId4"/>
          <a:stretch>
            <a:fillRect/>
          </a:stretch>
        </p:blipFill>
        <p:spPr>
          <a:xfrm>
            <a:off x="8273621" y="3612757"/>
            <a:ext cx="638175" cy="613410"/>
          </a:xfrm>
          <a:prstGeom prst="rect">
            <a:avLst/>
          </a:prstGeom>
        </p:spPr>
      </p:pic>
      <p:pic>
        <p:nvPicPr>
          <p:cNvPr id="14" name="図 13"/>
          <p:cNvPicPr>
            <a:picLocks noChangeAspect="1"/>
          </p:cNvPicPr>
          <p:nvPr/>
        </p:nvPicPr>
        <p:blipFill>
          <a:blip r:embed="rId5"/>
          <a:stretch>
            <a:fillRect/>
          </a:stretch>
        </p:blipFill>
        <p:spPr>
          <a:xfrm>
            <a:off x="8273621" y="5194954"/>
            <a:ext cx="567690" cy="600075"/>
          </a:xfrm>
          <a:prstGeom prst="rect">
            <a:avLst/>
          </a:prstGeom>
        </p:spPr>
      </p:pic>
      <p:sp>
        <p:nvSpPr>
          <p:cNvPr id="15" name="正方形/長方形 14"/>
          <p:cNvSpPr/>
          <p:nvPr/>
        </p:nvSpPr>
        <p:spPr>
          <a:xfrm>
            <a:off x="4867939" y="4990174"/>
            <a:ext cx="3156710" cy="1203556"/>
          </a:xfrm>
          <a:prstGeom prst="rect">
            <a:avLst/>
          </a:prstGeom>
          <a:solidFill>
            <a:schemeClr val="bg1">
              <a:lumMod val="95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ログイン成功</a:t>
            </a:r>
          </a:p>
        </p:txBody>
      </p:sp>
      <p:sp>
        <p:nvSpPr>
          <p:cNvPr id="17" name="右矢印 16"/>
          <p:cNvSpPr/>
          <p:nvPr/>
        </p:nvSpPr>
        <p:spPr>
          <a:xfrm>
            <a:off x="4173061" y="501259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867939" y="2901928"/>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a:t>In </a:t>
            </a:r>
            <a:r>
              <a:rPr lang="en-US" altLang="ja-JP" sz="1400" dirty="0" err="1"/>
              <a:t>efw</a:t>
            </a:r>
            <a:r>
              <a:rPr lang="en-US" altLang="ja-JP" sz="1400" dirty="0"/>
              <a:t>, prepared statement is used</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4867939" y="4567023"/>
            <a:ext cx="3973372" cy="337469"/>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a:t>If creating SQL by string concatenation</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p:cNvSpPr/>
          <p:nvPr/>
        </p:nvSpPr>
        <p:spPr>
          <a:xfrm>
            <a:off x="843925" y="1914032"/>
            <a:ext cx="3034391" cy="370332"/>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1234567</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テキスト ボックス 5"/>
          <p:cNvSpPr txBox="1">
            <a:spLocks noChangeArrowheads="1"/>
          </p:cNvSpPr>
          <p:nvPr/>
        </p:nvSpPr>
        <p:spPr bwMode="auto">
          <a:xfrm>
            <a:off x="155575" y="5130570"/>
            <a:ext cx="382521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FF0000"/>
                </a:solidFill>
                <a:latin typeface="Meiryo UI" pitchFamily="50" charset="-128"/>
                <a:ea typeface="Meiryo UI" pitchFamily="50" charset="-128"/>
                <a:cs typeface="Meiryo UI" pitchFamily="50" charset="-128"/>
              </a:rPr>
              <a:t>SQL</a:t>
            </a:r>
            <a:r>
              <a:rPr lang="ja-JP" altLang="en-US" sz="2000" dirty="0">
                <a:solidFill>
                  <a:srgbClr val="FF0000"/>
                </a:solidFill>
                <a:latin typeface="Meiryo UI" pitchFamily="50" charset="-128"/>
                <a:ea typeface="Meiryo UI" pitchFamily="50" charset="-128"/>
                <a:cs typeface="Meiryo UI" pitchFamily="50" charset="-128"/>
              </a:rPr>
              <a:t>のテーブル名、項目名などパーツを代入したい場合、動的パラメータの</a:t>
            </a:r>
            <a:r>
              <a:rPr lang="en-US" altLang="ja-JP" sz="2000" dirty="0">
                <a:solidFill>
                  <a:srgbClr val="FF0000"/>
                </a:solidFill>
                <a:latin typeface="Meiryo UI" pitchFamily="50" charset="-128"/>
                <a:ea typeface="Meiryo UI" pitchFamily="50" charset="-128"/>
                <a:cs typeface="Meiryo UI" pitchFamily="50" charset="-128"/>
              </a:rPr>
              <a:t>API</a:t>
            </a:r>
            <a:r>
              <a:rPr lang="ja-JP" altLang="en-US" sz="2000" dirty="0">
                <a:solidFill>
                  <a:srgbClr val="FF0000"/>
                </a:solidFill>
                <a:latin typeface="Meiryo UI" pitchFamily="50" charset="-128"/>
                <a:ea typeface="Meiryo UI" pitchFamily="50" charset="-128"/>
                <a:cs typeface="Meiryo UI" pitchFamily="50" charset="-128"/>
              </a:rPr>
              <a:t>をご覧ください。この場合、利用する値は、直接画面からのものではないように注意してください。</a:t>
            </a:r>
            <a:endParaRPr lang="en-US" altLang="ja-JP" sz="2000" dirty="0">
              <a:solidFill>
                <a:srgbClr val="FF0000"/>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252547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150883"/>
            <a:ext cx="8622407" cy="522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000" dirty="0">
                <a:latin typeface="Meiryo UI" pitchFamily="50" charset="-128"/>
                <a:ea typeface="Meiryo UI" pitchFamily="50" charset="-128"/>
                <a:cs typeface="Meiryo UI" pitchFamily="50" charset="-128"/>
              </a:rPr>
              <a:t>１、ファイル流出の対応策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１－１、</a:t>
            </a:r>
            <a:r>
              <a:rPr lang="en-US" altLang="ja-JP" sz="1600" dirty="0" err="1">
                <a:latin typeface="Meiryo UI" pitchFamily="50" charset="-128"/>
                <a:ea typeface="Meiryo UI" pitchFamily="50" charset="-128"/>
                <a:cs typeface="Meiryo UI" pitchFamily="50" charset="-128"/>
              </a:rPr>
              <a:t>efw</a:t>
            </a:r>
            <a:r>
              <a:rPr lang="ja-JP" altLang="en-US" sz="1600" dirty="0">
                <a:latin typeface="Meiryo UI" pitchFamily="50" charset="-128"/>
                <a:ea typeface="Meiryo UI" pitchFamily="50" charset="-128"/>
                <a:cs typeface="Meiryo UI" pitchFamily="50" charset="-128"/>
              </a:rPr>
              <a:t>フォルダの置く場所</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１－２、ファイル管理ツール</a:t>
            </a:r>
            <a:r>
              <a:rPr lang="en-US" altLang="ja-JP" sz="1600" dirty="0" err="1">
                <a:latin typeface="Meiryo UI" pitchFamily="50" charset="-128"/>
                <a:ea typeface="Meiryo UI" pitchFamily="50" charset="-128"/>
                <a:cs typeface="Meiryo UI" pitchFamily="50" charset="-128"/>
              </a:rPr>
              <a:t>elfinder</a:t>
            </a:r>
            <a:r>
              <a:rPr lang="ja-JP" altLang="en-US" sz="1600" dirty="0">
                <a:latin typeface="Meiryo UI" pitchFamily="50" charset="-128"/>
                <a:ea typeface="Meiryo UI" pitchFamily="50" charset="-128"/>
                <a:cs typeface="Meiryo UI" pitchFamily="50" charset="-128"/>
              </a:rPr>
              <a:t>の改造</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１－３、ダウンロードの仕組み</a:t>
            </a:r>
            <a:endParaRPr lang="en-US" altLang="ja-JP" sz="16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a:latin typeface="Meiryo UI" pitchFamily="50" charset="-128"/>
                <a:ea typeface="Meiryo UI" pitchFamily="50" charset="-128"/>
                <a:cs typeface="Meiryo UI" pitchFamily="50" charset="-128"/>
              </a:rPr>
              <a:t>２、パラメータから情報流出の対応策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２－１、イベントパラメータチェックの仕組み</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２－２、ログインチェックの仕組み</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２－３、ロールチェックの仕組み</a:t>
            </a:r>
            <a:endParaRPr lang="en-US" altLang="ja-JP" sz="16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000" dirty="0">
                <a:latin typeface="Meiryo UI" pitchFamily="50" charset="-128"/>
                <a:ea typeface="Meiryo UI" pitchFamily="50" charset="-128"/>
                <a:cs typeface="Meiryo UI" pitchFamily="50" charset="-128"/>
              </a:rPr>
              <a:t>３、インジェクション攻撃の対応策</a:t>
            </a:r>
            <a:endParaRPr lang="en-US" altLang="ja-JP" sz="20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３－１、</a:t>
            </a:r>
            <a:r>
              <a:rPr lang="en-US" altLang="ja-JP" sz="1600" dirty="0">
                <a:latin typeface="Meiryo UI" pitchFamily="50" charset="-128"/>
                <a:ea typeface="Meiryo UI" pitchFamily="50" charset="-128"/>
                <a:cs typeface="Meiryo UI" pitchFamily="50" charset="-128"/>
              </a:rPr>
              <a:t>JSON</a:t>
            </a:r>
            <a:r>
              <a:rPr lang="ja-JP" altLang="en-US" sz="1600" dirty="0">
                <a:latin typeface="Meiryo UI" pitchFamily="50" charset="-128"/>
                <a:ea typeface="Meiryo UI" pitchFamily="50" charset="-128"/>
                <a:cs typeface="Meiryo UI" pitchFamily="50" charset="-128"/>
              </a:rPr>
              <a:t>通信の</a:t>
            </a:r>
            <a:r>
              <a:rPr lang="en-US" altLang="ja-JP" sz="1600" dirty="0">
                <a:latin typeface="Meiryo UI" pitchFamily="50" charset="-128"/>
                <a:ea typeface="Meiryo UI" pitchFamily="50" charset="-128"/>
                <a:cs typeface="Meiryo UI" pitchFamily="50" charset="-128"/>
              </a:rPr>
              <a:t>JavaScript</a:t>
            </a:r>
            <a:r>
              <a:rPr lang="ja-JP" altLang="en-US" sz="1600" dirty="0">
                <a:latin typeface="Meiryo UI" pitchFamily="50" charset="-128"/>
                <a:ea typeface="Meiryo UI" pitchFamily="50" charset="-128"/>
                <a:cs typeface="Meiryo UI" pitchFamily="50" charset="-128"/>
              </a:rPr>
              <a:t>インジェクション防止</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３－２、処理結果自動表示の</a:t>
            </a:r>
            <a:r>
              <a:rPr lang="en-US" altLang="ja-JP" sz="1600" dirty="0">
                <a:latin typeface="Meiryo UI" pitchFamily="50" charset="-128"/>
                <a:ea typeface="Meiryo UI" pitchFamily="50" charset="-128"/>
                <a:cs typeface="Meiryo UI" pitchFamily="50" charset="-128"/>
              </a:rPr>
              <a:t>HTML</a:t>
            </a:r>
            <a:r>
              <a:rPr lang="ja-JP" altLang="en-US" sz="1600" dirty="0">
                <a:latin typeface="Meiryo UI" pitchFamily="50" charset="-128"/>
                <a:ea typeface="Meiryo UI" pitchFamily="50" charset="-128"/>
                <a:cs typeface="Meiryo UI" pitchFamily="50" charset="-128"/>
              </a:rPr>
              <a:t>インジェクション防止</a:t>
            </a:r>
            <a:endParaRPr lang="en-US" altLang="ja-JP" sz="1600" dirty="0">
              <a:latin typeface="Meiryo UI" pitchFamily="50" charset="-128"/>
              <a:ea typeface="Meiryo UI" pitchFamily="50" charset="-128"/>
              <a:cs typeface="Meiryo UI" pitchFamily="50" charset="-128"/>
            </a:endParaRPr>
          </a:p>
          <a:p>
            <a:pPr algn="l">
              <a:lnSpc>
                <a:spcPct val="150000"/>
              </a:lnSpc>
            </a:pPr>
            <a:r>
              <a:rPr lang="en-US" altLang="ja-JP" sz="1600" dirty="0">
                <a:latin typeface="Meiryo UI" pitchFamily="50" charset="-128"/>
                <a:ea typeface="Meiryo UI" pitchFamily="50" charset="-128"/>
                <a:cs typeface="Meiryo UI" pitchFamily="50" charset="-128"/>
              </a:rPr>
              <a:t>	</a:t>
            </a:r>
            <a:r>
              <a:rPr lang="ja-JP" altLang="en-US" sz="1600" dirty="0">
                <a:latin typeface="Meiryo UI" pitchFamily="50" charset="-128"/>
                <a:ea typeface="Meiryo UI" pitchFamily="50" charset="-128"/>
                <a:cs typeface="Meiryo UI" pitchFamily="50" charset="-128"/>
              </a:rPr>
              <a:t>３－３、プリペアドステートメントの</a:t>
            </a:r>
            <a:r>
              <a:rPr lang="en-US" altLang="ja-JP" sz="1600" dirty="0">
                <a:latin typeface="Meiryo UI" pitchFamily="50" charset="-128"/>
                <a:ea typeface="Meiryo UI" pitchFamily="50" charset="-128"/>
                <a:cs typeface="Meiryo UI" pitchFamily="50" charset="-128"/>
              </a:rPr>
              <a:t>SQL</a:t>
            </a:r>
            <a:r>
              <a:rPr lang="ja-JP" altLang="en-US" sz="1600" dirty="0">
                <a:latin typeface="Meiryo UI" pitchFamily="50" charset="-128"/>
                <a:ea typeface="Meiryo UI" pitchFamily="50" charset="-128"/>
                <a:cs typeface="Meiryo UI" pitchFamily="50" charset="-128"/>
              </a:rPr>
              <a:t>インジェクション防止</a:t>
            </a:r>
            <a:endParaRPr lang="en-US" altLang="ja-JP" sz="16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１．ファイル流出とは</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サーバ内のファイルがインターネット上の攻撃者によってどんどん読み出されてしまうセキュリティ問題のカテゴリーである。これは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アプリケーションの脆弱性のうちもっとも基本的なものだ。ファイル流出対策ができていない</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サイトは、最もセキュリティレベルの低いサイトの部類に入る。このようなところでは、ほかのセキュリティ脆弱性対策を行ってもほとんど効果がない。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ファイル流出のカテゴリーの問題には、</a:t>
            </a:r>
            <a:r>
              <a:rPr lang="ja-JP" altLang="en-US" sz="2000" b="1" dirty="0">
                <a:solidFill>
                  <a:srgbClr val="0070C0"/>
                </a:solidFill>
                <a:latin typeface="Meiryo UI" pitchFamily="50" charset="-128"/>
                <a:ea typeface="Meiryo UI" pitchFamily="50" charset="-128"/>
                <a:cs typeface="Meiryo UI" pitchFamily="50" charset="-128"/>
              </a:rPr>
              <a:t>データの蓄積場所</a:t>
            </a:r>
            <a:r>
              <a:rPr lang="ja-JP" altLang="en-US" sz="2000" dirty="0">
                <a:latin typeface="Meiryo UI" pitchFamily="50" charset="-128"/>
                <a:ea typeface="Meiryo UI" pitchFamily="50" charset="-128"/>
                <a:cs typeface="Meiryo UI" pitchFamily="50" charset="-128"/>
              </a:rPr>
              <a:t>として</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公開領域を使っている、</a:t>
            </a:r>
            <a:r>
              <a:rPr lang="ja-JP" altLang="en-US" sz="2000" b="1" dirty="0">
                <a:solidFill>
                  <a:srgbClr val="0070C0"/>
                </a:solidFill>
                <a:latin typeface="Meiryo UI" pitchFamily="50" charset="-128"/>
                <a:ea typeface="Meiryo UI" pitchFamily="50" charset="-128"/>
                <a:cs typeface="Meiryo UI" pitchFamily="50" charset="-128"/>
              </a:rPr>
              <a:t>サーバ内のファイルを限定して提供するはずのプログラム</a:t>
            </a:r>
            <a:r>
              <a:rPr lang="ja-JP" altLang="en-US" sz="2000" dirty="0">
                <a:latin typeface="Meiryo UI" pitchFamily="50" charset="-128"/>
                <a:ea typeface="Meiryo UI" pitchFamily="50" charset="-128"/>
                <a:cs typeface="Meiryo UI" pitchFamily="50" charset="-128"/>
              </a:rPr>
              <a:t>が逆にあらゆるファイルを流出させてしまう、</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アプリケーションの</a:t>
            </a:r>
            <a:r>
              <a:rPr lang="ja-JP" altLang="en-US" sz="2000" b="1" dirty="0">
                <a:solidFill>
                  <a:srgbClr val="0070C0"/>
                </a:solidFill>
                <a:latin typeface="Meiryo UI" pitchFamily="50" charset="-128"/>
                <a:ea typeface="Meiryo UI" pitchFamily="50" charset="-128"/>
                <a:cs typeface="Meiryo UI" pitchFamily="50" charset="-128"/>
              </a:rPr>
              <a:t>ソースコード</a:t>
            </a:r>
            <a:r>
              <a:rPr lang="ja-JP" altLang="en-US" sz="2000" dirty="0">
                <a:latin typeface="Meiryo UI" pitchFamily="50" charset="-128"/>
                <a:ea typeface="Meiryo UI" pitchFamily="50" charset="-128"/>
                <a:cs typeface="Meiryo UI" pitchFamily="50" charset="-128"/>
              </a:rPr>
              <a:t>が何らかの形で読み出されてしまう、などがある。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アプリケーションの脆弱性</a:t>
            </a:r>
            <a:r>
              <a:rPr lang="en-US" altLang="ja-JP" sz="20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テキスト ボックス 5"/>
          <p:cNvSpPr txBox="1">
            <a:spLocks noChangeArrowheads="1"/>
          </p:cNvSpPr>
          <p:nvPr/>
        </p:nvSpPr>
        <p:spPr bwMode="auto">
          <a:xfrm>
            <a:off x="276894" y="4703249"/>
            <a:ext cx="839196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0070C0"/>
                </a:solidFill>
                <a:latin typeface="Meiryo UI" pitchFamily="50" charset="-128"/>
                <a:ea typeface="Meiryo UI" pitchFamily="50" charset="-128"/>
                <a:cs typeface="Meiryo UI" pitchFamily="50" charset="-128"/>
              </a:rPr>
              <a:t>※</a:t>
            </a:r>
            <a:r>
              <a:rPr lang="en-US" altLang="ja-JP" sz="2000" dirty="0" err="1">
                <a:solidFill>
                  <a:srgbClr val="0070C0"/>
                </a:solidFill>
                <a:latin typeface="Meiryo UI" pitchFamily="50" charset="-128"/>
                <a:ea typeface="Meiryo UI" pitchFamily="50" charset="-128"/>
                <a:cs typeface="Meiryo UI" pitchFamily="50" charset="-128"/>
              </a:rPr>
              <a:t>Efw</a:t>
            </a:r>
            <a:r>
              <a:rPr lang="ja-JP" altLang="en-US" sz="2000" dirty="0">
                <a:solidFill>
                  <a:srgbClr val="0070C0"/>
                </a:solidFill>
                <a:latin typeface="Meiryo UI" pitchFamily="50" charset="-128"/>
                <a:ea typeface="Meiryo UI" pitchFamily="50" charset="-128"/>
                <a:cs typeface="Meiryo UI" pitchFamily="50" charset="-128"/>
              </a:rPr>
              <a:t>のソースコードとデータ蓄積場所は、</a:t>
            </a:r>
            <a:r>
              <a:rPr lang="en-US" altLang="ja-JP" sz="2000" dirty="0">
                <a:solidFill>
                  <a:srgbClr val="0070C0"/>
                </a:solidFill>
                <a:latin typeface="Meiryo UI" pitchFamily="50" charset="-128"/>
                <a:ea typeface="Meiryo UI" pitchFamily="50" charset="-128"/>
                <a:cs typeface="Meiryo UI" pitchFamily="50" charset="-128"/>
              </a:rPr>
              <a:t>Web</a:t>
            </a:r>
            <a:r>
              <a:rPr lang="ja-JP" altLang="en-US" sz="2000" dirty="0">
                <a:solidFill>
                  <a:srgbClr val="0070C0"/>
                </a:solidFill>
                <a:latin typeface="Meiryo UI" pitchFamily="50" charset="-128"/>
                <a:ea typeface="Meiryo UI" pitchFamily="50" charset="-128"/>
                <a:cs typeface="Meiryo UI" pitchFamily="50" charset="-128"/>
              </a:rPr>
              <a:t>公開領域を避けている。</a:t>
            </a:r>
            <a:r>
              <a:rPr lang="ja-JP" altLang="en-US" sz="2000" dirty="0">
                <a:solidFill>
                  <a:srgbClr val="FF0000"/>
                </a:solidFill>
                <a:latin typeface="Meiryo UI" pitchFamily="50" charset="-128"/>
                <a:ea typeface="Meiryo UI" pitchFamily="50" charset="-128"/>
                <a:cs typeface="Meiryo UI" pitchFamily="50" charset="-128"/>
              </a:rPr>
              <a:t>ただし、</a:t>
            </a:r>
            <a:r>
              <a:rPr lang="en-US" altLang="ja-JP" sz="2000" dirty="0" err="1">
                <a:solidFill>
                  <a:srgbClr val="FF0000"/>
                </a:solidFill>
                <a:latin typeface="Meiryo UI" pitchFamily="50" charset="-128"/>
                <a:ea typeface="Meiryo UI" pitchFamily="50" charset="-128"/>
                <a:cs typeface="Meiryo UI" pitchFamily="50" charset="-128"/>
              </a:rPr>
              <a:t>Efw</a:t>
            </a:r>
            <a:r>
              <a:rPr lang="ja-JP" altLang="en-US" sz="2000" dirty="0">
                <a:solidFill>
                  <a:srgbClr val="FF0000"/>
                </a:solidFill>
                <a:latin typeface="Meiryo UI" pitchFamily="50" charset="-128"/>
                <a:ea typeface="Meiryo UI" pitchFamily="50" charset="-128"/>
                <a:cs typeface="Meiryo UI" pitchFamily="50" charset="-128"/>
              </a:rPr>
              <a:t>のファイル処理</a:t>
            </a:r>
            <a:r>
              <a:rPr lang="en-US" altLang="ja-JP" sz="2000" dirty="0">
                <a:solidFill>
                  <a:srgbClr val="FF0000"/>
                </a:solidFill>
                <a:latin typeface="Meiryo UI" pitchFamily="50" charset="-128"/>
                <a:ea typeface="Meiryo UI" pitchFamily="50" charset="-128"/>
                <a:cs typeface="Meiryo UI" pitchFamily="50" charset="-128"/>
              </a:rPr>
              <a:t>API</a:t>
            </a:r>
            <a:r>
              <a:rPr lang="ja-JP" altLang="en-US" sz="2000" dirty="0">
                <a:solidFill>
                  <a:srgbClr val="FF0000"/>
                </a:solidFill>
                <a:latin typeface="Meiryo UI" pitchFamily="50" charset="-128"/>
                <a:ea typeface="Meiryo UI" pitchFamily="50" charset="-128"/>
                <a:cs typeface="Meiryo UI" pitchFamily="50" charset="-128"/>
              </a:rPr>
              <a:t>は、サーバの任意のファイルを操作可能。また、</a:t>
            </a:r>
            <a:r>
              <a:rPr lang="en-US" altLang="ja-JP" sz="2000" dirty="0">
                <a:solidFill>
                  <a:srgbClr val="FF0000"/>
                </a:solidFill>
                <a:latin typeface="Meiryo UI" pitchFamily="50" charset="-128"/>
                <a:ea typeface="Meiryo UI" pitchFamily="50" charset="-128"/>
                <a:cs typeface="Meiryo UI" pitchFamily="50" charset="-128"/>
              </a:rPr>
              <a:t>java</a:t>
            </a:r>
            <a:r>
              <a:rPr lang="ja-JP" altLang="en-US" sz="2000" dirty="0">
                <a:solidFill>
                  <a:srgbClr val="FF0000"/>
                </a:solidFill>
                <a:latin typeface="Meiryo UI" pitchFamily="50" charset="-128"/>
                <a:ea typeface="Meiryo UI" pitchFamily="50" charset="-128"/>
                <a:cs typeface="Meiryo UI" pitchFamily="50" charset="-128"/>
              </a:rPr>
              <a:t>の</a:t>
            </a:r>
            <a:r>
              <a:rPr lang="en-US" altLang="ja-JP" sz="2000" dirty="0">
                <a:solidFill>
                  <a:srgbClr val="FF0000"/>
                </a:solidFill>
                <a:latin typeface="Meiryo UI" pitchFamily="50" charset="-128"/>
                <a:ea typeface="Meiryo UI" pitchFamily="50" charset="-128"/>
                <a:cs typeface="Meiryo UI" pitchFamily="50" charset="-128"/>
              </a:rPr>
              <a:t>API</a:t>
            </a:r>
            <a:r>
              <a:rPr lang="ja-JP" altLang="en-US" sz="2000" dirty="0">
                <a:solidFill>
                  <a:srgbClr val="FF0000"/>
                </a:solidFill>
                <a:latin typeface="Meiryo UI" pitchFamily="50" charset="-128"/>
                <a:ea typeface="Meiryo UI" pitchFamily="50" charset="-128"/>
                <a:cs typeface="Meiryo UI" pitchFamily="50" charset="-128"/>
              </a:rPr>
              <a:t>も利用可能。そして、ファイル流出を防ぐため、アプリプログラムの注意が必要。</a:t>
            </a:r>
            <a:endParaRPr lang="en-US" altLang="ja-JP" sz="2000" dirty="0">
              <a:solidFill>
                <a:srgbClr val="FF0000"/>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201235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１ー１．</a:t>
            </a:r>
            <a:r>
              <a:rPr lang="en-US" altLang="ja-JP" sz="2800" dirty="0" err="1">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フォルダの置く場所</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2" name="図 1"/>
          <p:cNvPicPr>
            <a:picLocks noChangeAspect="1"/>
          </p:cNvPicPr>
          <p:nvPr/>
        </p:nvPicPr>
        <p:blipFill>
          <a:blip r:embed="rId4"/>
          <a:stretch>
            <a:fillRect/>
          </a:stretch>
        </p:blipFill>
        <p:spPr>
          <a:xfrm>
            <a:off x="4182624" y="1869631"/>
            <a:ext cx="1219200" cy="1924050"/>
          </a:xfrm>
          <a:prstGeom prst="rect">
            <a:avLst/>
          </a:prstGeom>
        </p:spPr>
      </p:pic>
      <p:sp>
        <p:nvSpPr>
          <p:cNvPr id="20" name="テキスト ボックス 5"/>
          <p:cNvSpPr txBox="1">
            <a:spLocks noChangeArrowheads="1"/>
          </p:cNvSpPr>
          <p:nvPr/>
        </p:nvSpPr>
        <p:spPr bwMode="auto">
          <a:xfrm>
            <a:off x="307975" y="3590287"/>
            <a:ext cx="8545751"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フレームワークのデフォルト設定で、アプリプログラムと各種リソース（</a:t>
            </a:r>
            <a:r>
              <a:rPr lang="en-US" altLang="ja-JP" sz="2000" dirty="0" err="1">
                <a:latin typeface="Meiryo UI" pitchFamily="50" charset="-128"/>
                <a:ea typeface="Meiryo UI" pitchFamily="50" charset="-128"/>
                <a:cs typeface="Meiryo UI" pitchFamily="50" charset="-128"/>
              </a:rPr>
              <a:t>jsp</a:t>
            </a:r>
            <a:r>
              <a:rPr lang="ja-JP" altLang="en-US" sz="2000" dirty="0">
                <a:latin typeface="Meiryo UI" pitchFamily="50" charset="-128"/>
                <a:ea typeface="Meiryo UI" pitchFamily="50" charset="-128"/>
                <a:cs typeface="Meiryo UI" pitchFamily="50" charset="-128"/>
              </a:rPr>
              <a:t>・</a:t>
            </a:r>
            <a:r>
              <a:rPr lang="en-US" altLang="ja-JP" sz="2000" dirty="0" err="1">
                <a:latin typeface="Meiryo UI" pitchFamily="50" charset="-128"/>
                <a:ea typeface="Meiryo UI" pitchFamily="50" charset="-128"/>
                <a:cs typeface="Meiryo UI" pitchFamily="50" charset="-128"/>
              </a:rPr>
              <a:t>css</a:t>
            </a:r>
            <a:r>
              <a:rPr lang="ja-JP" altLang="en-US" sz="2000" dirty="0">
                <a:latin typeface="Meiryo UI" pitchFamily="50" charset="-128"/>
                <a:ea typeface="Meiryo UI" pitchFamily="50" charset="-128"/>
                <a:cs typeface="Meiryo UI" pitchFamily="50" charset="-128"/>
              </a:rPr>
              <a:t>などを除く）は、</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非公開領域の</a:t>
            </a:r>
            <a:r>
              <a:rPr lang="en-US" altLang="ja-JP" sz="2000" dirty="0">
                <a:latin typeface="Meiryo UI" pitchFamily="50" charset="-128"/>
                <a:ea typeface="Meiryo UI" pitchFamily="50" charset="-128"/>
                <a:cs typeface="Meiryo UI" pitchFamily="50" charset="-128"/>
              </a:rPr>
              <a:t>WEB-INF</a:t>
            </a:r>
            <a:r>
              <a:rPr lang="ja-JP" altLang="en-US" sz="2000" dirty="0">
                <a:latin typeface="Meiryo UI" pitchFamily="50" charset="-128"/>
                <a:ea typeface="Meiryo UI" pitchFamily="50" charset="-128"/>
                <a:cs typeface="Meiryo UI" pitchFamily="50" charset="-128"/>
              </a:rPr>
              <a:t>フォルダに格納する。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event</a:t>
            </a:r>
            <a:r>
              <a:rPr lang="ja-JP" altLang="en-US" sz="1400" dirty="0">
                <a:solidFill>
                  <a:srgbClr val="0070C0"/>
                </a:solidFill>
                <a:latin typeface="Meiryo UI" pitchFamily="50" charset="-128"/>
                <a:ea typeface="Meiryo UI" pitchFamily="50" charset="-128"/>
                <a:cs typeface="Meiryo UI" pitchFamily="50" charset="-128"/>
              </a:rPr>
              <a:t>：イベント</a:t>
            </a:r>
            <a:r>
              <a:rPr lang="en-US" altLang="ja-JP" sz="1400" dirty="0" err="1">
                <a:solidFill>
                  <a:srgbClr val="0070C0"/>
                </a:solidFill>
                <a:latin typeface="Meiryo UI" pitchFamily="50" charset="-128"/>
                <a:ea typeface="Meiryo UI" pitchFamily="50" charset="-128"/>
                <a:cs typeface="Meiryo UI" pitchFamily="50" charset="-128"/>
              </a:rPr>
              <a:t>js</a:t>
            </a:r>
            <a:r>
              <a:rPr lang="ja-JP" altLang="en-US" sz="1400" dirty="0">
                <a:solidFill>
                  <a:srgbClr val="0070C0"/>
                </a:solidFill>
                <a:latin typeface="Meiryo UI" pitchFamily="50" charset="-128"/>
                <a:ea typeface="Meiryo UI" pitchFamily="50" charset="-128"/>
                <a:cs typeface="Meiryo UI" pitchFamily="50" charset="-128"/>
              </a:rPr>
              <a:t>ファイルを格納するフォルダ。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i18n</a:t>
            </a:r>
            <a:r>
              <a:rPr lang="ja-JP" altLang="en-US" sz="1400" dirty="0">
                <a:solidFill>
                  <a:srgbClr val="0070C0"/>
                </a:solidFill>
                <a:latin typeface="Meiryo UI" pitchFamily="50" charset="-128"/>
                <a:ea typeface="Meiryo UI" pitchFamily="50" charset="-128"/>
                <a:cs typeface="Meiryo UI" pitchFamily="50" charset="-128"/>
              </a:rPr>
              <a:t>：多国語メッセージ定義を格納するフォルダ。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mail</a:t>
            </a:r>
            <a:r>
              <a:rPr lang="ja-JP" altLang="en-US" sz="1400" dirty="0">
                <a:solidFill>
                  <a:srgbClr val="0070C0"/>
                </a:solidFill>
                <a:latin typeface="Meiryo UI" pitchFamily="50" charset="-128"/>
                <a:ea typeface="Meiryo UI" pitchFamily="50" charset="-128"/>
                <a:cs typeface="Meiryo UI" pitchFamily="50" charset="-128"/>
              </a:rPr>
              <a:t>：メールテンプレートを格納するフォルダ。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err="1">
                <a:solidFill>
                  <a:srgbClr val="0070C0"/>
                </a:solidFill>
                <a:latin typeface="Meiryo UI" pitchFamily="50" charset="-128"/>
                <a:ea typeface="Meiryo UI" pitchFamily="50" charset="-128"/>
                <a:cs typeface="Meiryo UI" pitchFamily="50" charset="-128"/>
              </a:rPr>
              <a:t>sql</a:t>
            </a:r>
            <a:r>
              <a:rPr lang="ja-JP" altLang="en-US" sz="1400" dirty="0">
                <a:solidFill>
                  <a:srgbClr val="0070C0"/>
                </a:solidFill>
                <a:latin typeface="Meiryo UI" pitchFamily="50" charset="-128"/>
                <a:ea typeface="Meiryo UI" pitchFamily="50" charset="-128"/>
                <a:cs typeface="Meiryo UI" pitchFamily="50" charset="-128"/>
              </a:rPr>
              <a:t>：外出し</a:t>
            </a:r>
            <a:r>
              <a:rPr lang="en-US" altLang="ja-JP" sz="1400" dirty="0">
                <a:solidFill>
                  <a:srgbClr val="0070C0"/>
                </a:solidFill>
                <a:latin typeface="Meiryo UI" pitchFamily="50" charset="-128"/>
                <a:ea typeface="Meiryo UI" pitchFamily="50" charset="-128"/>
                <a:cs typeface="Meiryo UI" pitchFamily="50" charset="-128"/>
              </a:rPr>
              <a:t>SQL</a:t>
            </a:r>
            <a:r>
              <a:rPr lang="ja-JP" altLang="en-US" sz="1400" dirty="0">
                <a:solidFill>
                  <a:srgbClr val="0070C0"/>
                </a:solidFill>
                <a:latin typeface="Meiryo UI" pitchFamily="50" charset="-128"/>
                <a:ea typeface="Meiryo UI" pitchFamily="50" charset="-128"/>
                <a:cs typeface="Meiryo UI" pitchFamily="50" charset="-128"/>
              </a:rPr>
              <a:t>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1400" dirty="0">
                <a:solidFill>
                  <a:srgbClr val="0070C0"/>
                </a:solidFill>
                <a:latin typeface="Meiryo UI" pitchFamily="50" charset="-128"/>
                <a:ea typeface="Meiryo UI" pitchFamily="50" charset="-128"/>
                <a:cs typeface="Meiryo UI" pitchFamily="50" charset="-128"/>
              </a:rPr>
              <a:t>storage</a:t>
            </a:r>
            <a:r>
              <a:rPr lang="ja-JP" altLang="en-US" sz="1400" dirty="0">
                <a:solidFill>
                  <a:srgbClr val="0070C0"/>
                </a:solidFill>
                <a:latin typeface="Meiryo UI" pitchFamily="50" charset="-128"/>
                <a:ea typeface="Meiryo UI" pitchFamily="50" charset="-128"/>
                <a:cs typeface="Meiryo UI" pitchFamily="50" charset="-128"/>
              </a:rPr>
              <a:t>：アプリが操作するファイルを格納するフォルダ。</a:t>
            </a:r>
            <a:endParaRPr lang="en-US" altLang="ja-JP" sz="1400" dirty="0">
              <a:solidFill>
                <a:srgbClr val="0070C0"/>
              </a:solidFill>
              <a:latin typeface="Meiryo UI" pitchFamily="50" charset="-128"/>
              <a:ea typeface="Meiryo UI" pitchFamily="50" charset="-128"/>
              <a:cs typeface="Meiryo UI" pitchFamily="50" charset="-128"/>
            </a:endParaRPr>
          </a:p>
        </p:txBody>
      </p:sp>
      <p:sp>
        <p:nvSpPr>
          <p:cNvPr id="10" name="正方形/長方形 9"/>
          <p:cNvSpPr/>
          <p:nvPr/>
        </p:nvSpPr>
        <p:spPr>
          <a:xfrm>
            <a:off x="276894" y="991126"/>
            <a:ext cx="2797382"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Client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76894" y="1455000"/>
            <a:ext cx="2797382"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http://..../WEB-INF/</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右矢印 11"/>
          <p:cNvSpPr/>
          <p:nvPr/>
        </p:nvSpPr>
        <p:spPr>
          <a:xfrm>
            <a:off x="5681951" y="1501079"/>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5"/>
          <a:stretch>
            <a:fillRect/>
          </a:stretch>
        </p:blipFill>
        <p:spPr>
          <a:xfrm>
            <a:off x="3249174" y="1501079"/>
            <a:ext cx="1866900" cy="628650"/>
          </a:xfrm>
          <a:prstGeom prst="rect">
            <a:avLst/>
          </a:prstGeom>
        </p:spPr>
      </p:pic>
      <p:pic>
        <p:nvPicPr>
          <p:cNvPr id="7" name="図 6"/>
          <p:cNvPicPr>
            <a:picLocks noChangeAspect="1"/>
          </p:cNvPicPr>
          <p:nvPr/>
        </p:nvPicPr>
        <p:blipFill>
          <a:blip r:embed="rId6"/>
          <a:stretch>
            <a:fillRect/>
          </a:stretch>
        </p:blipFill>
        <p:spPr>
          <a:xfrm>
            <a:off x="6404792" y="1525566"/>
            <a:ext cx="2448934" cy="886557"/>
          </a:xfrm>
          <a:prstGeom prst="rect">
            <a:avLst/>
          </a:prstGeom>
        </p:spPr>
      </p:pic>
      <p:sp>
        <p:nvSpPr>
          <p:cNvPr id="15" name="正方形/長方形 14"/>
          <p:cNvSpPr/>
          <p:nvPr/>
        </p:nvSpPr>
        <p:spPr>
          <a:xfrm>
            <a:off x="3074276" y="991126"/>
            <a:ext cx="5779450"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Server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App)</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テキスト ボックス 5"/>
          <p:cNvSpPr txBox="1">
            <a:spLocks noChangeArrowheads="1"/>
          </p:cNvSpPr>
          <p:nvPr/>
        </p:nvSpPr>
        <p:spPr bwMode="auto">
          <a:xfrm>
            <a:off x="276894" y="5784989"/>
            <a:ext cx="839196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FF0000"/>
                </a:solidFill>
                <a:latin typeface="Meiryo UI" pitchFamily="50" charset="-128"/>
                <a:ea typeface="Meiryo UI" pitchFamily="50" charset="-128"/>
                <a:cs typeface="Meiryo UI" pitchFamily="50" charset="-128"/>
              </a:rPr>
              <a:t>※</a:t>
            </a:r>
            <a:r>
              <a:rPr lang="ja-JP" altLang="en-US" sz="2000" dirty="0">
                <a:solidFill>
                  <a:srgbClr val="FF0000"/>
                </a:solidFill>
                <a:latin typeface="Meiryo UI" pitchFamily="50" charset="-128"/>
                <a:ea typeface="Meiryo UI" pitchFamily="50" charset="-128"/>
                <a:cs typeface="Meiryo UI" pitchFamily="50" charset="-128"/>
              </a:rPr>
              <a:t>画面からパラメータを直接にファイル・フォルダ名として利用する場合、改ざんにより親フォルダのファイルを操作される危険性があり、要注意。</a:t>
            </a:r>
            <a:endParaRPr lang="en-US" altLang="ja-JP" sz="2000" dirty="0">
              <a:solidFill>
                <a:srgbClr val="FF0000"/>
              </a:solidFill>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2146810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１ー２．ファイル管理ツール</a:t>
            </a:r>
            <a:r>
              <a:rPr lang="en-US" altLang="ja-JP" sz="2800" dirty="0" err="1">
                <a:solidFill>
                  <a:schemeClr val="tx2"/>
                </a:solidFill>
                <a:latin typeface="Meiryo UI" pitchFamily="50" charset="-128"/>
                <a:ea typeface="Meiryo UI" pitchFamily="50" charset="-128"/>
                <a:cs typeface="Meiryo UI" pitchFamily="50" charset="-128"/>
              </a:rPr>
              <a:t>elfinder</a:t>
            </a:r>
            <a:r>
              <a:rPr lang="ja-JP" altLang="en-US" sz="2800" dirty="0">
                <a:solidFill>
                  <a:schemeClr val="tx2"/>
                </a:solidFill>
                <a:latin typeface="Meiryo UI" pitchFamily="50" charset="-128"/>
                <a:ea typeface="Meiryo UI" pitchFamily="50" charset="-128"/>
                <a:cs typeface="Meiryo UI" pitchFamily="50" charset="-128"/>
              </a:rPr>
              <a:t>の改造</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390818" y="4619813"/>
            <a:ext cx="839196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err="1">
                <a:latin typeface="Meiryo UI" pitchFamily="50" charset="-128"/>
                <a:ea typeface="Meiryo UI" pitchFamily="50" charset="-128"/>
                <a:cs typeface="Meiryo UI" pitchFamily="50" charset="-128"/>
              </a:rPr>
              <a:t>elfinder</a:t>
            </a:r>
            <a:r>
              <a:rPr lang="ja-JP" altLang="en-US" sz="2000" dirty="0">
                <a:latin typeface="Meiryo UI" pitchFamily="50" charset="-128"/>
                <a:ea typeface="Meiryo UI" pitchFamily="50" charset="-128"/>
                <a:cs typeface="Meiryo UI" pitchFamily="50" charset="-128"/>
              </a:rPr>
              <a:t>は、有名な</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ファイル管理ツール。オリジナルの</a:t>
            </a:r>
            <a:r>
              <a:rPr lang="en-US" altLang="ja-JP" sz="2000" dirty="0" err="1">
                <a:latin typeface="Meiryo UI" pitchFamily="50" charset="-128"/>
                <a:ea typeface="Meiryo UI" pitchFamily="50" charset="-128"/>
                <a:cs typeface="Meiryo UI" pitchFamily="50" charset="-128"/>
              </a:rPr>
              <a:t>elfinder</a:t>
            </a:r>
            <a:r>
              <a:rPr lang="ja-JP" altLang="en-US" sz="2000" dirty="0">
                <a:latin typeface="Meiryo UI" pitchFamily="50" charset="-128"/>
                <a:ea typeface="Meiryo UI" pitchFamily="50" charset="-128"/>
                <a:cs typeface="Meiryo UI" pitchFamily="50" charset="-128"/>
              </a:rPr>
              <a:t>の場合、ホームパス、読み取り専用フラグは、クライアント</a:t>
            </a:r>
            <a:r>
              <a:rPr lang="en-US" altLang="ja-JP" sz="2000" dirty="0" err="1">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で変更可能。</a:t>
            </a:r>
            <a:r>
              <a:rPr lang="en-US" altLang="ja-JP" sz="2000" dirty="0" err="1">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の</a:t>
            </a:r>
            <a:r>
              <a:rPr lang="en-US" altLang="ja-JP" sz="2000" dirty="0" err="1">
                <a:latin typeface="Meiryo UI" pitchFamily="50" charset="-128"/>
                <a:ea typeface="Meiryo UI" pitchFamily="50" charset="-128"/>
                <a:cs typeface="Meiryo UI" pitchFamily="50" charset="-128"/>
              </a:rPr>
              <a:t>elfinder</a:t>
            </a:r>
            <a:r>
              <a:rPr lang="ja-JP" altLang="en-US" sz="2000" dirty="0">
                <a:latin typeface="Meiryo UI" pitchFamily="50" charset="-128"/>
                <a:ea typeface="Meiryo UI" pitchFamily="50" charset="-128"/>
                <a:cs typeface="Meiryo UI" pitchFamily="50" charset="-128"/>
              </a:rPr>
              <a:t>タグに、</a:t>
            </a:r>
            <a:r>
              <a:rPr lang="en-US" altLang="ja-JP" sz="2000" dirty="0">
                <a:latin typeface="Meiryo UI" pitchFamily="50" charset="-128"/>
                <a:ea typeface="Meiryo UI" pitchFamily="50" charset="-128"/>
                <a:cs typeface="Meiryo UI" pitchFamily="50" charset="-128"/>
              </a:rPr>
              <a:t>protected</a:t>
            </a:r>
            <a:r>
              <a:rPr lang="ja-JP" altLang="en-US" sz="2000" dirty="0">
                <a:latin typeface="Meiryo UI" pitchFamily="50" charset="-128"/>
                <a:ea typeface="Meiryo UI" pitchFamily="50" charset="-128"/>
                <a:cs typeface="Meiryo UI" pitchFamily="50" charset="-128"/>
              </a:rPr>
              <a:t>属性を設けて、ホームパス、読み取り専用フラグを変更不可にする。</a:t>
            </a:r>
            <a:endParaRPr lang="en-US" altLang="ja-JP" sz="2000" dirty="0">
              <a:latin typeface="Meiryo UI" pitchFamily="50" charset="-128"/>
              <a:ea typeface="Meiryo UI" pitchFamily="50" charset="-128"/>
              <a:cs typeface="Meiryo UI" pitchFamily="50" charset="-128"/>
            </a:endParaRPr>
          </a:p>
        </p:txBody>
      </p:sp>
      <p:sp>
        <p:nvSpPr>
          <p:cNvPr id="48" name="テキスト ボックス 5"/>
          <p:cNvSpPr txBox="1">
            <a:spLocks noChangeArrowheads="1"/>
          </p:cNvSpPr>
          <p:nvPr/>
        </p:nvSpPr>
        <p:spPr bwMode="auto">
          <a:xfrm>
            <a:off x="390817" y="5864121"/>
            <a:ext cx="83919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en-US" altLang="ja-JP" sz="2000" dirty="0">
                <a:solidFill>
                  <a:srgbClr val="FF0000"/>
                </a:solidFill>
                <a:latin typeface="Meiryo UI" pitchFamily="50" charset="-128"/>
                <a:ea typeface="Meiryo UI" pitchFamily="50" charset="-128"/>
                <a:cs typeface="Meiryo UI" pitchFamily="50" charset="-128"/>
              </a:rPr>
              <a:t>※protected</a:t>
            </a:r>
            <a:r>
              <a:rPr lang="ja-JP" altLang="en-US" sz="2000" dirty="0">
                <a:solidFill>
                  <a:srgbClr val="FF0000"/>
                </a:solidFill>
                <a:latin typeface="Meiryo UI" pitchFamily="50" charset="-128"/>
                <a:ea typeface="Meiryo UI" pitchFamily="50" charset="-128"/>
                <a:cs typeface="Meiryo UI" pitchFamily="50" charset="-128"/>
              </a:rPr>
              <a:t>属性</a:t>
            </a:r>
            <a:r>
              <a:rPr lang="en-US" altLang="ja-JP" sz="2000" dirty="0">
                <a:solidFill>
                  <a:srgbClr val="FF0000"/>
                </a:solidFill>
                <a:latin typeface="Meiryo UI" pitchFamily="50" charset="-128"/>
                <a:ea typeface="Meiryo UI" pitchFamily="50" charset="-128"/>
                <a:cs typeface="Meiryo UI" pitchFamily="50" charset="-128"/>
              </a:rPr>
              <a:t>+</a:t>
            </a:r>
            <a:r>
              <a:rPr lang="ja-JP" altLang="en-US" sz="2000" dirty="0">
                <a:solidFill>
                  <a:srgbClr val="FF0000"/>
                </a:solidFill>
                <a:latin typeface="Meiryo UI" pitchFamily="50" charset="-128"/>
                <a:ea typeface="Meiryo UI" pitchFamily="50" charset="-128"/>
                <a:cs typeface="Meiryo UI" pitchFamily="50" charset="-128"/>
              </a:rPr>
              <a:t>２－２と２－３のチェックにすれば、さらに安全な対策になる。</a:t>
            </a:r>
            <a:endParaRPr lang="en-US" altLang="ja-JP" sz="2000" dirty="0">
              <a:solidFill>
                <a:srgbClr val="FF0000"/>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4"/>
          <a:stretch>
            <a:fillRect/>
          </a:stretch>
        </p:blipFill>
        <p:spPr>
          <a:xfrm>
            <a:off x="247650" y="1228726"/>
            <a:ext cx="2594610" cy="1320165"/>
          </a:xfrm>
          <a:prstGeom prst="rect">
            <a:avLst/>
          </a:prstGeom>
        </p:spPr>
      </p:pic>
      <p:sp>
        <p:nvSpPr>
          <p:cNvPr id="12" name="四角形吹き出し 11"/>
          <p:cNvSpPr/>
          <p:nvPr/>
        </p:nvSpPr>
        <p:spPr>
          <a:xfrm>
            <a:off x="849878" y="2941720"/>
            <a:ext cx="2136228" cy="776270"/>
          </a:xfrm>
          <a:prstGeom prst="wedgeRectCallout">
            <a:avLst>
              <a:gd name="adj1" fmla="val 44531"/>
              <a:gd name="adj2" fmla="val -105198"/>
            </a:avLst>
          </a:prstGeom>
          <a:ln/>
        </p:spPr>
        <p:style>
          <a:lnRef idx="3">
            <a:schemeClr val="lt1"/>
          </a:lnRef>
          <a:fillRef idx="1">
            <a:schemeClr val="accent2"/>
          </a:fillRef>
          <a:effectRef idx="1">
            <a:schemeClr val="accent2"/>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e1.setHome(“../”)</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右矢印 12"/>
          <p:cNvSpPr/>
          <p:nvPr/>
        </p:nvSpPr>
        <p:spPr>
          <a:xfrm>
            <a:off x="3131661" y="2105436"/>
            <a:ext cx="621792" cy="740664"/>
          </a:xfrm>
          <a:prstGeom prst="right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図 13"/>
          <p:cNvPicPr>
            <a:picLocks noChangeAspect="1"/>
          </p:cNvPicPr>
          <p:nvPr/>
        </p:nvPicPr>
        <p:blipFill>
          <a:blip r:embed="rId4"/>
          <a:stretch>
            <a:fillRect/>
          </a:stretch>
        </p:blipFill>
        <p:spPr>
          <a:xfrm>
            <a:off x="4391694" y="1445353"/>
            <a:ext cx="2594610" cy="1320165"/>
          </a:xfrm>
          <a:prstGeom prst="rect">
            <a:avLst/>
          </a:prstGeom>
        </p:spPr>
      </p:pic>
      <p:sp>
        <p:nvSpPr>
          <p:cNvPr id="17" name="正方形/長方形 16"/>
          <p:cNvSpPr/>
          <p:nvPr/>
        </p:nvSpPr>
        <p:spPr>
          <a:xfrm>
            <a:off x="4391694" y="1028822"/>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err="1"/>
              <a:t>Efw</a:t>
            </a:r>
            <a:r>
              <a:rPr lang="en-US" altLang="ja-JP" sz="1400" dirty="0"/>
              <a:t> </a:t>
            </a:r>
            <a:r>
              <a:rPr lang="en-US" altLang="ja-JP" sz="1400" dirty="0" err="1"/>
              <a:t>elfinder</a:t>
            </a:r>
            <a:r>
              <a:rPr lang="en-US" altLang="ja-JP" sz="1400" dirty="0"/>
              <a:t> with protected=true</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8" name="正方形/長方形 17"/>
          <p:cNvSpPr/>
          <p:nvPr/>
        </p:nvSpPr>
        <p:spPr>
          <a:xfrm>
            <a:off x="4391694" y="2857755"/>
            <a:ext cx="3973372" cy="317955"/>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r>
              <a:rPr lang="en-US" altLang="ja-JP" sz="1400" dirty="0"/>
              <a:t>Original </a:t>
            </a:r>
            <a:r>
              <a:rPr lang="en-US" altLang="ja-JP" sz="1400" dirty="0" err="1"/>
              <a:t>elfinder</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3" name="図 2"/>
          <p:cNvPicPr>
            <a:picLocks noChangeAspect="1"/>
          </p:cNvPicPr>
          <p:nvPr/>
        </p:nvPicPr>
        <p:blipFill>
          <a:blip r:embed="rId5"/>
          <a:stretch>
            <a:fillRect/>
          </a:stretch>
        </p:blipFill>
        <p:spPr>
          <a:xfrm>
            <a:off x="4391694" y="3254420"/>
            <a:ext cx="2597468" cy="1323023"/>
          </a:xfrm>
          <a:prstGeom prst="rect">
            <a:avLst/>
          </a:prstGeom>
        </p:spPr>
      </p:pic>
      <p:pic>
        <p:nvPicPr>
          <p:cNvPr id="19" name="図 18"/>
          <p:cNvPicPr>
            <a:picLocks noChangeAspect="1"/>
          </p:cNvPicPr>
          <p:nvPr/>
        </p:nvPicPr>
        <p:blipFill>
          <a:blip r:embed="rId6"/>
          <a:stretch>
            <a:fillRect/>
          </a:stretch>
        </p:blipFill>
        <p:spPr>
          <a:xfrm>
            <a:off x="7624545" y="1773500"/>
            <a:ext cx="638175" cy="613410"/>
          </a:xfrm>
          <a:prstGeom prst="rect">
            <a:avLst/>
          </a:prstGeom>
        </p:spPr>
      </p:pic>
      <p:pic>
        <p:nvPicPr>
          <p:cNvPr id="21" name="図 20"/>
          <p:cNvPicPr>
            <a:picLocks noChangeAspect="1"/>
          </p:cNvPicPr>
          <p:nvPr/>
        </p:nvPicPr>
        <p:blipFill>
          <a:blip r:embed="rId7"/>
          <a:stretch>
            <a:fillRect/>
          </a:stretch>
        </p:blipFill>
        <p:spPr>
          <a:xfrm>
            <a:off x="7624545" y="3551052"/>
            <a:ext cx="567690" cy="600075"/>
          </a:xfrm>
          <a:prstGeom prst="rect">
            <a:avLst/>
          </a:prstGeom>
        </p:spPr>
      </p:pic>
    </p:spTree>
    <p:custDataLst>
      <p:tags r:id="rId1"/>
    </p:custDataLst>
    <p:extLst>
      <p:ext uri="{BB962C8B-B14F-4D97-AF65-F5344CB8AC3E}">
        <p14:creationId xmlns:p14="http://schemas.microsoft.com/office/powerpoint/2010/main" val="295302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１ー３．ダウンロードの仕組み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2610554"/>
            <a:ext cx="8575444" cy="363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ダウンロードは、必ず一つのイベント発行からスタート。イベント実行とダウンロード開始の間、ダウンロード対象をセッションで保管する。これにより、クライアントの</a:t>
            </a:r>
            <a:r>
              <a:rPr lang="en-US" altLang="ja-JP" sz="2000" dirty="0" err="1">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改ざんのみで、ダウンロードを実行させることはできない。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・イベント</a:t>
            </a:r>
            <a:r>
              <a:rPr lang="en-US" altLang="ja-JP" sz="2000" dirty="0" err="1">
                <a:solidFill>
                  <a:srgbClr val="0070C0"/>
                </a:solidFill>
                <a:latin typeface="Meiryo UI" pitchFamily="50" charset="-128"/>
                <a:ea typeface="Meiryo UI" pitchFamily="50" charset="-128"/>
                <a:cs typeface="Meiryo UI" pitchFamily="50" charset="-128"/>
              </a:rPr>
              <a:t>js</a:t>
            </a:r>
            <a:r>
              <a:rPr lang="ja-JP" altLang="en-US" sz="2000" dirty="0">
                <a:solidFill>
                  <a:srgbClr val="0070C0"/>
                </a:solidFill>
                <a:latin typeface="Meiryo UI" pitchFamily="50" charset="-128"/>
                <a:ea typeface="Meiryo UI" pitchFamily="50" charset="-128"/>
                <a:cs typeface="Meiryo UI" pitchFamily="50" charset="-128"/>
              </a:rPr>
              <a:t>に、</a:t>
            </a:r>
            <a:r>
              <a:rPr lang="en-US" altLang="ja-JP" sz="2000" dirty="0">
                <a:solidFill>
                  <a:srgbClr val="0070C0"/>
                </a:solidFill>
                <a:latin typeface="Meiryo UI" pitchFamily="50" charset="-128"/>
                <a:ea typeface="Meiryo UI" pitchFamily="50" charset="-128"/>
                <a:cs typeface="Meiryo UI" pitchFamily="50" charset="-128"/>
              </a:rPr>
              <a:t>attach</a:t>
            </a:r>
            <a:r>
              <a:rPr lang="ja-JP" altLang="en-US" sz="2000" dirty="0">
                <a:solidFill>
                  <a:srgbClr val="0070C0"/>
                </a:solidFill>
                <a:latin typeface="Meiryo UI" pitchFamily="50" charset="-128"/>
                <a:ea typeface="Meiryo UI" pitchFamily="50" charset="-128"/>
                <a:cs typeface="Meiryo UI" pitchFamily="50" charset="-128"/>
              </a:rPr>
              <a:t>関数でダウンロードするファイル名またはパス名を設定する。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・フレームワークサーバ側はそれらをセッションに記録する。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・フレームワーククライアント側は</a:t>
            </a:r>
            <a:r>
              <a:rPr lang="en-US" altLang="ja-JP" sz="2000" dirty="0" err="1">
                <a:solidFill>
                  <a:srgbClr val="0070C0"/>
                </a:solidFill>
                <a:latin typeface="Meiryo UI" pitchFamily="50" charset="-128"/>
                <a:ea typeface="Meiryo UI" pitchFamily="50" charset="-128"/>
                <a:cs typeface="Meiryo UI" pitchFamily="50" charset="-128"/>
              </a:rPr>
              <a:t>downloadServlet</a:t>
            </a:r>
            <a:r>
              <a:rPr lang="ja-JP" altLang="en-US" sz="2000" dirty="0">
                <a:solidFill>
                  <a:srgbClr val="0070C0"/>
                </a:solidFill>
                <a:latin typeface="Meiryo UI" pitchFamily="50" charset="-128"/>
                <a:ea typeface="Meiryo UI" pitchFamily="50" charset="-128"/>
                <a:cs typeface="Meiryo UI" pitchFamily="50" charset="-128"/>
              </a:rPr>
              <a:t>を呼び出す。</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a:t>
            </a:r>
            <a:r>
              <a:rPr lang="en-US" altLang="ja-JP" sz="2000" dirty="0" err="1">
                <a:solidFill>
                  <a:srgbClr val="0070C0"/>
                </a:solidFill>
                <a:latin typeface="Meiryo UI" pitchFamily="50" charset="-128"/>
                <a:ea typeface="Meiryo UI" pitchFamily="50" charset="-128"/>
                <a:cs typeface="Meiryo UI" pitchFamily="50" charset="-128"/>
              </a:rPr>
              <a:t>downloadServlet</a:t>
            </a:r>
            <a:r>
              <a:rPr lang="ja-JP" altLang="en-US" sz="2000" dirty="0">
                <a:solidFill>
                  <a:srgbClr val="0070C0"/>
                </a:solidFill>
                <a:latin typeface="Meiryo UI" pitchFamily="50" charset="-128"/>
                <a:ea typeface="Meiryo UI" pitchFamily="50" charset="-128"/>
                <a:cs typeface="Meiryo UI" pitchFamily="50" charset="-128"/>
              </a:rPr>
              <a:t>はダウンロード対象を出力するとともに、セッションをクリアする。</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・さらにダウンロードされた後、サーバ側は対象ファイルを削除する機能を備えている。この機能は利用可能の場合、ダウンロードファイル漏洩のリスクをゼロになる。</a:t>
            </a:r>
            <a:endParaRPr lang="en-US" altLang="ja-JP" sz="2000" dirty="0">
              <a:solidFill>
                <a:srgbClr val="0070C0"/>
              </a:solidFill>
              <a:latin typeface="Meiryo UI" pitchFamily="50" charset="-128"/>
              <a:ea typeface="Meiryo UI" pitchFamily="50" charset="-128"/>
              <a:cs typeface="Meiryo UI" pitchFamily="50" charset="-128"/>
            </a:endParaRPr>
          </a:p>
        </p:txBody>
      </p:sp>
      <p:sp>
        <p:nvSpPr>
          <p:cNvPr id="2" name="ホームベース 1"/>
          <p:cNvSpPr/>
          <p:nvPr/>
        </p:nvSpPr>
        <p:spPr>
          <a:xfrm>
            <a:off x="276894" y="1455000"/>
            <a:ext cx="2332299" cy="890752"/>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return (new Result())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.attach(“myfile.txt”)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648606" y="1427997"/>
            <a:ext cx="201010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session.set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4698123" y="1427997"/>
            <a:ext cx="2151994"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window.location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正方形/長方形 2"/>
          <p:cNvSpPr/>
          <p:nvPr/>
        </p:nvSpPr>
        <p:spPr>
          <a:xfrm>
            <a:off x="276894" y="991126"/>
            <a:ext cx="233229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Js</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Event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2648607" y="997515"/>
            <a:ext cx="2010103"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Server Side</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4698123" y="991126"/>
            <a:ext cx="2151994"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Client Side</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ホームベース 13"/>
          <p:cNvSpPr/>
          <p:nvPr/>
        </p:nvSpPr>
        <p:spPr>
          <a:xfrm>
            <a:off x="6889530" y="1427997"/>
            <a:ext cx="2081049" cy="890752"/>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session.remove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efw.download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6889530" y="991126"/>
            <a:ext cx="2081049" cy="354724"/>
          </a:xfrm>
          <a:prstGeom prst="rect">
            <a:avLst/>
          </a:prstGeom>
          <a:ln/>
        </p:spPr>
        <p:style>
          <a:lnRef idx="3">
            <a:schemeClr val="lt1"/>
          </a:lnRef>
          <a:fillRef idx="1">
            <a:schemeClr val="accent1"/>
          </a:fillRef>
          <a:effectRef idx="1">
            <a:schemeClr val="accent1"/>
          </a:effectRef>
          <a:fontRef idx="minor">
            <a:schemeClr val="lt1"/>
          </a:fontRef>
        </p:style>
        <p:txBody>
          <a:bodyPr rtlCol="0" anchor="ctr"/>
          <a:lstStyle/>
          <a:p>
            <a:pPr algn="ctr"/>
            <a:r>
              <a:rPr kumimoji="1"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downloadServlet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3361937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２．パラメータから情報流出とは</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540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あるページから次のページへと場面を切り替える際に受け渡されるパラメータがもとで、別人の個人情報が読み出されるなどの問題が起こる脆弱性のカテゴリーである。「情報流出」と名づけてはいるが、ショッピングサイトでパラメータがいじられ不当な安値で買い物されてしまうような改ざん系の問題もこのカテゴリーに含まれ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ページと</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ページの間でパラメータを受け渡す方法には大きく</a:t>
            </a:r>
            <a:r>
              <a:rPr lang="en-US" altLang="ja-JP" sz="2000" dirty="0">
                <a:latin typeface="Meiryo UI" pitchFamily="50" charset="-128"/>
                <a:ea typeface="Meiryo UI" pitchFamily="50" charset="-128"/>
                <a:cs typeface="Meiryo UI" pitchFamily="50" charset="-128"/>
              </a:rPr>
              <a:t>3</a:t>
            </a:r>
            <a:r>
              <a:rPr lang="ja-JP" altLang="en-US" sz="2000" dirty="0">
                <a:latin typeface="Meiryo UI" pitchFamily="50" charset="-128"/>
                <a:ea typeface="Meiryo UI" pitchFamily="50" charset="-128"/>
                <a:cs typeface="Meiryo UI" pitchFamily="50" charset="-128"/>
              </a:rPr>
              <a:t>つある。それはクエリーストリング、</a:t>
            </a:r>
            <a:r>
              <a:rPr lang="en-US" altLang="ja-JP" sz="2000" dirty="0">
                <a:latin typeface="Meiryo UI" pitchFamily="50" charset="-128"/>
                <a:ea typeface="Meiryo UI" pitchFamily="50" charset="-128"/>
                <a:cs typeface="Meiryo UI" pitchFamily="50" charset="-128"/>
              </a:rPr>
              <a:t>hidden</a:t>
            </a:r>
            <a:r>
              <a:rPr lang="ja-JP" altLang="en-US" sz="2000" dirty="0">
                <a:latin typeface="Meiryo UI" pitchFamily="50" charset="-128"/>
                <a:ea typeface="Meiryo UI" pitchFamily="50" charset="-128"/>
                <a:cs typeface="Meiryo UI" pitchFamily="50" charset="-128"/>
              </a:rPr>
              <a:t>フィールド、</a:t>
            </a:r>
            <a:r>
              <a:rPr lang="en-US" altLang="ja-JP" sz="2000" dirty="0">
                <a:latin typeface="Meiryo UI" pitchFamily="50" charset="-128"/>
                <a:ea typeface="Meiryo UI" pitchFamily="50" charset="-128"/>
                <a:cs typeface="Meiryo UI" pitchFamily="50" charset="-128"/>
              </a:rPr>
              <a:t>HTTP Cookie</a:t>
            </a:r>
            <a:r>
              <a:rPr lang="ja-JP" altLang="en-US" sz="2000" dirty="0">
                <a:latin typeface="Meiryo UI" pitchFamily="50" charset="-128"/>
                <a:ea typeface="Meiryo UI" pitchFamily="50" charset="-128"/>
                <a:cs typeface="Meiryo UI" pitchFamily="50" charset="-128"/>
              </a:rPr>
              <a:t>だ。これらはどれも情報流出と改ざんを招く危険な存在である。 </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en-US" altLang="ja-JP" sz="2000" dirty="0">
                <a:solidFill>
                  <a:schemeClr val="bg1">
                    <a:lumMod val="65000"/>
                  </a:schemeClr>
                </a:solidFill>
                <a:latin typeface="Meiryo UI" pitchFamily="50" charset="-128"/>
                <a:ea typeface="Meiryo UI" pitchFamily="50" charset="-128"/>
                <a:cs typeface="Meiryo UI" pitchFamily="50" charset="-128"/>
              </a:rPr>
              <a:t>(From : thinkit.co.jp/Web</a:t>
            </a:r>
            <a:r>
              <a:rPr lang="ja-JP" altLang="en-US" sz="2000" dirty="0">
                <a:solidFill>
                  <a:schemeClr val="bg1">
                    <a:lumMod val="65000"/>
                  </a:schemeClr>
                </a:solidFill>
                <a:latin typeface="Meiryo UI" pitchFamily="50" charset="-128"/>
                <a:ea typeface="Meiryo UI" pitchFamily="50" charset="-128"/>
                <a:cs typeface="Meiryo UI" pitchFamily="50" charset="-128"/>
              </a:rPr>
              <a:t>アプリケーションの脆弱性</a:t>
            </a:r>
            <a:r>
              <a:rPr lang="en-US" altLang="ja-JP" sz="2000" dirty="0">
                <a:solidFill>
                  <a:schemeClr val="bg1">
                    <a:lumMod val="65000"/>
                  </a:schemeClr>
                </a:solidFill>
                <a:latin typeface="Meiryo UI" pitchFamily="50" charset="-128"/>
                <a:ea typeface="Meiryo UI" pitchFamily="50" charset="-128"/>
                <a:cs typeface="Meiryo UI" pitchFamily="50" charset="-128"/>
              </a:rPr>
              <a:t>)</a:t>
            </a:r>
          </a:p>
          <a:p>
            <a:pPr eaLnBrk="1" hangingPunct="1">
              <a:spcBef>
                <a:spcPts val="0"/>
              </a:spcBef>
              <a:spcAft>
                <a:spcPts val="600"/>
              </a:spcAft>
              <a:buFontTx/>
              <a:buNone/>
            </a:pPr>
            <a:endParaRPr lang="en-US" altLang="ja-JP" sz="20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None/>
            </a:pPr>
            <a:r>
              <a:rPr lang="en-US" altLang="ja-JP" sz="2000" dirty="0" err="1">
                <a:solidFill>
                  <a:srgbClr val="0070C0"/>
                </a:solidFill>
                <a:latin typeface="Meiryo UI" pitchFamily="50" charset="-128"/>
                <a:ea typeface="Meiryo UI" pitchFamily="50" charset="-128"/>
                <a:cs typeface="Meiryo UI" pitchFamily="50" charset="-128"/>
              </a:rPr>
              <a:t>Efw</a:t>
            </a:r>
            <a:r>
              <a:rPr lang="ja-JP" altLang="en-US" sz="2000" dirty="0">
                <a:solidFill>
                  <a:srgbClr val="0070C0"/>
                </a:solidFill>
                <a:latin typeface="Meiryo UI" pitchFamily="50" charset="-128"/>
                <a:ea typeface="Meiryo UI" pitchFamily="50" charset="-128"/>
                <a:cs typeface="Meiryo UI" pitchFamily="50" charset="-128"/>
              </a:rPr>
              <a:t>のサーバ送信は</a:t>
            </a:r>
            <a:r>
              <a:rPr lang="en-US" altLang="ja-JP" sz="2000" dirty="0">
                <a:solidFill>
                  <a:srgbClr val="0070C0"/>
                </a:solidFill>
                <a:latin typeface="Meiryo UI" pitchFamily="50" charset="-128"/>
                <a:ea typeface="Meiryo UI" pitchFamily="50" charset="-128"/>
                <a:cs typeface="Meiryo UI" pitchFamily="50" charset="-128"/>
              </a:rPr>
              <a:t>Ajax</a:t>
            </a:r>
            <a:r>
              <a:rPr lang="ja-JP" altLang="en-US" sz="2000" dirty="0">
                <a:solidFill>
                  <a:srgbClr val="0070C0"/>
                </a:solidFill>
                <a:latin typeface="Meiryo UI" pitchFamily="50" charset="-128"/>
                <a:ea typeface="Meiryo UI" pitchFamily="50" charset="-128"/>
                <a:cs typeface="Meiryo UI" pitchFamily="50" charset="-128"/>
              </a:rPr>
              <a:t>の</a:t>
            </a:r>
            <a:r>
              <a:rPr lang="en-US" altLang="ja-JP" sz="2000" dirty="0">
                <a:solidFill>
                  <a:srgbClr val="0070C0"/>
                </a:solidFill>
                <a:latin typeface="Meiryo UI" pitchFamily="50" charset="-128"/>
                <a:ea typeface="Meiryo UI" pitchFamily="50" charset="-128"/>
                <a:cs typeface="Meiryo UI" pitchFamily="50" charset="-128"/>
              </a:rPr>
              <a:t>POST</a:t>
            </a:r>
            <a:r>
              <a:rPr lang="ja-JP" altLang="en-US" sz="2000" dirty="0">
                <a:solidFill>
                  <a:srgbClr val="0070C0"/>
                </a:solidFill>
                <a:latin typeface="Meiryo UI" pitchFamily="50" charset="-128"/>
                <a:ea typeface="Meiryo UI" pitchFamily="50" charset="-128"/>
                <a:cs typeface="Meiryo UI" pitchFamily="50" charset="-128"/>
              </a:rPr>
              <a:t>方式を利用する。上記の安易な改ざんリスクに当たらない。ただし、リクエスト対象の閲覧可否確認・リクエストパラメータの業務整合性チェックなどは、アプリの個別ロジックで対応する必要。</a:t>
            </a:r>
            <a:endParaRPr lang="en-US" altLang="ja-JP" sz="2000" dirty="0">
              <a:solidFill>
                <a:srgbClr val="0070C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70C0"/>
                </a:solidFill>
                <a:latin typeface="Meiryo UI" pitchFamily="50" charset="-128"/>
                <a:ea typeface="Meiryo UI" pitchFamily="50" charset="-128"/>
                <a:cs typeface="Meiryo UI" pitchFamily="50" charset="-128"/>
              </a:rPr>
              <a:t>フレームワークは、パラメータ送信・画面切り替えに関わる、</a:t>
            </a:r>
            <a:r>
              <a:rPr lang="ja-JP" altLang="en-US" sz="2000" b="1" dirty="0">
                <a:solidFill>
                  <a:srgbClr val="0070C0"/>
                </a:solidFill>
                <a:latin typeface="Meiryo UI" pitchFamily="50" charset="-128"/>
                <a:ea typeface="Meiryo UI" pitchFamily="50" charset="-128"/>
                <a:cs typeface="Meiryo UI" pitchFamily="50" charset="-128"/>
              </a:rPr>
              <a:t>パラメータのタイプチェック</a:t>
            </a:r>
            <a:r>
              <a:rPr lang="ja-JP" altLang="en-US" sz="2000" dirty="0">
                <a:solidFill>
                  <a:srgbClr val="0070C0"/>
                </a:solidFill>
                <a:latin typeface="Meiryo UI" pitchFamily="50" charset="-128"/>
                <a:ea typeface="Meiryo UI" pitchFamily="50" charset="-128"/>
                <a:cs typeface="Meiryo UI" pitchFamily="50" charset="-128"/>
              </a:rPr>
              <a:t>、画面・イベントの</a:t>
            </a:r>
            <a:r>
              <a:rPr lang="ja-JP" altLang="en-US" sz="2000" b="1" dirty="0">
                <a:solidFill>
                  <a:srgbClr val="0070C0"/>
                </a:solidFill>
                <a:latin typeface="Meiryo UI" pitchFamily="50" charset="-128"/>
                <a:ea typeface="Meiryo UI" pitchFamily="50" charset="-128"/>
                <a:cs typeface="Meiryo UI" pitchFamily="50" charset="-128"/>
              </a:rPr>
              <a:t>ログインチェック</a:t>
            </a:r>
            <a:r>
              <a:rPr lang="ja-JP" altLang="en-US" sz="2000" dirty="0">
                <a:solidFill>
                  <a:srgbClr val="0070C0"/>
                </a:solidFill>
                <a:latin typeface="Meiryo UI" pitchFamily="50" charset="-128"/>
                <a:ea typeface="Meiryo UI" pitchFamily="50" charset="-128"/>
                <a:cs typeface="Meiryo UI" pitchFamily="50" charset="-128"/>
              </a:rPr>
              <a:t>・</a:t>
            </a:r>
            <a:r>
              <a:rPr lang="ja-JP" altLang="en-US" sz="2000" b="1" dirty="0">
                <a:solidFill>
                  <a:srgbClr val="0070C0"/>
                </a:solidFill>
                <a:latin typeface="Meiryo UI" pitchFamily="50" charset="-128"/>
                <a:ea typeface="Meiryo UI" pitchFamily="50" charset="-128"/>
                <a:cs typeface="Meiryo UI" pitchFamily="50" charset="-128"/>
              </a:rPr>
              <a:t>ロールチェック</a:t>
            </a:r>
            <a:r>
              <a:rPr lang="ja-JP" altLang="en-US" sz="2000" dirty="0">
                <a:solidFill>
                  <a:srgbClr val="0070C0"/>
                </a:solidFill>
                <a:latin typeface="Meiryo UI" pitchFamily="50" charset="-128"/>
                <a:ea typeface="Meiryo UI" pitchFamily="50" charset="-128"/>
                <a:cs typeface="Meiryo UI" pitchFamily="50" charset="-128"/>
              </a:rPr>
              <a:t>を自動化している。これらは画面機能単位の制御だが、</a:t>
            </a:r>
            <a:r>
              <a:rPr lang="ja-JP" altLang="en-US" sz="2000" dirty="0">
                <a:solidFill>
                  <a:srgbClr val="FF0000"/>
                </a:solidFill>
                <a:latin typeface="Meiryo UI" pitchFamily="50" charset="-128"/>
                <a:ea typeface="Meiryo UI" pitchFamily="50" charset="-128"/>
                <a:cs typeface="Meiryo UI" pitchFamily="50" charset="-128"/>
              </a:rPr>
              <a:t>リクエスト対象の閲覧可否確認・リクエストパラメータの業務整合性チェックの代替にならない。インターネット向きシステムの場合、要注意。</a:t>
            </a:r>
            <a:endParaRPr lang="en-US" altLang="ja-JP" sz="2000" dirty="0">
              <a:solidFill>
                <a:srgbClr val="FF0000"/>
              </a:solidFill>
              <a:latin typeface="Meiryo UI" pitchFamily="50" charset="-128"/>
              <a:ea typeface="Meiryo UI" pitchFamily="50" charset="-128"/>
              <a:cs typeface="Meiryo UI" pitchFamily="50" charset="-128"/>
            </a:endParaRP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custDataLst>
      <p:tags r:id="rId1"/>
    </p:custDataLst>
    <p:extLst>
      <p:ext uri="{BB962C8B-B14F-4D97-AF65-F5344CB8AC3E}">
        <p14:creationId xmlns:p14="http://schemas.microsoft.com/office/powerpoint/2010/main" val="1372320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２ー１．イベントパラメータチェックの仕組み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3" y="3113362"/>
            <a:ext cx="8646389" cy="10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クライアントから取得するイベントパラメータは、期待するタイプか否か、パラメータ定義でチェック行う仕組みがある。クライアント改ざんによるサーバ障害を防ぐ。</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2000" dirty="0">
              <a:latin typeface="Meiryo UI" pitchFamily="50" charset="-128"/>
              <a:ea typeface="Meiryo UI" pitchFamily="50" charset="-128"/>
              <a:cs typeface="Meiryo UI" pitchFamily="50" charset="-128"/>
            </a:endParaRPr>
          </a:p>
        </p:txBody>
      </p:sp>
      <p:sp>
        <p:nvSpPr>
          <p:cNvPr id="3" name="正方形/長方形 2"/>
          <p:cNvSpPr/>
          <p:nvPr/>
        </p:nvSpPr>
        <p:spPr>
          <a:xfrm>
            <a:off x="276894" y="1204964"/>
            <a:ext cx="8646389" cy="171165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var</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myEvent.paramsFormat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“#txt_date”:”</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format:yyyy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/MM/</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dd;required;display-name</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数字項目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txt_number</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:”format:###,##0;min:0;max:1,000;display-name: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“#txt_string”:”maxlength:100;display-name:</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文字項目</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242323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２ー２．ログインチェックの仕組み</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0" name="テキスト ボックス 5"/>
          <p:cNvSpPr txBox="1">
            <a:spLocks noChangeArrowheads="1"/>
          </p:cNvSpPr>
          <p:nvPr/>
        </p:nvSpPr>
        <p:spPr bwMode="auto">
          <a:xfrm>
            <a:off x="276894" y="5060404"/>
            <a:ext cx="865755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ログインしてから閲覧可能な画面・操作できるイベントを、プロパティファイル設定で自動的にログインチェックを行う仕組みがある。ログインせずのまま、そのアドレスを</a:t>
            </a:r>
            <a:r>
              <a:rPr lang="en-US" altLang="ja-JP" sz="2000" dirty="0">
                <a:latin typeface="Meiryo UI" pitchFamily="50" charset="-128"/>
                <a:ea typeface="Meiryo UI" pitchFamily="50" charset="-128"/>
                <a:cs typeface="Meiryo UI" pitchFamily="50" charset="-128"/>
              </a:rPr>
              <a:t>URL</a:t>
            </a:r>
            <a:r>
              <a:rPr lang="ja-JP" altLang="en-US" sz="2000" dirty="0">
                <a:latin typeface="Meiryo UI" pitchFamily="50" charset="-128"/>
                <a:ea typeface="Meiryo UI" pitchFamily="50" charset="-128"/>
                <a:cs typeface="Meiryo UI" pitchFamily="50" charset="-128"/>
              </a:rPr>
              <a:t>欄に直接入力による情報流出を防ぐ。</a:t>
            </a:r>
            <a:endParaRPr lang="en-US" altLang="ja-JP" sz="2000" dirty="0">
              <a:latin typeface="Meiryo UI" pitchFamily="50" charset="-128"/>
              <a:ea typeface="Meiryo UI" pitchFamily="50" charset="-128"/>
              <a:cs typeface="Meiryo UI" pitchFamily="50" charset="-128"/>
            </a:endParaRPr>
          </a:p>
        </p:txBody>
      </p:sp>
      <p:sp>
        <p:nvSpPr>
          <p:cNvPr id="8" name="正方形/長方形 7"/>
          <p:cNvSpPr/>
          <p:nvPr/>
        </p:nvSpPr>
        <p:spPr>
          <a:xfrm>
            <a:off x="276896" y="1204964"/>
            <a:ext cx="8646388" cy="3642933"/>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check##########################################</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flag to check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efw.login.check</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true</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#The session key of login</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efw.login.key</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USER_ID</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#login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efw.login.url = </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login.jsp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url</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 </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efw.outoflogin.url.pattern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[/](LG01|LG02|LG03|error).</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jsp</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eventid</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pattern out of login check</a:t>
            </a:r>
          </a:p>
          <a:p>
            <a:r>
              <a:rPr lang="en-US" altLang="ja-JP" sz="1400" dirty="0" err="1">
                <a:solidFill>
                  <a:schemeClr val="bg1"/>
                </a:solidFill>
                <a:latin typeface="Meiryo UI" panose="020B0604030504040204" pitchFamily="50" charset="-128"/>
                <a:ea typeface="Meiryo UI" panose="020B0604030504040204" pitchFamily="50" charset="-128"/>
                <a:cs typeface="Meiryo UI" panose="020B0604030504040204" pitchFamily="50" charset="-128"/>
              </a:rPr>
              <a:t>efw.outoflogin.eventid.pattern</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 LG01|LG02|LG03|head_logout</a:t>
            </a:r>
            <a:endPar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33025882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2004 (4th edition)"/>
  <p:tag name="ISPRING_ULTRA_SCORM_COURCE_TITLE" val="EFWセキュリティ関連v0.2"/>
  <p:tag name="ISPRING_ULTRA_SCORM_COURSE_ID" val="A1E8A35A-D48D-4F5B-95A3-8675F5D3971E"/>
  <p:tag name="ISPRING_CMI5_LAUNCH_METHOD" val="any window"/>
  <p:tag name="ISPRING_SCORM_ENDPOINT" val="&lt;endpoint&gt;&lt;enable&gt;0&lt;/enable&gt;&lt;lrs&gt;https://&lt;/lrs&gt;&lt;auth&gt;0&lt;/auth&gt;&lt;login&gt;&lt;/login&gt;&lt;password&gt;&lt;/password&gt;&lt;key&gt;&lt;/key&gt;&lt;name&gt;&lt;/name&gt;&lt;email&gt;&lt;/email&gt;&lt;/endpoint&gt;&#10;"/>
  <p:tag name="ISPRINGCLOUDFOLDERID" val="1"/>
  <p:tag name="ISPRINGONLINEFOLDERID" val="1"/>
  <p:tag name="ISPRING_OUTPUT_FOLDER" val="[[&quot;f\uFFFD_\u0000{F3869DA2-F2D5-46CF-899A-5B1CA6DA96AF}&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quot;onlineDestinationFolderId&quot;:&quot;1&quot;}}"/>
  <p:tag name="ISPRING_SCORM_RATE_SLIDES" val="0"/>
  <p:tag name="ISPRING_SCORM_RATE_QUIZZES" val="0"/>
  <p:tag name="ISPRING_SCORM_PASSING_SCORE" val="0.000000"/>
  <p:tag name="ISPRING_PRESENTATION_TITLE" val="EFWセキュリティ関連v0.2"/>
</p:tagLst>
</file>

<file path=ppt/tags/tag10.xml><?xml version="1.0" encoding="utf-8"?>
<p:tagLst xmlns:a="http://schemas.openxmlformats.org/drawingml/2006/main" xmlns:r="http://schemas.openxmlformats.org/officeDocument/2006/relationships" xmlns:p="http://schemas.openxmlformats.org/presentationml/2006/main">
  <p:tag name="GENSWF_SLIDE_UID" val="{E3B3095D-F193-488A-8CF3-4B83F788E8D0}:434"/>
</p:tagLst>
</file>

<file path=ppt/tags/tag11.xml><?xml version="1.0" encoding="utf-8"?>
<p:tagLst xmlns:a="http://schemas.openxmlformats.org/drawingml/2006/main" xmlns:r="http://schemas.openxmlformats.org/officeDocument/2006/relationships" xmlns:p="http://schemas.openxmlformats.org/presentationml/2006/main">
  <p:tag name="GENSWF_SLIDE_UID" val="{CBF09C95-B873-468C-8321-03D49C66E794}:435"/>
</p:tagLst>
</file>

<file path=ppt/tags/tag12.xml><?xml version="1.0" encoding="utf-8"?>
<p:tagLst xmlns:a="http://schemas.openxmlformats.org/drawingml/2006/main" xmlns:r="http://schemas.openxmlformats.org/officeDocument/2006/relationships" xmlns:p="http://schemas.openxmlformats.org/presentationml/2006/main">
  <p:tag name="GENSWF_SLIDE_UID" val="{A3BEF6D8-F8D8-49D3-BF72-11126D07844A}:436"/>
</p:tagLst>
</file>

<file path=ppt/tags/tag13.xml><?xml version="1.0" encoding="utf-8"?>
<p:tagLst xmlns:a="http://schemas.openxmlformats.org/drawingml/2006/main" xmlns:r="http://schemas.openxmlformats.org/officeDocument/2006/relationships" xmlns:p="http://schemas.openxmlformats.org/presentationml/2006/main">
  <p:tag name="GENSWF_SLIDE_UID" val="{0AD0AAB3-7093-4289-B60D-A14F46E7172A}:437"/>
</p:tagLst>
</file>

<file path=ppt/tags/tag14.xml><?xml version="1.0" encoding="utf-8"?>
<p:tagLst xmlns:a="http://schemas.openxmlformats.org/drawingml/2006/main" xmlns:r="http://schemas.openxmlformats.org/officeDocument/2006/relationships" xmlns:p="http://schemas.openxmlformats.org/presentationml/2006/main">
  <p:tag name="GENSWF_SLIDE_UID" val="{22B123FF-755F-4DA0-BA9A-C20F34B60154}:438"/>
</p:tagLst>
</file>

<file path=ppt/tags/tag15.xml><?xml version="1.0" encoding="utf-8"?>
<p:tagLst xmlns:a="http://schemas.openxmlformats.org/drawingml/2006/main" xmlns:r="http://schemas.openxmlformats.org/officeDocument/2006/relationships" xmlns:p="http://schemas.openxmlformats.org/presentationml/2006/main">
  <p:tag name="GENSWF_SLIDE_UID" val="{27E915BE-0D92-4106-9F87-6F8C756ED63B}:439"/>
</p:tagLst>
</file>

<file path=ppt/tags/tag2.xml><?xml version="1.0" encoding="utf-8"?>
<p:tagLst xmlns:a="http://schemas.openxmlformats.org/drawingml/2006/main" xmlns:r="http://schemas.openxmlformats.org/officeDocument/2006/relationships" xmlns:p="http://schemas.openxmlformats.org/presentationml/2006/main">
  <p:tag name="GENSWF_SLIDE_UID" val="{A946005C-7580-49E2-ABC8-C2D7E4A38752}:392"/>
</p:tagLst>
</file>

<file path=ppt/tags/tag3.xml><?xml version="1.0" encoding="utf-8"?>
<p:tagLst xmlns:a="http://schemas.openxmlformats.org/drawingml/2006/main" xmlns:r="http://schemas.openxmlformats.org/officeDocument/2006/relationships" xmlns:p="http://schemas.openxmlformats.org/presentationml/2006/main">
  <p:tag name="GENSWF_SLIDE_UID" val="{CD64CC23-97CA-44C9-9C0A-D8C6A02EEE3C}:417"/>
</p:tagLst>
</file>

<file path=ppt/tags/tag4.xml><?xml version="1.0" encoding="utf-8"?>
<p:tagLst xmlns:a="http://schemas.openxmlformats.org/drawingml/2006/main" xmlns:r="http://schemas.openxmlformats.org/officeDocument/2006/relationships" xmlns:p="http://schemas.openxmlformats.org/presentationml/2006/main">
  <p:tag name="GENSWF_SLIDE_UID" val="{28820DFD-07D6-4CC6-9DAA-2C2FFA923B38}:406"/>
</p:tagLst>
</file>

<file path=ppt/tags/tag5.xml><?xml version="1.0" encoding="utf-8"?>
<p:tagLst xmlns:a="http://schemas.openxmlformats.org/drawingml/2006/main" xmlns:r="http://schemas.openxmlformats.org/officeDocument/2006/relationships" xmlns:p="http://schemas.openxmlformats.org/presentationml/2006/main">
  <p:tag name="GENSWF_SLIDE_UID" val="{FBF27050-6804-4F5F-9AFC-5B1F47DACC73}:422"/>
</p:tagLst>
</file>

<file path=ppt/tags/tag6.xml><?xml version="1.0" encoding="utf-8"?>
<p:tagLst xmlns:a="http://schemas.openxmlformats.org/drawingml/2006/main" xmlns:r="http://schemas.openxmlformats.org/officeDocument/2006/relationships" xmlns:p="http://schemas.openxmlformats.org/presentationml/2006/main">
  <p:tag name="GENSWF_SLIDE_UID" val="{A97A6F40-040F-4F86-9868-16675DA02270}:430"/>
</p:tagLst>
</file>

<file path=ppt/tags/tag7.xml><?xml version="1.0" encoding="utf-8"?>
<p:tagLst xmlns:a="http://schemas.openxmlformats.org/drawingml/2006/main" xmlns:r="http://schemas.openxmlformats.org/officeDocument/2006/relationships" xmlns:p="http://schemas.openxmlformats.org/presentationml/2006/main">
  <p:tag name="GENSWF_SLIDE_UID" val="{6D0CC624-67CC-4FB2-AEFD-3D7EE09F71D3}:431"/>
</p:tagLst>
</file>

<file path=ppt/tags/tag8.xml><?xml version="1.0" encoding="utf-8"?>
<p:tagLst xmlns:a="http://schemas.openxmlformats.org/drawingml/2006/main" xmlns:r="http://schemas.openxmlformats.org/officeDocument/2006/relationships" xmlns:p="http://schemas.openxmlformats.org/presentationml/2006/main">
  <p:tag name="GENSWF_SLIDE_UID" val="{790ADDFB-695D-4CD1-8154-37D8995DCA4C}:432"/>
</p:tagLst>
</file>

<file path=ppt/tags/tag9.xml><?xml version="1.0" encoding="utf-8"?>
<p:tagLst xmlns:a="http://schemas.openxmlformats.org/drawingml/2006/main" xmlns:r="http://schemas.openxmlformats.org/officeDocument/2006/relationships" xmlns:p="http://schemas.openxmlformats.org/presentationml/2006/main">
  <p:tag name="GENSWF_SLIDE_UID" val="{D67492F2-59C3-4DF3-844F-B85EC4EE6CF6}:433"/>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38568</TotalTime>
  <Words>1997</Words>
  <Application>Microsoft Office PowerPoint</Application>
  <PresentationFormat>画面に合わせる (4:3)</PresentationFormat>
  <Paragraphs>198</Paragraphs>
  <Slides>14</Slides>
  <Notes>14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14</vt:i4>
      </vt:variant>
    </vt:vector>
  </HeadingPairs>
  <TitlesOfParts>
    <vt:vector size="21" baseType="lpstr">
      <vt:lpstr>Meiryo UI</vt:lpstr>
      <vt:lpstr>ＭＳ Ｐゴシック</vt:lpstr>
      <vt:lpstr>MS UI Gothic</vt:lpstr>
      <vt:lpstr>Arial</vt:lpstr>
      <vt:lpstr>Calibri</vt:lpstr>
      <vt:lpstr>Wingdings</vt:lpstr>
      <vt:lpstr>1_Office ​​テーマ</vt:lpstr>
      <vt:lpstr>PowerPoint プレゼンテーション</vt:lpstr>
      <vt:lpstr>目次</vt:lpstr>
      <vt:lpstr>１．ファイル流出とは</vt:lpstr>
      <vt:lpstr>１ー１．efwフォルダの置く場所</vt:lpstr>
      <vt:lpstr>１ー２．ファイル管理ツールelfinderの改造</vt:lpstr>
      <vt:lpstr>１ー３．ダウンロードの仕組み</vt:lpstr>
      <vt:lpstr>２．パラメータから情報流出とは</vt:lpstr>
      <vt:lpstr>２ー１．イベントパラメータチェックの仕組み</vt:lpstr>
      <vt:lpstr>２ー２．ログインチェックの仕組み</vt:lpstr>
      <vt:lpstr>２ー３．ロールチェックの仕組み</vt:lpstr>
      <vt:lpstr>３．インジェクション攻撃の対応策</vt:lpstr>
      <vt:lpstr>３ー１． JSON通信のJavaScriptインジェクション防止</vt:lpstr>
      <vt:lpstr>３ー２．処理結果自動表示のHTMLインジェクション防止</vt:lpstr>
      <vt:lpstr>３ー３．プリペアドステートメントのSQLインジェクション防止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EFWセキュリティ関連v0.2</dc:title>
  <dc:creator>常 珂軍</dc:creator>
  <cp:lastModifiedBy>常 珂軍</cp:lastModifiedBy>
  <cp:revision>4455</cp:revision>
  <cp:lastPrinted>2012-10-25T09:56:50Z</cp:lastPrinted>
  <dcterms:modified xsi:type="dcterms:W3CDTF">2023-10-25T05:17:43Z</dcterms:modified>
</cp:coreProperties>
</file>