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7"/>
  </p:notesMasterIdLst>
  <p:handoutMasterIdLst>
    <p:handoutMasterId r:id="rId18"/>
  </p:handoutMasterIdLst>
  <p:sldIdLst>
    <p:sldId id="392" r:id="rId2"/>
    <p:sldId id="40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Lst>
  <p:sldSz cx="9144000" cy="6858000" type="screen4x3"/>
  <p:notesSz cx="7099300" cy="10234613"/>
  <p:custDataLst>
    <p:tags r:id="rId19"/>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2021/5/28</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2021/5/28</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36252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85682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166792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318921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331529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236322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291112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202221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149791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2282518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4220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415319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186333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3600" dirty="0">
                <a:latin typeface="Meiryo UI" pitchFamily="50" charset="-128"/>
                <a:ea typeface="Meiryo UI" pitchFamily="50" charset="-128"/>
                <a:cs typeface="Meiryo UI" pitchFamily="50" charset="-128"/>
              </a:rPr>
              <a:t>テキスト</a:t>
            </a:r>
            <a:r>
              <a:rPr lang="ja-JP" altLang="en-US" sz="3600" dirty="0" smtClean="0">
                <a:latin typeface="Meiryo UI" pitchFamily="50" charset="-128"/>
                <a:ea typeface="Meiryo UI" pitchFamily="50" charset="-128"/>
                <a:cs typeface="Meiryo UI" pitchFamily="50" charset="-128"/>
              </a:rPr>
              <a:t>処理スピードアップのチューニングと</a:t>
            </a:r>
            <a:r>
              <a:rPr lang="en-US" altLang="ja-JP" sz="3600" dirty="0" err="1" smtClean="0">
                <a:latin typeface="Meiryo UI" pitchFamily="50" charset="-128"/>
                <a:ea typeface="Meiryo UI" pitchFamily="50" charset="-128"/>
                <a:cs typeface="Meiryo UI" pitchFamily="50" charset="-128"/>
              </a:rPr>
              <a:t>CloudWatch</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V0.1</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2021.05.28</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タイトル 1"/>
          <p:cNvSpPr txBox="1">
            <a:spLocks/>
          </p:cNvSpPr>
          <p:nvPr/>
        </p:nvSpPr>
        <p:spPr bwMode="auto">
          <a:xfrm>
            <a:off x="109056" y="5880538"/>
            <a:ext cx="3383006" cy="8600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１</a:t>
            </a:r>
            <a:r>
              <a:rPr lang="ja-JP" altLang="en-US" sz="1500" dirty="0" smtClean="0">
                <a:latin typeface="Meiryo UI" pitchFamily="50" charset="-128"/>
                <a:ea typeface="Meiryo UI" pitchFamily="50" charset="-128"/>
                <a:cs typeface="Meiryo UI" pitchFamily="50" charset="-128"/>
              </a:rPr>
              <a:t>、チューニング</a:t>
            </a:r>
            <a:endParaRPr lang="ja-JP" altLang="en-US"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２</a:t>
            </a:r>
            <a:r>
              <a:rPr lang="ja-JP" altLang="en-US" sz="1500" dirty="0" smtClean="0">
                <a:latin typeface="Meiryo UI" pitchFamily="50" charset="-128"/>
                <a:ea typeface="Meiryo UI" pitchFamily="50" charset="-128"/>
                <a:cs typeface="Meiryo UI" pitchFamily="50" charset="-128"/>
              </a:rPr>
              <a:t>、</a:t>
            </a:r>
            <a:r>
              <a:rPr lang="en-US" altLang="ja-JP" sz="1500" dirty="0" err="1" smtClean="0">
                <a:latin typeface="Meiryo UI" pitchFamily="50" charset="-128"/>
                <a:ea typeface="Meiryo UI" pitchFamily="50" charset="-128"/>
                <a:cs typeface="Meiryo UI" pitchFamily="50" charset="-128"/>
              </a:rPr>
              <a:t>CloudWath</a:t>
            </a:r>
            <a:endParaRPr lang="ja-JP" altLang="en-US" sz="1500" dirty="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Amazon </a:t>
            </a:r>
            <a:r>
              <a:rPr lang="en-US" altLang="ja-JP" sz="2000" dirty="0" err="1">
                <a:latin typeface="Meiryo UI" pitchFamily="50" charset="-128"/>
                <a:ea typeface="Meiryo UI" pitchFamily="50" charset="-128"/>
                <a:cs typeface="Meiryo UI" pitchFamily="50" charset="-128"/>
              </a:rPr>
              <a:t>CloudWatch</a:t>
            </a:r>
            <a:r>
              <a:rPr lang="en-US" altLang="ja-JP" sz="2000" dirty="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は、</a:t>
            </a:r>
            <a:r>
              <a:rPr lang="en-US" altLang="ja-JP" sz="2000" dirty="0">
                <a:latin typeface="Meiryo UI" pitchFamily="50" charset="-128"/>
                <a:ea typeface="Meiryo UI" pitchFamily="50" charset="-128"/>
                <a:cs typeface="Meiryo UI" pitchFamily="50" charset="-128"/>
              </a:rPr>
              <a:t>Amazon Web Services (AWS) </a:t>
            </a:r>
            <a:r>
              <a:rPr lang="ja-JP" altLang="en-US" sz="2000" dirty="0">
                <a:latin typeface="Meiryo UI" pitchFamily="50" charset="-128"/>
                <a:ea typeface="Meiryo UI" pitchFamily="50" charset="-128"/>
                <a:cs typeface="Meiryo UI" pitchFamily="50" charset="-128"/>
              </a:rPr>
              <a:t>リソースと、</a:t>
            </a:r>
            <a:r>
              <a:rPr lang="en-US" altLang="ja-JP" sz="2000" dirty="0">
                <a:latin typeface="Meiryo UI" pitchFamily="50" charset="-128"/>
                <a:ea typeface="Meiryo UI" pitchFamily="50" charset="-128"/>
                <a:cs typeface="Meiryo UI" pitchFamily="50" charset="-128"/>
              </a:rPr>
              <a:t>AWS </a:t>
            </a:r>
            <a:r>
              <a:rPr lang="ja-JP" altLang="en-US" sz="2000" dirty="0">
                <a:latin typeface="Meiryo UI" pitchFamily="50" charset="-128"/>
                <a:ea typeface="Meiryo UI" pitchFamily="50" charset="-128"/>
                <a:cs typeface="Meiryo UI" pitchFamily="50" charset="-128"/>
              </a:rPr>
              <a:t>でリアルタイムに実行されるアプリケーションを監視します。</a:t>
            </a:r>
            <a:r>
              <a:rPr lang="en-US" altLang="ja-JP" sz="2000" dirty="0" err="1">
                <a:latin typeface="Meiryo UI" pitchFamily="50" charset="-128"/>
                <a:ea typeface="Meiryo UI" pitchFamily="50" charset="-128"/>
                <a:cs typeface="Meiryo UI" pitchFamily="50" charset="-128"/>
              </a:rPr>
              <a:t>CloudWatch</a:t>
            </a:r>
            <a:r>
              <a:rPr lang="en-US" altLang="ja-JP" sz="2000" dirty="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を使用してメトリクスを収集し、追跡できます。メトリクスとは、リソースやアプリケーションに関して測定できる変数です</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ja-JP" altLang="en-US"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CloudWatch</a:t>
            </a:r>
            <a:r>
              <a:rPr lang="en-US" altLang="ja-JP" sz="2000" dirty="0" smtClean="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のホームページには、使用している </a:t>
            </a:r>
            <a:r>
              <a:rPr lang="en-US" altLang="ja-JP" sz="2000" dirty="0">
                <a:latin typeface="Meiryo UI" pitchFamily="50" charset="-128"/>
                <a:ea typeface="Meiryo UI" pitchFamily="50" charset="-128"/>
                <a:cs typeface="Meiryo UI" pitchFamily="50" charset="-128"/>
              </a:rPr>
              <a:t>AWS </a:t>
            </a:r>
            <a:r>
              <a:rPr lang="ja-JP" altLang="en-US" sz="2000" dirty="0">
                <a:latin typeface="Meiryo UI" pitchFamily="50" charset="-128"/>
                <a:ea typeface="Meiryo UI" pitchFamily="50" charset="-128"/>
                <a:cs typeface="Meiryo UI" pitchFamily="50" charset="-128"/>
              </a:rPr>
              <a:t>の各サービスに関するメトリクスが自動的に表示されます。さらに、カスタムダッシュボードを作成してカスタムアプリケーションのメトリクスを表示したり、選択したメトリクスのカスタムコレクションを表示したりできます</a:t>
            </a:r>
            <a:r>
              <a:rPr lang="ja-JP" altLang="en-US" sz="2000" dirty="0" smtClean="0">
                <a:latin typeface="Meiryo UI" pitchFamily="50" charset="-128"/>
                <a:ea typeface="Meiryo UI" pitchFamily="50" charset="-128"/>
                <a:cs typeface="Meiryo UI" pitchFamily="50" charset="-128"/>
              </a:rPr>
              <a:t>。メトリクス</a:t>
            </a:r>
            <a:r>
              <a:rPr lang="ja-JP" altLang="en-US" sz="2000" dirty="0">
                <a:latin typeface="Meiryo UI" pitchFamily="50" charset="-128"/>
                <a:ea typeface="Meiryo UI" pitchFamily="50" charset="-128"/>
                <a:cs typeface="Meiryo UI" pitchFamily="50" charset="-128"/>
              </a:rPr>
              <a:t>を監視し、しきい値を超過したときに通知を送信したり、モニタリングしているリソースを自動的に変更したりするアラームを作成できます</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CloudWatch</a:t>
            </a:r>
            <a:r>
              <a:rPr lang="en-US" altLang="ja-JP" sz="2000" dirty="0" smtClean="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を使って、リソース使用率、アプリケーションパフォーマンス、オペレーションの正常性をシステムワイドに把握できます。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https://docs.aws.amazon.com/ja_jp/AmazonCloudWatch/latest/monitoring/WhatIsCloudWatch.html)</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－１．</a:t>
            </a:r>
            <a:r>
              <a:rPr lang="en-US" altLang="ja-JP" sz="2800" dirty="0">
                <a:solidFill>
                  <a:schemeClr val="tx2"/>
                </a:solidFill>
                <a:latin typeface="Meiryo UI" pitchFamily="50" charset="-128"/>
                <a:ea typeface="Meiryo UI" pitchFamily="50" charset="-128"/>
                <a:cs typeface="Meiryo UI" pitchFamily="50" charset="-128"/>
              </a:rPr>
              <a:t> </a:t>
            </a:r>
            <a:r>
              <a:rPr lang="en-US" altLang="ja-JP" sz="2800" dirty="0" err="1" smtClean="0">
                <a:solidFill>
                  <a:schemeClr val="tx2"/>
                </a:solidFill>
                <a:latin typeface="Meiryo UI" pitchFamily="50" charset="-128"/>
                <a:ea typeface="Meiryo UI" pitchFamily="50" charset="-128"/>
                <a:cs typeface="Meiryo UI" pitchFamily="50" charset="-128"/>
              </a:rPr>
              <a:t>CloudWatch</a:t>
            </a:r>
            <a:r>
              <a:rPr lang="ja-JP" altLang="en-US" sz="2800" dirty="0" smtClean="0">
                <a:solidFill>
                  <a:schemeClr val="tx2"/>
                </a:solidFill>
                <a:latin typeface="Meiryo UI" pitchFamily="50" charset="-128"/>
                <a:ea typeface="Meiryo UI" pitchFamily="50" charset="-128"/>
                <a:cs typeface="Meiryo UI" pitchFamily="50" charset="-128"/>
              </a:rPr>
              <a:t> とは</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765004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Amazon Elastic Block Store (EBS) </a:t>
            </a:r>
            <a:r>
              <a:rPr lang="ja-JP" altLang="en-US" sz="2000" dirty="0">
                <a:latin typeface="Meiryo UI" pitchFamily="50" charset="-128"/>
                <a:ea typeface="Meiryo UI" pitchFamily="50" charset="-128"/>
                <a:cs typeface="Meiryo UI" pitchFamily="50" charset="-128"/>
              </a:rPr>
              <a:t>は、</a:t>
            </a:r>
            <a:r>
              <a:rPr lang="en-US" altLang="ja-JP" sz="2000" dirty="0">
                <a:latin typeface="Meiryo UI" pitchFamily="50" charset="-128"/>
                <a:ea typeface="Meiryo UI" pitchFamily="50" charset="-128"/>
                <a:cs typeface="Meiryo UI" pitchFamily="50" charset="-128"/>
              </a:rPr>
              <a:t>Amazon Elastic Compute Cloud (EC2) </a:t>
            </a:r>
            <a:r>
              <a:rPr lang="ja-JP" altLang="en-US" sz="2000" dirty="0">
                <a:latin typeface="Meiryo UI" pitchFamily="50" charset="-128"/>
                <a:ea typeface="Meiryo UI" pitchFamily="50" charset="-128"/>
                <a:cs typeface="Meiryo UI" pitchFamily="50" charset="-128"/>
              </a:rPr>
              <a:t>と共に使用するために設計された、スループットとトランザクションの両方が集中するどんな規模のワークロードにも対応できる、使いやすい高性能なブロックストレージサービスです。</a:t>
            </a:r>
            <a:r>
              <a:rPr lang="en-US" altLang="ja-JP" sz="2000" dirty="0">
                <a:latin typeface="Meiryo UI" pitchFamily="50" charset="-128"/>
                <a:ea typeface="Meiryo UI" pitchFamily="50" charset="-128"/>
                <a:cs typeface="Meiryo UI" pitchFamily="50" charset="-128"/>
              </a:rPr>
              <a:t>Amazon EBS </a:t>
            </a:r>
            <a:r>
              <a:rPr lang="ja-JP" altLang="en-US" sz="2000" dirty="0">
                <a:latin typeface="Meiryo UI" pitchFamily="50" charset="-128"/>
                <a:ea typeface="Meiryo UI" pitchFamily="50" charset="-128"/>
                <a:cs typeface="Meiryo UI" pitchFamily="50" charset="-128"/>
              </a:rPr>
              <a:t>には、リレーショナルデータベースや非リレーショナルデータベース、エンタープライズアプリケーション、コンテナ化されたアプリケーション、ビッグデータ分析エンジン、ファイルシステム、メディアワークフローなど多種多様なワークロードが幅広くデプロイされています。</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https://aws.amazon.com/jp/ebs/?ebs-whats-new.sort-by=item.additionalFields.postDateTime&amp;ebs-whats-new.sort-order=desc)</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a:t>
            </a:r>
            <a:r>
              <a:rPr lang="en-US" altLang="ja-JP" sz="2800" dirty="0" smtClean="0">
                <a:solidFill>
                  <a:schemeClr val="tx2"/>
                </a:solidFill>
                <a:latin typeface="Meiryo UI" pitchFamily="50" charset="-128"/>
                <a:ea typeface="Meiryo UI" pitchFamily="50" charset="-128"/>
                <a:cs typeface="Meiryo UI" pitchFamily="50" charset="-128"/>
              </a:rPr>
              <a:t> EBS</a:t>
            </a:r>
            <a:r>
              <a:rPr lang="ja-JP" altLang="en-US" sz="2800" dirty="0" smtClean="0">
                <a:solidFill>
                  <a:schemeClr val="tx2"/>
                </a:solidFill>
                <a:latin typeface="Meiryo UI" pitchFamily="50" charset="-128"/>
                <a:ea typeface="Meiryo UI" pitchFamily="50" charset="-128"/>
                <a:cs typeface="Meiryo UI" pitchFamily="50" charset="-128"/>
              </a:rPr>
              <a:t> とは</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303225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0" y="1063625"/>
            <a:ext cx="9144000" cy="54387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２－３</a:t>
            </a:r>
            <a:r>
              <a:rPr lang="ja-JP" altLang="en-US" sz="2800" dirty="0" smtClean="0">
                <a:solidFill>
                  <a:schemeClr val="tx2"/>
                </a:solidFill>
                <a:latin typeface="Meiryo UI" pitchFamily="50" charset="-128"/>
                <a:ea typeface="Meiryo UI" pitchFamily="50" charset="-128"/>
                <a:cs typeface="Meiryo UI" pitchFamily="50" charset="-128"/>
              </a:rPr>
              <a:t>．</a:t>
            </a:r>
            <a:r>
              <a:rPr lang="en-US" altLang="ja-JP" sz="2800" dirty="0" err="1" smtClean="0">
                <a:solidFill>
                  <a:schemeClr val="tx2"/>
                </a:solidFill>
                <a:latin typeface="Meiryo UI" pitchFamily="50" charset="-128"/>
                <a:ea typeface="Meiryo UI" pitchFamily="50" charset="-128"/>
                <a:cs typeface="Meiryo UI" pitchFamily="50" charset="-128"/>
              </a:rPr>
              <a:t>CloudWatch</a:t>
            </a:r>
            <a:r>
              <a:rPr lang="ja-JP" altLang="en-US" sz="2800" dirty="0" err="1" smtClean="0">
                <a:solidFill>
                  <a:schemeClr val="tx2"/>
                </a:solidFill>
                <a:latin typeface="Meiryo UI" pitchFamily="50" charset="-128"/>
                <a:ea typeface="Meiryo UI" pitchFamily="50" charset="-128"/>
                <a:cs typeface="Meiryo UI" pitchFamily="50" charset="-128"/>
              </a:rPr>
              <a:t>、</a:t>
            </a:r>
            <a:r>
              <a:rPr lang="ja-JP" altLang="en-US" sz="2800" dirty="0" smtClean="0">
                <a:solidFill>
                  <a:schemeClr val="tx2"/>
                </a:solidFill>
                <a:latin typeface="Meiryo UI" pitchFamily="50" charset="-128"/>
                <a:ea typeface="Meiryo UI" pitchFamily="50" charset="-128"/>
                <a:cs typeface="Meiryo UI" pitchFamily="50" charset="-128"/>
              </a:rPr>
              <a:t>サービスメニュー</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531320" y="1613790"/>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27" name="正方形/長方形 26"/>
          <p:cNvSpPr/>
          <p:nvPr/>
        </p:nvSpPr>
        <p:spPr>
          <a:xfrm>
            <a:off x="4049656" y="5301060"/>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106119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0" y="1068387"/>
            <a:ext cx="9144000" cy="5429250"/>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２－４．</a:t>
            </a:r>
            <a:r>
              <a:rPr lang="en-US" altLang="ja-JP" sz="2800" dirty="0" err="1" smtClean="0">
                <a:solidFill>
                  <a:schemeClr val="tx2"/>
                </a:solidFill>
                <a:latin typeface="Meiryo UI" pitchFamily="50" charset="-128"/>
                <a:ea typeface="Meiryo UI" pitchFamily="50" charset="-128"/>
                <a:cs typeface="Meiryo UI" pitchFamily="50" charset="-128"/>
              </a:rPr>
              <a:t>CloudWatch</a:t>
            </a:r>
            <a:r>
              <a:rPr lang="ja-JP" altLang="en-US" sz="2800" dirty="0" err="1" smtClean="0">
                <a:solidFill>
                  <a:schemeClr val="tx2"/>
                </a:solidFill>
                <a:latin typeface="Meiryo UI" pitchFamily="50" charset="-128"/>
                <a:ea typeface="Meiryo UI" pitchFamily="50" charset="-128"/>
                <a:cs typeface="Meiryo UI" pitchFamily="50" charset="-128"/>
              </a:rPr>
              <a:t>、</a:t>
            </a:r>
            <a:r>
              <a:rPr lang="ja-JP" altLang="en-US" sz="2800" dirty="0" smtClean="0">
                <a:solidFill>
                  <a:schemeClr val="tx2"/>
                </a:solidFill>
                <a:latin typeface="Meiryo UI" pitchFamily="50" charset="-128"/>
                <a:ea typeface="Meiryo UI" pitchFamily="50" charset="-128"/>
                <a:cs typeface="Meiryo UI" pitchFamily="50" charset="-128"/>
              </a:rPr>
              <a:t>メトリクス</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0" y="3657618"/>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27" name="正方形/長方形 26"/>
          <p:cNvSpPr/>
          <p:nvPr/>
        </p:nvSpPr>
        <p:spPr>
          <a:xfrm>
            <a:off x="4309787" y="5285295"/>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1412479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0" y="1068387"/>
            <a:ext cx="9144000" cy="54387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２－５．</a:t>
            </a:r>
            <a:r>
              <a:rPr lang="en-US" altLang="ja-JP" sz="2800" dirty="0" err="1" smtClean="0">
                <a:solidFill>
                  <a:schemeClr val="tx2"/>
                </a:solidFill>
                <a:latin typeface="Meiryo UI" pitchFamily="50" charset="-128"/>
                <a:ea typeface="Meiryo UI" pitchFamily="50" charset="-128"/>
                <a:cs typeface="Meiryo UI" pitchFamily="50" charset="-128"/>
              </a:rPr>
              <a:t>CloudWatch</a:t>
            </a:r>
            <a:r>
              <a:rPr lang="ja-JP" altLang="en-US" sz="2800" dirty="0" err="1" smtClean="0">
                <a:solidFill>
                  <a:schemeClr val="tx2"/>
                </a:solidFill>
                <a:latin typeface="Meiryo UI" pitchFamily="50" charset="-128"/>
                <a:ea typeface="Meiryo UI" pitchFamily="50" charset="-128"/>
                <a:cs typeface="Meiryo UI" pitchFamily="50" charset="-128"/>
              </a:rPr>
              <a:t>、</a:t>
            </a:r>
            <a:r>
              <a:rPr lang="ja-JP" altLang="en-US" sz="2800" dirty="0" smtClean="0">
                <a:solidFill>
                  <a:schemeClr val="tx2"/>
                </a:solidFill>
                <a:latin typeface="Meiryo UI" pitchFamily="50" charset="-128"/>
                <a:ea typeface="Meiryo UI" pitchFamily="50" charset="-128"/>
                <a:cs typeface="Meiryo UI" pitchFamily="50" charset="-128"/>
              </a:rPr>
              <a:t>ボリューム別メトリクス</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2017986" y="5226285"/>
            <a:ext cx="1710559" cy="30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2371928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0" y="1068387"/>
            <a:ext cx="9144000" cy="54387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２－６．</a:t>
            </a:r>
            <a:r>
              <a:rPr lang="en-US" altLang="ja-JP" sz="2800" dirty="0" err="1" smtClean="0">
                <a:solidFill>
                  <a:schemeClr val="tx2"/>
                </a:solidFill>
                <a:latin typeface="Meiryo UI" pitchFamily="50" charset="-128"/>
                <a:ea typeface="Meiryo UI" pitchFamily="50" charset="-128"/>
                <a:cs typeface="Meiryo UI" pitchFamily="50" charset="-128"/>
              </a:rPr>
              <a:t>CloudWatch</a:t>
            </a:r>
            <a:r>
              <a:rPr lang="ja-JP" altLang="en-US" sz="2800" dirty="0" err="1" smtClean="0">
                <a:solidFill>
                  <a:schemeClr val="tx2"/>
                </a:solidFill>
                <a:latin typeface="Meiryo UI" pitchFamily="50" charset="-128"/>
                <a:ea typeface="Meiryo UI" pitchFamily="50" charset="-128"/>
                <a:cs typeface="Meiryo UI" pitchFamily="50" charset="-128"/>
              </a:rPr>
              <a:t>、</a:t>
            </a:r>
            <a:r>
              <a:rPr lang="ja-JP" altLang="en-US" sz="2800" dirty="0" smtClean="0">
                <a:solidFill>
                  <a:schemeClr val="tx2"/>
                </a:solidFill>
                <a:latin typeface="Meiryo UI" pitchFamily="50" charset="-128"/>
                <a:ea typeface="Meiryo UI" pitchFamily="50" charset="-128"/>
                <a:cs typeface="Meiryo UI" pitchFamily="50" charset="-128"/>
              </a:rPr>
              <a:t>グラフ表示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1876096" y="5005568"/>
            <a:ext cx="362607" cy="10247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3322660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代理店</a:t>
            </a:r>
            <a:r>
              <a:rPr lang="en-US" altLang="ja-JP" sz="2000" dirty="0" smtClean="0">
                <a:latin typeface="Meiryo UI" pitchFamily="50" charset="-128"/>
                <a:ea typeface="Meiryo UI" pitchFamily="50" charset="-128"/>
                <a:cs typeface="Meiryo UI" pitchFamily="50" charset="-128"/>
              </a:rPr>
              <a:t>XX</a:t>
            </a:r>
            <a:r>
              <a:rPr lang="ja-JP" altLang="en-US" sz="2000" dirty="0" smtClean="0">
                <a:latin typeface="Meiryo UI" pitchFamily="50" charset="-128"/>
                <a:ea typeface="Meiryo UI" pitchFamily="50" charset="-128"/>
                <a:cs typeface="Meiryo UI" pitchFamily="50" charset="-128"/>
              </a:rPr>
              <a:t>システムの月次バッチ実行日です。前日２０時から複数のバッチが走って、１日朝実行結果をメールで確認する仕組み</a:t>
            </a:r>
            <a:r>
              <a:rPr lang="ja-JP" altLang="en-US" sz="2000" dirty="0">
                <a:latin typeface="Meiryo UI" pitchFamily="50" charset="-128"/>
                <a:ea typeface="Meiryo UI" pitchFamily="50" charset="-128"/>
                <a:cs typeface="Meiryo UI" pitchFamily="50" charset="-128"/>
              </a:rPr>
              <a:t>です。 ２０２１年５月</a:t>
            </a:r>
            <a:r>
              <a:rPr lang="ja-JP" altLang="en-US" sz="2000" dirty="0" smtClean="0">
                <a:latin typeface="Meiryo UI" pitchFamily="50" charset="-128"/>
                <a:ea typeface="Meiryo UI" pitchFamily="50" charset="-128"/>
                <a:cs typeface="Meiryo UI" pitchFamily="50" charset="-128"/>
              </a:rPr>
              <a:t>１日の結果は以下です。</a:t>
            </a:r>
            <a:endParaRPr lang="en-US" altLang="ja-JP" sz="2000" dirty="0" smtClean="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１－１</a:t>
            </a:r>
            <a:r>
              <a:rPr lang="ja-JP" altLang="en-US" sz="2800" dirty="0" smtClean="0">
                <a:solidFill>
                  <a:schemeClr val="tx2"/>
                </a:solidFill>
                <a:latin typeface="Meiryo UI" pitchFamily="50" charset="-128"/>
                <a:ea typeface="Meiryo UI" pitchFamily="50" charset="-128"/>
                <a:cs typeface="Meiryo UI" pitchFamily="50" charset="-128"/>
              </a:rPr>
              <a:t>．問題発見</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23092" y="2482244"/>
            <a:ext cx="4848225" cy="2271713"/>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4201776490"/>
              </p:ext>
            </p:extLst>
          </p:nvPr>
        </p:nvGraphicFramePr>
        <p:xfrm>
          <a:off x="5622781" y="2482244"/>
          <a:ext cx="3081692" cy="3688080"/>
        </p:xfrm>
        <a:graphic>
          <a:graphicData uri="http://schemas.openxmlformats.org/drawingml/2006/table">
            <a:tbl>
              <a:tblPr firstRow="1" bandRow="1">
                <a:tableStyleId>{5C22544A-7EE6-4342-B048-85BDC9FD1C3A}</a:tableStyleId>
              </a:tblPr>
              <a:tblGrid>
                <a:gridCol w="1151995"/>
                <a:gridCol w="975883"/>
                <a:gridCol w="953814"/>
              </a:tblGrid>
              <a:tr h="341061">
                <a:tc>
                  <a:txBody>
                    <a:bodyPr/>
                    <a:lstStyle/>
                    <a:p>
                      <a:r>
                        <a:rPr kumimoji="1" lang="ja-JP" altLang="en-US" dirty="0" smtClean="0"/>
                        <a:t>バッチ</a:t>
                      </a:r>
                      <a:endParaRPr kumimoji="1" lang="ja-JP" altLang="en-US" dirty="0"/>
                    </a:p>
                  </a:txBody>
                  <a:tcPr/>
                </a:tc>
                <a:tc>
                  <a:txBody>
                    <a:bodyPr/>
                    <a:lstStyle/>
                    <a:p>
                      <a:r>
                        <a:rPr kumimoji="1" lang="ja-JP" altLang="en-US" dirty="0" smtClean="0"/>
                        <a:t>開始</a:t>
                      </a:r>
                      <a:endParaRPr kumimoji="1" lang="ja-JP" altLang="en-US" dirty="0"/>
                    </a:p>
                  </a:txBody>
                  <a:tcPr/>
                </a:tc>
                <a:tc>
                  <a:txBody>
                    <a:bodyPr/>
                    <a:lstStyle/>
                    <a:p>
                      <a:r>
                        <a:rPr kumimoji="1" lang="ja-JP" altLang="en-US" dirty="0" smtClean="0"/>
                        <a:t>終了</a:t>
                      </a:r>
                      <a:endParaRPr kumimoji="1" lang="ja-JP" altLang="en-US" dirty="0"/>
                    </a:p>
                  </a:txBody>
                  <a:tcPr/>
                </a:tc>
              </a:tr>
              <a:tr h="370840">
                <a:tc>
                  <a:txBody>
                    <a:bodyPr/>
                    <a:lstStyle/>
                    <a:p>
                      <a:r>
                        <a:rPr kumimoji="1" lang="en-US" altLang="ja-JP" dirty="0" smtClean="0"/>
                        <a:t>SYS06</a:t>
                      </a:r>
                      <a:endParaRPr kumimoji="1" lang="ja-JP" altLang="en-US" dirty="0"/>
                    </a:p>
                  </a:txBody>
                  <a:tcPr/>
                </a:tc>
                <a:tc>
                  <a:txBody>
                    <a:bodyPr/>
                    <a:lstStyle/>
                    <a:p>
                      <a:r>
                        <a:rPr kumimoji="1" lang="en-US" altLang="ja-JP" dirty="0" smtClean="0"/>
                        <a:t>20:00</a:t>
                      </a:r>
                      <a:endParaRPr kumimoji="1" lang="ja-JP" altLang="en-US" dirty="0"/>
                    </a:p>
                  </a:txBody>
                  <a:tcPr/>
                </a:tc>
                <a:tc>
                  <a:txBody>
                    <a:bodyPr/>
                    <a:lstStyle/>
                    <a:p>
                      <a:r>
                        <a:rPr kumimoji="1" lang="en-US" altLang="ja-JP" dirty="0" smtClean="0"/>
                        <a:t>22:23</a:t>
                      </a:r>
                      <a:endParaRPr kumimoji="1" lang="ja-JP" altLang="en-US" dirty="0"/>
                    </a:p>
                  </a:txBody>
                  <a:tcPr/>
                </a:tc>
              </a:tr>
              <a:tr h="370840">
                <a:tc>
                  <a:txBody>
                    <a:bodyPr/>
                    <a:lstStyle/>
                    <a:p>
                      <a:r>
                        <a:rPr kumimoji="1" lang="en-US" altLang="ja-JP" dirty="0" smtClean="0"/>
                        <a:t>SYS07</a:t>
                      </a:r>
                      <a:endParaRPr kumimoji="1" lang="ja-JP" altLang="en-US" dirty="0"/>
                    </a:p>
                  </a:txBody>
                  <a:tcPr/>
                </a:tc>
                <a:tc>
                  <a:txBody>
                    <a:bodyPr/>
                    <a:lstStyle/>
                    <a:p>
                      <a:r>
                        <a:rPr kumimoji="1" lang="en-US" altLang="ja-JP" dirty="0" smtClean="0"/>
                        <a:t>22:23</a:t>
                      </a:r>
                      <a:endParaRPr kumimoji="1" lang="ja-JP" altLang="en-US" dirty="0"/>
                    </a:p>
                  </a:txBody>
                  <a:tcPr/>
                </a:tc>
                <a:tc>
                  <a:txBody>
                    <a:bodyPr/>
                    <a:lstStyle/>
                    <a:p>
                      <a:r>
                        <a:rPr kumimoji="1" lang="en-US" altLang="ja-JP" dirty="0" smtClean="0"/>
                        <a:t>00:17</a:t>
                      </a:r>
                      <a:endParaRPr kumimoji="1" lang="ja-JP" altLang="en-US" dirty="0"/>
                    </a:p>
                  </a:txBody>
                  <a:tcPr/>
                </a:tc>
              </a:tr>
              <a:tr h="370840">
                <a:tc>
                  <a:txBody>
                    <a:bodyPr/>
                    <a:lstStyle/>
                    <a:p>
                      <a:r>
                        <a:rPr kumimoji="1" lang="en-US" altLang="ja-JP" dirty="0" smtClean="0"/>
                        <a:t>SYS12</a:t>
                      </a:r>
                      <a:endParaRPr kumimoji="1" lang="ja-JP" altLang="en-US" dirty="0"/>
                    </a:p>
                  </a:txBody>
                  <a:tcPr/>
                </a:tc>
                <a:tc>
                  <a:txBody>
                    <a:bodyPr/>
                    <a:lstStyle/>
                    <a:p>
                      <a:r>
                        <a:rPr kumimoji="1" lang="en-US" altLang="ja-JP" dirty="0" smtClean="0"/>
                        <a:t>00:17</a:t>
                      </a:r>
                      <a:endParaRPr kumimoji="1" lang="ja-JP" altLang="en-US" dirty="0"/>
                    </a:p>
                  </a:txBody>
                  <a:tcPr/>
                </a:tc>
                <a:tc>
                  <a:txBody>
                    <a:bodyPr/>
                    <a:lstStyle/>
                    <a:p>
                      <a:r>
                        <a:rPr kumimoji="1" lang="en-US" altLang="ja-JP" dirty="0" smtClean="0"/>
                        <a:t>02:12</a:t>
                      </a:r>
                      <a:endParaRPr kumimoji="1" lang="ja-JP" altLang="en-US" dirty="0"/>
                    </a:p>
                  </a:txBody>
                  <a:tcPr/>
                </a:tc>
              </a:tr>
              <a:tr h="370840">
                <a:tc>
                  <a:txBody>
                    <a:bodyPr/>
                    <a:lstStyle/>
                    <a:p>
                      <a:r>
                        <a:rPr kumimoji="1" lang="en-US" altLang="ja-JP" dirty="0" smtClean="0"/>
                        <a:t>SYS04</a:t>
                      </a:r>
                      <a:endParaRPr kumimoji="1" lang="ja-JP" altLang="en-US" dirty="0"/>
                    </a:p>
                  </a:txBody>
                  <a:tcPr/>
                </a:tc>
                <a:tc>
                  <a:txBody>
                    <a:bodyPr/>
                    <a:lstStyle/>
                    <a:p>
                      <a:r>
                        <a:rPr kumimoji="1" lang="en-US" altLang="ja-JP" dirty="0" smtClean="0"/>
                        <a:t>00:00</a:t>
                      </a:r>
                      <a:endParaRPr kumimoji="1" lang="ja-JP" altLang="en-US" dirty="0"/>
                    </a:p>
                  </a:txBody>
                  <a:tcPr/>
                </a:tc>
                <a:tc>
                  <a:txBody>
                    <a:bodyPr/>
                    <a:lstStyle/>
                    <a:p>
                      <a:r>
                        <a:rPr kumimoji="1" lang="en-US" altLang="ja-JP" dirty="0" smtClean="0"/>
                        <a:t>01:13</a:t>
                      </a:r>
                      <a:endParaRPr kumimoji="1" lang="ja-JP" altLang="en-US" dirty="0"/>
                    </a:p>
                  </a:txBody>
                  <a:tcPr/>
                </a:tc>
              </a:tr>
              <a:tr h="370840">
                <a:tc>
                  <a:txBody>
                    <a:bodyPr/>
                    <a:lstStyle/>
                    <a:p>
                      <a:r>
                        <a:rPr kumimoji="1" lang="en-US" altLang="ja-JP" dirty="0" smtClean="0"/>
                        <a:t>SYS03</a:t>
                      </a:r>
                      <a:endParaRPr kumimoji="1" lang="ja-JP" altLang="en-US" dirty="0"/>
                    </a:p>
                  </a:txBody>
                  <a:tcPr/>
                </a:tc>
                <a:tc>
                  <a:txBody>
                    <a:bodyPr/>
                    <a:lstStyle/>
                    <a:p>
                      <a:r>
                        <a:rPr kumimoji="1" lang="en-US" altLang="ja-JP" dirty="0" smtClean="0"/>
                        <a:t>01:13</a:t>
                      </a:r>
                      <a:endParaRPr kumimoji="1" lang="ja-JP" altLang="en-US" dirty="0"/>
                    </a:p>
                  </a:txBody>
                  <a:tcPr/>
                </a:tc>
                <a:tc>
                  <a:txBody>
                    <a:bodyPr/>
                    <a:lstStyle/>
                    <a:p>
                      <a:r>
                        <a:rPr kumimoji="1" lang="en-US" altLang="ja-JP" dirty="0" smtClean="0"/>
                        <a:t>01:39</a:t>
                      </a:r>
                      <a:endParaRPr kumimoji="1" lang="ja-JP" altLang="en-US" dirty="0"/>
                    </a:p>
                  </a:txBody>
                  <a:tcPr/>
                </a:tc>
              </a:tr>
              <a:tr h="370840">
                <a:tc>
                  <a:txBody>
                    <a:bodyPr/>
                    <a:lstStyle/>
                    <a:p>
                      <a:r>
                        <a:rPr kumimoji="1" lang="en-US" altLang="ja-JP" dirty="0" smtClean="0"/>
                        <a:t>SYS13</a:t>
                      </a:r>
                      <a:endParaRPr kumimoji="1" lang="ja-JP" altLang="en-US" dirty="0"/>
                    </a:p>
                  </a:txBody>
                  <a:tcPr/>
                </a:tc>
                <a:tc>
                  <a:txBody>
                    <a:bodyPr/>
                    <a:lstStyle/>
                    <a:p>
                      <a:r>
                        <a:rPr kumimoji="1" lang="en-US" altLang="ja-JP" dirty="0" smtClean="0"/>
                        <a:t>01:39</a:t>
                      </a:r>
                      <a:endParaRPr kumimoji="1" lang="ja-JP" altLang="en-US" dirty="0"/>
                    </a:p>
                  </a:txBody>
                  <a:tcPr/>
                </a:tc>
                <a:tc>
                  <a:txBody>
                    <a:bodyPr/>
                    <a:lstStyle/>
                    <a:p>
                      <a:r>
                        <a:rPr kumimoji="1" lang="en-US" altLang="ja-JP" dirty="0" smtClean="0"/>
                        <a:t>02:19</a:t>
                      </a:r>
                      <a:endParaRPr kumimoji="1" lang="ja-JP" altLang="en-US" dirty="0"/>
                    </a:p>
                  </a:txBody>
                  <a:tcPr/>
                </a:tc>
              </a:tr>
              <a:tr h="123613">
                <a:tc>
                  <a:txBody>
                    <a:bodyPr/>
                    <a:lstStyle/>
                    <a:p>
                      <a:r>
                        <a:rPr kumimoji="1" lang="en-US" altLang="ja-JP" dirty="0" smtClean="0"/>
                        <a:t>SYS11</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smtClean="0"/>
                        <a:t>04:00</a:t>
                      </a:r>
                      <a:endParaRPr kumimoji="1" lang="ja-JP" altLang="en-US" dirty="0"/>
                    </a:p>
                  </a:txBody>
                  <a:tcPr/>
                </a:tc>
                <a:tc>
                  <a:txBody>
                    <a:bodyPr/>
                    <a:lstStyle/>
                    <a:p>
                      <a:r>
                        <a:rPr kumimoji="1" lang="en-US" altLang="ja-JP" dirty="0" smtClean="0"/>
                        <a:t>06:27</a:t>
                      </a:r>
                      <a:endParaRPr kumimoji="1" lang="ja-JP" altLang="en-US" dirty="0"/>
                    </a:p>
                  </a:txBody>
                  <a:tcPr/>
                </a:tc>
              </a:tr>
              <a:tr h="242147">
                <a:tc>
                  <a:txBody>
                    <a:bodyPr/>
                    <a:lstStyle/>
                    <a:p>
                      <a:r>
                        <a:rPr kumimoji="1" lang="en-US" altLang="ja-JP" dirty="0" smtClean="0"/>
                        <a:t>SYS15</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smtClean="0"/>
                        <a:t>06:27</a:t>
                      </a:r>
                      <a:endParaRPr kumimoji="1" lang="ja-JP" altLang="en-US" dirty="0"/>
                    </a:p>
                  </a:txBody>
                  <a:tcPr/>
                </a:tc>
                <a:tc>
                  <a:txBody>
                    <a:bodyPr/>
                    <a:lstStyle/>
                    <a:p>
                      <a:r>
                        <a:rPr kumimoji="1" lang="en-US" altLang="ja-JP" dirty="0" smtClean="0"/>
                        <a:t>06:33</a:t>
                      </a:r>
                      <a:endParaRPr kumimoji="1" lang="ja-JP" altLang="en-US" dirty="0"/>
                    </a:p>
                  </a:txBody>
                  <a:tcPr/>
                </a:tc>
              </a:tr>
              <a:tr h="123613">
                <a:tc>
                  <a:txBody>
                    <a:bodyPr/>
                    <a:lstStyle/>
                    <a:p>
                      <a:r>
                        <a:rPr kumimoji="1" lang="en-US" altLang="ja-JP" dirty="0" smtClean="0"/>
                        <a:t>SYS16</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smtClean="0"/>
                        <a:t>06:33</a:t>
                      </a:r>
                      <a:endParaRPr kumimoji="1" lang="ja-JP" altLang="en-US" dirty="0"/>
                    </a:p>
                  </a:txBody>
                  <a:tcPr/>
                </a:tc>
                <a:tc>
                  <a:txBody>
                    <a:bodyPr/>
                    <a:lstStyle/>
                    <a:p>
                      <a:r>
                        <a:rPr kumimoji="1" lang="en-US" altLang="ja-JP" dirty="0" smtClean="0"/>
                        <a:t>06:33</a:t>
                      </a:r>
                      <a:endParaRPr kumimoji="1" lang="ja-JP" altLang="en-US" dirty="0"/>
                    </a:p>
                  </a:txBody>
                  <a:tcPr/>
                </a:tc>
              </a:tr>
            </a:tbl>
          </a:graphicData>
        </a:graphic>
      </p:graphicFrame>
      <p:sp>
        <p:nvSpPr>
          <p:cNvPr id="5" name="テキスト ボックス 4"/>
          <p:cNvSpPr txBox="1"/>
          <p:nvPr/>
        </p:nvSpPr>
        <p:spPr>
          <a:xfrm>
            <a:off x="223092" y="2112912"/>
            <a:ext cx="2121574" cy="369332"/>
          </a:xfrm>
          <a:prstGeom prst="rect">
            <a:avLst/>
          </a:prstGeom>
          <a:noFill/>
        </p:spPr>
        <p:txBody>
          <a:bodyPr wrap="square" rtlCol="0">
            <a:spAutoFit/>
          </a:bodyPr>
          <a:lstStyle/>
          <a:p>
            <a:r>
              <a:rPr lang="ja-JP" altLang="en-US" dirty="0"/>
              <a:t>予定</a:t>
            </a:r>
            <a:endParaRPr kumimoji="1" lang="ja-JP" altLang="en-US" dirty="0"/>
          </a:p>
        </p:txBody>
      </p:sp>
      <p:sp>
        <p:nvSpPr>
          <p:cNvPr id="9" name="テキスト ボックス 8"/>
          <p:cNvSpPr txBox="1"/>
          <p:nvPr/>
        </p:nvSpPr>
        <p:spPr>
          <a:xfrm>
            <a:off x="5622781" y="2112912"/>
            <a:ext cx="2121574" cy="369332"/>
          </a:xfrm>
          <a:prstGeom prst="rect">
            <a:avLst/>
          </a:prstGeom>
          <a:noFill/>
        </p:spPr>
        <p:txBody>
          <a:bodyPr wrap="square" rtlCol="0">
            <a:spAutoFit/>
          </a:bodyPr>
          <a:lstStyle/>
          <a:p>
            <a:r>
              <a:rPr lang="ja-JP" altLang="en-US" dirty="0" smtClean="0"/>
              <a:t>実績</a:t>
            </a:r>
            <a:endParaRPr kumimoji="1" lang="ja-JP" altLang="en-US" dirty="0"/>
          </a:p>
        </p:txBody>
      </p:sp>
      <p:sp>
        <p:nvSpPr>
          <p:cNvPr id="11" name="テキスト ボックス 10"/>
          <p:cNvSpPr txBox="1"/>
          <p:nvPr/>
        </p:nvSpPr>
        <p:spPr>
          <a:xfrm>
            <a:off x="223092" y="4938622"/>
            <a:ext cx="5223894" cy="646331"/>
          </a:xfrm>
          <a:prstGeom prst="rect">
            <a:avLst/>
          </a:prstGeom>
          <a:noFill/>
        </p:spPr>
        <p:txBody>
          <a:bodyPr wrap="square" rtlCol="0">
            <a:spAutoFit/>
          </a:bodyPr>
          <a:lstStyle/>
          <a:p>
            <a:r>
              <a:rPr lang="en-US" altLang="ja-JP" dirty="0" smtClean="0">
                <a:solidFill>
                  <a:srgbClr val="FF0000"/>
                </a:solidFill>
              </a:rPr>
              <a:t>SYS06</a:t>
            </a:r>
            <a:r>
              <a:rPr lang="ja-JP" altLang="en-US" dirty="0" smtClean="0">
                <a:solidFill>
                  <a:srgbClr val="FF0000"/>
                </a:solidFill>
              </a:rPr>
              <a:t>と</a:t>
            </a:r>
            <a:r>
              <a:rPr lang="en-US" altLang="ja-JP" dirty="0" smtClean="0">
                <a:solidFill>
                  <a:srgbClr val="FF0000"/>
                </a:solidFill>
              </a:rPr>
              <a:t>07</a:t>
            </a:r>
            <a:r>
              <a:rPr lang="ja-JP" altLang="en-US" dirty="0" smtClean="0">
                <a:solidFill>
                  <a:srgbClr val="FF0000"/>
                </a:solidFill>
              </a:rPr>
              <a:t>は予定時間より大幅遅くなっています。</a:t>
            </a:r>
            <a:endParaRPr lang="en-US" altLang="ja-JP" dirty="0" smtClean="0">
              <a:solidFill>
                <a:srgbClr val="FF0000"/>
              </a:solidFill>
            </a:endParaRPr>
          </a:p>
          <a:p>
            <a:r>
              <a:rPr kumimoji="1" lang="ja-JP" altLang="en-US" dirty="0" smtClean="0">
                <a:solidFill>
                  <a:srgbClr val="FF0000"/>
                </a:solidFill>
              </a:rPr>
              <a:t>予定は、３０分間ですが、実績は２時間以上です。</a:t>
            </a:r>
            <a:endParaRPr kumimoji="1" lang="ja-JP" altLang="en-US" dirty="0">
              <a:solidFill>
                <a:srgbClr val="FF0000"/>
              </a:solidFill>
            </a:endParaRP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予定時間は、開発当初の実績記録です。サーバのスペックは特に変更されていません。</a:t>
            </a:r>
            <a:r>
              <a:rPr lang="en-US" altLang="ja-JP" sz="2000" dirty="0" smtClean="0">
                <a:latin typeface="Meiryo UI" pitchFamily="50" charset="-128"/>
                <a:ea typeface="Meiryo UI" pitchFamily="50" charset="-128"/>
                <a:cs typeface="Meiryo UI" pitchFamily="50" charset="-128"/>
              </a:rPr>
              <a:t>Aws</a:t>
            </a:r>
            <a:r>
              <a:rPr lang="ja-JP" altLang="en-US" sz="2000" dirty="0">
                <a:latin typeface="Meiryo UI" pitchFamily="50" charset="-128"/>
                <a:ea typeface="Meiryo UI" pitchFamily="50" charset="-128"/>
                <a:cs typeface="Meiryo UI" pitchFamily="50" charset="-128"/>
              </a:rPr>
              <a:t>の</a:t>
            </a:r>
            <a:r>
              <a:rPr lang="ja-JP" altLang="en-US" sz="2000" dirty="0" smtClean="0">
                <a:latin typeface="Meiryo UI" pitchFamily="50" charset="-128"/>
                <a:ea typeface="Meiryo UI" pitchFamily="50" charset="-128"/>
                <a:cs typeface="Meiryo UI" pitchFamily="50" charset="-128"/>
              </a:rPr>
              <a:t>監視からメモリ・</a:t>
            </a:r>
            <a:r>
              <a:rPr lang="en-US" altLang="ja-JP" sz="2000" dirty="0" smtClean="0">
                <a:latin typeface="Meiryo UI" pitchFamily="50" charset="-128"/>
                <a:ea typeface="Meiryo UI" pitchFamily="50" charset="-128"/>
                <a:cs typeface="Meiryo UI" pitchFamily="50" charset="-128"/>
              </a:rPr>
              <a:t>CPU</a:t>
            </a:r>
            <a:r>
              <a:rPr lang="ja-JP" altLang="en-US" sz="2000" dirty="0" smtClean="0">
                <a:latin typeface="Meiryo UI" pitchFamily="50" charset="-128"/>
                <a:ea typeface="Meiryo UI" pitchFamily="50" charset="-128"/>
                <a:cs typeface="Meiryo UI" pitchFamily="50" charset="-128"/>
              </a:rPr>
              <a:t>・ディスク容量など、閾値を超える現象はありません。どの処理に時間がかかったか</a:t>
            </a:r>
            <a:r>
              <a:rPr lang="ja-JP" altLang="en-US" sz="2000" dirty="0">
                <a:latin typeface="Meiryo UI" pitchFamily="50" charset="-128"/>
                <a:ea typeface="Meiryo UI" pitchFamily="50" charset="-128"/>
                <a:cs typeface="Meiryo UI" pitchFamily="50" charset="-128"/>
              </a:rPr>
              <a:t>特定</a:t>
            </a:r>
            <a:r>
              <a:rPr lang="ja-JP" altLang="en-US" sz="2000" dirty="0" smtClean="0">
                <a:latin typeface="Meiryo UI" pitchFamily="50" charset="-128"/>
                <a:ea typeface="Meiryo UI" pitchFamily="50" charset="-128"/>
                <a:cs typeface="Meiryo UI" pitchFamily="50" charset="-128"/>
              </a:rPr>
              <a:t>するため、</a:t>
            </a:r>
            <a:r>
              <a:rPr lang="en-US" altLang="ja-JP" sz="2000" dirty="0" smtClean="0">
                <a:latin typeface="Meiryo UI" pitchFamily="50" charset="-128"/>
                <a:ea typeface="Meiryo UI" pitchFamily="50" charset="-128"/>
                <a:cs typeface="Meiryo UI" pitchFamily="50" charset="-128"/>
              </a:rPr>
              <a:t>SYS06</a:t>
            </a:r>
            <a:r>
              <a:rPr lang="ja-JP" altLang="en-US" sz="2000" dirty="0" smtClean="0">
                <a:latin typeface="Meiryo UI" pitchFamily="50" charset="-128"/>
                <a:ea typeface="Meiryo UI" pitchFamily="50" charset="-128"/>
                <a:cs typeface="Meiryo UI" pitchFamily="50" charset="-128"/>
              </a:rPr>
              <a:t>にディバッグコードを入れて、検証サーバでテストを行います。</a:t>
            </a:r>
            <a:endParaRPr lang="en-US" altLang="ja-JP" sz="2000" dirty="0" smtClean="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１－２．問題分析のストーリー、１</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130687965"/>
              </p:ext>
            </p:extLst>
          </p:nvPr>
        </p:nvGraphicFramePr>
        <p:xfrm>
          <a:off x="251136" y="2405993"/>
          <a:ext cx="8482961" cy="2225040"/>
        </p:xfrm>
        <a:graphic>
          <a:graphicData uri="http://schemas.openxmlformats.org/drawingml/2006/table">
            <a:tbl>
              <a:tblPr firstRow="1" bandRow="1">
                <a:tableStyleId>{5C22544A-7EE6-4342-B048-85BDC9FD1C3A}</a:tableStyleId>
              </a:tblPr>
              <a:tblGrid>
                <a:gridCol w="6614747"/>
                <a:gridCol w="1868214"/>
              </a:tblGrid>
              <a:tr h="370840">
                <a:tc>
                  <a:txBody>
                    <a:bodyPr/>
                    <a:lstStyle/>
                    <a:p>
                      <a:r>
                        <a:rPr kumimoji="1" lang="ja-JP" altLang="en-US" dirty="0" smtClean="0"/>
                        <a:t>処理</a:t>
                      </a:r>
                      <a:endParaRPr kumimoji="1" lang="ja-JP" altLang="en-US" dirty="0"/>
                    </a:p>
                  </a:txBody>
                  <a:tcPr/>
                </a:tc>
                <a:tc>
                  <a:txBody>
                    <a:bodyPr/>
                    <a:lstStyle/>
                    <a:p>
                      <a:r>
                        <a:rPr kumimoji="1" lang="ja-JP" altLang="en-US" dirty="0" smtClean="0"/>
                        <a:t>時間</a:t>
                      </a:r>
                      <a:endParaRPr kumimoji="1" lang="ja-JP" altLang="en-US" dirty="0"/>
                    </a:p>
                  </a:txBody>
                  <a:tcPr/>
                </a:tc>
              </a:tr>
              <a:tr h="370840">
                <a:tc>
                  <a:txBody>
                    <a:bodyPr/>
                    <a:lstStyle/>
                    <a:p>
                      <a:r>
                        <a:rPr kumimoji="1" lang="ja-JP" altLang="en-US" dirty="0" smtClean="0"/>
                        <a:t>前回処理残骸を削除</a:t>
                      </a:r>
                      <a:endParaRPr kumimoji="1" lang="ja-JP" altLang="en-US" dirty="0"/>
                    </a:p>
                  </a:txBody>
                  <a:tcPr/>
                </a:tc>
                <a:tc>
                  <a:txBody>
                    <a:bodyPr/>
                    <a:lstStyle/>
                    <a:p>
                      <a:r>
                        <a:rPr kumimoji="1" lang="ja-JP" altLang="en-US" dirty="0" smtClean="0"/>
                        <a:t>わずか</a:t>
                      </a:r>
                      <a:endParaRPr kumimoji="1" lang="ja-JP" altLang="en-US" dirty="0"/>
                    </a:p>
                  </a:txBody>
                  <a:tcPr/>
                </a:tc>
              </a:tr>
              <a:tr h="370840">
                <a:tc>
                  <a:txBody>
                    <a:bodyPr/>
                    <a:lstStyle/>
                    <a:p>
                      <a:r>
                        <a:rPr lang="ja-JP" altLang="en-US" dirty="0" smtClean="0"/>
                        <a:t>代理店ごとのテーブルを削除する</a:t>
                      </a:r>
                      <a:endParaRPr lang="ja-JP" altLang="en-US" dirty="0"/>
                    </a:p>
                  </a:txBody>
                  <a:tcPr/>
                </a:tc>
                <a:tc>
                  <a:txBody>
                    <a:bodyPr/>
                    <a:lstStyle/>
                    <a:p>
                      <a:r>
                        <a:rPr lang="ja-JP" altLang="en-US" dirty="0" smtClean="0"/>
                        <a:t>数分間</a:t>
                      </a:r>
                      <a:endParaRPr lang="ja-JP" altLang="en-US" dirty="0"/>
                    </a:p>
                  </a:txBody>
                  <a:tcPr/>
                </a:tc>
              </a:tr>
              <a:tr h="370840">
                <a:tc>
                  <a:txBody>
                    <a:bodyPr/>
                    <a:lstStyle/>
                    <a:p>
                      <a:r>
                        <a:rPr kumimoji="1" lang="ja-JP" altLang="en-US" dirty="0" smtClean="0"/>
                        <a:t>テキストを代理店ごとの</a:t>
                      </a:r>
                      <a:r>
                        <a:rPr kumimoji="1" lang="en-US" altLang="ja-JP" dirty="0" smtClean="0"/>
                        <a:t>CSV</a:t>
                      </a:r>
                      <a:r>
                        <a:rPr kumimoji="1" lang="ja-JP" altLang="en-US" dirty="0" smtClean="0"/>
                        <a:t>に分割する</a:t>
                      </a:r>
                      <a:endParaRPr kumimoji="1" lang="ja-JP" altLang="en-US" dirty="0"/>
                    </a:p>
                  </a:txBody>
                  <a:tcPr/>
                </a:tc>
                <a:tc>
                  <a:txBody>
                    <a:bodyPr/>
                    <a:lstStyle/>
                    <a:p>
                      <a:r>
                        <a:rPr kumimoji="1" lang="ja-JP" altLang="en-US" dirty="0" smtClean="0"/>
                        <a:t>２時間</a:t>
                      </a:r>
                      <a:endParaRPr kumimoji="1" lang="ja-JP" altLang="en-US" dirty="0"/>
                    </a:p>
                  </a:txBody>
                  <a:tcPr/>
                </a:tc>
              </a:tr>
              <a:tr h="370840">
                <a:tc>
                  <a:txBody>
                    <a:bodyPr/>
                    <a:lstStyle/>
                    <a:p>
                      <a:r>
                        <a:rPr kumimoji="1" lang="ja-JP" altLang="en-US" dirty="0" smtClean="0"/>
                        <a:t>代理店ごとの</a:t>
                      </a:r>
                      <a:r>
                        <a:rPr kumimoji="1" lang="en-US" altLang="ja-JP" dirty="0" smtClean="0"/>
                        <a:t>CSV</a:t>
                      </a:r>
                      <a:r>
                        <a:rPr kumimoji="1" lang="ja-JP" altLang="en-US" dirty="0" smtClean="0"/>
                        <a:t>を取り込む</a:t>
                      </a:r>
                      <a:endParaRPr kumimoji="1" lang="ja-JP" altLang="en-US" dirty="0"/>
                    </a:p>
                  </a:txBody>
                  <a:tcPr/>
                </a:tc>
                <a:tc>
                  <a:txBody>
                    <a:bodyPr/>
                    <a:lstStyle/>
                    <a:p>
                      <a:r>
                        <a:rPr kumimoji="1" lang="ja-JP" altLang="en-US" dirty="0" smtClean="0"/>
                        <a:t>１５分ぐらい</a:t>
                      </a:r>
                      <a:endParaRPr kumimoji="1" lang="ja-JP" altLang="en-US" dirty="0"/>
                    </a:p>
                  </a:txBody>
                  <a:tcPr/>
                </a:tc>
              </a:tr>
              <a:tr h="370840">
                <a:tc>
                  <a:txBody>
                    <a:bodyPr/>
                    <a:lstStyle/>
                    <a:p>
                      <a:r>
                        <a:rPr lang="ja-JP" altLang="en-US" dirty="0" smtClean="0"/>
                        <a:t>後処理</a:t>
                      </a:r>
                      <a:endParaRPr lang="ja-JP" altLang="en-US" dirty="0"/>
                    </a:p>
                  </a:txBody>
                  <a:tcPr/>
                </a:tc>
                <a:tc>
                  <a:txBody>
                    <a:bodyPr/>
                    <a:lstStyle/>
                    <a:p>
                      <a:r>
                        <a:rPr lang="ja-JP" altLang="en-US" dirty="0" smtClean="0"/>
                        <a:t>わずか</a:t>
                      </a:r>
                      <a:endParaRPr lang="ja-JP" altLang="en-US" dirty="0"/>
                    </a:p>
                  </a:txBody>
                  <a:tcPr/>
                </a:tc>
              </a:tr>
            </a:tbl>
          </a:graphicData>
        </a:graphic>
      </p:graphicFrame>
    </p:spTree>
    <p:extLst>
      <p:ext uri="{BB962C8B-B14F-4D97-AF65-F5344CB8AC3E}">
        <p14:creationId xmlns:p14="http://schemas.microsoft.com/office/powerpoint/2010/main" val="363156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テキスト分割の処理は、テキストから１行ずつデータ読み込み、代理店コードの項目により保存すべき</a:t>
            </a:r>
            <a:r>
              <a:rPr lang="en-US" altLang="ja-JP" sz="2000" dirty="0" smtClean="0">
                <a:latin typeface="Meiryo UI" pitchFamily="50" charset="-128"/>
                <a:ea typeface="Meiryo UI" pitchFamily="50" charset="-128"/>
                <a:cs typeface="Meiryo UI" pitchFamily="50" charset="-128"/>
              </a:rPr>
              <a:t>CSV</a:t>
            </a:r>
            <a:r>
              <a:rPr lang="ja-JP" altLang="en-US" sz="2000" dirty="0" smtClean="0">
                <a:latin typeface="Meiryo UI" pitchFamily="50" charset="-128"/>
                <a:ea typeface="Meiryo UI" pitchFamily="50" charset="-128"/>
                <a:cs typeface="Meiryo UI" pitchFamily="50" charset="-128"/>
              </a:rPr>
              <a:t>ファイルを開いて、データを保存して、</a:t>
            </a:r>
            <a:r>
              <a:rPr lang="en-US" altLang="ja-JP" sz="2000" dirty="0" smtClean="0">
                <a:latin typeface="Meiryo UI" pitchFamily="50" charset="-128"/>
                <a:ea typeface="Meiryo UI" pitchFamily="50" charset="-128"/>
                <a:cs typeface="Meiryo UI" pitchFamily="50" charset="-128"/>
              </a:rPr>
              <a:t>CSV</a:t>
            </a:r>
            <a:r>
              <a:rPr lang="ja-JP" altLang="en-US" sz="2000" dirty="0" smtClean="0">
                <a:latin typeface="Meiryo UI" pitchFamily="50" charset="-128"/>
                <a:ea typeface="Meiryo UI" pitchFamily="50" charset="-128"/>
                <a:cs typeface="Meiryo UI" pitchFamily="50" charset="-128"/>
              </a:rPr>
              <a:t>を閉じます。もし</a:t>
            </a:r>
            <a:r>
              <a:rPr lang="en-US" altLang="ja-JP" sz="2000" dirty="0" smtClean="0">
                <a:latin typeface="Meiryo UI" pitchFamily="50" charset="-128"/>
                <a:ea typeface="Meiryo UI" pitchFamily="50" charset="-128"/>
                <a:cs typeface="Meiryo UI" pitchFamily="50" charset="-128"/>
              </a:rPr>
              <a:t>CSV</a:t>
            </a:r>
            <a:r>
              <a:rPr lang="ja-JP" altLang="en-US" sz="2000" dirty="0" smtClean="0">
                <a:latin typeface="Meiryo UI" pitchFamily="50" charset="-128"/>
                <a:ea typeface="Meiryo UI" pitchFamily="50" charset="-128"/>
                <a:cs typeface="Meiryo UI" pitchFamily="50" charset="-128"/>
              </a:rPr>
              <a:t>ファイルがなければ、新規作成します。１０万行ずつディバッグ情報を入れて、実行時間を図ります。以下のグラフを作りました。</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AWS</a:t>
            </a:r>
            <a:r>
              <a:rPr lang="ja-JP" altLang="en-US" sz="2000" dirty="0" smtClean="0">
                <a:latin typeface="Meiryo UI" pitchFamily="50" charset="-128"/>
                <a:ea typeface="Meiryo UI" pitchFamily="50" charset="-128"/>
                <a:cs typeface="Meiryo UI" pitchFamily="50" charset="-128"/>
              </a:rPr>
              <a:t>全体の負荷に影響されているかどうか判明するため、違う時間帯で２回テストしました。結果は同じです。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１－２．問題分析のストーリー、２</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4" name="図 3"/>
          <p:cNvPicPr>
            <a:picLocks noChangeAspect="1"/>
          </p:cNvPicPr>
          <p:nvPr/>
        </p:nvPicPr>
        <p:blipFill>
          <a:blip r:embed="rId3"/>
          <a:stretch>
            <a:fillRect/>
          </a:stretch>
        </p:blipFill>
        <p:spPr>
          <a:xfrm>
            <a:off x="2687427" y="3190855"/>
            <a:ext cx="6115050" cy="3000375"/>
          </a:xfrm>
          <a:prstGeom prst="rect">
            <a:avLst/>
          </a:prstGeom>
        </p:spPr>
      </p:pic>
      <p:sp>
        <p:nvSpPr>
          <p:cNvPr id="5" name="角丸四角形吹き出し 4"/>
          <p:cNvSpPr/>
          <p:nvPr/>
        </p:nvSpPr>
        <p:spPr>
          <a:xfrm>
            <a:off x="307975" y="3190855"/>
            <a:ext cx="1868214" cy="1064973"/>
          </a:xfrm>
          <a:prstGeom prst="wedgeRoundRectCallout">
            <a:avLst>
              <a:gd name="adj1" fmla="val 68197"/>
              <a:gd name="adj2" fmla="val -42606"/>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１０万</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行データを</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処理する時間、</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単位（分）</a:t>
            </a: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7352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gmail-m_3971630236979819588_x0000_i1025"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7544"/>
            <a:ext cx="9144000" cy="500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AWS</a:t>
            </a:r>
            <a:r>
              <a:rPr lang="ja-JP" altLang="en-US" sz="2000" dirty="0" smtClean="0">
                <a:latin typeface="Meiryo UI" pitchFamily="50" charset="-128"/>
                <a:ea typeface="Meiryo UI" pitchFamily="50" charset="-128"/>
                <a:cs typeface="Meiryo UI" pitchFamily="50" charset="-128"/>
              </a:rPr>
              <a:t>監視画面から、ディスクトラフィックは連続的に高い数字とわかりました。</a:t>
            </a:r>
            <a:r>
              <a:rPr lang="en-US" altLang="ja-JP" sz="2000" dirty="0" smtClean="0">
                <a:latin typeface="Meiryo UI" pitchFamily="50" charset="-128"/>
                <a:ea typeface="Meiryo UI" pitchFamily="50" charset="-128"/>
                <a:cs typeface="Meiryo UI" pitchFamily="50" charset="-128"/>
              </a:rPr>
              <a:t>※</a:t>
            </a:r>
            <a:r>
              <a:rPr lang="ja-JP" altLang="en-US" sz="2000" smtClean="0">
                <a:latin typeface="Meiryo UI" pitchFamily="50" charset="-128"/>
                <a:ea typeface="Meiryo UI" pitchFamily="50" charset="-128"/>
                <a:cs typeface="Meiryo UI" pitchFamily="50" charset="-128"/>
              </a:rPr>
              <a:t>閾値までまだです。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１－２．問題分析のストーリー、３</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70847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ファイルを開くと閉じる処理の回数を減らすため、以下のように調整してみました。</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１－３．解決方法</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7" name="テキスト ボックス 6"/>
          <p:cNvSpPr txBox="1"/>
          <p:nvPr/>
        </p:nvSpPr>
        <p:spPr>
          <a:xfrm>
            <a:off x="251136" y="1382638"/>
            <a:ext cx="2121574" cy="369332"/>
          </a:xfrm>
          <a:prstGeom prst="rect">
            <a:avLst/>
          </a:prstGeom>
          <a:noFill/>
        </p:spPr>
        <p:txBody>
          <a:bodyPr wrap="square" rtlCol="0">
            <a:spAutoFit/>
          </a:bodyPr>
          <a:lstStyle/>
          <a:p>
            <a:r>
              <a:rPr lang="ja-JP" altLang="en-US" dirty="0"/>
              <a:t>既存</a:t>
            </a:r>
            <a:endParaRPr kumimoji="1" lang="ja-JP" altLang="en-US" dirty="0"/>
          </a:p>
        </p:txBody>
      </p:sp>
      <p:sp>
        <p:nvSpPr>
          <p:cNvPr id="8" name="テキスト ボックス 7"/>
          <p:cNvSpPr txBox="1"/>
          <p:nvPr/>
        </p:nvSpPr>
        <p:spPr>
          <a:xfrm>
            <a:off x="5412575" y="1404454"/>
            <a:ext cx="2121574" cy="369332"/>
          </a:xfrm>
          <a:prstGeom prst="rect">
            <a:avLst/>
          </a:prstGeom>
          <a:noFill/>
        </p:spPr>
        <p:txBody>
          <a:bodyPr wrap="square" rtlCol="0">
            <a:spAutoFit/>
          </a:bodyPr>
          <a:lstStyle/>
          <a:p>
            <a:r>
              <a:rPr lang="ja-JP" altLang="en-US" dirty="0" smtClean="0"/>
              <a:t>調整後</a:t>
            </a:r>
            <a:endParaRPr kumimoji="1" lang="ja-JP" altLang="en-US" dirty="0"/>
          </a:p>
        </p:txBody>
      </p:sp>
      <p:sp>
        <p:nvSpPr>
          <p:cNvPr id="2" name="角丸四角形 1"/>
          <p:cNvSpPr/>
          <p:nvPr/>
        </p:nvSpPr>
        <p:spPr>
          <a:xfrm>
            <a:off x="307975" y="1773786"/>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１行テキストデータを読み取る</a:t>
            </a:r>
          </a:p>
        </p:txBody>
      </p:sp>
      <p:sp>
        <p:nvSpPr>
          <p:cNvPr id="4" name="フローチャート: 判断 3"/>
          <p:cNvSpPr/>
          <p:nvPr/>
        </p:nvSpPr>
        <p:spPr>
          <a:xfrm>
            <a:off x="73463" y="2574714"/>
            <a:ext cx="2037145" cy="1131068"/>
          </a:xfrm>
          <a:prstGeom prst="flowChartDecisi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5" y="2772695"/>
            <a:ext cx="1654832"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代理店コード項目で同名</a:t>
            </a:r>
            <a:r>
              <a:rPr lang="en-US" altLang="ja-JP" sz="1400" dirty="0" smtClean="0">
                <a:latin typeface="Meiryo UI" panose="020B0604030504040204" pitchFamily="50" charset="-128"/>
                <a:ea typeface="Meiryo UI" panose="020B0604030504040204" pitchFamily="50" charset="-128"/>
              </a:rPr>
              <a:t>CSV</a:t>
            </a:r>
            <a:r>
              <a:rPr lang="ja-JP" altLang="en-US" sz="1400" dirty="0" smtClean="0">
                <a:latin typeface="Meiryo UI" panose="020B0604030504040204" pitchFamily="50" charset="-128"/>
                <a:ea typeface="Meiryo UI" panose="020B0604030504040204" pitchFamily="50" charset="-128"/>
              </a:rPr>
              <a:t>有無を確認する</a:t>
            </a:r>
            <a:endParaRPr kumimoji="1" lang="ja-JP" altLang="en-US" sz="14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2046908" y="2789258"/>
            <a:ext cx="771542" cy="369332"/>
          </a:xfrm>
          <a:prstGeom prst="rect">
            <a:avLst/>
          </a:prstGeom>
          <a:noFill/>
        </p:spPr>
        <p:txBody>
          <a:bodyPr wrap="square" rtlCol="0">
            <a:spAutoFit/>
          </a:bodyPr>
          <a:lstStyle/>
          <a:p>
            <a:r>
              <a:rPr lang="ja-JP" altLang="en-US" dirty="0" smtClean="0"/>
              <a:t>なし</a:t>
            </a:r>
            <a:endParaRPr kumimoji="1" lang="ja-JP" altLang="en-US" dirty="0"/>
          </a:p>
        </p:txBody>
      </p:sp>
      <p:sp>
        <p:nvSpPr>
          <p:cNvPr id="15" name="角丸四角形 14"/>
          <p:cNvSpPr/>
          <p:nvPr/>
        </p:nvSpPr>
        <p:spPr>
          <a:xfrm>
            <a:off x="1970689" y="3517878"/>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同名</a:t>
            </a:r>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を作成する</a:t>
            </a:r>
          </a:p>
        </p:txBody>
      </p:sp>
      <p:cxnSp>
        <p:nvCxnSpPr>
          <p:cNvPr id="6" name="カギ線コネクタ 5"/>
          <p:cNvCxnSpPr>
            <a:stCxn id="4" idx="3"/>
            <a:endCxn id="15" idx="0"/>
          </p:cNvCxnSpPr>
          <p:nvPr/>
        </p:nvCxnSpPr>
        <p:spPr>
          <a:xfrm>
            <a:off x="2110608" y="3140248"/>
            <a:ext cx="644142" cy="377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307975" y="4424395"/>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同名</a:t>
            </a:r>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を開く</a:t>
            </a: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カギ線コネクタ 19"/>
          <p:cNvCxnSpPr>
            <a:stCxn id="4" idx="2"/>
            <a:endCxn id="19" idx="0"/>
          </p:cNvCxnSpPr>
          <p:nvPr/>
        </p:nvCxnSpPr>
        <p:spPr>
          <a:xfrm rot="5400000">
            <a:off x="732730" y="4065088"/>
            <a:ext cx="718613"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15" idx="2"/>
            <a:endCxn id="19" idx="0"/>
          </p:cNvCxnSpPr>
          <p:nvPr/>
        </p:nvCxnSpPr>
        <p:spPr>
          <a:xfrm rot="5400000">
            <a:off x="1809093" y="3478738"/>
            <a:ext cx="228600" cy="16627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角丸四角形 30"/>
          <p:cNvSpPr/>
          <p:nvPr/>
        </p:nvSpPr>
        <p:spPr>
          <a:xfrm>
            <a:off x="301625" y="5184850"/>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１行データを保存</a:t>
            </a:r>
          </a:p>
        </p:txBody>
      </p:sp>
      <p:sp>
        <p:nvSpPr>
          <p:cNvPr id="32" name="テキスト ボックス 31"/>
          <p:cNvSpPr txBox="1"/>
          <p:nvPr/>
        </p:nvSpPr>
        <p:spPr>
          <a:xfrm>
            <a:off x="1104555" y="3672276"/>
            <a:ext cx="771542" cy="369332"/>
          </a:xfrm>
          <a:prstGeom prst="rect">
            <a:avLst/>
          </a:prstGeom>
          <a:noFill/>
        </p:spPr>
        <p:txBody>
          <a:bodyPr wrap="square" rtlCol="0">
            <a:spAutoFit/>
          </a:bodyPr>
          <a:lstStyle/>
          <a:p>
            <a:r>
              <a:rPr lang="ja-JP" altLang="en-US" dirty="0" smtClean="0"/>
              <a:t>あり</a:t>
            </a:r>
            <a:endParaRPr kumimoji="1" lang="ja-JP" altLang="en-US" dirty="0"/>
          </a:p>
        </p:txBody>
      </p:sp>
      <p:sp>
        <p:nvSpPr>
          <p:cNvPr id="33" name="角丸四角形 32"/>
          <p:cNvSpPr/>
          <p:nvPr/>
        </p:nvSpPr>
        <p:spPr>
          <a:xfrm>
            <a:off x="314326" y="5945305"/>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同名</a:t>
            </a:r>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閉じる</a:t>
            </a:r>
            <a:endPar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5412575" y="1751970"/>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バッファー</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用</a:t>
            </a:r>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Map</a:t>
            </a: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変数を作成する</a:t>
            </a:r>
          </a:p>
        </p:txBody>
      </p:sp>
      <p:sp>
        <p:nvSpPr>
          <p:cNvPr id="35" name="角丸四角形 34"/>
          <p:cNvSpPr/>
          <p:nvPr/>
        </p:nvSpPr>
        <p:spPr>
          <a:xfrm>
            <a:off x="5412574" y="2517524"/>
            <a:ext cx="3068161"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１０万行を読み取って、代理店コード毎に配列に分けて、バッファに保存する。</a:t>
            </a:r>
          </a:p>
        </p:txBody>
      </p:sp>
      <p:sp>
        <p:nvSpPr>
          <p:cNvPr id="36" name="角丸四角形 35"/>
          <p:cNvSpPr/>
          <p:nvPr/>
        </p:nvSpPr>
        <p:spPr>
          <a:xfrm>
            <a:off x="5412574" y="3283078"/>
            <a:ext cx="306816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バッファーに格納した代理店コードごとの配列をループし</a:t>
            </a:r>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保存処理を行う</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155576" y="2574714"/>
            <a:ext cx="3320722" cy="4048508"/>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5412574" y="4133331"/>
            <a:ext cx="3068161" cy="569621"/>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左の赤枠と近い処理ですだが、</a:t>
            </a:r>
            <a:endPar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１行ではなく、１つの配列を保存する。</a:t>
            </a:r>
          </a:p>
        </p:txBody>
      </p:sp>
      <p:sp>
        <p:nvSpPr>
          <p:cNvPr id="39" name="角丸四角形 38"/>
          <p:cNvSpPr/>
          <p:nvPr/>
        </p:nvSpPr>
        <p:spPr>
          <a:xfrm>
            <a:off x="5412575" y="4845891"/>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バッファー</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用</a:t>
            </a:r>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Map</a:t>
            </a: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変数を</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クリア</a:t>
            </a: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5412574" y="5627425"/>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次の１０万行を処理する</a:t>
            </a:r>
          </a:p>
        </p:txBody>
      </p:sp>
    </p:spTree>
    <p:extLst>
      <p:ext uri="{BB962C8B-B14F-4D97-AF65-F5344CB8AC3E}">
        <p14:creationId xmlns:p14="http://schemas.microsoft.com/office/powerpoint/2010/main" val="46310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１－４．評価</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674034527"/>
              </p:ext>
            </p:extLst>
          </p:nvPr>
        </p:nvGraphicFramePr>
        <p:xfrm>
          <a:off x="251136" y="1185598"/>
          <a:ext cx="8599542" cy="2560320"/>
        </p:xfrm>
        <a:graphic>
          <a:graphicData uri="http://schemas.openxmlformats.org/drawingml/2006/table">
            <a:tbl>
              <a:tblPr firstRow="1" bandRow="1">
                <a:tableStyleId>{5C22544A-7EE6-4342-B048-85BDC9FD1C3A}</a:tableStyleId>
              </a:tblPr>
              <a:tblGrid>
                <a:gridCol w="2032000"/>
                <a:gridCol w="2831115"/>
                <a:gridCol w="3736427"/>
              </a:tblGrid>
              <a:tr h="0">
                <a:tc>
                  <a:txBody>
                    <a:bodyPr/>
                    <a:lstStyle/>
                    <a:p>
                      <a:r>
                        <a:rPr kumimoji="1" lang="ja-JP" altLang="en-US" dirty="0" smtClean="0"/>
                        <a:t>項目</a:t>
                      </a:r>
                      <a:endParaRPr kumimoji="1" lang="ja-JP" altLang="en-US" dirty="0"/>
                    </a:p>
                  </a:txBody>
                  <a:tcPr/>
                </a:tc>
                <a:tc>
                  <a:txBody>
                    <a:bodyPr/>
                    <a:lstStyle/>
                    <a:p>
                      <a:r>
                        <a:rPr kumimoji="1" lang="ja-JP" altLang="en-US" dirty="0" smtClean="0"/>
                        <a:t>既存</a:t>
                      </a:r>
                      <a:endParaRPr kumimoji="1" lang="ja-JP" altLang="en-US" dirty="0"/>
                    </a:p>
                  </a:txBody>
                  <a:tcPr/>
                </a:tc>
                <a:tc>
                  <a:txBody>
                    <a:bodyPr/>
                    <a:lstStyle/>
                    <a:p>
                      <a:r>
                        <a:rPr kumimoji="1" lang="ja-JP" altLang="en-US" dirty="0" smtClean="0"/>
                        <a:t>調整後</a:t>
                      </a:r>
                      <a:endParaRPr kumimoji="1" lang="ja-JP" altLang="en-US" dirty="0"/>
                    </a:p>
                  </a:txBody>
                  <a:tcPr/>
                </a:tc>
              </a:tr>
              <a:tr h="370840">
                <a:tc>
                  <a:txBody>
                    <a:bodyPr/>
                    <a:lstStyle/>
                    <a:p>
                      <a:r>
                        <a:rPr kumimoji="1" lang="ja-JP" altLang="en-US" dirty="0" smtClean="0"/>
                        <a:t>ファイル開閉回数</a:t>
                      </a:r>
                      <a:endParaRPr kumimoji="1" lang="ja-JP" altLang="en-US" dirty="0"/>
                    </a:p>
                  </a:txBody>
                  <a:tcPr/>
                </a:tc>
                <a:tc>
                  <a:txBody>
                    <a:bodyPr/>
                    <a:lstStyle/>
                    <a:p>
                      <a:r>
                        <a:rPr kumimoji="1" lang="en-US" altLang="ja-JP" dirty="0" smtClean="0"/>
                        <a:t>600</a:t>
                      </a:r>
                      <a:r>
                        <a:rPr kumimoji="1" lang="ja-JP" altLang="en-US" dirty="0" smtClean="0"/>
                        <a:t>万行データの場合、</a:t>
                      </a:r>
                      <a:endParaRPr kumimoji="1" lang="en-US" altLang="ja-JP" dirty="0" smtClean="0"/>
                    </a:p>
                    <a:p>
                      <a:r>
                        <a:rPr kumimoji="1" lang="en-US" altLang="ja-JP" dirty="0" smtClean="0"/>
                        <a:t>600</a:t>
                      </a:r>
                      <a:r>
                        <a:rPr kumimoji="1" lang="ja-JP" altLang="en-US" dirty="0" smtClean="0"/>
                        <a:t>万回の開閉。</a:t>
                      </a:r>
                      <a:endParaRPr kumimoji="1" lang="ja-JP" altLang="en-US" dirty="0"/>
                    </a:p>
                  </a:txBody>
                  <a:tcPr/>
                </a:tc>
                <a:tc>
                  <a:txBody>
                    <a:bodyPr/>
                    <a:lstStyle/>
                    <a:p>
                      <a:r>
                        <a:rPr kumimoji="1" lang="en-US" altLang="ja-JP" dirty="0" smtClean="0"/>
                        <a:t>10</a:t>
                      </a:r>
                      <a:r>
                        <a:rPr kumimoji="1" lang="ja-JP" altLang="en-US" dirty="0" smtClean="0"/>
                        <a:t>万行ずつの保存処理</a:t>
                      </a:r>
                      <a:endParaRPr kumimoji="1" lang="en-US" altLang="ja-JP" dirty="0" smtClean="0"/>
                    </a:p>
                    <a:p>
                      <a:r>
                        <a:rPr kumimoji="1" lang="en-US" altLang="ja-JP" dirty="0" smtClean="0"/>
                        <a:t>60*</a:t>
                      </a:r>
                      <a:r>
                        <a:rPr kumimoji="1" lang="ja-JP" altLang="en-US" dirty="0" smtClean="0"/>
                        <a:t>代理店数</a:t>
                      </a:r>
                      <a:r>
                        <a:rPr kumimoji="1" lang="en-US" altLang="ja-JP" dirty="0" smtClean="0"/>
                        <a:t>7000</a:t>
                      </a:r>
                      <a:r>
                        <a:rPr kumimoji="1" lang="ja-JP" altLang="en-US" baseline="0" dirty="0" smtClean="0"/>
                        <a:t> </a:t>
                      </a:r>
                      <a:endParaRPr kumimoji="1" lang="en-US" altLang="ja-JP" baseline="0" dirty="0" smtClean="0"/>
                    </a:p>
                    <a:p>
                      <a:r>
                        <a:rPr kumimoji="1" lang="ja-JP" altLang="en-US" baseline="0" dirty="0" smtClean="0"/>
                        <a:t>最大</a:t>
                      </a:r>
                      <a:r>
                        <a:rPr kumimoji="1" lang="en-US" altLang="ja-JP" baseline="0" dirty="0" smtClean="0"/>
                        <a:t>24</a:t>
                      </a:r>
                      <a:r>
                        <a:rPr kumimoji="1" lang="ja-JP" altLang="en-US" baseline="0" dirty="0" smtClean="0"/>
                        <a:t>万回の</a:t>
                      </a:r>
                      <a:r>
                        <a:rPr kumimoji="1" lang="ja-JP" altLang="en-US" dirty="0" smtClean="0"/>
                        <a:t>開閉。</a:t>
                      </a:r>
                      <a:endParaRPr kumimoji="1" lang="ja-JP" altLang="en-US" dirty="0"/>
                    </a:p>
                  </a:txBody>
                  <a:tcPr/>
                </a:tc>
              </a:tr>
              <a:tr h="213360">
                <a:tc>
                  <a:txBody>
                    <a:bodyPr/>
                    <a:lstStyle/>
                    <a:p>
                      <a:r>
                        <a:rPr kumimoji="1" lang="ja-JP" altLang="en-US" dirty="0" smtClean="0"/>
                        <a:t>メモリ利用</a:t>
                      </a:r>
                      <a:endParaRPr kumimoji="1" lang="ja-JP" altLang="en-US" dirty="0"/>
                    </a:p>
                  </a:txBody>
                  <a:tcPr/>
                </a:tc>
                <a:tc>
                  <a:txBody>
                    <a:bodyPr/>
                    <a:lstStyle/>
                    <a:p>
                      <a:r>
                        <a:rPr kumimoji="1" lang="ja-JP" altLang="en-US" dirty="0" smtClean="0"/>
                        <a:t>特に注意点がない</a:t>
                      </a:r>
                      <a:endParaRPr kumimoji="1" lang="ja-JP" altLang="en-US" dirty="0"/>
                    </a:p>
                  </a:txBody>
                  <a:tcPr/>
                </a:tc>
                <a:tc>
                  <a:txBody>
                    <a:bodyPr/>
                    <a:lstStyle/>
                    <a:p>
                      <a:r>
                        <a:rPr kumimoji="1" lang="ja-JP" altLang="en-US" dirty="0" smtClean="0"/>
                        <a:t>１回</a:t>
                      </a:r>
                      <a:r>
                        <a:rPr kumimoji="1" lang="en-US" altLang="ja-JP" dirty="0" smtClean="0"/>
                        <a:t>10</a:t>
                      </a:r>
                      <a:r>
                        <a:rPr kumimoji="1" lang="ja-JP" altLang="en-US" dirty="0" smtClean="0"/>
                        <a:t>万行をバッファに格納する</a:t>
                      </a:r>
                      <a:endParaRPr kumimoji="1" lang="en-US" altLang="ja-JP" dirty="0" smtClean="0"/>
                    </a:p>
                    <a:p>
                      <a:r>
                        <a:rPr kumimoji="1" lang="en-US" altLang="ja-JP" dirty="0" smtClean="0"/>
                        <a:t>6GB/60</a:t>
                      </a:r>
                      <a:r>
                        <a:rPr kumimoji="1" lang="ja-JP" altLang="en-US" dirty="0" smtClean="0"/>
                        <a:t>回 </a:t>
                      </a:r>
                      <a:r>
                        <a:rPr kumimoji="1" lang="en-US" altLang="ja-JP" dirty="0" smtClean="0"/>
                        <a:t>= 100MB</a:t>
                      </a:r>
                      <a:endParaRPr kumimoji="1" lang="ja-JP" altLang="en-US" dirty="0"/>
                    </a:p>
                  </a:txBody>
                  <a:tcPr/>
                </a:tc>
              </a:tr>
              <a:tr h="426720">
                <a:tc>
                  <a:txBody>
                    <a:bodyPr/>
                    <a:lstStyle/>
                    <a:p>
                      <a:r>
                        <a:rPr kumimoji="1" lang="ja-JP" altLang="en-US" dirty="0" smtClean="0"/>
                        <a:t>実行時間</a:t>
                      </a:r>
                      <a:endParaRPr kumimoji="1" lang="ja-JP" altLang="en-US" dirty="0"/>
                    </a:p>
                  </a:txBody>
                  <a:tcPr/>
                </a:tc>
                <a:tc>
                  <a:txBody>
                    <a:bodyPr/>
                    <a:lstStyle/>
                    <a:p>
                      <a:r>
                        <a:rPr kumimoji="1" lang="ja-JP" altLang="en-US" dirty="0" smtClean="0"/>
                        <a:t>構築時、３０分間</a:t>
                      </a:r>
                      <a:endParaRPr kumimoji="1" lang="en-US" altLang="ja-JP" dirty="0" smtClean="0"/>
                    </a:p>
                    <a:p>
                      <a:r>
                        <a:rPr kumimoji="1" lang="ja-JP" altLang="en-US" dirty="0" smtClean="0"/>
                        <a:t>最近、２時間</a:t>
                      </a:r>
                      <a:endParaRPr kumimoji="1" lang="ja-JP" altLang="en-US" dirty="0"/>
                    </a:p>
                  </a:txBody>
                  <a:tcPr/>
                </a:tc>
                <a:tc>
                  <a:txBody>
                    <a:bodyPr/>
                    <a:lstStyle/>
                    <a:p>
                      <a:r>
                        <a:rPr kumimoji="1" lang="ja-JP" altLang="en-US" dirty="0" smtClean="0"/>
                        <a:t>３０分間</a:t>
                      </a:r>
                      <a:endParaRPr kumimoji="1" lang="ja-JP" altLang="en-US" dirty="0"/>
                    </a:p>
                  </a:txBody>
                  <a:tcPr/>
                </a:tc>
              </a:tr>
            </a:tbl>
          </a:graphicData>
        </a:graphic>
      </p:graphicFrame>
      <p:sp>
        <p:nvSpPr>
          <p:cNvPr id="9" name="角丸四角形吹き出し 8"/>
          <p:cNvSpPr/>
          <p:nvPr/>
        </p:nvSpPr>
        <p:spPr>
          <a:xfrm>
            <a:off x="2554014" y="4390696"/>
            <a:ext cx="3405352" cy="1450428"/>
          </a:xfrm>
          <a:prstGeom prst="wedgeRoundRectCallout">
            <a:avLst>
              <a:gd name="adj1" fmla="val -27777"/>
              <a:gd name="adj2" fmla="val -79348"/>
              <a:gd name="adj3" fmla="val 16667"/>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なぜこの差が出たのか、まだ不明です。</a:t>
            </a:r>
          </a:p>
        </p:txBody>
      </p:sp>
    </p:spTree>
    <p:extLst>
      <p:ext uri="{BB962C8B-B14F-4D97-AF65-F5344CB8AC3E}">
        <p14:creationId xmlns:p14="http://schemas.microsoft.com/office/powerpoint/2010/main" val="3590674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0" y="1857544"/>
            <a:ext cx="9144000" cy="5000625"/>
          </a:xfrm>
          <a:prstGeom prst="rect">
            <a:avLst/>
          </a:prstGeom>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赤枠の</a:t>
            </a:r>
            <a:r>
              <a:rPr lang="ja-JP" altLang="en-US" sz="2000" dirty="0" err="1" smtClean="0">
                <a:latin typeface="Meiryo UI" pitchFamily="50" charset="-128"/>
                <a:ea typeface="Meiryo UI" pitchFamily="50" charset="-128"/>
                <a:cs typeface="Meiryo UI" pitchFamily="50" charset="-128"/>
              </a:rPr>
              <a:t>は</a:t>
            </a:r>
            <a:r>
              <a:rPr lang="ja-JP" altLang="en-US" sz="2000" dirty="0" smtClean="0">
                <a:latin typeface="Meiryo UI" pitchFamily="50" charset="-128"/>
                <a:ea typeface="Meiryo UI" pitchFamily="50" charset="-128"/>
                <a:cs typeface="Meiryo UI" pitchFamily="50" charset="-128"/>
              </a:rPr>
              <a:t>、修正後ソースでバッチ実行時のディスクトラフィックの様子です。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１－５．監視から効果確認</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5" name="正方形/長方形 4"/>
          <p:cNvSpPr/>
          <p:nvPr/>
        </p:nvSpPr>
        <p:spPr>
          <a:xfrm>
            <a:off x="5872656" y="3334407"/>
            <a:ext cx="898634" cy="92228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0479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１－６．添付：プログラム抜粋</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2" name="正方形/長方形 1"/>
          <p:cNvSpPr/>
          <p:nvPr/>
        </p:nvSpPr>
        <p:spPr>
          <a:xfrm>
            <a:off x="251136" y="956658"/>
            <a:ext cx="5861597" cy="5415455"/>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makeCsvFile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rgbClr val="FFC000"/>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 buffers={};</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ファイル転換後、一時</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ファイル作成</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txtReader.loopAllLines</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txtConvertWriter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saveCSV</a:t>
            </a:r>
            <a:r>
              <a:rPr lang="en-US" altLang="ja-JP" sz="10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function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saveCSV</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for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key in buffers){</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(key=="debug") continue;</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new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 ",", "\"", "MS932");</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CSV</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書込み処理をインスタンスする</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=0;i&lt;buffers[</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length;i</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=buffers[</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csvwriter.writeLine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csvwriter.close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buffers={};</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endPar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function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txtConvertWriter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aryRowData</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intNum</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intNum</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100000 == 0 ){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saveCSV</a:t>
            </a:r>
            <a:r>
              <a:rPr lang="en-US" altLang="ja-JP" sz="10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endPar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代理店コードサブコード</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substr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(0,5);</a:t>
            </a:r>
          </a:p>
          <a:p>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    buffers[</a:t>
            </a:r>
            <a:r>
              <a:rPr lang="en-US" altLang="ja-JP" sz="1000" dirty="0" err="1">
                <a:solidFill>
                  <a:srgbClr val="FFC000"/>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].push(</a:t>
            </a:r>
            <a:r>
              <a:rPr lang="en-US" altLang="ja-JP" sz="1000" dirty="0" err="1">
                <a:solidFill>
                  <a:srgbClr val="FFC000"/>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769501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38595</TotalTime>
  <Words>1053</Words>
  <Application>Microsoft Office PowerPoint</Application>
  <PresentationFormat>画面に合わせる (4:3)</PresentationFormat>
  <Paragraphs>182</Paragraphs>
  <Slides>15</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ＭＳ Ｐゴシック</vt:lpstr>
      <vt:lpstr>MS UI Gothic</vt:lpstr>
      <vt:lpstr>Arial</vt:lpstr>
      <vt:lpstr>Calibri</vt:lpstr>
      <vt:lpstr>Wingdings</vt:lpstr>
      <vt:lpstr>1_Office ​​テーマ</vt:lpstr>
      <vt:lpstr>PowerPoint プレゼンテーション</vt:lpstr>
      <vt:lpstr>１－１．問題発見</vt:lpstr>
      <vt:lpstr>１－２．問題分析のストーリー、１</vt:lpstr>
      <vt:lpstr>１－２．問題分析のストーリー、２</vt:lpstr>
      <vt:lpstr>１－２．問題分析のストーリー、３</vt:lpstr>
      <vt:lpstr>１－３．解決方法</vt:lpstr>
      <vt:lpstr>１－４．評価</vt:lpstr>
      <vt:lpstr>１－５．監視から効果確認</vt:lpstr>
      <vt:lpstr>１－６．添付：プログラム抜粋</vt:lpstr>
      <vt:lpstr>２－１． CloudWatch とは</vt:lpstr>
      <vt:lpstr>２－２． EBS とは</vt:lpstr>
      <vt:lpstr>２－３．CloudWatch、サービスメニュー</vt:lpstr>
      <vt:lpstr>２－４．CloudWatch、メトリクス</vt:lpstr>
      <vt:lpstr>２－５．CloudWatch、ボリューム別メトリクス</vt:lpstr>
      <vt:lpstr>２－６．CloudWatch、グラフ表示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4746</cp:revision>
  <cp:lastPrinted>2012-10-25T09:56:50Z</cp:lastPrinted>
  <dcterms:modified xsi:type="dcterms:W3CDTF">2021-05-28T04:58:19Z</dcterms:modified>
</cp:coreProperties>
</file>