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56" r:id="rId3"/>
    <p:sldId id="257" r:id="rId4"/>
    <p:sldId id="264" r:id="rId5"/>
    <p:sldId id="259" r:id="rId6"/>
    <p:sldId id="258" r:id="rId7"/>
    <p:sldId id="260" r:id="rId8"/>
    <p:sldId id="262" r:id="rId9"/>
    <p:sldId id="263" r:id="rId1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4660"/>
  </p:normalViewPr>
  <p:slideViewPr>
    <p:cSldViewPr snapToGrid="0">
      <p:cViewPr varScale="1">
        <p:scale>
          <a:sx n="76" d="100"/>
          <a:sy n="76" d="100"/>
        </p:scale>
        <p:origin x="91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11FB4-7FF2-4F2D-8BCE-0793373968A4}" type="datetimeFigureOut">
              <a:rPr kumimoji="1" lang="ja-JP" altLang="en-US" smtClean="0"/>
              <a:t>2019/12/23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D4275-58C4-453A-B724-8F0DA3093652}" type="slidenum">
              <a:rPr kumimoji="1" lang="ja-JP" altLang="en-US" smtClean="0"/>
              <a:t>‹#›</a:t>
            </a:fld>
            <a:endParaRPr kumimoji="1" lang="ja-JP" altLang="en-US"/>
          </a:p>
        </p:txBody>
      </p:sp>
    </p:spTree>
    <p:extLst>
      <p:ext uri="{BB962C8B-B14F-4D97-AF65-F5344CB8AC3E}">
        <p14:creationId xmlns:p14="http://schemas.microsoft.com/office/powerpoint/2010/main" val="19497747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1</a:t>
            </a:fld>
            <a:endParaRPr lang="en-US" altLang="ja-JP" dirty="0">
              <a:solidFill>
                <a:prstClr val="black"/>
              </a:solidFill>
            </a:endParaRPr>
          </a:p>
        </p:txBody>
      </p:sp>
    </p:spTree>
    <p:extLst>
      <p:ext uri="{BB962C8B-B14F-4D97-AF65-F5344CB8AC3E}">
        <p14:creationId xmlns:p14="http://schemas.microsoft.com/office/powerpoint/2010/main" val="3739559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2</a:t>
            </a:fld>
            <a:endParaRPr lang="en-US" altLang="ja-JP" dirty="0">
              <a:solidFill>
                <a:prstClr val="black"/>
              </a:solidFill>
            </a:endParaRPr>
          </a:p>
        </p:txBody>
      </p:sp>
    </p:spTree>
    <p:extLst>
      <p:ext uri="{BB962C8B-B14F-4D97-AF65-F5344CB8AC3E}">
        <p14:creationId xmlns:p14="http://schemas.microsoft.com/office/powerpoint/2010/main" val="408898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3</a:t>
            </a:fld>
            <a:endParaRPr lang="en-US" altLang="ja-JP" dirty="0">
              <a:solidFill>
                <a:prstClr val="black"/>
              </a:solidFill>
            </a:endParaRPr>
          </a:p>
        </p:txBody>
      </p:sp>
    </p:spTree>
    <p:extLst>
      <p:ext uri="{BB962C8B-B14F-4D97-AF65-F5344CB8AC3E}">
        <p14:creationId xmlns:p14="http://schemas.microsoft.com/office/powerpoint/2010/main" val="514639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4</a:t>
            </a:fld>
            <a:endParaRPr lang="en-US" altLang="ja-JP" dirty="0">
              <a:solidFill>
                <a:prstClr val="black"/>
              </a:solidFill>
            </a:endParaRPr>
          </a:p>
        </p:txBody>
      </p:sp>
    </p:spTree>
    <p:extLst>
      <p:ext uri="{BB962C8B-B14F-4D97-AF65-F5344CB8AC3E}">
        <p14:creationId xmlns:p14="http://schemas.microsoft.com/office/powerpoint/2010/main" val="491533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5</a:t>
            </a:fld>
            <a:endParaRPr lang="en-US" altLang="ja-JP" dirty="0">
              <a:solidFill>
                <a:prstClr val="black"/>
              </a:solidFill>
            </a:endParaRPr>
          </a:p>
        </p:txBody>
      </p:sp>
    </p:spTree>
    <p:extLst>
      <p:ext uri="{BB962C8B-B14F-4D97-AF65-F5344CB8AC3E}">
        <p14:creationId xmlns:p14="http://schemas.microsoft.com/office/powerpoint/2010/main" val="451122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6</a:t>
            </a:fld>
            <a:endParaRPr lang="en-US" altLang="ja-JP" dirty="0">
              <a:solidFill>
                <a:prstClr val="black"/>
              </a:solidFill>
            </a:endParaRPr>
          </a:p>
        </p:txBody>
      </p:sp>
    </p:spTree>
    <p:extLst>
      <p:ext uri="{BB962C8B-B14F-4D97-AF65-F5344CB8AC3E}">
        <p14:creationId xmlns:p14="http://schemas.microsoft.com/office/powerpoint/2010/main" val="491533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7</a:t>
            </a:fld>
            <a:endParaRPr lang="en-US" altLang="ja-JP" dirty="0">
              <a:solidFill>
                <a:prstClr val="black"/>
              </a:solidFill>
            </a:endParaRPr>
          </a:p>
        </p:txBody>
      </p:sp>
    </p:spTree>
    <p:extLst>
      <p:ext uri="{BB962C8B-B14F-4D97-AF65-F5344CB8AC3E}">
        <p14:creationId xmlns:p14="http://schemas.microsoft.com/office/powerpoint/2010/main" val="323497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8</a:t>
            </a:fld>
            <a:endParaRPr lang="en-US" altLang="ja-JP" dirty="0">
              <a:solidFill>
                <a:prstClr val="black"/>
              </a:solidFill>
            </a:endParaRPr>
          </a:p>
        </p:txBody>
      </p:sp>
    </p:spTree>
    <p:extLst>
      <p:ext uri="{BB962C8B-B14F-4D97-AF65-F5344CB8AC3E}">
        <p14:creationId xmlns:p14="http://schemas.microsoft.com/office/powerpoint/2010/main" val="2690225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15921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78686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66636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1" y="863003"/>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ja-JP" altLang="en-US" sz="1350" dirty="0">
              <a:solidFill>
                <a:prstClr val="white"/>
              </a:solidFill>
            </a:endParaRPr>
          </a:p>
        </p:txBody>
      </p:sp>
      <p:sp>
        <p:nvSpPr>
          <p:cNvPr id="6" name="テキスト ボックス 9"/>
          <p:cNvSpPr txBox="1">
            <a:spLocks noChangeArrowheads="1"/>
          </p:cNvSpPr>
          <p:nvPr/>
        </p:nvSpPr>
        <p:spPr bwMode="auto">
          <a:xfrm>
            <a:off x="-36513" y="-47625"/>
            <a:ext cx="324008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fontAlgn="base" hangingPunct="1">
              <a:spcBef>
                <a:spcPct val="0"/>
              </a:spcBef>
              <a:spcAft>
                <a:spcPct val="0"/>
              </a:spcAft>
              <a:defRPr/>
            </a:pPr>
            <a:r>
              <a:rPr lang="en-US" altLang="ja-JP" sz="1050" b="1" dirty="0" smtClean="0">
                <a:solidFill>
                  <a:srgbClr val="C00000"/>
                </a:solidFill>
              </a:rPr>
              <a:t>EFW MAKE IT EASY</a:t>
            </a:r>
            <a:endParaRPr lang="ja-JP" altLang="en-US" sz="1050" b="1" dirty="0" smtClean="0">
              <a:solidFill>
                <a:srgbClr val="C00000"/>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288" y="651986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100">
                <a:solidFill>
                  <a:schemeClr val="tx2"/>
                </a:solidFill>
                <a:latin typeface="MS UI Gothic" pitchFamily="50" charset="-128"/>
                <a:ea typeface="MS UI Gothic"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350">
                <a:latin typeface="MS UI Gothic" pitchFamily="50" charset="-128"/>
                <a:ea typeface="MS UI Gothic" pitchFamily="50" charset="-128"/>
              </a:defRPr>
            </a:lvl1pPr>
            <a:lvl2pPr>
              <a:defRPr sz="1350">
                <a:latin typeface="MS UI Gothic" pitchFamily="50" charset="-128"/>
                <a:ea typeface="MS UI Gothic" pitchFamily="50" charset="-128"/>
              </a:defRPr>
            </a:lvl2pPr>
            <a:lvl3pPr>
              <a:defRPr sz="1350">
                <a:latin typeface="MS UI Gothic" pitchFamily="50" charset="-128"/>
                <a:ea typeface="MS UI Gothic" pitchFamily="50" charset="-128"/>
              </a:defRPr>
            </a:lvl3pPr>
            <a:lvl4pPr>
              <a:defRPr sz="1350">
                <a:latin typeface="MS UI Gothic" pitchFamily="50" charset="-128"/>
                <a:ea typeface="MS UI Gothic" pitchFamily="50" charset="-128"/>
              </a:defRPr>
            </a:lvl4pPr>
            <a:lvl5pPr>
              <a:defRPr sz="1350">
                <a:latin typeface="MS UI Gothic" pitchFamily="50" charset="-128"/>
                <a:ea typeface="MS UI Gothic"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171316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47140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49586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38684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53430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51757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276162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0837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10493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67053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 name="スライド番号プレースホルダー 1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Arial" charset="0"/>
              </a:defRPr>
            </a:lvl1pPr>
          </a:lstStyle>
          <a:p>
            <a:pPr fontAlgn="base">
              <a:spcBef>
                <a:spcPct val="0"/>
              </a:spcBef>
              <a:spcAft>
                <a:spcPct val="0"/>
              </a:spcAft>
              <a:defRPr/>
            </a:pPr>
            <a:fld id="{E5AA8DC3-14C1-4C98-A520-5519C9F789F6}" type="slidenum">
              <a:rPr lang="ja-JP" altLang="en-US">
                <a:ea typeface="ＭＳ Ｐゴシック" pitchFamily="50" charset="-128"/>
              </a:rPr>
              <a:pPr fontAlgn="base">
                <a:spcBef>
                  <a:spcPct val="0"/>
                </a:spcBef>
                <a:spcAft>
                  <a:spcPct val="0"/>
                </a:spcAft>
                <a:defRPr/>
              </a:pPr>
              <a:t>‹#›</a:t>
            </a:fld>
            <a:endParaRPr lang="ja-JP" altLang="en-US">
              <a:ea typeface="ＭＳ Ｐゴシック" pitchFamily="50" charset="-128"/>
            </a:endParaRPr>
          </a:p>
        </p:txBody>
      </p:sp>
    </p:spTree>
    <p:extLst>
      <p:ext uri="{BB962C8B-B14F-4D97-AF65-F5344CB8AC3E}">
        <p14:creationId xmlns:p14="http://schemas.microsoft.com/office/powerpoint/2010/main" val="243386480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rtl="0" eaLnBrk="1" fontAlgn="base" hangingPunct="1">
        <a:spcBef>
          <a:spcPct val="0"/>
        </a:spcBef>
        <a:spcAft>
          <a:spcPct val="0"/>
        </a:spcAft>
        <a:defRPr kumimoji="1" sz="3300" kern="1200">
          <a:solidFill>
            <a:schemeClr val="tx1"/>
          </a:solidFill>
          <a:latin typeface="Arial" charset="0"/>
          <a:ea typeface="+mj-ea"/>
          <a:cs typeface="+mj-cs"/>
        </a:defRPr>
      </a:lvl1pPr>
      <a:lvl2pPr algn="ctr" rtl="0" eaLnBrk="1" fontAlgn="base" hangingPunct="1">
        <a:spcBef>
          <a:spcPct val="0"/>
        </a:spcBef>
        <a:spcAft>
          <a:spcPct val="0"/>
        </a:spcAft>
        <a:defRPr kumimoji="1" sz="3300">
          <a:solidFill>
            <a:schemeClr val="tx1"/>
          </a:solidFill>
          <a:latin typeface="Arial" charset="0"/>
          <a:ea typeface="ＭＳ Ｐゴシック" charset="-128"/>
        </a:defRPr>
      </a:lvl2pPr>
      <a:lvl3pPr algn="ctr" rtl="0" eaLnBrk="1" fontAlgn="base" hangingPunct="1">
        <a:spcBef>
          <a:spcPct val="0"/>
        </a:spcBef>
        <a:spcAft>
          <a:spcPct val="0"/>
        </a:spcAft>
        <a:defRPr kumimoji="1" sz="3300">
          <a:solidFill>
            <a:schemeClr val="tx1"/>
          </a:solidFill>
          <a:latin typeface="Arial" charset="0"/>
          <a:ea typeface="ＭＳ Ｐゴシック" charset="-128"/>
        </a:defRPr>
      </a:lvl3pPr>
      <a:lvl4pPr algn="ctr" rtl="0" eaLnBrk="1" fontAlgn="base" hangingPunct="1">
        <a:spcBef>
          <a:spcPct val="0"/>
        </a:spcBef>
        <a:spcAft>
          <a:spcPct val="0"/>
        </a:spcAft>
        <a:defRPr kumimoji="1" sz="3300">
          <a:solidFill>
            <a:schemeClr val="tx1"/>
          </a:solidFill>
          <a:latin typeface="Arial" charset="0"/>
          <a:ea typeface="ＭＳ Ｐゴシック" charset="-128"/>
        </a:defRPr>
      </a:lvl4pPr>
      <a:lvl5pPr algn="ctr" rtl="0" eaLnBrk="1" fontAlgn="base" hangingPunct="1">
        <a:spcBef>
          <a:spcPct val="0"/>
        </a:spcBef>
        <a:spcAft>
          <a:spcPct val="0"/>
        </a:spcAft>
        <a:defRPr kumimoji="1" sz="3300">
          <a:solidFill>
            <a:schemeClr val="tx1"/>
          </a:solidFill>
          <a:latin typeface="Arial" charset="0"/>
          <a:ea typeface="ＭＳ Ｐゴシック" charset="-128"/>
        </a:defRPr>
      </a:lvl5pPr>
      <a:lvl6pPr marL="342900" algn="ctr" rtl="0" eaLnBrk="1" fontAlgn="base" hangingPunct="1">
        <a:spcBef>
          <a:spcPct val="0"/>
        </a:spcBef>
        <a:spcAft>
          <a:spcPct val="0"/>
        </a:spcAft>
        <a:defRPr kumimoji="1" sz="3300">
          <a:solidFill>
            <a:schemeClr val="tx1"/>
          </a:solidFill>
          <a:latin typeface="Calibri" pitchFamily="34" charset="0"/>
          <a:ea typeface="ＭＳ Ｐゴシック" charset="-128"/>
        </a:defRPr>
      </a:lvl6pPr>
      <a:lvl7pPr marL="685800" algn="ctr" rtl="0" eaLnBrk="1" fontAlgn="base" hangingPunct="1">
        <a:spcBef>
          <a:spcPct val="0"/>
        </a:spcBef>
        <a:spcAft>
          <a:spcPct val="0"/>
        </a:spcAft>
        <a:defRPr kumimoji="1" sz="3300">
          <a:solidFill>
            <a:schemeClr val="tx1"/>
          </a:solidFill>
          <a:latin typeface="Calibri" pitchFamily="34" charset="0"/>
          <a:ea typeface="ＭＳ Ｐゴシック" charset="-128"/>
        </a:defRPr>
      </a:lvl7pPr>
      <a:lvl8pPr marL="1028700" algn="ctr" rtl="0" eaLnBrk="1" fontAlgn="base" hangingPunct="1">
        <a:spcBef>
          <a:spcPct val="0"/>
        </a:spcBef>
        <a:spcAft>
          <a:spcPct val="0"/>
        </a:spcAft>
        <a:defRPr kumimoji="1" sz="3300">
          <a:solidFill>
            <a:schemeClr val="tx1"/>
          </a:solidFill>
          <a:latin typeface="Calibri" pitchFamily="34" charset="0"/>
          <a:ea typeface="ＭＳ Ｐゴシック" charset="-128"/>
        </a:defRPr>
      </a:lvl8pPr>
      <a:lvl9pPr marL="1371600" algn="ctr" rtl="0" eaLnBrk="1" fontAlgn="base" hangingPunct="1">
        <a:spcBef>
          <a:spcPct val="0"/>
        </a:spcBef>
        <a:spcAft>
          <a:spcPct val="0"/>
        </a:spcAft>
        <a:defRPr kumimoji="1" sz="3300">
          <a:solidFill>
            <a:schemeClr val="tx1"/>
          </a:solidFill>
          <a:latin typeface="Calibri" pitchFamily="34" charset="0"/>
          <a:ea typeface="ＭＳ Ｐゴシック" charset="-128"/>
        </a:defRPr>
      </a:lvl9pPr>
    </p:titleStyle>
    <p:bodyStyle>
      <a:lvl1pPr marL="257175" indent="-257175" algn="l" rtl="0" eaLnBrk="1" fontAlgn="base" hangingPunct="1">
        <a:spcBef>
          <a:spcPct val="20000"/>
        </a:spcBef>
        <a:spcAft>
          <a:spcPct val="0"/>
        </a:spcAft>
        <a:buFont typeface="Arial" charset="0"/>
        <a:buChar char="•"/>
        <a:defRPr kumimoji="1" sz="2400" kern="1200">
          <a:solidFill>
            <a:schemeClr val="tx1"/>
          </a:solidFill>
          <a:latin typeface="Arial" charset="0"/>
          <a:ea typeface="+mn-ea"/>
          <a:cs typeface="+mn-cs"/>
        </a:defRPr>
      </a:lvl1pPr>
      <a:lvl2pPr marL="557213" indent="-214313" algn="l" rtl="0" eaLnBrk="1" fontAlgn="base" hangingPunct="1">
        <a:spcBef>
          <a:spcPct val="20000"/>
        </a:spcBef>
        <a:spcAft>
          <a:spcPct val="0"/>
        </a:spcAft>
        <a:buFont typeface="Arial" charset="0"/>
        <a:buChar char="–"/>
        <a:defRPr kumimoji="1" sz="2100" kern="1200">
          <a:solidFill>
            <a:schemeClr val="tx1"/>
          </a:solidFill>
          <a:latin typeface="Arial" charset="0"/>
          <a:ea typeface="+mn-ea"/>
          <a:cs typeface="+mn-cs"/>
        </a:defRPr>
      </a:lvl2pPr>
      <a:lvl3pPr marL="857250" indent="-171450" algn="l" rtl="0" eaLnBrk="1" fontAlgn="base" hangingPunct="1">
        <a:spcBef>
          <a:spcPct val="20000"/>
        </a:spcBef>
        <a:spcAft>
          <a:spcPct val="0"/>
        </a:spcAft>
        <a:buFont typeface="Arial" charset="0"/>
        <a:buChar char="•"/>
        <a:defRPr kumimoji="1" sz="1800" kern="1200">
          <a:solidFill>
            <a:schemeClr val="tx1"/>
          </a:solidFill>
          <a:latin typeface="Arial" charset="0"/>
          <a:ea typeface="+mn-ea"/>
          <a:cs typeface="+mn-cs"/>
        </a:defRPr>
      </a:lvl3pPr>
      <a:lvl4pPr marL="1200150" indent="-171450" algn="l" rtl="0" eaLnBrk="1" fontAlgn="base" hangingPunct="1">
        <a:spcBef>
          <a:spcPct val="20000"/>
        </a:spcBef>
        <a:spcAft>
          <a:spcPct val="0"/>
        </a:spcAft>
        <a:buFont typeface="Arial" charset="0"/>
        <a:buChar char="–"/>
        <a:defRPr kumimoji="1" sz="1500" kern="1200">
          <a:solidFill>
            <a:schemeClr val="tx1"/>
          </a:solidFill>
          <a:latin typeface="Arial" charset="0"/>
          <a:ea typeface="+mn-ea"/>
          <a:cs typeface="+mn-cs"/>
        </a:defRPr>
      </a:lvl4pPr>
      <a:lvl5pPr marL="1543050" indent="-171450" algn="l" rtl="0" eaLnBrk="1" fontAlgn="base" hangingPunct="1">
        <a:spcBef>
          <a:spcPct val="20000"/>
        </a:spcBef>
        <a:spcAft>
          <a:spcPct val="0"/>
        </a:spcAft>
        <a:buFont typeface="Arial" charset="0"/>
        <a:buChar char="»"/>
        <a:defRPr kumimoji="1" sz="1500" kern="1200">
          <a:solidFill>
            <a:schemeClr val="tx1"/>
          </a:solidFill>
          <a:latin typeface="Arial" charset="0"/>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ctrTitle" idx="4294967295"/>
          </p:nvPr>
        </p:nvSpPr>
        <p:spPr>
          <a:xfrm>
            <a:off x="1666875" y="2674145"/>
            <a:ext cx="5829300" cy="1327487"/>
          </a:xfrm>
        </p:spPr>
        <p:txBody>
          <a:bodyPr/>
          <a:lstStyle/>
          <a:p>
            <a:r>
              <a:rPr lang="ja-JP" altLang="en-US" sz="3600" dirty="0">
                <a:latin typeface="Meiryo UI" pitchFamily="50" charset="-128"/>
                <a:ea typeface="Meiryo UI" pitchFamily="50" charset="-128"/>
                <a:cs typeface="Meiryo UI" pitchFamily="50" charset="-128"/>
              </a:rPr>
              <a:t>高負荷対応の</a:t>
            </a:r>
            <a:r>
              <a:rPr lang="en-US" altLang="ja-JP" sz="3600" dirty="0">
                <a:latin typeface="Meiryo UI" pitchFamily="50" charset="-128"/>
                <a:ea typeface="Meiryo UI" pitchFamily="50" charset="-128"/>
                <a:cs typeface="Meiryo UI" pitchFamily="50" charset="-128"/>
              </a:rPr>
              <a:t>Tomcat </a:t>
            </a:r>
            <a:r>
              <a:rPr lang="en-US" altLang="ja-JP" sz="3600" dirty="0" err="1">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環境構築</a:t>
            </a:r>
            <a:r>
              <a:rPr lang="en-US" altLang="ja-JP" sz="2700" dirty="0">
                <a:latin typeface="Meiryo UI" pitchFamily="50" charset="-128"/>
                <a:ea typeface="Meiryo UI" pitchFamily="50" charset="-128"/>
                <a:cs typeface="Meiryo UI" pitchFamily="50" charset="-128"/>
              </a:rPr>
              <a:t/>
            </a:r>
            <a:br>
              <a:rPr lang="en-US" altLang="ja-JP" sz="2700" dirty="0">
                <a:latin typeface="Meiryo UI" pitchFamily="50" charset="-128"/>
                <a:ea typeface="Meiryo UI" pitchFamily="50" charset="-128"/>
                <a:cs typeface="Meiryo UI" pitchFamily="50" charset="-128"/>
              </a:rPr>
            </a:br>
            <a:r>
              <a:rPr lang="en-US" altLang="ja-JP" sz="1400" dirty="0" smtClean="0">
                <a:latin typeface="Meiryo UI" pitchFamily="50" charset="-128"/>
                <a:ea typeface="Meiryo UI" pitchFamily="50" charset="-128"/>
                <a:cs typeface="Meiryo UI" pitchFamily="50" charset="-128"/>
              </a:rPr>
              <a:t>v0.2</a:t>
            </a:r>
            <a:endParaRPr lang="en-US" altLang="ja-JP" sz="1400" dirty="0">
              <a:latin typeface="Meiryo UI" pitchFamily="50" charset="-128"/>
              <a:ea typeface="Meiryo UI" pitchFamily="50" charset="-128"/>
              <a:cs typeface="Meiryo UI" pitchFamily="50" charset="-128"/>
            </a:endParaRPr>
          </a:p>
        </p:txBody>
      </p:sp>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3077" name="タイトル 1"/>
          <p:cNvSpPr txBox="1">
            <a:spLocks/>
          </p:cNvSpPr>
          <p:nvPr/>
        </p:nvSpPr>
        <p:spPr bwMode="auto">
          <a:xfrm>
            <a:off x="1666875" y="4351723"/>
            <a:ext cx="5829300" cy="110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ctr" fontAlgn="base">
              <a:spcBef>
                <a:spcPct val="0"/>
              </a:spcBef>
              <a:spcAft>
                <a:spcPct val="0"/>
              </a:spcAft>
              <a:buFontTx/>
              <a:buNone/>
            </a:pP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buFont typeface="Arial" panose="020B0604020202020204" pitchFamily="34" charset="0"/>
              <a:buNone/>
            </a:pPr>
            <a:r>
              <a:rPr lang="en-US" altLang="ja-JP" sz="24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2019.8.15</a:t>
            </a:r>
            <a:endPar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タイトル 1"/>
          <p:cNvSpPr txBox="1">
            <a:spLocks/>
          </p:cNvSpPr>
          <p:nvPr/>
        </p:nvSpPr>
        <p:spPr bwMode="auto">
          <a:xfrm>
            <a:off x="1339454" y="1645444"/>
            <a:ext cx="4924425"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en-US" altLang="zh-TW"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Java</a:t>
            </a:r>
            <a:r>
              <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経験者向け</a:t>
            </a:r>
            <a:endParaRPr lang="ja-JP" altLang="ja-JP" sz="1800" kern="0" dirty="0">
              <a:solidFill>
                <a:prstClr val="black"/>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632673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タイトル 1"/>
          <p:cNvSpPr>
            <a:spLocks noGrp="1"/>
          </p:cNvSpPr>
          <p:nvPr>
            <p:ph type="title" idx="4294967295"/>
          </p:nvPr>
        </p:nvSpPr>
        <p:spPr>
          <a:xfrm>
            <a:off x="262550" y="431929"/>
            <a:ext cx="8198855"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システム概念図</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4" name="正方形/長方形 43"/>
          <p:cNvSpPr/>
          <p:nvPr/>
        </p:nvSpPr>
        <p:spPr>
          <a:xfrm>
            <a:off x="2916227" y="1396537"/>
            <a:ext cx="4106565" cy="421781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3195901" y="2034496"/>
            <a:ext cx="635922" cy="3421751"/>
          </a:xfrm>
          <a:prstGeom prst="rect">
            <a:avLst/>
          </a:prstGeom>
          <a:solidFill>
            <a:srgbClr val="0070C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正方形/長方形 67"/>
          <p:cNvSpPr/>
          <p:nvPr/>
        </p:nvSpPr>
        <p:spPr>
          <a:xfrm>
            <a:off x="3922353" y="2034496"/>
            <a:ext cx="2938273" cy="3421751"/>
          </a:xfrm>
          <a:prstGeom prst="rect">
            <a:avLst/>
          </a:prstGeom>
          <a:solidFill>
            <a:srgbClr val="0070C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25"/>
          <p:cNvSpPr/>
          <p:nvPr/>
        </p:nvSpPr>
        <p:spPr>
          <a:xfrm>
            <a:off x="4054608" y="3857308"/>
            <a:ext cx="818608"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Accept</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角丸四角形 33"/>
          <p:cNvSpPr/>
          <p:nvPr/>
        </p:nvSpPr>
        <p:spPr>
          <a:xfrm>
            <a:off x="4055252" y="2987484"/>
            <a:ext cx="818608" cy="498015"/>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Connection</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p>
        </p:txBody>
      </p:sp>
      <p:sp>
        <p:nvSpPr>
          <p:cNvPr id="50" name="テキスト ボックス 49"/>
          <p:cNvSpPr txBox="1"/>
          <p:nvPr/>
        </p:nvSpPr>
        <p:spPr>
          <a:xfrm>
            <a:off x="1226501" y="1087180"/>
            <a:ext cx="1546448"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ファイアウォール</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ボックス 51"/>
          <p:cNvSpPr txBox="1"/>
          <p:nvPr/>
        </p:nvSpPr>
        <p:spPr>
          <a:xfrm>
            <a:off x="4907824" y="5636166"/>
            <a:ext cx="2499240" cy="784830"/>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maxConnettions:1000</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cs typeface="Meiryo UI" panose="020B0604030504040204" pitchFamily="50" charset="-128"/>
              </a:rPr>
              <a:t>acceptCount:100</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err="1" smtClean="0">
                <a:latin typeface="Meiryo UI" panose="020B0604030504040204" pitchFamily="50" charset="-128"/>
                <a:ea typeface="Meiryo UI" panose="020B0604030504040204" pitchFamily="50" charset="-128"/>
                <a:cs typeface="Meiryo UI" panose="020B0604030504040204" pitchFamily="50" charset="-128"/>
              </a:rPr>
              <a:t>maxthreads:Default</a:t>
            </a:r>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200</a:t>
            </a:r>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35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3" name="図 52" descr="Tomcat Home"/>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9467" y="2082709"/>
            <a:ext cx="537050" cy="345737"/>
          </a:xfrm>
          <a:prstGeom prst="rect">
            <a:avLst/>
          </a:prstGeom>
          <a:noFill/>
          <a:ln>
            <a:noFill/>
          </a:ln>
        </p:spPr>
      </p:pic>
      <p:sp>
        <p:nvSpPr>
          <p:cNvPr id="49" name="フローチャート: 磁気ディスク 48"/>
          <p:cNvSpPr/>
          <p:nvPr/>
        </p:nvSpPr>
        <p:spPr>
          <a:xfrm>
            <a:off x="7949662" y="3737807"/>
            <a:ext cx="991732" cy="1394000"/>
          </a:xfrm>
          <a:prstGeom prst="flowChartMagneticDisk">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p:cNvSpPr/>
          <p:nvPr/>
        </p:nvSpPr>
        <p:spPr>
          <a:xfrm>
            <a:off x="4969509" y="2675537"/>
            <a:ext cx="1827981" cy="2610838"/>
          </a:xfrm>
          <a:prstGeom prst="rect">
            <a:avLst/>
          </a:prstGeom>
          <a:solidFill>
            <a:schemeClr val="accent6">
              <a:lumMod val="40000"/>
              <a:lumOff val="60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フレームワーク</a:t>
            </a:r>
            <a:endParaRPr kumimoji="1"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下矢印 65"/>
          <p:cNvSpPr/>
          <p:nvPr/>
        </p:nvSpPr>
        <p:spPr>
          <a:xfrm>
            <a:off x="4346605" y="3537461"/>
            <a:ext cx="245955" cy="266198"/>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右矢印 66"/>
          <p:cNvSpPr/>
          <p:nvPr/>
        </p:nvSpPr>
        <p:spPr>
          <a:xfrm flipH="1">
            <a:off x="6591297" y="3989588"/>
            <a:ext cx="1257302" cy="121607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最大</a:t>
            </a:r>
            <a:r>
              <a:rPr lang="en-US" altLang="ja-JP"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接続数を</a:t>
            </a:r>
            <a:r>
              <a:rPr lang="en-US" altLang="ja-JP"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400</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に設定する</a:t>
            </a:r>
          </a:p>
        </p:txBody>
      </p:sp>
      <p:sp>
        <p:nvSpPr>
          <p:cNvPr id="75" name="右矢印 74"/>
          <p:cNvSpPr/>
          <p:nvPr/>
        </p:nvSpPr>
        <p:spPr>
          <a:xfrm>
            <a:off x="2391920" y="2998650"/>
            <a:ext cx="1694305" cy="121607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80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4000</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接続</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同時受け取</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り</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処理まちにする</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é¢é£ç»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24" y="2745142"/>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é¢é£ç»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24" y="3351357"/>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é¢é£ç»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61" y="3966791"/>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postgre logoãã®ç»åæ¤ç´¢çµæ"/>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49662" y="3241941"/>
            <a:ext cx="991732" cy="495866"/>
          </a:xfrm>
          <a:prstGeom prst="rect">
            <a:avLst/>
          </a:prstGeom>
          <a:noFill/>
          <a:extLst>
            <a:ext uri="{909E8E84-426E-40DD-AFC4-6F175D3DCCD1}">
              <a14:hiddenFill xmlns:a14="http://schemas.microsoft.com/office/drawing/2010/main">
                <a:solidFill>
                  <a:srgbClr val="FFFFFF"/>
                </a:solidFill>
              </a14:hiddenFill>
            </a:ext>
          </a:extLst>
        </p:spPr>
      </p:pic>
      <p:sp>
        <p:nvSpPr>
          <p:cNvPr id="82" name="テキスト ボックス 81"/>
          <p:cNvSpPr txBox="1"/>
          <p:nvPr/>
        </p:nvSpPr>
        <p:spPr>
          <a:xfrm>
            <a:off x="7291051" y="5636166"/>
            <a:ext cx="2127175" cy="415498"/>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PostgreSQL</a:t>
            </a:r>
          </a:p>
          <a:p>
            <a:r>
              <a:rPr lang="en-US" altLang="ja-JP" sz="1050" dirty="0" err="1" smtClean="0">
                <a:latin typeface="Meiryo UI" panose="020B0604030504040204" pitchFamily="50" charset="-128"/>
                <a:ea typeface="Meiryo UI" panose="020B0604030504040204" pitchFamily="50" charset="-128"/>
                <a:cs typeface="Meiryo UI" panose="020B0604030504040204" pitchFamily="50" charset="-128"/>
              </a:rPr>
              <a:t>max_connections</a:t>
            </a:r>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 = 400</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テキスト ボックス 82"/>
          <p:cNvSpPr txBox="1"/>
          <p:nvPr/>
        </p:nvSpPr>
        <p:spPr>
          <a:xfrm>
            <a:off x="3189904" y="1671667"/>
            <a:ext cx="1546448" cy="253916"/>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Apache</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テキスト ボックス 83"/>
          <p:cNvSpPr txBox="1"/>
          <p:nvPr/>
        </p:nvSpPr>
        <p:spPr>
          <a:xfrm>
            <a:off x="7949662" y="1068691"/>
            <a:ext cx="1500859" cy="338554"/>
          </a:xfrm>
          <a:prstGeom prst="rect">
            <a:avLst/>
          </a:prstGeom>
          <a:noFill/>
        </p:spPr>
        <p:txBody>
          <a:bodyPr wrap="square" rtlCol="0">
            <a:spAutoFit/>
          </a:bodyPr>
          <a:lstStyle/>
          <a:p>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DB</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サーバ</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32" name="Picture 8" descr="ãfire wall logoãã®ç»åæ¤ç´¢çµ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23893" y="3241941"/>
            <a:ext cx="1009185" cy="1009185"/>
          </a:xfrm>
          <a:prstGeom prst="rect">
            <a:avLst/>
          </a:prstGeom>
          <a:noFill/>
          <a:extLst>
            <a:ext uri="{909E8E84-426E-40DD-AFC4-6F175D3DCCD1}">
              <a14:hiddenFill xmlns:a14="http://schemas.microsoft.com/office/drawing/2010/main">
                <a:solidFill>
                  <a:srgbClr val="FFFFFF"/>
                </a:solidFill>
              </a14:hiddenFill>
            </a:ext>
          </a:extLst>
        </p:spPr>
      </p:pic>
      <p:sp>
        <p:nvSpPr>
          <p:cNvPr id="76" name="右矢印 75"/>
          <p:cNvSpPr/>
          <p:nvPr/>
        </p:nvSpPr>
        <p:spPr>
          <a:xfrm>
            <a:off x="672861" y="3029758"/>
            <a:ext cx="771632" cy="121607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大量</a:t>
            </a:r>
            <a:endParaRPr lang="en-US" altLang="ja-JP"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接続</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テキスト ボックス 86"/>
          <p:cNvSpPr txBox="1"/>
          <p:nvPr/>
        </p:nvSpPr>
        <p:spPr>
          <a:xfrm>
            <a:off x="4498520" y="1088165"/>
            <a:ext cx="1546448" cy="338554"/>
          </a:xfrm>
          <a:prstGeom prst="rect">
            <a:avLst/>
          </a:prstGeom>
          <a:noFill/>
        </p:spPr>
        <p:txBody>
          <a:bodyPr wrap="square" rtlCol="0">
            <a:spAutoFit/>
          </a:bodyPr>
          <a:lstStyle/>
          <a:p>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Web</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サーバ</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テキスト ボックス 87"/>
          <p:cNvSpPr txBox="1"/>
          <p:nvPr/>
        </p:nvSpPr>
        <p:spPr>
          <a:xfrm>
            <a:off x="5159108" y="1671667"/>
            <a:ext cx="1546448" cy="253916"/>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Tomcat</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34" name="Picture 10" descr="é¢é£ç»å"/>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14088" y="2102447"/>
            <a:ext cx="536701" cy="536701"/>
          </a:xfrm>
          <a:prstGeom prst="rect">
            <a:avLst/>
          </a:prstGeom>
          <a:noFill/>
          <a:extLst>
            <a:ext uri="{909E8E84-426E-40DD-AFC4-6F175D3DCCD1}">
              <a14:hiddenFill xmlns:a14="http://schemas.microsoft.com/office/drawing/2010/main">
                <a:solidFill>
                  <a:srgbClr val="FFFFFF"/>
                </a:solidFill>
              </a14:hiddenFill>
            </a:ext>
          </a:extLst>
        </p:spPr>
      </p:pic>
      <p:sp>
        <p:nvSpPr>
          <p:cNvPr id="32" name="角丸四角形 31"/>
          <p:cNvSpPr/>
          <p:nvPr/>
        </p:nvSpPr>
        <p:spPr>
          <a:xfrm>
            <a:off x="5160807" y="3028015"/>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角丸四角形 32"/>
          <p:cNvSpPr/>
          <p:nvPr/>
        </p:nvSpPr>
        <p:spPr>
          <a:xfrm>
            <a:off x="5176144" y="3587784"/>
            <a:ext cx="615056"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左中かっこ 2"/>
          <p:cNvSpPr/>
          <p:nvPr/>
        </p:nvSpPr>
        <p:spPr>
          <a:xfrm>
            <a:off x="4907824" y="3235151"/>
            <a:ext cx="251284" cy="1708324"/>
          </a:xfrm>
          <a:prstGeom prst="leftBrac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角丸四角形 35"/>
          <p:cNvSpPr/>
          <p:nvPr/>
        </p:nvSpPr>
        <p:spPr>
          <a:xfrm>
            <a:off x="5791199" y="3012651"/>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角丸四角形 36"/>
          <p:cNvSpPr/>
          <p:nvPr/>
        </p:nvSpPr>
        <p:spPr>
          <a:xfrm>
            <a:off x="5791200" y="3579867"/>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角丸四角形 37"/>
          <p:cNvSpPr/>
          <p:nvPr/>
        </p:nvSpPr>
        <p:spPr>
          <a:xfrm>
            <a:off x="5206530" y="4353568"/>
            <a:ext cx="1215063" cy="346218"/>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X</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38"/>
          <p:cNvSpPr/>
          <p:nvPr/>
        </p:nvSpPr>
        <p:spPr>
          <a:xfrm>
            <a:off x="5206530" y="4729497"/>
            <a:ext cx="1215063" cy="346218"/>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テキスト ボックス 39"/>
          <p:cNvSpPr txBox="1"/>
          <p:nvPr/>
        </p:nvSpPr>
        <p:spPr>
          <a:xfrm>
            <a:off x="2917137" y="5646740"/>
            <a:ext cx="2499240" cy="784830"/>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ServerLimit:1000</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MaxClients:1000</a:t>
            </a:r>
          </a:p>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ListenBacklog:3000</a:t>
            </a:r>
          </a:p>
          <a:p>
            <a:endParaRPr lang="ja-JP" altLang="en-US" sz="135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02537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433387"/>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システム概念図説明</a:t>
            </a:r>
            <a:endParaRPr lang="ja-JP" altLang="en-US" sz="2800" dirty="0">
              <a:solidFill>
                <a:schemeClr val="tx2"/>
              </a:solidFill>
              <a:latin typeface="Meiryo UI" pitchFamily="50" charset="-128"/>
              <a:ea typeface="Meiryo UI" pitchFamily="50" charset="-128"/>
              <a:cs typeface="Meiryo UI"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869199474"/>
              </p:ext>
            </p:extLst>
          </p:nvPr>
        </p:nvGraphicFramePr>
        <p:xfrm>
          <a:off x="264014" y="1204054"/>
          <a:ext cx="8628315" cy="3947160"/>
        </p:xfrm>
        <a:graphic>
          <a:graphicData uri="http://schemas.openxmlformats.org/drawingml/2006/table">
            <a:tbl>
              <a:tblPr firstRow="1" bandRow="1">
                <a:tableStyleId>{5C22544A-7EE6-4342-B048-85BDC9FD1C3A}</a:tableStyleId>
              </a:tblPr>
              <a:tblGrid>
                <a:gridCol w="2026180"/>
                <a:gridCol w="2181138"/>
                <a:gridCol w="4420997"/>
              </a:tblGrid>
              <a:tr h="370840">
                <a:tc>
                  <a:txBody>
                    <a:bodyPr/>
                    <a:lstStyle/>
                    <a:p>
                      <a:r>
                        <a:rPr kumimoji="1" lang="ja-JP" altLang="en-US" dirty="0" smtClean="0"/>
                        <a:t>項目</a:t>
                      </a:r>
                      <a:endParaRPr kumimoji="1" lang="ja-JP" altLang="en-US" dirty="0"/>
                    </a:p>
                  </a:txBody>
                  <a:tcPr/>
                </a:tc>
                <a:tc>
                  <a:txBody>
                    <a:bodyPr/>
                    <a:lstStyle/>
                    <a:p>
                      <a:r>
                        <a:rPr kumimoji="1" lang="ja-JP" altLang="en-US" dirty="0" smtClean="0"/>
                        <a:t>デフォルト</a:t>
                      </a:r>
                      <a:endParaRPr kumimoji="1" lang="ja-JP" altLang="en-US" dirty="0"/>
                    </a:p>
                  </a:txBody>
                  <a:tcPr/>
                </a:tc>
                <a:tc>
                  <a:txBody>
                    <a:bodyPr/>
                    <a:lstStyle/>
                    <a:p>
                      <a:endParaRPr kumimoji="1" lang="ja-JP" altLang="en-US"/>
                    </a:p>
                  </a:txBody>
                  <a:tcPr/>
                </a:tc>
              </a:tr>
              <a:tr h="370840">
                <a:tc>
                  <a:txBody>
                    <a:bodyPr/>
                    <a:lstStyle/>
                    <a:p>
                      <a:r>
                        <a:rPr kumimoji="1" lang="en-US" altLang="ja-JP" dirty="0" err="1" smtClean="0"/>
                        <a:t>ListenBackLog</a:t>
                      </a:r>
                      <a:endParaRPr kumimoji="1" lang="ja-JP" altLang="en-US" dirty="0"/>
                    </a:p>
                  </a:txBody>
                  <a:tcPr/>
                </a:tc>
                <a:tc>
                  <a:txBody>
                    <a:bodyPr/>
                    <a:lstStyle/>
                    <a:p>
                      <a:r>
                        <a:rPr kumimoji="1" lang="en-US" altLang="ja-JP" dirty="0" smtClean="0"/>
                        <a:t>Window32/64: </a:t>
                      </a:r>
                    </a:p>
                    <a:p>
                      <a:r>
                        <a:rPr kumimoji="1" lang="en-US" altLang="ja-JP" dirty="0" smtClean="0"/>
                        <a:t>200</a:t>
                      </a:r>
                    </a:p>
                    <a:p>
                      <a:r>
                        <a:rPr kumimoji="1" lang="en-US" altLang="ja-JP" baseline="0" dirty="0" smtClean="0"/>
                        <a:t>Solaris32/64,Linux32/64: </a:t>
                      </a:r>
                    </a:p>
                    <a:p>
                      <a:r>
                        <a:rPr kumimoji="1" lang="en-US" altLang="ja-JP" dirty="0" smtClean="0"/>
                        <a:t>511</a:t>
                      </a:r>
                      <a:endParaRPr kumimoji="1" lang="ja-JP" altLang="en-US" dirty="0"/>
                    </a:p>
                  </a:txBody>
                  <a:tcPr/>
                </a:tc>
                <a:tc>
                  <a:txBody>
                    <a:bodyPr/>
                    <a:lstStyle/>
                    <a:p>
                      <a:r>
                        <a:rPr kumimoji="1" lang="en-US" altLang="ja-JP" dirty="0" smtClean="0"/>
                        <a:t>TCP</a:t>
                      </a:r>
                      <a:r>
                        <a:rPr kumimoji="1" lang="ja-JP" altLang="en-US" dirty="0" smtClean="0"/>
                        <a:t>コネクションが確立しているリクエストをキューイングする接続待ちキューの最大数</a:t>
                      </a:r>
                      <a:endParaRPr kumimoji="1" lang="en-US" altLang="ja-JP" dirty="0" smtClean="0"/>
                    </a:p>
                    <a:p>
                      <a:r>
                        <a:rPr kumimoji="1" lang="ja-JP" altLang="en-US" dirty="0" smtClean="0"/>
                        <a:t>接続待ちキューの最大数の指定範囲</a:t>
                      </a:r>
                      <a:endParaRPr kumimoji="1" lang="en-US" altLang="ja-JP" dirty="0" smtClean="0"/>
                    </a:p>
                    <a:p>
                      <a:r>
                        <a:rPr kumimoji="1" lang="en-US" altLang="ja-JP" dirty="0" smtClean="0"/>
                        <a:t>Window32/64:</a:t>
                      </a:r>
                      <a:r>
                        <a:rPr kumimoji="1" lang="en-US" altLang="ja-JP" baseline="0" dirty="0" smtClean="0"/>
                        <a:t> 1</a:t>
                      </a:r>
                      <a:r>
                        <a:rPr kumimoji="1" lang="ja-JP" altLang="en-US" baseline="0" dirty="0" smtClean="0"/>
                        <a:t>～</a:t>
                      </a:r>
                      <a:r>
                        <a:rPr kumimoji="1" lang="en-US" altLang="ja-JP" baseline="0" dirty="0" smtClean="0"/>
                        <a:t>200</a:t>
                      </a:r>
                    </a:p>
                    <a:p>
                      <a:r>
                        <a:rPr kumimoji="1" lang="en-US" altLang="ja-JP" baseline="0" dirty="0" smtClean="0"/>
                        <a:t>Solaris32/64,Linux32/64: 1</a:t>
                      </a:r>
                      <a:r>
                        <a:rPr kumimoji="1" lang="ja-JP" altLang="en-US" baseline="0" dirty="0" smtClean="0"/>
                        <a:t>～</a:t>
                      </a:r>
                      <a:r>
                        <a:rPr kumimoji="1" lang="en-US" altLang="ja-JP" baseline="0" dirty="0" smtClean="0"/>
                        <a:t>2147483647</a:t>
                      </a:r>
                      <a:endParaRPr kumimoji="1" lang="ja-JP" altLang="en-US" dirty="0"/>
                    </a:p>
                  </a:txBody>
                  <a:tcPr/>
                </a:tc>
              </a:tr>
              <a:tr h="370840">
                <a:tc>
                  <a:txBody>
                    <a:bodyPr/>
                    <a:lstStyle/>
                    <a:p>
                      <a:r>
                        <a:rPr kumimoji="1" lang="en-US" altLang="ja-JP" dirty="0" err="1" smtClean="0"/>
                        <a:t>MaxClients</a:t>
                      </a:r>
                      <a:endParaRPr kumimoji="1" lang="ja-JP" altLang="en-US" dirty="0"/>
                    </a:p>
                  </a:txBody>
                  <a:tcPr/>
                </a:tc>
                <a:tc>
                  <a:txBody>
                    <a:bodyPr/>
                    <a:lstStyle/>
                    <a:p>
                      <a:r>
                        <a:rPr kumimoji="1" lang="en-US" altLang="ja-JP" dirty="0" smtClean="0"/>
                        <a:t>256</a:t>
                      </a:r>
                      <a:endParaRPr kumimoji="1" lang="ja-JP" altLang="en-US" dirty="0"/>
                    </a:p>
                  </a:txBody>
                  <a:tcPr/>
                </a:tc>
                <a:tc>
                  <a:txBody>
                    <a:bodyPr/>
                    <a:lstStyle/>
                    <a:p>
                      <a:r>
                        <a:rPr kumimoji="1" lang="ja-JP" altLang="en-US" dirty="0" smtClean="0"/>
                        <a:t>応答することのできる同時リクエスト数</a:t>
                      </a:r>
                      <a:endParaRPr kumimoji="1" lang="ja-JP" altLang="en-US" dirty="0"/>
                    </a:p>
                  </a:txBody>
                  <a:tcPr/>
                </a:tc>
              </a:tr>
              <a:tr h="370840">
                <a:tc>
                  <a:txBody>
                    <a:bodyPr/>
                    <a:lstStyle/>
                    <a:p>
                      <a:r>
                        <a:rPr kumimoji="1" lang="en-US" altLang="ja-JP" dirty="0" err="1" smtClean="0"/>
                        <a:t>ServerLimit</a:t>
                      </a:r>
                      <a:endParaRPr kumimoji="1" lang="ja-JP" altLang="en-US" dirty="0"/>
                    </a:p>
                  </a:txBody>
                  <a:tcPr/>
                </a:tc>
                <a:tc>
                  <a:txBody>
                    <a:bodyPr/>
                    <a:lstStyle/>
                    <a:p>
                      <a:r>
                        <a:rPr kumimoji="1" lang="en-US" altLang="ja-JP" dirty="0" smtClean="0"/>
                        <a:t>256</a:t>
                      </a:r>
                      <a:endParaRPr kumimoji="1" lang="ja-JP" altLang="en-US" dirty="0"/>
                    </a:p>
                  </a:txBody>
                  <a:tcPr/>
                </a:tc>
                <a:tc>
                  <a:txBody>
                    <a:bodyPr/>
                    <a:lstStyle/>
                    <a:p>
                      <a:r>
                        <a:rPr kumimoji="1" lang="en-US" altLang="ja-JP" dirty="0" smtClean="0"/>
                        <a:t>Apache </a:t>
                      </a:r>
                      <a:r>
                        <a:rPr kumimoji="1" lang="ja-JP" altLang="en-US" dirty="0" smtClean="0"/>
                        <a:t>プロセス稼働中における </a:t>
                      </a:r>
                      <a:r>
                        <a:rPr kumimoji="1" lang="en-US" altLang="ja-JP" dirty="0" err="1" smtClean="0"/>
                        <a:t>MaxClients</a:t>
                      </a:r>
                      <a:r>
                        <a:rPr kumimoji="1" lang="en-US" altLang="ja-JP" dirty="0" smtClean="0"/>
                        <a:t> </a:t>
                      </a:r>
                      <a:r>
                        <a:rPr kumimoji="1" lang="ja-JP" altLang="en-US" dirty="0" smtClean="0"/>
                        <a:t>に設定可能な上限値を設定</a:t>
                      </a:r>
                      <a:r>
                        <a:rPr kumimoji="1" lang="ja-JP" altLang="en-US" smtClean="0"/>
                        <a:t>すること、</a:t>
                      </a:r>
                      <a:r>
                        <a:rPr kumimoji="1" lang="en-US" altLang="ja-JP" sz="1350" b="0" i="0" kern="1200" smtClean="0">
                          <a:solidFill>
                            <a:schemeClr val="dk1"/>
                          </a:solidFill>
                          <a:effectLst/>
                          <a:latin typeface="+mn-lt"/>
                          <a:ea typeface="+mn-ea"/>
                          <a:cs typeface="+mn-cs"/>
                        </a:rPr>
                        <a:t>20000</a:t>
                      </a:r>
                      <a:r>
                        <a:rPr kumimoji="1" lang="ja-JP" altLang="en-US" sz="1350" b="0" i="0" kern="1200" dirty="0" smtClean="0">
                          <a:solidFill>
                            <a:schemeClr val="dk1"/>
                          </a:solidFill>
                          <a:effectLst/>
                          <a:latin typeface="+mn-lt"/>
                          <a:ea typeface="+mn-ea"/>
                          <a:cs typeface="+mn-cs"/>
                        </a:rPr>
                        <a:t>以下の制限がある</a:t>
                      </a:r>
                      <a:endParaRPr kumimoji="1" lang="ja-JP" altLang="en-US" dirty="0"/>
                    </a:p>
                  </a:txBody>
                  <a:tcPr/>
                </a:tc>
              </a:tr>
              <a:tr h="370840">
                <a:tc>
                  <a:txBody>
                    <a:bodyPr/>
                    <a:lstStyle/>
                    <a:p>
                      <a:r>
                        <a:rPr kumimoji="1" lang="en-US" altLang="ja-JP" dirty="0" err="1" smtClean="0"/>
                        <a:t>MaxConnettion</a:t>
                      </a:r>
                      <a:endParaRPr kumimoji="1" lang="ja-JP" altLang="en-US" dirty="0"/>
                    </a:p>
                  </a:txBody>
                  <a:tcPr/>
                </a:tc>
                <a:tc>
                  <a:txBody>
                    <a:bodyPr/>
                    <a:lstStyle/>
                    <a:p>
                      <a:r>
                        <a:rPr kumimoji="1" lang="en-US" altLang="ja-JP" dirty="0" smtClean="0"/>
                        <a:t>NIO</a:t>
                      </a:r>
                      <a:r>
                        <a:rPr kumimoji="1" lang="ja-JP" altLang="en-US" dirty="0" smtClean="0"/>
                        <a:t>・・</a:t>
                      </a:r>
                      <a:r>
                        <a:rPr kumimoji="1" lang="en-US" altLang="ja-JP" dirty="0" smtClean="0"/>
                        <a:t>10000</a:t>
                      </a:r>
                    </a:p>
                    <a:p>
                      <a:r>
                        <a:rPr kumimoji="1" lang="en-US" altLang="ja-JP" dirty="0" smtClean="0"/>
                        <a:t>NIO2</a:t>
                      </a:r>
                      <a:r>
                        <a:rPr kumimoji="1" lang="ja-JP" altLang="en-US" dirty="0" smtClean="0"/>
                        <a:t>・・</a:t>
                      </a:r>
                      <a:r>
                        <a:rPr kumimoji="1" lang="en-US" altLang="ja-JP" dirty="0" smtClean="0"/>
                        <a:t>10000</a:t>
                      </a:r>
                    </a:p>
                    <a:p>
                      <a:r>
                        <a:rPr kumimoji="1" lang="en-US" altLang="ja-JP" dirty="0" smtClean="0"/>
                        <a:t>APR/Native</a:t>
                      </a:r>
                      <a:r>
                        <a:rPr kumimoji="1" lang="ja-JP" altLang="en-US" dirty="0" smtClean="0"/>
                        <a:t>・・</a:t>
                      </a:r>
                      <a:r>
                        <a:rPr kumimoji="1" lang="en-US" altLang="ja-JP" dirty="0" smtClean="0"/>
                        <a:t>8192</a:t>
                      </a:r>
                      <a:endParaRPr kumimoji="1" lang="ja-JP" altLang="en-US" dirty="0"/>
                    </a:p>
                  </a:txBody>
                  <a:tcPr/>
                </a:tc>
                <a:tc>
                  <a:txBody>
                    <a:bodyPr/>
                    <a:lstStyle/>
                    <a:p>
                      <a:r>
                        <a:rPr kumimoji="1" lang="ja-JP" altLang="en-US" dirty="0" smtClean="0"/>
                        <a:t>任意の時点でサーバーが受け入れて処理する接続の最大数。</a:t>
                      </a:r>
                      <a:endParaRPr kumimoji="1" lang="ja-JP" altLang="en-US" dirty="0"/>
                    </a:p>
                  </a:txBody>
                  <a:tcPr/>
                </a:tc>
              </a:tr>
              <a:tr h="370840">
                <a:tc>
                  <a:txBody>
                    <a:bodyPr/>
                    <a:lstStyle/>
                    <a:p>
                      <a:r>
                        <a:rPr kumimoji="1" lang="en-US" altLang="ja-JP" dirty="0" err="1" smtClean="0"/>
                        <a:t>acceptCount</a:t>
                      </a:r>
                      <a:endParaRPr kumimoji="1" lang="ja-JP" altLang="en-US" dirty="0"/>
                    </a:p>
                  </a:txBody>
                  <a:tcPr/>
                </a:tc>
                <a:tc>
                  <a:txBody>
                    <a:bodyPr/>
                    <a:lstStyle/>
                    <a:p>
                      <a:r>
                        <a:rPr kumimoji="1" lang="en-US" altLang="ja-JP" dirty="0" smtClean="0"/>
                        <a:t>100</a:t>
                      </a:r>
                      <a:endParaRPr kumimoji="1" lang="ja-JP" altLang="en-US" dirty="0"/>
                    </a:p>
                  </a:txBody>
                  <a:tcPr/>
                </a:tc>
                <a:tc>
                  <a:txBody>
                    <a:bodyPr/>
                    <a:lstStyle/>
                    <a:p>
                      <a:r>
                        <a:rPr kumimoji="1" lang="ja-JP" altLang="en-US" dirty="0" smtClean="0"/>
                        <a:t>可能なすべてのリクエスト処理スレッドが使用されているときに着信接続要求の最大キュー長。</a:t>
                      </a:r>
                      <a:endParaRPr kumimoji="1" lang="ja-JP" altLang="en-US" dirty="0"/>
                    </a:p>
                  </a:txBody>
                  <a:tcPr/>
                </a:tc>
              </a:tr>
              <a:tr h="370840">
                <a:tc>
                  <a:txBody>
                    <a:bodyPr/>
                    <a:lstStyle/>
                    <a:p>
                      <a:r>
                        <a:rPr kumimoji="1" lang="en-US" altLang="ja-JP" dirty="0" err="1" smtClean="0"/>
                        <a:t>maxthreads</a:t>
                      </a:r>
                      <a:endParaRPr kumimoji="1" lang="ja-JP" altLang="en-US" dirty="0"/>
                    </a:p>
                  </a:txBody>
                  <a:tcPr/>
                </a:tc>
                <a:tc>
                  <a:txBody>
                    <a:bodyPr/>
                    <a:lstStyle/>
                    <a:p>
                      <a:endParaRPr kumimoji="1" lang="ja-JP" altLang="en-US"/>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867945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6" name="タイトル 1"/>
          <p:cNvSpPr txBox="1">
            <a:spLocks/>
          </p:cNvSpPr>
          <p:nvPr/>
        </p:nvSpPr>
        <p:spPr bwMode="auto">
          <a:xfrm>
            <a:off x="281570" y="1176338"/>
            <a:ext cx="8538579" cy="451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クライアントから大量に接続される場合、</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a:t>
            </a:r>
            <a:r>
              <a:rPr lang="en-US" altLang="ja-JP" sz="1800" kern="0" dirty="0" smtClean="0">
                <a:solidFill>
                  <a:prstClr val="black"/>
                </a:solidFill>
                <a:latin typeface="Meiryo UI" pitchFamily="50" charset="-128"/>
                <a:ea typeface="Meiryo UI" pitchFamily="50" charset="-128"/>
                <a:cs typeface="Meiryo UI" pitchFamily="50" charset="-128"/>
              </a:rPr>
              <a:t>Tomcat</a:t>
            </a:r>
            <a:r>
              <a:rPr lang="ja-JP" altLang="en-US" sz="1800" kern="0" dirty="0" smtClean="0">
                <a:solidFill>
                  <a:prstClr val="black"/>
                </a:solidFill>
                <a:latin typeface="Meiryo UI" pitchFamily="50" charset="-128"/>
                <a:ea typeface="Meiryo UI" pitchFamily="50" charset="-128"/>
                <a:cs typeface="Meiryo UI" pitchFamily="50" charset="-128"/>
              </a:rPr>
              <a:t>は、接続要求を受け取り、</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a:solidFill>
                  <a:prstClr val="black"/>
                </a:solidFill>
                <a:latin typeface="Meiryo UI" pitchFamily="50" charset="-128"/>
                <a:ea typeface="Meiryo UI" pitchFamily="50" charset="-128"/>
                <a:cs typeface="Meiryo UI" pitchFamily="50" charset="-128"/>
              </a:rPr>
              <a:t>キューに</a:t>
            </a:r>
            <a:r>
              <a:rPr lang="ja-JP" altLang="en-US" sz="1800" kern="0" dirty="0" smtClean="0">
                <a:solidFill>
                  <a:prstClr val="black"/>
                </a:solidFill>
                <a:latin typeface="Meiryo UI" pitchFamily="50" charset="-128"/>
                <a:ea typeface="Meiryo UI" pitchFamily="50" charset="-128"/>
                <a:cs typeface="Meiryo UI" pitchFamily="50" charset="-128"/>
              </a:rPr>
              <a:t>格納する。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smtClean="0">
                <a:solidFill>
                  <a:prstClr val="black"/>
                </a:solidFill>
                <a:latin typeface="Meiryo UI" pitchFamily="50" charset="-128"/>
                <a:ea typeface="Meiryo UI" pitchFamily="50" charset="-128"/>
                <a:cs typeface="Meiryo UI" pitchFamily="50" charset="-128"/>
              </a:rPr>
              <a:t>キューから</a:t>
            </a:r>
            <a:r>
              <a:rPr lang="en-US" altLang="ja-JP" sz="1800" kern="0" dirty="0" smtClean="0">
                <a:solidFill>
                  <a:prstClr val="black"/>
                </a:solidFill>
                <a:latin typeface="Meiryo UI" pitchFamily="50" charset="-128"/>
                <a:ea typeface="Meiryo UI" pitchFamily="50" charset="-128"/>
                <a:cs typeface="Meiryo UI" pitchFamily="50" charset="-128"/>
              </a:rPr>
              <a:t>100</a:t>
            </a:r>
            <a:r>
              <a:rPr lang="ja-JP" altLang="en-US" sz="1800" kern="0" dirty="0" smtClean="0">
                <a:solidFill>
                  <a:prstClr val="black"/>
                </a:solidFill>
                <a:latin typeface="Meiryo UI" pitchFamily="50" charset="-128"/>
                <a:ea typeface="Meiryo UI" pitchFamily="50" charset="-128"/>
                <a:cs typeface="Meiryo UI" pitchFamily="50" charset="-128"/>
              </a:rPr>
              <a:t>接続を</a:t>
            </a:r>
            <a:r>
              <a:rPr lang="en-US" altLang="ja-JP" sz="1800" kern="0" dirty="0">
                <a:solidFill>
                  <a:prstClr val="black"/>
                </a:solidFill>
                <a:latin typeface="Meiryo UI" pitchFamily="50" charset="-128"/>
                <a:ea typeface="Meiryo UI" pitchFamily="50" charset="-128"/>
                <a:cs typeface="Meiryo UI" pitchFamily="50" charset="-128"/>
              </a:rPr>
              <a:t>Accept</a:t>
            </a:r>
            <a:r>
              <a:rPr lang="ja-JP" altLang="en-US" sz="1800" kern="0" dirty="0" smtClean="0">
                <a:solidFill>
                  <a:prstClr val="black"/>
                </a:solidFill>
                <a:latin typeface="Meiryo UI" pitchFamily="50" charset="-128"/>
                <a:ea typeface="Meiryo UI" pitchFamily="50" charset="-128"/>
                <a:cs typeface="Meiryo UI" pitchFamily="50" charset="-128"/>
              </a:rPr>
              <a:t>キューに回して、処理する。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smtClean="0">
                <a:solidFill>
                  <a:prstClr val="black"/>
                </a:solidFill>
                <a:latin typeface="Meiryo UI" pitchFamily="50" charset="-128"/>
                <a:ea typeface="Meiryo UI" pitchFamily="50" charset="-128"/>
                <a:cs typeface="Meiryo UI" pitchFamily="50" charset="-128"/>
              </a:rPr>
              <a:t>キューに空きの分を、後続の接続要求で補う。</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smtClean="0">
                <a:solidFill>
                  <a:prstClr val="black"/>
                </a:solidFill>
                <a:latin typeface="Meiryo UI" pitchFamily="50" charset="-128"/>
                <a:ea typeface="Meiryo UI" pitchFamily="50" charset="-128"/>
                <a:cs typeface="Meiryo UI" pitchFamily="50" charset="-128"/>
              </a:rPr>
              <a:t>キューの最大値に到達したら、接続要求を受けなくなって、クライアントにエラーを戻す。</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en-US" altLang="ja-JP" sz="1800" kern="0" dirty="0" smtClean="0">
                <a:solidFill>
                  <a:prstClr val="black"/>
                </a:solidFill>
                <a:latin typeface="Meiryo UI" pitchFamily="50" charset="-128"/>
                <a:ea typeface="Meiryo UI" pitchFamily="50" charset="-128"/>
                <a:cs typeface="Meiryo UI" pitchFamily="50" charset="-128"/>
              </a:rPr>
              <a:t>Connection</a:t>
            </a:r>
            <a:r>
              <a:rPr lang="ja-JP" altLang="en-US" sz="1800" kern="0" dirty="0" smtClean="0">
                <a:solidFill>
                  <a:prstClr val="black"/>
                </a:solidFill>
                <a:latin typeface="Meiryo UI" pitchFamily="50" charset="-128"/>
                <a:ea typeface="Meiryo UI" pitchFamily="50" charset="-128"/>
                <a:cs typeface="Meiryo UI" pitchFamily="50" charset="-128"/>
              </a:rPr>
              <a:t>キューの接続要求を</a:t>
            </a:r>
            <a:r>
              <a:rPr lang="en-US" altLang="ja-JP" sz="1800" kern="0" dirty="0" smtClean="0">
                <a:solidFill>
                  <a:prstClr val="black"/>
                </a:solidFill>
                <a:latin typeface="Meiryo UI" pitchFamily="50" charset="-128"/>
                <a:ea typeface="Meiryo UI" pitchFamily="50" charset="-128"/>
                <a:cs typeface="Meiryo UI" pitchFamily="50" charset="-128"/>
              </a:rPr>
              <a:t>EFW</a:t>
            </a:r>
            <a:r>
              <a:rPr lang="ja-JP" altLang="en-US" sz="1800" kern="0" dirty="0" smtClean="0">
                <a:solidFill>
                  <a:prstClr val="black"/>
                </a:solidFill>
                <a:latin typeface="Meiryo UI" pitchFamily="50" charset="-128"/>
                <a:ea typeface="Meiryo UI" pitchFamily="50" charset="-128"/>
                <a:cs typeface="Meiryo UI" pitchFamily="50" charset="-128"/>
              </a:rPr>
              <a:t>フレームワークで処理する場合、</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・重い処理に対して、イベントごとに同時処理可能キューを設定する。キューの最大値に到達したら、エラーを戻す。</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・軽い処理に対して、同時処理可能キューを設定しない。</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イベントキューの最大値到達エラーの場合</a:t>
            </a:r>
            <a:r>
              <a:rPr lang="en-US" altLang="ja-JP" sz="1800" kern="0" dirty="0" smtClean="0">
                <a:solidFill>
                  <a:prstClr val="black"/>
                </a:solidFill>
                <a:latin typeface="Meiryo UI" pitchFamily="50" charset="-128"/>
                <a:ea typeface="Meiryo UI" pitchFamily="50" charset="-128"/>
                <a:cs typeface="Meiryo UI" pitchFamily="50" charset="-128"/>
              </a:rPr>
              <a:t>2</a:t>
            </a:r>
            <a:r>
              <a:rPr lang="ja-JP" altLang="en-US" sz="1800" kern="0" dirty="0" smtClean="0">
                <a:solidFill>
                  <a:prstClr val="black"/>
                </a:solidFill>
                <a:latin typeface="Meiryo UI" pitchFamily="50" charset="-128"/>
                <a:ea typeface="Meiryo UI" pitchFamily="50" charset="-128"/>
                <a:cs typeface="Meiryo UI" pitchFamily="50" charset="-128"/>
              </a:rPr>
              <a:t>種類がある。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・リトライ可能に設定する場合、エラーメッセージを表示し、３０秒カウントダウンする。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・リトライ不可に設定する場合、エラーメッセージを表示するだけ。</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srgbClr val="FF0000"/>
                </a:solidFill>
                <a:latin typeface="Meiryo UI" pitchFamily="50" charset="-128"/>
                <a:ea typeface="Meiryo UI" pitchFamily="50" charset="-128"/>
                <a:cs typeface="Meiryo UI" pitchFamily="50" charset="-128"/>
              </a:rPr>
              <a:t>「該当機能は混雑しています。しばらくお待ちください。」</a:t>
            </a:r>
            <a:endParaRPr lang="en-US" altLang="ja-JP" sz="1800" kern="0" dirty="0" smtClean="0">
              <a:solidFill>
                <a:srgbClr val="FF0000"/>
              </a:solidFill>
              <a:latin typeface="Meiryo UI" pitchFamily="50" charset="-128"/>
              <a:ea typeface="Meiryo UI" pitchFamily="50" charset="-128"/>
              <a:cs typeface="Meiryo UI" pitchFamily="50" charset="-128"/>
            </a:endParaRPr>
          </a:p>
          <a:p>
            <a:pPr eaLnBrk="0" hangingPunct="0">
              <a:defRPr/>
            </a:pPr>
            <a:endParaRPr lang="ja-JP" altLang="ja-JP" sz="1800" kern="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433387"/>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システム概念図説明</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663856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202597" y="1099591"/>
            <a:ext cx="1511902" cy="40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r>
              <a:rPr lang="en-US" altLang="ja-JP" sz="1600" dirty="0" smtClean="0">
                <a:solidFill>
                  <a:prstClr val="black"/>
                </a:solidFill>
                <a:latin typeface="Meiryo UI" pitchFamily="50" charset="-128"/>
                <a:ea typeface="Meiryo UI" pitchFamily="50" charset="-128"/>
                <a:cs typeface="Meiryo UI" pitchFamily="50" charset="-128"/>
              </a:rPr>
              <a:t>Tomcat</a:t>
            </a:r>
            <a:r>
              <a:rPr lang="ja-JP" altLang="en-US" sz="1600" dirty="0" smtClean="0">
                <a:solidFill>
                  <a:prstClr val="black"/>
                </a:solidFill>
                <a:latin typeface="Meiryo UI" pitchFamily="50" charset="-128"/>
                <a:ea typeface="Meiryo UI" pitchFamily="50" charset="-128"/>
                <a:cs typeface="Meiryo UI" pitchFamily="50" charset="-128"/>
              </a:rPr>
              <a:t>配置</a:t>
            </a:r>
            <a:endParaRPr lang="ja-JP" altLang="en-US" sz="1600" dirty="0">
              <a:solidFill>
                <a:prstClr val="black"/>
              </a:solidFill>
              <a:latin typeface="Meiryo UI" pitchFamily="50" charset="-128"/>
              <a:ea typeface="Meiryo UI" pitchFamily="50" charset="-128"/>
              <a:cs typeface="Meiryo UI"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44316757"/>
              </p:ext>
            </p:extLst>
          </p:nvPr>
        </p:nvGraphicFramePr>
        <p:xfrm>
          <a:off x="264015" y="1504402"/>
          <a:ext cx="8516860" cy="873760"/>
        </p:xfrm>
        <a:graphic>
          <a:graphicData uri="http://schemas.openxmlformats.org/drawingml/2006/table">
            <a:tbl>
              <a:tblPr firstRow="1" bandRow="1">
                <a:tableStyleId>{5C22544A-7EE6-4342-B048-85BDC9FD1C3A}</a:tableStyleId>
              </a:tblPr>
              <a:tblGrid>
                <a:gridCol w="1703372"/>
                <a:gridCol w="1703372"/>
                <a:gridCol w="1703372"/>
                <a:gridCol w="3406744"/>
              </a:tblGrid>
              <a:tr h="370840">
                <a:tc>
                  <a:txBody>
                    <a:bodyPr/>
                    <a:lstStyle/>
                    <a:p>
                      <a:r>
                        <a:rPr lang="en-US" altLang="ja-JP" sz="1400" kern="0" dirty="0" smtClean="0">
                          <a:solidFill>
                            <a:schemeClr val="bg1"/>
                          </a:solidFill>
                          <a:latin typeface="Meiryo UI" pitchFamily="50" charset="-128"/>
                          <a:ea typeface="Meiryo UI" pitchFamily="50" charset="-128"/>
                          <a:cs typeface="Meiryo UI" pitchFamily="50" charset="-128"/>
                        </a:rPr>
                        <a:t>Connection</a:t>
                      </a:r>
                      <a:r>
                        <a:rPr lang="ja-JP" altLang="en-US" sz="1400" kern="0" dirty="0" smtClean="0">
                          <a:solidFill>
                            <a:schemeClr val="bg1"/>
                          </a:solidFill>
                          <a:latin typeface="Meiryo UI" pitchFamily="50" charset="-128"/>
                          <a:ea typeface="Meiryo UI" pitchFamily="50" charset="-128"/>
                          <a:cs typeface="Meiryo UI" pitchFamily="50" charset="-128"/>
                        </a:rPr>
                        <a:t>キュー</a:t>
                      </a:r>
                      <a:endParaRPr kumimoji="1" lang="ja-JP" altLang="en-US" dirty="0">
                        <a:solidFill>
                          <a:schemeClr val="bg1"/>
                        </a:solidFill>
                        <a:latin typeface="Meiryo UI" panose="020B0604030504040204" pitchFamily="50" charset="-128"/>
                        <a:ea typeface="Meiryo UI" panose="020B0604030504040204" pitchFamily="50" charset="-128"/>
                      </a:endParaRPr>
                    </a:p>
                  </a:txBody>
                  <a:tcPr/>
                </a:tc>
                <a:tc>
                  <a:txBody>
                    <a:bodyPr/>
                    <a:lstStyle/>
                    <a:p>
                      <a:r>
                        <a:rPr lang="en-US" altLang="ja-JP" sz="1400" kern="0" dirty="0" smtClean="0">
                          <a:solidFill>
                            <a:schemeClr val="bg1"/>
                          </a:solidFill>
                          <a:latin typeface="Meiryo UI" pitchFamily="50" charset="-128"/>
                          <a:ea typeface="Meiryo UI" pitchFamily="50" charset="-128"/>
                          <a:cs typeface="Meiryo UI" pitchFamily="50" charset="-128"/>
                        </a:rPr>
                        <a:t>Accept</a:t>
                      </a:r>
                      <a:r>
                        <a:rPr lang="ja-JP" altLang="en-US" sz="1400" kern="0" dirty="0" smtClean="0">
                          <a:solidFill>
                            <a:schemeClr val="bg1"/>
                          </a:solidFill>
                          <a:latin typeface="Meiryo UI" pitchFamily="50" charset="-128"/>
                          <a:ea typeface="Meiryo UI" pitchFamily="50" charset="-128"/>
                          <a:cs typeface="Meiryo UI" pitchFamily="50" charset="-128"/>
                        </a:rPr>
                        <a:t>キュー</a:t>
                      </a:r>
                      <a:endParaRPr kumimoji="1" lang="ja-JP" altLang="en-US" dirty="0">
                        <a:solidFill>
                          <a:schemeClr val="bg1"/>
                        </a:solidFill>
                        <a:latin typeface="Meiryo UI" panose="020B0604030504040204" pitchFamily="50" charset="-128"/>
                        <a:ea typeface="Meiryo UI" panose="020B0604030504040204" pitchFamily="50" charset="-128"/>
                      </a:endParaRPr>
                    </a:p>
                  </a:txBody>
                  <a:tcPr/>
                </a:tc>
                <a:tc>
                  <a:txBody>
                    <a:bodyPr/>
                    <a:lstStyle/>
                    <a:p>
                      <a:r>
                        <a:rPr kumimoji="1" lang="ja-JP" altLang="en-US" dirty="0" smtClean="0">
                          <a:solidFill>
                            <a:schemeClr val="bg1"/>
                          </a:solidFill>
                          <a:latin typeface="Meiryo UI" panose="020B0604030504040204" pitchFamily="50" charset="-128"/>
                          <a:ea typeface="Meiryo UI" panose="020B0604030504040204" pitchFamily="50" charset="-128"/>
                        </a:rPr>
                        <a:t>処理スレッド数</a:t>
                      </a:r>
                      <a:endParaRPr kumimoji="1" lang="ja-JP" altLang="en-US" dirty="0">
                        <a:solidFill>
                          <a:schemeClr val="bg1"/>
                        </a:solidFill>
                        <a:latin typeface="Meiryo UI" panose="020B0604030504040204" pitchFamily="50" charset="-128"/>
                        <a:ea typeface="Meiryo UI" panose="020B0604030504040204" pitchFamily="50" charset="-128"/>
                      </a:endParaRPr>
                    </a:p>
                  </a:txBody>
                  <a:tcPr/>
                </a:tc>
                <a:tc>
                  <a:txBody>
                    <a:bodyPr/>
                    <a:lstStyle/>
                    <a:p>
                      <a:r>
                        <a:rPr kumimoji="1" lang="ja-JP" altLang="en-US" dirty="0" smtClean="0">
                          <a:solidFill>
                            <a:schemeClr val="bg1"/>
                          </a:solidFill>
                          <a:latin typeface="Meiryo UI" panose="020B0604030504040204" pitchFamily="50" charset="-128"/>
                          <a:ea typeface="Meiryo UI" panose="020B0604030504040204" pitchFamily="50" charset="-128"/>
                        </a:rPr>
                        <a:t>テスト内容</a:t>
                      </a:r>
                      <a:endParaRPr kumimoji="1" lang="ja-JP" altLang="en-US" dirty="0">
                        <a:solidFill>
                          <a:schemeClr val="bg1"/>
                        </a:solidFill>
                        <a:latin typeface="Meiryo UI" panose="020B0604030504040204" pitchFamily="50" charset="-128"/>
                        <a:ea typeface="Meiryo UI" panose="020B0604030504040204" pitchFamily="50" charset="-128"/>
                      </a:endParaRPr>
                    </a:p>
                  </a:txBody>
                  <a:tcPr/>
                </a:tc>
              </a:tr>
              <a:tr h="370840">
                <a:tc>
                  <a:txBody>
                    <a:bodyPr/>
                    <a:lstStyle/>
                    <a:p>
                      <a:r>
                        <a:rPr kumimoji="1" lang="en-US" altLang="ja-JP" dirty="0" smtClean="0">
                          <a:latin typeface="Meiryo UI" panose="020B0604030504040204" pitchFamily="50" charset="-128"/>
                          <a:ea typeface="Meiryo UI" panose="020B0604030504040204" pitchFamily="50" charset="-128"/>
                        </a:rPr>
                        <a:t>1000</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dirty="0" smtClean="0">
                          <a:latin typeface="Meiryo UI" panose="020B0604030504040204" pitchFamily="50" charset="-128"/>
                          <a:ea typeface="Meiryo UI" panose="020B0604030504040204" pitchFamily="50" charset="-128"/>
                        </a:rPr>
                        <a:t>100</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dirty="0" smtClean="0">
                          <a:latin typeface="Meiryo UI" panose="020B0604030504040204" pitchFamily="50" charset="-128"/>
                          <a:ea typeface="Meiryo UI" panose="020B0604030504040204" pitchFamily="50" charset="-128"/>
                        </a:rPr>
                        <a:t>200</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dirty="0" smtClean="0">
                          <a:latin typeface="Meiryo UI" panose="020B0604030504040204" pitchFamily="50" charset="-128"/>
                          <a:ea typeface="Meiryo UI" panose="020B0604030504040204" pitchFamily="50" charset="-128"/>
                        </a:rPr>
                        <a:t>100,000</a:t>
                      </a:r>
                      <a:r>
                        <a:rPr kumimoji="1" lang="ja-JP" altLang="en-US" dirty="0" smtClean="0">
                          <a:latin typeface="Meiryo UI" panose="020B0604030504040204" pitchFamily="50" charset="-128"/>
                          <a:ea typeface="Meiryo UI" panose="020B0604030504040204" pitchFamily="50" charset="-128"/>
                        </a:rPr>
                        <a:t>ユーザが</a:t>
                      </a:r>
                      <a:r>
                        <a:rPr kumimoji="1" lang="en-US" altLang="ja-JP" dirty="0" smtClean="0">
                          <a:latin typeface="Meiryo UI" panose="020B0604030504040204" pitchFamily="50" charset="-128"/>
                          <a:ea typeface="Meiryo UI" panose="020B0604030504040204" pitchFamily="50" charset="-128"/>
                        </a:rPr>
                        <a:t>1</a:t>
                      </a:r>
                      <a:r>
                        <a:rPr kumimoji="1" lang="ja-JP" altLang="en-US" dirty="0" smtClean="0">
                          <a:latin typeface="Meiryo UI" panose="020B0604030504040204" pitchFamily="50" charset="-128"/>
                          <a:ea typeface="Meiryo UI" panose="020B0604030504040204" pitchFamily="50" charset="-128"/>
                        </a:rPr>
                        <a:t>時内でログインする場合</a:t>
                      </a:r>
                      <a:endParaRPr kumimoji="1" lang="en-US" altLang="ja-JP" dirty="0" smtClean="0">
                        <a:latin typeface="Meiryo UI" panose="020B0604030504040204" pitchFamily="50" charset="-128"/>
                        <a:ea typeface="Meiryo UI" panose="020B0604030504040204" pitchFamily="50" charset="-128"/>
                      </a:endParaRPr>
                    </a:p>
                    <a:p>
                      <a:r>
                        <a:rPr kumimoji="1" lang="ja-JP" altLang="en-US" dirty="0" smtClean="0">
                          <a:latin typeface="Meiryo UI" panose="020B0604030504040204" pitchFamily="50" charset="-128"/>
                          <a:ea typeface="Meiryo UI" panose="020B0604030504040204" pitchFamily="50" charset="-128"/>
                        </a:rPr>
                        <a:t>サーバメモリ変化を確認。</a:t>
                      </a:r>
                      <a:endParaRPr kumimoji="1" lang="ja-JP" altLang="en-US" dirty="0">
                        <a:latin typeface="Meiryo UI" panose="020B0604030504040204" pitchFamily="50" charset="-128"/>
                        <a:ea typeface="Meiryo UI" panose="020B0604030504040204" pitchFamily="50" charset="-128"/>
                      </a:endParaRPr>
                    </a:p>
                  </a:txBody>
                  <a:tcPr/>
                </a:tc>
              </a:tr>
            </a:tbl>
          </a:graphicData>
        </a:graphic>
      </p:graphicFrame>
      <p:pic>
        <p:nvPicPr>
          <p:cNvPr id="10" name="図 9"/>
          <p:cNvPicPr/>
          <p:nvPr/>
        </p:nvPicPr>
        <p:blipFill>
          <a:blip r:embed="rId3"/>
          <a:stretch>
            <a:fillRect/>
          </a:stretch>
        </p:blipFill>
        <p:spPr>
          <a:xfrm>
            <a:off x="290278" y="2868023"/>
            <a:ext cx="4306029" cy="2827366"/>
          </a:xfrm>
          <a:prstGeom prst="rect">
            <a:avLst/>
          </a:prstGeom>
        </p:spPr>
      </p:pic>
      <p:sp>
        <p:nvSpPr>
          <p:cNvPr id="12" name="タイトル 1"/>
          <p:cNvSpPr txBox="1">
            <a:spLocks/>
          </p:cNvSpPr>
          <p:nvPr/>
        </p:nvSpPr>
        <p:spPr bwMode="auto">
          <a:xfrm>
            <a:off x="202597" y="2463212"/>
            <a:ext cx="1511902" cy="40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r>
              <a:rPr lang="ja-JP" altLang="en-US" sz="1200" dirty="0" smtClean="0">
                <a:solidFill>
                  <a:prstClr val="black"/>
                </a:solidFill>
                <a:latin typeface="Meiryo UI" pitchFamily="50" charset="-128"/>
                <a:ea typeface="Meiryo UI" pitchFamily="50" charset="-128"/>
                <a:cs typeface="Meiryo UI" pitchFamily="50" charset="-128"/>
              </a:rPr>
              <a:t>メモリー変化図</a:t>
            </a:r>
            <a:endParaRPr lang="ja-JP" altLang="en-US" sz="1200" dirty="0">
              <a:solidFill>
                <a:prstClr val="black"/>
              </a:solidFill>
              <a:latin typeface="Meiryo UI" pitchFamily="50" charset="-128"/>
              <a:ea typeface="Meiryo UI" pitchFamily="50" charset="-128"/>
              <a:cs typeface="Meiryo UI" pitchFamily="50" charset="-128"/>
            </a:endParaRPr>
          </a:p>
        </p:txBody>
      </p:sp>
      <p:sp>
        <p:nvSpPr>
          <p:cNvPr id="15" name="タイトル 1"/>
          <p:cNvSpPr txBox="1">
            <a:spLocks/>
          </p:cNvSpPr>
          <p:nvPr/>
        </p:nvSpPr>
        <p:spPr bwMode="auto">
          <a:xfrm>
            <a:off x="5073042" y="2868023"/>
            <a:ext cx="3717874" cy="251469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t" anchorCtr="0"/>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r>
              <a:rPr lang="ja-JP" altLang="en-US"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左図の赤い線で示したように、あまり変化しないのは正しい結果です。</a:t>
            </a:r>
            <a:endParaRPr lang="en-US" altLang="ja-JP"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spcBef>
                <a:spcPct val="0"/>
              </a:spcBef>
              <a:spcAft>
                <a:spcPct val="0"/>
              </a:spcAft>
              <a:buFontTx/>
              <a:buNone/>
            </a:pPr>
            <a:endParaRPr lang="en-US" altLang="ja-JP" sz="1800" dirty="0" smtClean="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spcBef>
                <a:spcPct val="0"/>
              </a:spcBef>
              <a:spcAft>
                <a:spcPct val="0"/>
              </a:spcAft>
              <a:buFontTx/>
              <a:buNone/>
            </a:pPr>
            <a:r>
              <a:rPr lang="ja-JP" altLang="en-US" sz="18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例：アプリログインセッションが</a:t>
            </a:r>
            <a:r>
              <a:rPr lang="en-US" altLang="ja-JP" sz="18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30</a:t>
            </a:r>
            <a:r>
              <a:rPr lang="ja-JP" altLang="en-US" sz="18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バイトの場合、</a:t>
            </a:r>
            <a:endParaRPr lang="en-US" altLang="ja-JP" sz="18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spcBef>
                <a:spcPct val="0"/>
              </a:spcBef>
              <a:spcAft>
                <a:spcPct val="0"/>
              </a:spcAft>
              <a:buFontTx/>
              <a:buNone/>
            </a:pPr>
            <a:r>
              <a:rPr lang="en-US" altLang="ja-JP" sz="18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100K*30=3M</a:t>
            </a:r>
            <a:endParaRPr lang="en-US" altLang="ja-JP" sz="1800"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spcBef>
                <a:spcPct val="0"/>
              </a:spcBef>
              <a:spcAft>
                <a:spcPct val="0"/>
              </a:spcAft>
              <a:buFontTx/>
              <a:buNone/>
            </a:pPr>
            <a:r>
              <a:rPr lang="ja-JP" altLang="en-US" sz="18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左図でよく察知できない程度です。</a:t>
            </a:r>
            <a:endParaRPr lang="en-US" altLang="ja-JP" sz="18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 name="直線コネクタ 3"/>
          <p:cNvCxnSpPr/>
          <p:nvPr/>
        </p:nvCxnSpPr>
        <p:spPr>
          <a:xfrm>
            <a:off x="388307" y="5022937"/>
            <a:ext cx="372023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タイトル 1"/>
          <p:cNvSpPr>
            <a:spLocks noGrp="1"/>
          </p:cNvSpPr>
          <p:nvPr>
            <p:ph type="title" idx="4294967295"/>
          </p:nvPr>
        </p:nvSpPr>
        <p:spPr>
          <a:xfrm>
            <a:off x="264015" y="42714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負荷テストの検証パターン 大量セッション</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212634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6" name="タイトル 1"/>
          <p:cNvSpPr txBox="1">
            <a:spLocks/>
          </p:cNvSpPr>
          <p:nvPr/>
        </p:nvSpPr>
        <p:spPr bwMode="auto">
          <a:xfrm>
            <a:off x="354545" y="429178"/>
            <a:ext cx="8207407" cy="524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2800" dirty="0">
                <a:solidFill>
                  <a:schemeClr val="tx2"/>
                </a:solidFill>
                <a:latin typeface="Meiryo UI" pitchFamily="50" charset="-128"/>
                <a:ea typeface="Meiryo UI" pitchFamily="50" charset="-128"/>
                <a:cs typeface="Meiryo UI" pitchFamily="50" charset="-128"/>
              </a:rPr>
              <a:t>負荷テストの検証</a:t>
            </a:r>
            <a:r>
              <a:rPr lang="ja-JP" altLang="en-US" sz="2800" dirty="0" smtClean="0">
                <a:solidFill>
                  <a:schemeClr val="tx2"/>
                </a:solidFill>
                <a:latin typeface="Meiryo UI" pitchFamily="50" charset="-128"/>
                <a:ea typeface="Meiryo UI" pitchFamily="50" charset="-128"/>
                <a:cs typeface="Meiryo UI" pitchFamily="50" charset="-128"/>
              </a:rPr>
              <a:t>パターン </a:t>
            </a:r>
            <a:r>
              <a:rPr lang="en-US" altLang="ja-JP" sz="2800" kern="0" dirty="0">
                <a:solidFill>
                  <a:schemeClr val="tx2"/>
                </a:solidFill>
                <a:latin typeface="Meiryo UI" pitchFamily="50" charset="-128"/>
                <a:ea typeface="Meiryo UI" pitchFamily="50" charset="-128"/>
                <a:cs typeface="Meiryo UI" pitchFamily="50" charset="-128"/>
              </a:rPr>
              <a:t>Connection</a:t>
            </a:r>
            <a:r>
              <a:rPr lang="ja-JP" altLang="en-US" sz="2800" kern="0" dirty="0" smtClean="0">
                <a:solidFill>
                  <a:schemeClr val="tx2"/>
                </a:solidFill>
                <a:latin typeface="Meiryo UI" pitchFamily="50" charset="-128"/>
                <a:ea typeface="Meiryo UI" pitchFamily="50" charset="-128"/>
                <a:cs typeface="Meiryo UI" pitchFamily="50" charset="-128"/>
              </a:rPr>
              <a:t>キューオーバー</a:t>
            </a:r>
            <a:endParaRPr lang="ja-JP" altLang="ja-JP" sz="2800" kern="0" dirty="0">
              <a:solidFill>
                <a:schemeClr val="tx2"/>
              </a:solidFill>
              <a:latin typeface="Meiryo UI" pitchFamily="50" charset="-128"/>
              <a:ea typeface="Meiryo UI" pitchFamily="50" charset="-128"/>
              <a:cs typeface="Meiryo UI" pitchFamily="50" charset="-128"/>
            </a:endParaRPr>
          </a:p>
        </p:txBody>
      </p:sp>
      <p:pic>
        <p:nvPicPr>
          <p:cNvPr id="2" name="図 1"/>
          <p:cNvPicPr>
            <a:picLocks noChangeAspect="1"/>
          </p:cNvPicPr>
          <p:nvPr/>
        </p:nvPicPr>
        <p:blipFill>
          <a:blip r:embed="rId3"/>
          <a:stretch>
            <a:fillRect/>
          </a:stretch>
        </p:blipFill>
        <p:spPr>
          <a:xfrm>
            <a:off x="241337" y="2868024"/>
            <a:ext cx="4466465" cy="2953354"/>
          </a:xfrm>
          <a:prstGeom prst="rect">
            <a:avLst/>
          </a:prstGeom>
        </p:spPr>
      </p:pic>
      <p:sp>
        <p:nvSpPr>
          <p:cNvPr id="3" name="テキスト ボックス 2"/>
          <p:cNvSpPr txBox="1"/>
          <p:nvPr/>
        </p:nvSpPr>
        <p:spPr>
          <a:xfrm>
            <a:off x="5247243" y="2868023"/>
            <a:ext cx="3407870" cy="923330"/>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サーバの接続が満杯状態になっている時、新たに操作したら、エラーメッセージが出で来る</a:t>
            </a:r>
            <a:endParaRPr kumimoji="1" lang="ja-JP" altLang="en-US" dirty="0">
              <a:latin typeface="Meiryo UI" panose="020B0604030504040204" pitchFamily="50" charset="-128"/>
              <a:ea typeface="Meiryo UI" panose="020B0604030504040204" pitchFamily="50" charset="-128"/>
            </a:endParaRPr>
          </a:p>
        </p:txBody>
      </p:sp>
      <p:sp>
        <p:nvSpPr>
          <p:cNvPr id="9" name="タイトル 1"/>
          <p:cNvSpPr txBox="1">
            <a:spLocks/>
          </p:cNvSpPr>
          <p:nvPr/>
        </p:nvSpPr>
        <p:spPr bwMode="auto">
          <a:xfrm>
            <a:off x="202597" y="2463212"/>
            <a:ext cx="1511902" cy="40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r>
              <a:rPr lang="ja-JP" altLang="en-US" sz="1200" dirty="0" smtClean="0">
                <a:solidFill>
                  <a:prstClr val="black"/>
                </a:solidFill>
                <a:latin typeface="Meiryo UI" pitchFamily="50" charset="-128"/>
                <a:ea typeface="Meiryo UI" pitchFamily="50" charset="-128"/>
                <a:cs typeface="Meiryo UI" pitchFamily="50" charset="-128"/>
              </a:rPr>
              <a:t>メッセージ図</a:t>
            </a:r>
            <a:endParaRPr lang="ja-JP" altLang="en-US" sz="1200" dirty="0">
              <a:solidFill>
                <a:prstClr val="black"/>
              </a:solidFill>
              <a:latin typeface="Meiryo UI" pitchFamily="50" charset="-128"/>
              <a:ea typeface="Meiryo UI" pitchFamily="50" charset="-128"/>
              <a:cs typeface="Meiryo UI" pitchFamily="50" charset="-128"/>
            </a:endParaRPr>
          </a:p>
        </p:txBody>
      </p:sp>
      <p:sp>
        <p:nvSpPr>
          <p:cNvPr id="10" name="タイトル 1"/>
          <p:cNvSpPr txBox="1">
            <a:spLocks/>
          </p:cNvSpPr>
          <p:nvPr/>
        </p:nvSpPr>
        <p:spPr bwMode="auto">
          <a:xfrm>
            <a:off x="202597" y="1099591"/>
            <a:ext cx="1511902" cy="40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r>
              <a:rPr lang="en-US" altLang="ja-JP" sz="1600" dirty="0" smtClean="0">
                <a:solidFill>
                  <a:prstClr val="black"/>
                </a:solidFill>
                <a:latin typeface="Meiryo UI" pitchFamily="50" charset="-128"/>
                <a:ea typeface="Meiryo UI" pitchFamily="50" charset="-128"/>
                <a:cs typeface="Meiryo UI" pitchFamily="50" charset="-128"/>
              </a:rPr>
              <a:t>Tomcat</a:t>
            </a:r>
            <a:r>
              <a:rPr lang="ja-JP" altLang="en-US" sz="1600" dirty="0" smtClean="0">
                <a:solidFill>
                  <a:prstClr val="black"/>
                </a:solidFill>
                <a:latin typeface="Meiryo UI" pitchFamily="50" charset="-128"/>
                <a:ea typeface="Meiryo UI" pitchFamily="50" charset="-128"/>
                <a:cs typeface="Meiryo UI" pitchFamily="50" charset="-128"/>
              </a:rPr>
              <a:t>配置</a:t>
            </a:r>
            <a:endParaRPr lang="ja-JP" altLang="en-US" sz="1600" dirty="0">
              <a:solidFill>
                <a:prstClr val="black"/>
              </a:solidFill>
              <a:latin typeface="Meiryo UI" pitchFamily="50" charset="-128"/>
              <a:ea typeface="Meiryo UI" pitchFamily="50" charset="-128"/>
              <a:cs typeface="Meiryo UI" pitchFamily="50" charset="-128"/>
            </a:endParaRPr>
          </a:p>
        </p:txBody>
      </p:sp>
      <p:graphicFrame>
        <p:nvGraphicFramePr>
          <p:cNvPr id="11" name="表 10"/>
          <p:cNvGraphicFramePr>
            <a:graphicFrameLocks noGrp="1"/>
          </p:cNvGraphicFramePr>
          <p:nvPr>
            <p:extLst>
              <p:ext uri="{D42A27DB-BD31-4B8C-83A1-F6EECF244321}">
                <p14:modId xmlns:p14="http://schemas.microsoft.com/office/powerpoint/2010/main" val="1874507608"/>
              </p:ext>
            </p:extLst>
          </p:nvPr>
        </p:nvGraphicFramePr>
        <p:xfrm>
          <a:off x="264015" y="1504402"/>
          <a:ext cx="8516860" cy="873760"/>
        </p:xfrm>
        <a:graphic>
          <a:graphicData uri="http://schemas.openxmlformats.org/drawingml/2006/table">
            <a:tbl>
              <a:tblPr firstRow="1" bandRow="1">
                <a:tableStyleId>{5C22544A-7EE6-4342-B048-85BDC9FD1C3A}</a:tableStyleId>
              </a:tblPr>
              <a:tblGrid>
                <a:gridCol w="1703372"/>
                <a:gridCol w="1703372"/>
                <a:gridCol w="1703372"/>
                <a:gridCol w="3406744"/>
              </a:tblGrid>
              <a:tr h="370840">
                <a:tc>
                  <a:txBody>
                    <a:bodyPr/>
                    <a:lstStyle/>
                    <a:p>
                      <a:r>
                        <a:rPr lang="en-US" altLang="ja-JP" sz="1400" kern="0" dirty="0" smtClean="0">
                          <a:solidFill>
                            <a:schemeClr val="bg1"/>
                          </a:solidFill>
                          <a:latin typeface="Meiryo UI" pitchFamily="50" charset="-128"/>
                          <a:ea typeface="Meiryo UI" pitchFamily="50" charset="-128"/>
                          <a:cs typeface="Meiryo UI" pitchFamily="50" charset="-128"/>
                        </a:rPr>
                        <a:t>Connection</a:t>
                      </a:r>
                      <a:r>
                        <a:rPr lang="ja-JP" altLang="en-US" sz="1400" kern="0" dirty="0" smtClean="0">
                          <a:solidFill>
                            <a:schemeClr val="bg1"/>
                          </a:solidFill>
                          <a:latin typeface="Meiryo UI" pitchFamily="50" charset="-128"/>
                          <a:ea typeface="Meiryo UI" pitchFamily="50" charset="-128"/>
                          <a:cs typeface="Meiryo UI" pitchFamily="50" charset="-128"/>
                        </a:rPr>
                        <a:t>キュー</a:t>
                      </a:r>
                      <a:endParaRPr kumimoji="1" lang="ja-JP" altLang="en-US" dirty="0">
                        <a:solidFill>
                          <a:schemeClr val="bg1"/>
                        </a:solidFill>
                        <a:latin typeface="Meiryo UI" panose="020B0604030504040204" pitchFamily="50" charset="-128"/>
                        <a:ea typeface="Meiryo UI" panose="020B0604030504040204" pitchFamily="50" charset="-128"/>
                      </a:endParaRPr>
                    </a:p>
                  </a:txBody>
                  <a:tcPr/>
                </a:tc>
                <a:tc>
                  <a:txBody>
                    <a:bodyPr/>
                    <a:lstStyle/>
                    <a:p>
                      <a:r>
                        <a:rPr lang="en-US" altLang="ja-JP" sz="1400" kern="0" dirty="0" smtClean="0">
                          <a:solidFill>
                            <a:schemeClr val="bg1"/>
                          </a:solidFill>
                          <a:latin typeface="Meiryo UI" pitchFamily="50" charset="-128"/>
                          <a:ea typeface="Meiryo UI" pitchFamily="50" charset="-128"/>
                          <a:cs typeface="Meiryo UI" pitchFamily="50" charset="-128"/>
                        </a:rPr>
                        <a:t>Accept</a:t>
                      </a:r>
                      <a:r>
                        <a:rPr lang="ja-JP" altLang="en-US" sz="1400" kern="0" dirty="0" smtClean="0">
                          <a:solidFill>
                            <a:schemeClr val="bg1"/>
                          </a:solidFill>
                          <a:latin typeface="Meiryo UI" pitchFamily="50" charset="-128"/>
                          <a:ea typeface="Meiryo UI" pitchFamily="50" charset="-128"/>
                          <a:cs typeface="Meiryo UI" pitchFamily="50" charset="-128"/>
                        </a:rPr>
                        <a:t>キュー</a:t>
                      </a:r>
                      <a:endParaRPr kumimoji="1" lang="ja-JP" altLang="en-US" dirty="0">
                        <a:solidFill>
                          <a:schemeClr val="bg1"/>
                        </a:solidFill>
                        <a:latin typeface="Meiryo UI" panose="020B0604030504040204" pitchFamily="50" charset="-128"/>
                        <a:ea typeface="Meiryo UI" panose="020B0604030504040204" pitchFamily="50" charset="-128"/>
                      </a:endParaRPr>
                    </a:p>
                  </a:txBody>
                  <a:tcPr/>
                </a:tc>
                <a:tc>
                  <a:txBody>
                    <a:bodyPr/>
                    <a:lstStyle/>
                    <a:p>
                      <a:r>
                        <a:rPr kumimoji="1" lang="ja-JP" altLang="en-US" dirty="0" smtClean="0">
                          <a:solidFill>
                            <a:schemeClr val="bg1"/>
                          </a:solidFill>
                          <a:latin typeface="Meiryo UI" panose="020B0604030504040204" pitchFamily="50" charset="-128"/>
                          <a:ea typeface="Meiryo UI" panose="020B0604030504040204" pitchFamily="50" charset="-128"/>
                        </a:rPr>
                        <a:t>処理スレッド数</a:t>
                      </a:r>
                      <a:endParaRPr kumimoji="1" lang="ja-JP" altLang="en-US" dirty="0">
                        <a:solidFill>
                          <a:schemeClr val="bg1"/>
                        </a:solidFill>
                        <a:latin typeface="Meiryo UI" panose="020B0604030504040204" pitchFamily="50" charset="-128"/>
                        <a:ea typeface="Meiryo UI" panose="020B0604030504040204" pitchFamily="50" charset="-128"/>
                      </a:endParaRPr>
                    </a:p>
                  </a:txBody>
                  <a:tcPr/>
                </a:tc>
                <a:tc>
                  <a:txBody>
                    <a:bodyPr/>
                    <a:lstStyle/>
                    <a:p>
                      <a:r>
                        <a:rPr kumimoji="1" lang="ja-JP" altLang="en-US" dirty="0" smtClean="0">
                          <a:solidFill>
                            <a:schemeClr val="bg1"/>
                          </a:solidFill>
                          <a:latin typeface="Meiryo UI" panose="020B0604030504040204" pitchFamily="50" charset="-128"/>
                          <a:ea typeface="Meiryo UI" panose="020B0604030504040204" pitchFamily="50" charset="-128"/>
                        </a:rPr>
                        <a:t>テスト内容</a:t>
                      </a:r>
                      <a:endParaRPr kumimoji="1" lang="ja-JP" altLang="en-US" dirty="0">
                        <a:solidFill>
                          <a:schemeClr val="bg1"/>
                        </a:solidFill>
                        <a:latin typeface="Meiryo UI" panose="020B0604030504040204" pitchFamily="50" charset="-128"/>
                        <a:ea typeface="Meiryo UI" panose="020B0604030504040204" pitchFamily="50" charset="-128"/>
                      </a:endParaRPr>
                    </a:p>
                  </a:txBody>
                  <a:tcPr/>
                </a:tc>
              </a:tr>
              <a:tr h="370840">
                <a:tc>
                  <a:txBody>
                    <a:bodyPr/>
                    <a:lstStyle/>
                    <a:p>
                      <a:r>
                        <a:rPr kumimoji="1" lang="en-US" altLang="ja-JP" dirty="0" smtClean="0">
                          <a:latin typeface="Meiryo UI" panose="020B0604030504040204" pitchFamily="50" charset="-128"/>
                          <a:ea typeface="Meiryo UI" panose="020B0604030504040204" pitchFamily="50" charset="-128"/>
                        </a:rPr>
                        <a:t>1000</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dirty="0" smtClean="0">
                          <a:latin typeface="Meiryo UI" panose="020B0604030504040204" pitchFamily="50" charset="-128"/>
                          <a:ea typeface="Meiryo UI" panose="020B0604030504040204" pitchFamily="50" charset="-128"/>
                        </a:rPr>
                        <a:t>100</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dirty="0" smtClean="0">
                          <a:latin typeface="Meiryo UI" panose="020B0604030504040204" pitchFamily="50" charset="-128"/>
                          <a:ea typeface="Meiryo UI" panose="020B0604030504040204" pitchFamily="50" charset="-128"/>
                        </a:rPr>
                        <a:t>200</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lang="ja-JP" altLang="en-US" dirty="0" smtClean="0">
                          <a:latin typeface="Meiryo UI" panose="020B0604030504040204" pitchFamily="50" charset="-128"/>
                          <a:ea typeface="Meiryo UI" panose="020B0604030504040204" pitchFamily="50" charset="-128"/>
                        </a:rPr>
                        <a:t>サーバの接続が満杯状態になっている時、新たに操作する場合、状況を確認。</a:t>
                      </a:r>
                      <a:endParaRPr kumimoji="1" lang="ja-JP" altLang="en-US" dirty="0">
                        <a:latin typeface="Meiryo UI" panose="020B0604030504040204" pitchFamily="50" charset="-128"/>
                        <a:ea typeface="Meiryo UI" panose="020B0604030504040204" pitchFamily="50" charset="-128"/>
                      </a:endParaRPr>
                    </a:p>
                  </a:txBody>
                  <a:tcPr/>
                </a:tc>
              </a:tr>
            </a:tbl>
          </a:graphicData>
        </a:graphic>
      </p:graphicFrame>
    </p:spTree>
    <p:extLst>
      <p:ext uri="{BB962C8B-B14F-4D97-AF65-F5344CB8AC3E}">
        <p14:creationId xmlns:p14="http://schemas.microsoft.com/office/powerpoint/2010/main" val="779504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776" y="2868024"/>
            <a:ext cx="462915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6" name="タイトル 1"/>
          <p:cNvSpPr txBox="1">
            <a:spLocks/>
          </p:cNvSpPr>
          <p:nvPr/>
        </p:nvSpPr>
        <p:spPr bwMode="auto">
          <a:xfrm>
            <a:off x="353086" y="427331"/>
            <a:ext cx="8799967"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2800" dirty="0">
                <a:solidFill>
                  <a:schemeClr val="tx2"/>
                </a:solidFill>
                <a:latin typeface="Meiryo UI" pitchFamily="50" charset="-128"/>
                <a:ea typeface="Meiryo UI" pitchFamily="50" charset="-128"/>
                <a:cs typeface="Meiryo UI" pitchFamily="50" charset="-128"/>
              </a:rPr>
              <a:t>負荷テストの検証</a:t>
            </a:r>
            <a:r>
              <a:rPr lang="ja-JP" altLang="en-US" sz="2800" dirty="0" smtClean="0">
                <a:solidFill>
                  <a:schemeClr val="tx2"/>
                </a:solidFill>
                <a:latin typeface="Meiryo UI" pitchFamily="50" charset="-128"/>
                <a:ea typeface="Meiryo UI" pitchFamily="50" charset="-128"/>
                <a:cs typeface="Meiryo UI" pitchFamily="50" charset="-128"/>
              </a:rPr>
              <a:t>パターン　</a:t>
            </a:r>
            <a:r>
              <a:rPr lang="ja-JP" altLang="en-US" sz="2800" kern="0" dirty="0" smtClean="0">
                <a:solidFill>
                  <a:schemeClr val="tx2"/>
                </a:solidFill>
                <a:latin typeface="Meiryo UI" pitchFamily="50" charset="-128"/>
                <a:ea typeface="Meiryo UI" pitchFamily="50" charset="-128"/>
                <a:cs typeface="Meiryo UI" pitchFamily="50" charset="-128"/>
              </a:rPr>
              <a:t>イベントキューオーバー</a:t>
            </a:r>
            <a:r>
              <a:rPr lang="ja-JP" altLang="en-US" sz="2000" kern="0" dirty="0" smtClean="0">
                <a:solidFill>
                  <a:schemeClr val="tx2"/>
                </a:solidFill>
                <a:latin typeface="Meiryo UI" pitchFamily="50" charset="-128"/>
                <a:ea typeface="Meiryo UI" pitchFamily="50" charset="-128"/>
                <a:cs typeface="Meiryo UI" pitchFamily="50" charset="-128"/>
              </a:rPr>
              <a:t>（リトライ可能）</a:t>
            </a:r>
            <a:endParaRPr lang="ja-JP" altLang="en-US" sz="2000" dirty="0">
              <a:solidFill>
                <a:schemeClr val="tx2"/>
              </a:solidFill>
              <a:latin typeface="Meiryo UI" panose="020B0604030504040204" pitchFamily="50" charset="-128"/>
              <a:ea typeface="Meiryo UI" panose="020B0604030504040204" pitchFamily="50" charset="-128"/>
            </a:endParaRPr>
          </a:p>
          <a:p>
            <a:pPr eaLnBrk="0" hangingPunct="0">
              <a:defRPr/>
            </a:pPr>
            <a:endParaRPr lang="ja-JP" altLang="ja-JP" sz="2800" kern="0" dirty="0">
              <a:solidFill>
                <a:schemeClr val="tx2"/>
              </a:solidFill>
              <a:latin typeface="Meiryo UI" pitchFamily="50" charset="-128"/>
              <a:ea typeface="Meiryo UI" pitchFamily="50" charset="-128"/>
              <a:cs typeface="Meiryo UI" pitchFamily="50" charset="-128"/>
            </a:endParaRPr>
          </a:p>
        </p:txBody>
      </p:sp>
      <p:sp>
        <p:nvSpPr>
          <p:cNvPr id="3" name="テキスト ボックス 2"/>
          <p:cNvSpPr txBox="1"/>
          <p:nvPr/>
        </p:nvSpPr>
        <p:spPr>
          <a:xfrm>
            <a:off x="5247243" y="2868023"/>
            <a:ext cx="3407870" cy="923330"/>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重い操作</a:t>
            </a:r>
            <a:r>
              <a:rPr lang="ja-JP" altLang="en-US" dirty="0">
                <a:latin typeface="Meiryo UI" panose="020B0604030504040204" pitchFamily="50" charset="-128"/>
                <a:ea typeface="Meiryo UI" panose="020B0604030504040204" pitchFamily="50" charset="-128"/>
              </a:rPr>
              <a:t>が制限に</a:t>
            </a:r>
            <a:r>
              <a:rPr lang="ja-JP" altLang="en-US" dirty="0" smtClean="0">
                <a:latin typeface="Meiryo UI" panose="020B0604030504040204" pitchFamily="50" charset="-128"/>
                <a:ea typeface="Meiryo UI" panose="020B0604030504040204" pitchFamily="50" charset="-128"/>
              </a:rPr>
              <a:t>なる時、待ちメッセージが出で来る（</a:t>
            </a:r>
            <a:r>
              <a:rPr lang="en-US" altLang="zh-CN" dirty="0" smtClean="0">
                <a:latin typeface="Meiryo UI" panose="020B0604030504040204" pitchFamily="50" charset="-128"/>
                <a:ea typeface="Meiryo UI" panose="020B0604030504040204" pitchFamily="50" charset="-128"/>
              </a:rPr>
              <a:t>30</a:t>
            </a:r>
            <a:r>
              <a:rPr lang="ja-JP" altLang="en-US" dirty="0" smtClean="0">
                <a:latin typeface="Meiryo UI" panose="020B0604030504040204" pitchFamily="50" charset="-128"/>
                <a:ea typeface="Meiryo UI" panose="020B0604030504040204" pitchFamily="50" charset="-128"/>
              </a:rPr>
              <a:t>秒計）。</a:t>
            </a:r>
            <a:endParaRPr lang="en-US" altLang="ja-JP" dirty="0" smtClean="0">
              <a:latin typeface="Meiryo UI" panose="020B0604030504040204" pitchFamily="50" charset="-128"/>
              <a:ea typeface="Meiryo UI" panose="020B0604030504040204" pitchFamily="50" charset="-128"/>
            </a:endParaRPr>
          </a:p>
          <a:p>
            <a:r>
              <a:rPr lang="ja-JP" altLang="en-US" kern="0" dirty="0" smtClean="0">
                <a:solidFill>
                  <a:prstClr val="black"/>
                </a:solidFill>
                <a:latin typeface="Meiryo UI" pitchFamily="50" charset="-128"/>
                <a:ea typeface="Meiryo UI" pitchFamily="50" charset="-128"/>
                <a:cs typeface="Meiryo UI" pitchFamily="50" charset="-128"/>
              </a:rPr>
              <a:t>リトライ</a:t>
            </a:r>
            <a:r>
              <a:rPr lang="ja-JP" altLang="en-US" kern="0" dirty="0">
                <a:solidFill>
                  <a:prstClr val="black"/>
                </a:solidFill>
                <a:latin typeface="Meiryo UI" pitchFamily="50" charset="-128"/>
                <a:ea typeface="Meiryo UI" pitchFamily="50" charset="-128"/>
                <a:cs typeface="Meiryo UI" pitchFamily="50" charset="-128"/>
              </a:rPr>
              <a:t>可能</a:t>
            </a:r>
            <a:endParaRPr kumimoji="1" lang="ja-JP" altLang="en-US" dirty="0">
              <a:latin typeface="Meiryo UI" panose="020B0604030504040204" pitchFamily="50" charset="-128"/>
              <a:ea typeface="Meiryo UI" panose="020B0604030504040204" pitchFamily="50" charset="-128"/>
            </a:endParaRPr>
          </a:p>
        </p:txBody>
      </p:sp>
      <p:sp>
        <p:nvSpPr>
          <p:cNvPr id="9" name="タイトル 1"/>
          <p:cNvSpPr txBox="1">
            <a:spLocks/>
          </p:cNvSpPr>
          <p:nvPr/>
        </p:nvSpPr>
        <p:spPr bwMode="auto">
          <a:xfrm>
            <a:off x="202597" y="2463212"/>
            <a:ext cx="1511902" cy="40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r>
              <a:rPr lang="ja-JP" altLang="en-US" sz="1200" dirty="0" smtClean="0">
                <a:solidFill>
                  <a:prstClr val="black"/>
                </a:solidFill>
                <a:latin typeface="Meiryo UI" pitchFamily="50" charset="-128"/>
                <a:ea typeface="Meiryo UI" pitchFamily="50" charset="-128"/>
                <a:cs typeface="Meiryo UI" pitchFamily="50" charset="-128"/>
              </a:rPr>
              <a:t>メッセージ図</a:t>
            </a:r>
            <a:endParaRPr lang="ja-JP" altLang="en-US" sz="1200" dirty="0">
              <a:solidFill>
                <a:prstClr val="black"/>
              </a:solidFill>
              <a:latin typeface="Meiryo UI" pitchFamily="50" charset="-128"/>
              <a:ea typeface="Meiryo UI" pitchFamily="50" charset="-128"/>
              <a:cs typeface="Meiryo UI" pitchFamily="50" charset="-128"/>
            </a:endParaRPr>
          </a:p>
        </p:txBody>
      </p:sp>
      <p:sp>
        <p:nvSpPr>
          <p:cNvPr id="10" name="タイトル 1"/>
          <p:cNvSpPr txBox="1">
            <a:spLocks/>
          </p:cNvSpPr>
          <p:nvPr/>
        </p:nvSpPr>
        <p:spPr bwMode="auto">
          <a:xfrm>
            <a:off x="202597" y="1099591"/>
            <a:ext cx="1511902" cy="40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r>
              <a:rPr lang="en-US" altLang="ja-JP" sz="1600" dirty="0" smtClean="0">
                <a:solidFill>
                  <a:prstClr val="black"/>
                </a:solidFill>
                <a:latin typeface="Meiryo UI" pitchFamily="50" charset="-128"/>
                <a:ea typeface="Meiryo UI" pitchFamily="50" charset="-128"/>
                <a:cs typeface="Meiryo UI" pitchFamily="50" charset="-128"/>
              </a:rPr>
              <a:t>Tomcat</a:t>
            </a:r>
            <a:r>
              <a:rPr lang="ja-JP" altLang="en-US" sz="1600" dirty="0" smtClean="0">
                <a:solidFill>
                  <a:prstClr val="black"/>
                </a:solidFill>
                <a:latin typeface="Meiryo UI" pitchFamily="50" charset="-128"/>
                <a:ea typeface="Meiryo UI" pitchFamily="50" charset="-128"/>
                <a:cs typeface="Meiryo UI" pitchFamily="50" charset="-128"/>
              </a:rPr>
              <a:t>配置</a:t>
            </a:r>
            <a:endParaRPr lang="ja-JP" altLang="en-US" sz="1600" dirty="0">
              <a:solidFill>
                <a:prstClr val="black"/>
              </a:solidFill>
              <a:latin typeface="Meiryo UI" pitchFamily="50" charset="-128"/>
              <a:ea typeface="Meiryo UI" pitchFamily="50" charset="-128"/>
              <a:cs typeface="Meiryo UI" pitchFamily="50" charset="-128"/>
            </a:endParaRPr>
          </a:p>
        </p:txBody>
      </p:sp>
      <p:graphicFrame>
        <p:nvGraphicFramePr>
          <p:cNvPr id="11" name="表 10"/>
          <p:cNvGraphicFramePr>
            <a:graphicFrameLocks noGrp="1"/>
          </p:cNvGraphicFramePr>
          <p:nvPr>
            <p:extLst>
              <p:ext uri="{D42A27DB-BD31-4B8C-83A1-F6EECF244321}">
                <p14:modId xmlns:p14="http://schemas.microsoft.com/office/powerpoint/2010/main" val="3900843346"/>
              </p:ext>
            </p:extLst>
          </p:nvPr>
        </p:nvGraphicFramePr>
        <p:xfrm>
          <a:off x="264015" y="1504402"/>
          <a:ext cx="8516860" cy="741680"/>
        </p:xfrm>
        <a:graphic>
          <a:graphicData uri="http://schemas.openxmlformats.org/drawingml/2006/table">
            <a:tbl>
              <a:tblPr firstRow="1" bandRow="1">
                <a:tableStyleId>{5C22544A-7EE6-4342-B048-85BDC9FD1C3A}</a:tableStyleId>
              </a:tblPr>
              <a:tblGrid>
                <a:gridCol w="1703372"/>
                <a:gridCol w="1703372"/>
                <a:gridCol w="1703372"/>
                <a:gridCol w="3406744"/>
              </a:tblGrid>
              <a:tr h="370840">
                <a:tc>
                  <a:txBody>
                    <a:bodyPr/>
                    <a:lstStyle/>
                    <a:p>
                      <a:r>
                        <a:rPr lang="en-US" altLang="ja-JP" sz="1400" kern="0" dirty="0" smtClean="0">
                          <a:solidFill>
                            <a:schemeClr val="bg1"/>
                          </a:solidFill>
                          <a:latin typeface="Meiryo UI" pitchFamily="50" charset="-128"/>
                          <a:ea typeface="Meiryo UI" pitchFamily="50" charset="-128"/>
                          <a:cs typeface="Meiryo UI" pitchFamily="50" charset="-128"/>
                        </a:rPr>
                        <a:t>Connection</a:t>
                      </a:r>
                      <a:r>
                        <a:rPr lang="ja-JP" altLang="en-US" sz="1400" kern="0" dirty="0" smtClean="0">
                          <a:solidFill>
                            <a:schemeClr val="bg1"/>
                          </a:solidFill>
                          <a:latin typeface="Meiryo UI" pitchFamily="50" charset="-128"/>
                          <a:ea typeface="Meiryo UI" pitchFamily="50" charset="-128"/>
                          <a:cs typeface="Meiryo UI" pitchFamily="50" charset="-128"/>
                        </a:rPr>
                        <a:t>キュー</a:t>
                      </a:r>
                      <a:endParaRPr kumimoji="1" lang="ja-JP" altLang="en-US" dirty="0">
                        <a:solidFill>
                          <a:schemeClr val="bg1"/>
                        </a:solidFill>
                        <a:latin typeface="Meiryo UI" panose="020B0604030504040204" pitchFamily="50" charset="-128"/>
                        <a:ea typeface="Meiryo UI" panose="020B0604030504040204" pitchFamily="50" charset="-128"/>
                      </a:endParaRPr>
                    </a:p>
                  </a:txBody>
                  <a:tcPr/>
                </a:tc>
                <a:tc>
                  <a:txBody>
                    <a:bodyPr/>
                    <a:lstStyle/>
                    <a:p>
                      <a:r>
                        <a:rPr lang="en-US" altLang="ja-JP" sz="1400" kern="0" dirty="0" smtClean="0">
                          <a:solidFill>
                            <a:schemeClr val="bg1"/>
                          </a:solidFill>
                          <a:latin typeface="Meiryo UI" pitchFamily="50" charset="-128"/>
                          <a:ea typeface="Meiryo UI" pitchFamily="50" charset="-128"/>
                          <a:cs typeface="Meiryo UI" pitchFamily="50" charset="-128"/>
                        </a:rPr>
                        <a:t>Accept</a:t>
                      </a:r>
                      <a:r>
                        <a:rPr lang="ja-JP" altLang="en-US" sz="1400" kern="0" dirty="0" smtClean="0">
                          <a:solidFill>
                            <a:schemeClr val="bg1"/>
                          </a:solidFill>
                          <a:latin typeface="Meiryo UI" pitchFamily="50" charset="-128"/>
                          <a:ea typeface="Meiryo UI" pitchFamily="50" charset="-128"/>
                          <a:cs typeface="Meiryo UI" pitchFamily="50" charset="-128"/>
                        </a:rPr>
                        <a:t>キュー</a:t>
                      </a:r>
                      <a:endParaRPr kumimoji="1" lang="ja-JP" altLang="en-US" dirty="0">
                        <a:solidFill>
                          <a:schemeClr val="bg1"/>
                        </a:solidFill>
                        <a:latin typeface="Meiryo UI" panose="020B0604030504040204" pitchFamily="50" charset="-128"/>
                        <a:ea typeface="Meiryo UI" panose="020B0604030504040204" pitchFamily="50" charset="-128"/>
                      </a:endParaRPr>
                    </a:p>
                  </a:txBody>
                  <a:tcPr/>
                </a:tc>
                <a:tc>
                  <a:txBody>
                    <a:bodyPr/>
                    <a:lstStyle/>
                    <a:p>
                      <a:r>
                        <a:rPr kumimoji="1" lang="ja-JP" altLang="en-US" dirty="0" smtClean="0">
                          <a:solidFill>
                            <a:schemeClr val="bg1"/>
                          </a:solidFill>
                          <a:latin typeface="Meiryo UI" panose="020B0604030504040204" pitchFamily="50" charset="-128"/>
                          <a:ea typeface="Meiryo UI" panose="020B0604030504040204" pitchFamily="50" charset="-128"/>
                        </a:rPr>
                        <a:t>処理スレッド数</a:t>
                      </a:r>
                      <a:endParaRPr kumimoji="1" lang="ja-JP" altLang="en-US" dirty="0">
                        <a:solidFill>
                          <a:schemeClr val="bg1"/>
                        </a:solidFill>
                        <a:latin typeface="Meiryo UI" panose="020B0604030504040204" pitchFamily="50" charset="-128"/>
                        <a:ea typeface="Meiryo UI" panose="020B0604030504040204" pitchFamily="50" charset="-128"/>
                      </a:endParaRPr>
                    </a:p>
                  </a:txBody>
                  <a:tcPr/>
                </a:tc>
                <a:tc>
                  <a:txBody>
                    <a:bodyPr/>
                    <a:lstStyle/>
                    <a:p>
                      <a:r>
                        <a:rPr kumimoji="1" lang="ja-JP" altLang="en-US" dirty="0" smtClean="0">
                          <a:solidFill>
                            <a:schemeClr val="bg1"/>
                          </a:solidFill>
                          <a:latin typeface="Meiryo UI" panose="020B0604030504040204" pitchFamily="50" charset="-128"/>
                          <a:ea typeface="Meiryo UI" panose="020B0604030504040204" pitchFamily="50" charset="-128"/>
                        </a:rPr>
                        <a:t>テスト内容</a:t>
                      </a:r>
                      <a:endParaRPr kumimoji="1" lang="ja-JP" altLang="en-US" dirty="0">
                        <a:solidFill>
                          <a:schemeClr val="bg1"/>
                        </a:solidFill>
                        <a:latin typeface="Meiryo UI" panose="020B0604030504040204" pitchFamily="50" charset="-128"/>
                        <a:ea typeface="Meiryo UI" panose="020B0604030504040204" pitchFamily="50" charset="-128"/>
                      </a:endParaRPr>
                    </a:p>
                  </a:txBody>
                  <a:tcPr/>
                </a:tc>
              </a:tr>
              <a:tr h="370840">
                <a:tc>
                  <a:txBody>
                    <a:bodyPr/>
                    <a:lstStyle/>
                    <a:p>
                      <a:r>
                        <a:rPr kumimoji="1" lang="en-US" altLang="ja-JP" dirty="0" smtClean="0">
                          <a:latin typeface="Meiryo UI" panose="020B0604030504040204" pitchFamily="50" charset="-128"/>
                          <a:ea typeface="Meiryo UI" panose="020B0604030504040204" pitchFamily="50" charset="-128"/>
                        </a:rPr>
                        <a:t>1000</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dirty="0" smtClean="0">
                          <a:latin typeface="Meiryo UI" panose="020B0604030504040204" pitchFamily="50" charset="-128"/>
                          <a:ea typeface="Meiryo UI" panose="020B0604030504040204" pitchFamily="50" charset="-128"/>
                        </a:rPr>
                        <a:t>100</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dirty="0" smtClean="0">
                          <a:latin typeface="Meiryo UI" panose="020B0604030504040204" pitchFamily="50" charset="-128"/>
                          <a:ea typeface="Meiryo UI" panose="020B0604030504040204" pitchFamily="50" charset="-128"/>
                        </a:rPr>
                        <a:t>200</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lang="ja-JP" altLang="en-US" dirty="0" smtClean="0">
                          <a:latin typeface="Meiryo UI" panose="020B0604030504040204" pitchFamily="50" charset="-128"/>
                          <a:ea typeface="Meiryo UI" panose="020B0604030504040204" pitchFamily="50" charset="-128"/>
                        </a:rPr>
                        <a:t>操作が制限になること</a:t>
                      </a:r>
                      <a:endParaRPr kumimoji="1" lang="ja-JP" altLang="en-US" dirty="0">
                        <a:latin typeface="Meiryo UI" panose="020B0604030504040204" pitchFamily="50" charset="-128"/>
                        <a:ea typeface="Meiryo UI" panose="020B0604030504040204" pitchFamily="50" charset="-128"/>
                      </a:endParaRPr>
                    </a:p>
                  </a:txBody>
                  <a:tcPr/>
                </a:tc>
              </a:tr>
            </a:tbl>
          </a:graphicData>
        </a:graphic>
      </p:graphicFrame>
    </p:spTree>
    <p:extLst>
      <p:ext uri="{BB962C8B-B14F-4D97-AF65-F5344CB8AC3E}">
        <p14:creationId xmlns:p14="http://schemas.microsoft.com/office/powerpoint/2010/main" val="273386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6" name="タイトル 1"/>
          <p:cNvSpPr txBox="1">
            <a:spLocks/>
          </p:cNvSpPr>
          <p:nvPr/>
        </p:nvSpPr>
        <p:spPr bwMode="auto">
          <a:xfrm>
            <a:off x="349978" y="427331"/>
            <a:ext cx="9384853"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2800" dirty="0">
                <a:solidFill>
                  <a:schemeClr val="tx2"/>
                </a:solidFill>
                <a:latin typeface="Meiryo UI" pitchFamily="50" charset="-128"/>
                <a:ea typeface="Meiryo UI" pitchFamily="50" charset="-128"/>
                <a:cs typeface="Meiryo UI" pitchFamily="50" charset="-128"/>
              </a:rPr>
              <a:t>負荷テストの検証</a:t>
            </a:r>
            <a:r>
              <a:rPr lang="ja-JP" altLang="en-US" sz="2800" dirty="0" smtClean="0">
                <a:solidFill>
                  <a:schemeClr val="tx2"/>
                </a:solidFill>
                <a:latin typeface="Meiryo UI" pitchFamily="50" charset="-128"/>
                <a:ea typeface="Meiryo UI" pitchFamily="50" charset="-128"/>
                <a:cs typeface="Meiryo UI" pitchFamily="50" charset="-128"/>
              </a:rPr>
              <a:t>パターン　</a:t>
            </a:r>
            <a:r>
              <a:rPr lang="ja-JP" altLang="en-US" sz="2800" kern="0" dirty="0" smtClean="0">
                <a:solidFill>
                  <a:schemeClr val="tx2"/>
                </a:solidFill>
                <a:latin typeface="Meiryo UI" pitchFamily="50" charset="-128"/>
                <a:ea typeface="Meiryo UI" pitchFamily="50" charset="-128"/>
                <a:cs typeface="Meiryo UI" pitchFamily="50" charset="-128"/>
              </a:rPr>
              <a:t>イベントキューオーバー</a:t>
            </a:r>
            <a:r>
              <a:rPr lang="ja-JP" altLang="en-US" sz="2000" kern="0" dirty="0" smtClean="0">
                <a:solidFill>
                  <a:schemeClr val="tx2"/>
                </a:solidFill>
                <a:latin typeface="Meiryo UI" pitchFamily="50" charset="-128"/>
                <a:ea typeface="Meiryo UI" pitchFamily="50" charset="-128"/>
                <a:cs typeface="Meiryo UI" pitchFamily="50" charset="-128"/>
              </a:rPr>
              <a:t>（リトライ不可）</a:t>
            </a:r>
            <a:endParaRPr lang="ja-JP" altLang="ja-JP" sz="2000" kern="0" dirty="0">
              <a:solidFill>
                <a:schemeClr val="tx2"/>
              </a:solidFill>
              <a:latin typeface="Meiryo UI" pitchFamily="50" charset="-128"/>
              <a:ea typeface="Meiryo UI" pitchFamily="50" charset="-128"/>
              <a:cs typeface="Meiryo UI" pitchFamily="50" charset="-128"/>
            </a:endParaRPr>
          </a:p>
        </p:txBody>
      </p:sp>
      <p:sp>
        <p:nvSpPr>
          <p:cNvPr id="3" name="テキスト ボックス 2"/>
          <p:cNvSpPr txBox="1"/>
          <p:nvPr/>
        </p:nvSpPr>
        <p:spPr>
          <a:xfrm>
            <a:off x="5247243" y="2868023"/>
            <a:ext cx="3407870" cy="923330"/>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操作</a:t>
            </a:r>
            <a:r>
              <a:rPr lang="ja-JP" altLang="en-US" dirty="0">
                <a:latin typeface="Meiryo UI" panose="020B0604030504040204" pitchFamily="50" charset="-128"/>
                <a:ea typeface="Meiryo UI" panose="020B0604030504040204" pitchFamily="50" charset="-128"/>
              </a:rPr>
              <a:t>が制限に</a:t>
            </a:r>
            <a:r>
              <a:rPr lang="ja-JP" altLang="en-US" dirty="0" smtClean="0">
                <a:latin typeface="Meiryo UI" panose="020B0604030504040204" pitchFamily="50" charset="-128"/>
                <a:ea typeface="Meiryo UI" panose="020B0604030504040204" pitchFamily="50" charset="-128"/>
              </a:rPr>
              <a:t>なる時、メッセージが出で来る。</a:t>
            </a:r>
            <a:endParaRPr lang="en-US" altLang="ja-JP" dirty="0" smtClean="0">
              <a:latin typeface="Meiryo UI" panose="020B0604030504040204" pitchFamily="50" charset="-128"/>
              <a:ea typeface="Meiryo UI" panose="020B0604030504040204" pitchFamily="50" charset="-128"/>
            </a:endParaRPr>
          </a:p>
          <a:p>
            <a:r>
              <a:rPr lang="ja-JP" altLang="en-US" kern="0" dirty="0" smtClean="0">
                <a:solidFill>
                  <a:prstClr val="black"/>
                </a:solidFill>
                <a:latin typeface="Meiryo UI" pitchFamily="50" charset="-128"/>
                <a:ea typeface="Meiryo UI" pitchFamily="50" charset="-128"/>
                <a:cs typeface="Meiryo UI" pitchFamily="50" charset="-128"/>
              </a:rPr>
              <a:t>リトライ不可</a:t>
            </a:r>
            <a:endParaRPr kumimoji="1" lang="ja-JP" altLang="en-US" dirty="0">
              <a:latin typeface="Meiryo UI" panose="020B0604030504040204" pitchFamily="50" charset="-128"/>
              <a:ea typeface="Meiryo UI" panose="020B0604030504040204" pitchFamily="50" charset="-128"/>
            </a:endParaRPr>
          </a:p>
        </p:txBody>
      </p:sp>
      <p:sp>
        <p:nvSpPr>
          <p:cNvPr id="9" name="タイトル 1"/>
          <p:cNvSpPr txBox="1">
            <a:spLocks/>
          </p:cNvSpPr>
          <p:nvPr/>
        </p:nvSpPr>
        <p:spPr bwMode="auto">
          <a:xfrm>
            <a:off x="202597" y="2463212"/>
            <a:ext cx="1511902" cy="40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r>
              <a:rPr lang="ja-JP" altLang="en-US" sz="1200" dirty="0" smtClean="0">
                <a:solidFill>
                  <a:prstClr val="black"/>
                </a:solidFill>
                <a:latin typeface="Meiryo UI" pitchFamily="50" charset="-128"/>
                <a:ea typeface="Meiryo UI" pitchFamily="50" charset="-128"/>
                <a:cs typeface="Meiryo UI" pitchFamily="50" charset="-128"/>
              </a:rPr>
              <a:t>メッセージ図</a:t>
            </a:r>
            <a:endParaRPr lang="ja-JP" altLang="en-US" sz="1200" dirty="0">
              <a:solidFill>
                <a:prstClr val="black"/>
              </a:solidFill>
              <a:latin typeface="Meiryo UI" pitchFamily="50" charset="-128"/>
              <a:ea typeface="Meiryo UI" pitchFamily="50" charset="-128"/>
              <a:cs typeface="Meiryo UI" pitchFamily="50" charset="-128"/>
            </a:endParaRPr>
          </a:p>
        </p:txBody>
      </p:sp>
      <p:sp>
        <p:nvSpPr>
          <p:cNvPr id="10" name="タイトル 1"/>
          <p:cNvSpPr txBox="1">
            <a:spLocks/>
          </p:cNvSpPr>
          <p:nvPr/>
        </p:nvSpPr>
        <p:spPr bwMode="auto">
          <a:xfrm>
            <a:off x="202597" y="1099591"/>
            <a:ext cx="1511902" cy="40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r>
              <a:rPr lang="en-US" altLang="ja-JP" sz="1600" dirty="0" smtClean="0">
                <a:solidFill>
                  <a:prstClr val="black"/>
                </a:solidFill>
                <a:latin typeface="Meiryo UI" pitchFamily="50" charset="-128"/>
                <a:ea typeface="Meiryo UI" pitchFamily="50" charset="-128"/>
                <a:cs typeface="Meiryo UI" pitchFamily="50" charset="-128"/>
              </a:rPr>
              <a:t>Tomcat</a:t>
            </a:r>
            <a:r>
              <a:rPr lang="ja-JP" altLang="en-US" sz="1600" dirty="0" smtClean="0">
                <a:solidFill>
                  <a:prstClr val="black"/>
                </a:solidFill>
                <a:latin typeface="Meiryo UI" pitchFamily="50" charset="-128"/>
                <a:ea typeface="Meiryo UI" pitchFamily="50" charset="-128"/>
                <a:cs typeface="Meiryo UI" pitchFamily="50" charset="-128"/>
              </a:rPr>
              <a:t>配置</a:t>
            </a:r>
            <a:endParaRPr lang="ja-JP" altLang="en-US" sz="1600" dirty="0">
              <a:solidFill>
                <a:prstClr val="black"/>
              </a:solidFill>
              <a:latin typeface="Meiryo UI" pitchFamily="50" charset="-128"/>
              <a:ea typeface="Meiryo UI" pitchFamily="50" charset="-128"/>
              <a:cs typeface="Meiryo UI" pitchFamily="50" charset="-128"/>
            </a:endParaRPr>
          </a:p>
        </p:txBody>
      </p:sp>
      <p:graphicFrame>
        <p:nvGraphicFramePr>
          <p:cNvPr id="11" name="表 10"/>
          <p:cNvGraphicFramePr>
            <a:graphicFrameLocks noGrp="1"/>
          </p:cNvGraphicFramePr>
          <p:nvPr>
            <p:extLst>
              <p:ext uri="{D42A27DB-BD31-4B8C-83A1-F6EECF244321}">
                <p14:modId xmlns:p14="http://schemas.microsoft.com/office/powerpoint/2010/main" val="3162000317"/>
              </p:ext>
            </p:extLst>
          </p:nvPr>
        </p:nvGraphicFramePr>
        <p:xfrm>
          <a:off x="264015" y="1504402"/>
          <a:ext cx="8516860" cy="741680"/>
        </p:xfrm>
        <a:graphic>
          <a:graphicData uri="http://schemas.openxmlformats.org/drawingml/2006/table">
            <a:tbl>
              <a:tblPr firstRow="1" bandRow="1">
                <a:tableStyleId>{5C22544A-7EE6-4342-B048-85BDC9FD1C3A}</a:tableStyleId>
              </a:tblPr>
              <a:tblGrid>
                <a:gridCol w="1703372"/>
                <a:gridCol w="1703372"/>
                <a:gridCol w="1703372"/>
                <a:gridCol w="3406744"/>
              </a:tblGrid>
              <a:tr h="370840">
                <a:tc>
                  <a:txBody>
                    <a:bodyPr/>
                    <a:lstStyle/>
                    <a:p>
                      <a:r>
                        <a:rPr lang="en-US" altLang="ja-JP" sz="1400" kern="0" dirty="0" smtClean="0">
                          <a:solidFill>
                            <a:schemeClr val="bg1"/>
                          </a:solidFill>
                          <a:latin typeface="Meiryo UI" pitchFamily="50" charset="-128"/>
                          <a:ea typeface="Meiryo UI" pitchFamily="50" charset="-128"/>
                          <a:cs typeface="Meiryo UI" pitchFamily="50" charset="-128"/>
                        </a:rPr>
                        <a:t>Connection</a:t>
                      </a:r>
                      <a:r>
                        <a:rPr lang="ja-JP" altLang="en-US" sz="1400" kern="0" dirty="0" smtClean="0">
                          <a:solidFill>
                            <a:schemeClr val="bg1"/>
                          </a:solidFill>
                          <a:latin typeface="Meiryo UI" pitchFamily="50" charset="-128"/>
                          <a:ea typeface="Meiryo UI" pitchFamily="50" charset="-128"/>
                          <a:cs typeface="Meiryo UI" pitchFamily="50" charset="-128"/>
                        </a:rPr>
                        <a:t>キュー</a:t>
                      </a:r>
                      <a:endParaRPr kumimoji="1" lang="ja-JP" altLang="en-US" dirty="0">
                        <a:solidFill>
                          <a:schemeClr val="bg1"/>
                        </a:solidFill>
                        <a:latin typeface="Meiryo UI" panose="020B0604030504040204" pitchFamily="50" charset="-128"/>
                        <a:ea typeface="Meiryo UI" panose="020B0604030504040204" pitchFamily="50" charset="-128"/>
                      </a:endParaRPr>
                    </a:p>
                  </a:txBody>
                  <a:tcPr/>
                </a:tc>
                <a:tc>
                  <a:txBody>
                    <a:bodyPr/>
                    <a:lstStyle/>
                    <a:p>
                      <a:r>
                        <a:rPr lang="en-US" altLang="ja-JP" sz="1400" kern="0" dirty="0" smtClean="0">
                          <a:solidFill>
                            <a:schemeClr val="bg1"/>
                          </a:solidFill>
                          <a:latin typeface="Meiryo UI" pitchFamily="50" charset="-128"/>
                          <a:ea typeface="Meiryo UI" pitchFamily="50" charset="-128"/>
                          <a:cs typeface="Meiryo UI" pitchFamily="50" charset="-128"/>
                        </a:rPr>
                        <a:t>Accept</a:t>
                      </a:r>
                      <a:r>
                        <a:rPr lang="ja-JP" altLang="en-US" sz="1400" kern="0" dirty="0" smtClean="0">
                          <a:solidFill>
                            <a:schemeClr val="bg1"/>
                          </a:solidFill>
                          <a:latin typeface="Meiryo UI" pitchFamily="50" charset="-128"/>
                          <a:ea typeface="Meiryo UI" pitchFamily="50" charset="-128"/>
                          <a:cs typeface="Meiryo UI" pitchFamily="50" charset="-128"/>
                        </a:rPr>
                        <a:t>キュー</a:t>
                      </a:r>
                      <a:endParaRPr kumimoji="1" lang="ja-JP" altLang="en-US" dirty="0">
                        <a:solidFill>
                          <a:schemeClr val="bg1"/>
                        </a:solidFill>
                        <a:latin typeface="Meiryo UI" panose="020B0604030504040204" pitchFamily="50" charset="-128"/>
                        <a:ea typeface="Meiryo UI" panose="020B0604030504040204" pitchFamily="50" charset="-128"/>
                      </a:endParaRPr>
                    </a:p>
                  </a:txBody>
                  <a:tcPr/>
                </a:tc>
                <a:tc>
                  <a:txBody>
                    <a:bodyPr/>
                    <a:lstStyle/>
                    <a:p>
                      <a:r>
                        <a:rPr kumimoji="1" lang="ja-JP" altLang="en-US" dirty="0" smtClean="0">
                          <a:solidFill>
                            <a:schemeClr val="bg1"/>
                          </a:solidFill>
                          <a:latin typeface="Meiryo UI" panose="020B0604030504040204" pitchFamily="50" charset="-128"/>
                          <a:ea typeface="Meiryo UI" panose="020B0604030504040204" pitchFamily="50" charset="-128"/>
                        </a:rPr>
                        <a:t>処理スレッド数</a:t>
                      </a:r>
                      <a:endParaRPr kumimoji="1" lang="ja-JP" altLang="en-US" dirty="0">
                        <a:solidFill>
                          <a:schemeClr val="bg1"/>
                        </a:solidFill>
                        <a:latin typeface="Meiryo UI" panose="020B0604030504040204" pitchFamily="50" charset="-128"/>
                        <a:ea typeface="Meiryo UI" panose="020B0604030504040204" pitchFamily="50" charset="-128"/>
                      </a:endParaRPr>
                    </a:p>
                  </a:txBody>
                  <a:tcPr/>
                </a:tc>
                <a:tc>
                  <a:txBody>
                    <a:bodyPr/>
                    <a:lstStyle/>
                    <a:p>
                      <a:r>
                        <a:rPr kumimoji="1" lang="ja-JP" altLang="en-US" dirty="0" smtClean="0">
                          <a:solidFill>
                            <a:schemeClr val="bg1"/>
                          </a:solidFill>
                          <a:latin typeface="Meiryo UI" panose="020B0604030504040204" pitchFamily="50" charset="-128"/>
                          <a:ea typeface="Meiryo UI" panose="020B0604030504040204" pitchFamily="50" charset="-128"/>
                        </a:rPr>
                        <a:t>テスト内容</a:t>
                      </a:r>
                      <a:endParaRPr kumimoji="1" lang="ja-JP" altLang="en-US" dirty="0">
                        <a:solidFill>
                          <a:schemeClr val="bg1"/>
                        </a:solidFill>
                        <a:latin typeface="Meiryo UI" panose="020B0604030504040204" pitchFamily="50" charset="-128"/>
                        <a:ea typeface="Meiryo UI" panose="020B0604030504040204" pitchFamily="50" charset="-128"/>
                      </a:endParaRPr>
                    </a:p>
                  </a:txBody>
                  <a:tcPr/>
                </a:tc>
              </a:tr>
              <a:tr h="370840">
                <a:tc>
                  <a:txBody>
                    <a:bodyPr/>
                    <a:lstStyle/>
                    <a:p>
                      <a:r>
                        <a:rPr kumimoji="1" lang="en-US" altLang="ja-JP" dirty="0" smtClean="0">
                          <a:latin typeface="Meiryo UI" panose="020B0604030504040204" pitchFamily="50" charset="-128"/>
                          <a:ea typeface="Meiryo UI" panose="020B0604030504040204" pitchFamily="50" charset="-128"/>
                        </a:rPr>
                        <a:t>1000</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dirty="0" smtClean="0">
                          <a:latin typeface="Meiryo UI" panose="020B0604030504040204" pitchFamily="50" charset="-128"/>
                          <a:ea typeface="Meiryo UI" panose="020B0604030504040204" pitchFamily="50" charset="-128"/>
                        </a:rPr>
                        <a:t>100</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kumimoji="1" lang="en-US" altLang="ja-JP" dirty="0" smtClean="0">
                          <a:latin typeface="Meiryo UI" panose="020B0604030504040204" pitchFamily="50" charset="-128"/>
                          <a:ea typeface="Meiryo UI" panose="020B0604030504040204" pitchFamily="50" charset="-128"/>
                        </a:rPr>
                        <a:t>200</a:t>
                      </a:r>
                      <a:endParaRPr kumimoji="1" lang="ja-JP" altLang="en-US" dirty="0">
                        <a:latin typeface="Meiryo UI" panose="020B0604030504040204" pitchFamily="50" charset="-128"/>
                        <a:ea typeface="Meiryo UI" panose="020B0604030504040204" pitchFamily="50" charset="-128"/>
                      </a:endParaRPr>
                    </a:p>
                  </a:txBody>
                  <a:tcPr/>
                </a:tc>
                <a:tc>
                  <a:txBody>
                    <a:bodyPr/>
                    <a:lstStyle/>
                    <a:p>
                      <a:r>
                        <a:rPr lang="ja-JP" altLang="en-US" dirty="0" smtClean="0">
                          <a:latin typeface="Meiryo UI" panose="020B0604030504040204" pitchFamily="50" charset="-128"/>
                          <a:ea typeface="Meiryo UI" panose="020B0604030504040204" pitchFamily="50" charset="-128"/>
                        </a:rPr>
                        <a:t>操作が制限になること</a:t>
                      </a:r>
                      <a:endParaRPr kumimoji="1" lang="ja-JP" altLang="en-US" dirty="0">
                        <a:latin typeface="Meiryo UI" panose="020B0604030504040204" pitchFamily="50" charset="-128"/>
                        <a:ea typeface="Meiryo UI" panose="020B0604030504040204" pitchFamily="50" charset="-128"/>
                      </a:endParaRPr>
                    </a:p>
                  </a:txBody>
                  <a:tcPr/>
                </a:tc>
              </a:tr>
            </a:tbl>
          </a:graphicData>
        </a:graphic>
      </p:graphicFrame>
      <p:pic>
        <p:nvPicPr>
          <p:cNvPr id="13" name="図 12"/>
          <p:cNvPicPr/>
          <p:nvPr/>
        </p:nvPicPr>
        <p:blipFill>
          <a:blip r:embed="rId3"/>
          <a:stretch>
            <a:fillRect/>
          </a:stretch>
        </p:blipFill>
        <p:spPr>
          <a:xfrm>
            <a:off x="264015" y="2868023"/>
            <a:ext cx="4606749" cy="2593340"/>
          </a:xfrm>
          <a:prstGeom prst="rect">
            <a:avLst/>
          </a:prstGeom>
        </p:spPr>
      </p:pic>
    </p:spTree>
    <p:extLst>
      <p:ext uri="{BB962C8B-B14F-4D97-AF65-F5344CB8AC3E}">
        <p14:creationId xmlns:p14="http://schemas.microsoft.com/office/powerpoint/2010/main" val="3543809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extLst>
    <a:ext uri="{05A4C25C-085E-4340-85A3-A5531E510DB2}">
      <thm15:themeFamily xmlns:thm15="http://schemas.microsoft.com/office/thememl/2012/main" name="プレゼンテーション2" id="{B4D65539-B000-4411-ADBB-9A4243B78F1D}" vid="{3F036B57-7FB5-4BDC-9257-338077699A5E}"/>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628</Words>
  <Application>Microsoft Office PowerPoint</Application>
  <PresentationFormat>画面に合わせる (4:3)</PresentationFormat>
  <Paragraphs>143</Paragraphs>
  <Slides>8</Slides>
  <Notes>8</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8</vt:i4>
      </vt:variant>
    </vt:vector>
  </HeadingPairs>
  <TitlesOfParts>
    <vt:vector size="16" baseType="lpstr">
      <vt:lpstr>Meiryo UI</vt:lpstr>
      <vt:lpstr>ＭＳ Ｐゴシック</vt:lpstr>
      <vt:lpstr>MS UI Gothic</vt:lpstr>
      <vt:lpstr>Arial</vt:lpstr>
      <vt:lpstr>Calibri</vt:lpstr>
      <vt:lpstr>Calibri Light</vt:lpstr>
      <vt:lpstr>Office テーマ</vt:lpstr>
      <vt:lpstr>1_Office ​​テーマ</vt:lpstr>
      <vt:lpstr>高負荷対応のTomcat Efw環境構築 v0.2</vt:lpstr>
      <vt:lpstr>システム概念図</vt:lpstr>
      <vt:lpstr>システム概念図説明</vt:lpstr>
      <vt:lpstr>システム概念図説明</vt:lpstr>
      <vt:lpstr>負荷テストの検証パターン 大量セッション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高負荷対応のTomcat Efw環境構築 v0.1</dc:title>
  <dc:creator>孫 迪</dc:creator>
  <cp:lastModifiedBy>常 珂軍</cp:lastModifiedBy>
  <cp:revision>179</cp:revision>
  <dcterms:created xsi:type="dcterms:W3CDTF">2019-06-14T02:48:37Z</dcterms:created>
  <dcterms:modified xsi:type="dcterms:W3CDTF">2019-12-23T04:09:27Z</dcterms:modified>
</cp:coreProperties>
</file>