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6" r:id="rId3"/>
    <p:sldId id="257" r:id="rId4"/>
    <p:sldId id="264" r:id="rId5"/>
    <p:sldId id="259" r:id="rId6"/>
    <p:sldId id="260" r:id="rId7"/>
    <p:sldId id="262" r:id="rId8"/>
    <p:sldId id="263" r:id="rId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64" autoAdjust="0"/>
    <p:restoredTop sz="94660"/>
  </p:normalViewPr>
  <p:slideViewPr>
    <p:cSldViewPr snapToGrid="0">
      <p:cViewPr varScale="1">
        <p:scale>
          <a:sx n="76" d="100"/>
          <a:sy n="76" d="100"/>
        </p:scale>
        <p:origin x="91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11FB4-7FF2-4F2D-8BCE-0793373968A4}" type="datetimeFigureOut">
              <a:rPr kumimoji="1" lang="ja-JP" altLang="en-US" smtClean="0"/>
              <a:t>2019/12/23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8D4275-58C4-453A-B724-8F0DA3093652}" type="slidenum">
              <a:rPr kumimoji="1" lang="ja-JP" altLang="en-US" smtClean="0"/>
              <a:t>‹#›</a:t>
            </a:fld>
            <a:endParaRPr kumimoji="1" lang="ja-JP" altLang="en-US"/>
          </a:p>
        </p:txBody>
      </p:sp>
    </p:spTree>
    <p:extLst>
      <p:ext uri="{BB962C8B-B14F-4D97-AF65-F5344CB8AC3E}">
        <p14:creationId xmlns:p14="http://schemas.microsoft.com/office/powerpoint/2010/main" val="19497747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1</a:t>
            </a:fld>
            <a:endParaRPr lang="en-US" altLang="ja-JP" dirty="0">
              <a:solidFill>
                <a:prstClr val="black"/>
              </a:solidFill>
            </a:endParaRPr>
          </a:p>
        </p:txBody>
      </p:sp>
    </p:spTree>
    <p:extLst>
      <p:ext uri="{BB962C8B-B14F-4D97-AF65-F5344CB8AC3E}">
        <p14:creationId xmlns:p14="http://schemas.microsoft.com/office/powerpoint/2010/main" val="3739559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2</a:t>
            </a:fld>
            <a:endParaRPr lang="en-US" altLang="ja-JP" dirty="0">
              <a:solidFill>
                <a:prstClr val="black"/>
              </a:solidFill>
            </a:endParaRPr>
          </a:p>
        </p:txBody>
      </p:sp>
    </p:spTree>
    <p:extLst>
      <p:ext uri="{BB962C8B-B14F-4D97-AF65-F5344CB8AC3E}">
        <p14:creationId xmlns:p14="http://schemas.microsoft.com/office/powerpoint/2010/main" val="4088989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3</a:t>
            </a:fld>
            <a:endParaRPr lang="en-US" altLang="ja-JP" dirty="0">
              <a:solidFill>
                <a:prstClr val="black"/>
              </a:solidFill>
            </a:endParaRPr>
          </a:p>
        </p:txBody>
      </p:sp>
    </p:spTree>
    <p:extLst>
      <p:ext uri="{BB962C8B-B14F-4D97-AF65-F5344CB8AC3E}">
        <p14:creationId xmlns:p14="http://schemas.microsoft.com/office/powerpoint/2010/main" val="5146390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4</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5</a:t>
            </a:fld>
            <a:endParaRPr lang="en-US" altLang="ja-JP" dirty="0">
              <a:solidFill>
                <a:prstClr val="black"/>
              </a:solidFill>
            </a:endParaRPr>
          </a:p>
        </p:txBody>
      </p:sp>
    </p:spTree>
    <p:extLst>
      <p:ext uri="{BB962C8B-B14F-4D97-AF65-F5344CB8AC3E}">
        <p14:creationId xmlns:p14="http://schemas.microsoft.com/office/powerpoint/2010/main" val="491533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6</a:t>
            </a:fld>
            <a:endParaRPr lang="en-US" altLang="ja-JP" dirty="0">
              <a:solidFill>
                <a:prstClr val="black"/>
              </a:solidFill>
            </a:endParaRPr>
          </a:p>
        </p:txBody>
      </p:sp>
    </p:spTree>
    <p:extLst>
      <p:ext uri="{BB962C8B-B14F-4D97-AF65-F5344CB8AC3E}">
        <p14:creationId xmlns:p14="http://schemas.microsoft.com/office/powerpoint/2010/main" val="323497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fontAlgn="base">
              <a:spcBef>
                <a:spcPct val="0"/>
              </a:spcBef>
              <a:spcAft>
                <a:spcPct val="0"/>
              </a:spcAft>
            </a:pPr>
            <a:fld id="{91354DFD-A574-4020-9875-E8EE80E50137}" type="slidenum">
              <a:rPr lang="ja-JP" altLang="en-US">
                <a:solidFill>
                  <a:prstClr val="black"/>
                </a:solidFill>
              </a:rPr>
              <a:pPr algn="r" fontAlgn="base">
                <a:spcBef>
                  <a:spcPct val="0"/>
                </a:spcBef>
                <a:spcAft>
                  <a:spcPct val="0"/>
                </a:spcAft>
              </a:pPr>
              <a:t>7</a:t>
            </a:fld>
            <a:endParaRPr lang="en-US" altLang="ja-JP" dirty="0">
              <a:solidFill>
                <a:prstClr val="black"/>
              </a:solidFill>
            </a:endParaRPr>
          </a:p>
        </p:txBody>
      </p:sp>
    </p:spTree>
    <p:extLst>
      <p:ext uri="{BB962C8B-B14F-4D97-AF65-F5344CB8AC3E}">
        <p14:creationId xmlns:p14="http://schemas.microsoft.com/office/powerpoint/2010/main" val="26902253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143000" y="1122363"/>
            <a:ext cx="6858000" cy="2387600"/>
          </a:xfrm>
        </p:spPr>
        <p:txBody>
          <a:bodyPr anchor="b"/>
          <a:lstStyle>
            <a:lvl1pPr algn="ctr">
              <a:defRPr sz="45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15921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78686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543675" y="365125"/>
            <a:ext cx="1971675"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628650" y="365125"/>
            <a:ext cx="5800725"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66636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1" y="863003"/>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ja-JP" altLang="en-US" sz="1350" dirty="0">
              <a:solidFill>
                <a:prstClr val="white"/>
              </a:solidFill>
            </a:endParaRPr>
          </a:p>
        </p:txBody>
      </p:sp>
      <p:sp>
        <p:nvSpPr>
          <p:cNvPr id="6" name="テキスト ボックス 9"/>
          <p:cNvSpPr txBox="1">
            <a:spLocks noChangeArrowheads="1"/>
          </p:cNvSpPr>
          <p:nvPr/>
        </p:nvSpPr>
        <p:spPr bwMode="auto">
          <a:xfrm>
            <a:off x="-36513" y="-47625"/>
            <a:ext cx="3240088" cy="253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fontAlgn="base" hangingPunct="1">
              <a:spcBef>
                <a:spcPct val="0"/>
              </a:spcBef>
              <a:spcAft>
                <a:spcPct val="0"/>
              </a:spcAft>
              <a:defRPr/>
            </a:pPr>
            <a:r>
              <a:rPr lang="en-US" altLang="ja-JP" sz="1050" b="1" dirty="0" smtClean="0">
                <a:solidFill>
                  <a:srgbClr val="C00000"/>
                </a:solidFill>
              </a:rPr>
              <a:t>EFW MAKE IT EASY</a:t>
            </a:r>
            <a:endParaRPr lang="ja-JP" altLang="en-US" sz="1050" b="1" dirty="0" smtClean="0">
              <a:solidFill>
                <a:srgbClr val="C00000"/>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288" y="6519865"/>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1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350">
                <a:latin typeface="MS UI Gothic" pitchFamily="50" charset="-128"/>
                <a:ea typeface="MS UI Gothic" pitchFamily="50" charset="-128"/>
              </a:defRPr>
            </a:lvl1pPr>
            <a:lvl2pPr>
              <a:defRPr sz="1350">
                <a:latin typeface="MS UI Gothic" pitchFamily="50" charset="-128"/>
                <a:ea typeface="MS UI Gothic" pitchFamily="50" charset="-128"/>
              </a:defRPr>
            </a:lvl2pPr>
            <a:lvl3pPr>
              <a:defRPr sz="1350">
                <a:latin typeface="MS UI Gothic" pitchFamily="50" charset="-128"/>
                <a:ea typeface="MS UI Gothic" pitchFamily="50" charset="-128"/>
              </a:defRPr>
            </a:lvl3pPr>
            <a:lvl4pPr>
              <a:defRPr sz="1350">
                <a:latin typeface="MS UI Gothic" pitchFamily="50" charset="-128"/>
                <a:ea typeface="MS UI Gothic" pitchFamily="50" charset="-128"/>
              </a:defRPr>
            </a:lvl4pPr>
            <a:lvl5pPr>
              <a:defRPr sz="135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1713164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71403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23888" y="1709739"/>
            <a:ext cx="7886700" cy="2852737"/>
          </a:xfrm>
        </p:spPr>
        <p:txBody>
          <a:bodyPr anchor="b"/>
          <a:lstStyle>
            <a:lvl1pPr>
              <a:defRPr sz="45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495864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6286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29150" y="1825625"/>
            <a:ext cx="38862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38684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365126"/>
            <a:ext cx="78867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629842" y="2505075"/>
            <a:ext cx="3868340"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29150" y="2505075"/>
            <a:ext cx="3887391"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534303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51757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2761628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308374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29841" y="457200"/>
            <a:ext cx="2949178" cy="1600200"/>
          </a:xfrm>
        </p:spPr>
        <p:txBody>
          <a:bodyPr anchor="b"/>
          <a:lstStyle>
            <a:lvl1pPr>
              <a:defRPr sz="24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3D1CD20-8055-49A0-A0CC-4A418A1BD2F7}" type="datetimeFigureOut">
              <a:rPr kumimoji="1" lang="ja-JP" altLang="en-US" smtClean="0"/>
              <a:t>2019/12/23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104937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3D1CD20-8055-49A0-A0CC-4A418A1BD2F7}" type="datetimeFigureOut">
              <a:rPr kumimoji="1" lang="ja-JP" altLang="en-US" smtClean="0"/>
              <a:t>2019/12/23</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C80ED52-B7F0-45BD-B216-4A0C089F7BA8}" type="slidenum">
              <a:rPr kumimoji="1" lang="ja-JP" altLang="en-US" smtClean="0"/>
              <a:t>‹#›</a:t>
            </a:fld>
            <a:endParaRPr kumimoji="1" lang="ja-JP" altLang="en-US"/>
          </a:p>
        </p:txBody>
      </p:sp>
    </p:spTree>
    <p:extLst>
      <p:ext uri="{BB962C8B-B14F-4D97-AF65-F5344CB8AC3E}">
        <p14:creationId xmlns:p14="http://schemas.microsoft.com/office/powerpoint/2010/main" val="16705348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2"/>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2"/>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latin typeface="Arial" charset="0"/>
              </a:defRPr>
            </a:lvl1pPr>
          </a:lstStyle>
          <a:p>
            <a:pPr fontAlgn="base">
              <a:spcBef>
                <a:spcPct val="0"/>
              </a:spcBef>
              <a:spcAft>
                <a:spcPct val="0"/>
              </a:spcAft>
              <a:defRPr/>
            </a:pPr>
            <a:fld id="{E5AA8DC3-14C1-4C98-A520-5519C9F789F6}" type="slidenum">
              <a:rPr lang="ja-JP" altLang="en-US">
                <a:ea typeface="ＭＳ Ｐゴシック" pitchFamily="50" charset="-128"/>
              </a:rPr>
              <a:pPr fontAlgn="base">
                <a:spcBef>
                  <a:spcPct val="0"/>
                </a:spcBef>
                <a:spcAft>
                  <a:spcPct val="0"/>
                </a:spcAft>
                <a:defRPr/>
              </a:pPr>
              <a:t>‹#›</a:t>
            </a:fld>
            <a:endParaRPr lang="ja-JP" altLang="en-US">
              <a:ea typeface="ＭＳ Ｐゴシック" pitchFamily="50" charset="-128"/>
            </a:endParaRPr>
          </a:p>
        </p:txBody>
      </p:sp>
    </p:spTree>
    <p:extLst>
      <p:ext uri="{BB962C8B-B14F-4D97-AF65-F5344CB8AC3E}">
        <p14:creationId xmlns:p14="http://schemas.microsoft.com/office/powerpoint/2010/main" val="243386480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ctr" rtl="0" eaLnBrk="1" fontAlgn="base" hangingPunct="1">
        <a:spcBef>
          <a:spcPct val="0"/>
        </a:spcBef>
        <a:spcAft>
          <a:spcPct val="0"/>
        </a:spcAft>
        <a:defRPr kumimoji="1" sz="3300" kern="1200">
          <a:solidFill>
            <a:schemeClr val="tx1"/>
          </a:solidFill>
          <a:latin typeface="Arial" charset="0"/>
          <a:ea typeface="+mj-ea"/>
          <a:cs typeface="+mj-cs"/>
        </a:defRPr>
      </a:lvl1pPr>
      <a:lvl2pPr algn="ctr" rtl="0" eaLnBrk="1" fontAlgn="base" hangingPunct="1">
        <a:spcBef>
          <a:spcPct val="0"/>
        </a:spcBef>
        <a:spcAft>
          <a:spcPct val="0"/>
        </a:spcAft>
        <a:defRPr kumimoji="1" sz="3300">
          <a:solidFill>
            <a:schemeClr val="tx1"/>
          </a:solidFill>
          <a:latin typeface="Arial" charset="0"/>
          <a:ea typeface="ＭＳ Ｐゴシック" charset="-128"/>
        </a:defRPr>
      </a:lvl2pPr>
      <a:lvl3pPr algn="ctr" rtl="0" eaLnBrk="1" fontAlgn="base" hangingPunct="1">
        <a:spcBef>
          <a:spcPct val="0"/>
        </a:spcBef>
        <a:spcAft>
          <a:spcPct val="0"/>
        </a:spcAft>
        <a:defRPr kumimoji="1" sz="3300">
          <a:solidFill>
            <a:schemeClr val="tx1"/>
          </a:solidFill>
          <a:latin typeface="Arial" charset="0"/>
          <a:ea typeface="ＭＳ Ｐゴシック" charset="-128"/>
        </a:defRPr>
      </a:lvl3pPr>
      <a:lvl4pPr algn="ctr" rtl="0" eaLnBrk="1" fontAlgn="base" hangingPunct="1">
        <a:spcBef>
          <a:spcPct val="0"/>
        </a:spcBef>
        <a:spcAft>
          <a:spcPct val="0"/>
        </a:spcAft>
        <a:defRPr kumimoji="1" sz="3300">
          <a:solidFill>
            <a:schemeClr val="tx1"/>
          </a:solidFill>
          <a:latin typeface="Arial" charset="0"/>
          <a:ea typeface="ＭＳ Ｐゴシック" charset="-128"/>
        </a:defRPr>
      </a:lvl4pPr>
      <a:lvl5pPr algn="ctr" rtl="0" eaLnBrk="1" fontAlgn="base" hangingPunct="1">
        <a:spcBef>
          <a:spcPct val="0"/>
        </a:spcBef>
        <a:spcAft>
          <a:spcPct val="0"/>
        </a:spcAft>
        <a:defRPr kumimoji="1" sz="3300">
          <a:solidFill>
            <a:schemeClr val="tx1"/>
          </a:solidFill>
          <a:latin typeface="Arial" charset="0"/>
          <a:ea typeface="ＭＳ Ｐゴシック" charset="-128"/>
        </a:defRPr>
      </a:lvl5pPr>
      <a:lvl6pPr marL="342900" algn="ctr" rtl="0" eaLnBrk="1" fontAlgn="base" hangingPunct="1">
        <a:spcBef>
          <a:spcPct val="0"/>
        </a:spcBef>
        <a:spcAft>
          <a:spcPct val="0"/>
        </a:spcAft>
        <a:defRPr kumimoji="1" sz="3300">
          <a:solidFill>
            <a:schemeClr val="tx1"/>
          </a:solidFill>
          <a:latin typeface="Calibri" pitchFamily="34" charset="0"/>
          <a:ea typeface="ＭＳ Ｐゴシック" charset="-128"/>
        </a:defRPr>
      </a:lvl6pPr>
      <a:lvl7pPr marL="685800" algn="ctr" rtl="0" eaLnBrk="1" fontAlgn="base" hangingPunct="1">
        <a:spcBef>
          <a:spcPct val="0"/>
        </a:spcBef>
        <a:spcAft>
          <a:spcPct val="0"/>
        </a:spcAft>
        <a:defRPr kumimoji="1" sz="3300">
          <a:solidFill>
            <a:schemeClr val="tx1"/>
          </a:solidFill>
          <a:latin typeface="Calibri" pitchFamily="34" charset="0"/>
          <a:ea typeface="ＭＳ Ｐゴシック" charset="-128"/>
        </a:defRPr>
      </a:lvl7pPr>
      <a:lvl8pPr marL="1028700" algn="ctr" rtl="0" eaLnBrk="1" fontAlgn="base" hangingPunct="1">
        <a:spcBef>
          <a:spcPct val="0"/>
        </a:spcBef>
        <a:spcAft>
          <a:spcPct val="0"/>
        </a:spcAft>
        <a:defRPr kumimoji="1" sz="3300">
          <a:solidFill>
            <a:schemeClr val="tx1"/>
          </a:solidFill>
          <a:latin typeface="Calibri" pitchFamily="34" charset="0"/>
          <a:ea typeface="ＭＳ Ｐゴシック" charset="-128"/>
        </a:defRPr>
      </a:lvl8pPr>
      <a:lvl9pPr marL="1371600" algn="ctr" rtl="0" eaLnBrk="1" fontAlgn="base" hangingPunct="1">
        <a:spcBef>
          <a:spcPct val="0"/>
        </a:spcBef>
        <a:spcAft>
          <a:spcPct val="0"/>
        </a:spcAft>
        <a:defRPr kumimoji="1" sz="3300">
          <a:solidFill>
            <a:schemeClr val="tx1"/>
          </a:solidFill>
          <a:latin typeface="Calibri" pitchFamily="34" charset="0"/>
          <a:ea typeface="ＭＳ Ｐゴシック" charset="-128"/>
        </a:defRPr>
      </a:lvl9pPr>
    </p:titleStyle>
    <p:bodyStyle>
      <a:lvl1pPr marL="257175" indent="-257175" algn="l" rtl="0" eaLnBrk="1" fontAlgn="base" hangingPunct="1">
        <a:spcBef>
          <a:spcPct val="20000"/>
        </a:spcBef>
        <a:spcAft>
          <a:spcPct val="0"/>
        </a:spcAft>
        <a:buFont typeface="Arial" charset="0"/>
        <a:buChar char="•"/>
        <a:defRPr kumimoji="1" sz="2400" kern="1200">
          <a:solidFill>
            <a:schemeClr val="tx1"/>
          </a:solidFill>
          <a:latin typeface="Arial" charset="0"/>
          <a:ea typeface="+mn-ea"/>
          <a:cs typeface="+mn-cs"/>
        </a:defRPr>
      </a:lvl1pPr>
      <a:lvl2pPr marL="557213" indent="-214313" algn="l" rtl="0" eaLnBrk="1" fontAlgn="base" hangingPunct="1">
        <a:spcBef>
          <a:spcPct val="20000"/>
        </a:spcBef>
        <a:spcAft>
          <a:spcPct val="0"/>
        </a:spcAft>
        <a:buFont typeface="Arial" charset="0"/>
        <a:buChar char="–"/>
        <a:defRPr kumimoji="1" sz="2100" kern="1200">
          <a:solidFill>
            <a:schemeClr val="tx1"/>
          </a:solidFill>
          <a:latin typeface="Arial" charset="0"/>
          <a:ea typeface="+mn-ea"/>
          <a:cs typeface="+mn-cs"/>
        </a:defRPr>
      </a:lvl2pPr>
      <a:lvl3pPr marL="857250" indent="-171450" algn="l" rtl="0" eaLnBrk="1" fontAlgn="base" hangingPunct="1">
        <a:spcBef>
          <a:spcPct val="20000"/>
        </a:spcBef>
        <a:spcAft>
          <a:spcPct val="0"/>
        </a:spcAft>
        <a:buFont typeface="Arial" charset="0"/>
        <a:buChar char="•"/>
        <a:defRPr kumimoji="1" sz="1800" kern="1200">
          <a:solidFill>
            <a:schemeClr val="tx1"/>
          </a:solidFill>
          <a:latin typeface="Arial" charset="0"/>
          <a:ea typeface="+mn-ea"/>
          <a:cs typeface="+mn-cs"/>
        </a:defRPr>
      </a:lvl3pPr>
      <a:lvl4pPr marL="12001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4pPr>
      <a:lvl5pPr marL="1543050" indent="-171450" algn="l" rtl="0" eaLnBrk="1" fontAlgn="base" hangingPunct="1">
        <a:spcBef>
          <a:spcPct val="20000"/>
        </a:spcBef>
        <a:spcAft>
          <a:spcPct val="0"/>
        </a:spcAft>
        <a:buFont typeface="Arial" charset="0"/>
        <a:buChar char="»"/>
        <a:defRPr kumimoji="1" sz="1500" kern="1200">
          <a:solidFill>
            <a:schemeClr val="tx1"/>
          </a:solidFill>
          <a:latin typeface="Arial" charset="0"/>
          <a:ea typeface="+mn-ea"/>
          <a:cs typeface="+mn-cs"/>
        </a:defRPr>
      </a:lvl5pPr>
      <a:lvl6pPr marL="18859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kumimoji="1" sz="150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タイトル 1"/>
          <p:cNvSpPr>
            <a:spLocks noGrp="1"/>
          </p:cNvSpPr>
          <p:nvPr>
            <p:ph type="ctrTitle" idx="4294967295"/>
          </p:nvPr>
        </p:nvSpPr>
        <p:spPr>
          <a:xfrm>
            <a:off x="1666875" y="2674145"/>
            <a:ext cx="5829300" cy="1327487"/>
          </a:xfrm>
        </p:spPr>
        <p:txBody>
          <a:bodyPr/>
          <a:lstStyle/>
          <a:p>
            <a:r>
              <a:rPr lang="ja-JP" altLang="en-US" sz="3600" dirty="0">
                <a:latin typeface="Meiryo UI" pitchFamily="50" charset="-128"/>
                <a:ea typeface="Meiryo UI" pitchFamily="50" charset="-128"/>
                <a:cs typeface="Meiryo UI" pitchFamily="50" charset="-128"/>
              </a:rPr>
              <a:t>高負荷対応の</a:t>
            </a:r>
            <a:r>
              <a:rPr lang="en-US" altLang="ja-JP" sz="3600" dirty="0">
                <a:latin typeface="Meiryo UI" pitchFamily="50" charset="-128"/>
                <a:ea typeface="Meiryo UI" pitchFamily="50" charset="-128"/>
                <a:cs typeface="Meiryo UI" pitchFamily="50" charset="-128"/>
              </a:rPr>
              <a:t>Tomcat </a:t>
            </a:r>
            <a:r>
              <a:rPr lang="en-US" altLang="ja-JP" sz="3600" dirty="0" err="1">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環境構築</a:t>
            </a:r>
            <a:r>
              <a:rPr lang="en-US" altLang="ja-JP" sz="2700" dirty="0">
                <a:latin typeface="Meiryo UI" pitchFamily="50" charset="-128"/>
                <a:ea typeface="Meiryo UI" pitchFamily="50" charset="-128"/>
                <a:cs typeface="Meiryo UI" pitchFamily="50" charset="-128"/>
              </a:rPr>
              <a:t/>
            </a:r>
            <a:br>
              <a:rPr lang="en-US" altLang="ja-JP" sz="2700" dirty="0">
                <a:latin typeface="Meiryo UI" pitchFamily="50" charset="-128"/>
                <a:ea typeface="Meiryo UI" pitchFamily="50" charset="-128"/>
                <a:cs typeface="Meiryo UI" pitchFamily="50" charset="-128"/>
              </a:rPr>
            </a:br>
            <a:r>
              <a:rPr lang="en-US" altLang="ja-JP" sz="1400" dirty="0" smtClean="0">
                <a:latin typeface="Meiryo UI" pitchFamily="50" charset="-128"/>
                <a:ea typeface="Meiryo UI" pitchFamily="50" charset="-128"/>
                <a:cs typeface="Meiryo UI" pitchFamily="50" charset="-128"/>
              </a:rPr>
              <a:t>v0.3</a:t>
            </a:r>
            <a:endParaRPr lang="en-US" altLang="ja-JP" sz="1400" dirty="0">
              <a:latin typeface="Meiryo UI" pitchFamily="50" charset="-128"/>
              <a:ea typeface="Meiryo UI" pitchFamily="50" charset="-128"/>
              <a:cs typeface="Meiryo UI" pitchFamily="50" charset="-128"/>
            </a:endParaRPr>
          </a:p>
        </p:txBody>
      </p:sp>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3077" name="タイトル 1"/>
          <p:cNvSpPr txBox="1">
            <a:spLocks/>
          </p:cNvSpPr>
          <p:nvPr/>
        </p:nvSpPr>
        <p:spPr bwMode="auto">
          <a:xfrm>
            <a:off x="1666875" y="4351723"/>
            <a:ext cx="5829300" cy="1102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ctr" fontAlgn="base">
              <a:spcBef>
                <a:spcPct val="0"/>
              </a:spcBef>
              <a:spcAft>
                <a:spcPct val="0"/>
              </a:spcAft>
              <a:buFontTx/>
              <a:buNone/>
            </a:pPr>
            <a:r>
              <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a:p>
            <a:pPr algn="ctr" fontAlgn="base">
              <a:spcBef>
                <a:spcPct val="0"/>
              </a:spcBef>
              <a:spcAft>
                <a:spcPct val="0"/>
              </a:spcAft>
              <a:buFont typeface="Arial" panose="020B0604020202020204" pitchFamily="34" charset="0"/>
              <a:buNone/>
            </a:pPr>
            <a:r>
              <a:rPr lang="en-US" altLang="ja-JP" sz="2400" smtClean="0">
                <a:solidFill>
                  <a:prstClr val="black"/>
                </a:solidFill>
                <a:latin typeface="Meiryo UI" panose="020B0604030504040204" pitchFamily="50" charset="-128"/>
                <a:ea typeface="Meiryo UI" panose="020B0604030504040204" pitchFamily="50" charset="-128"/>
                <a:cs typeface="Meiryo UI" panose="020B0604030504040204" pitchFamily="50" charset="-128"/>
              </a:rPr>
              <a:t>2019.12.23</a:t>
            </a:r>
            <a:endParaRPr lang="ja-JP" altLang="en-US" sz="2400" dirty="0">
              <a:solidFill>
                <a:prstClr val="black"/>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 name="タイトル 1"/>
          <p:cNvSpPr txBox="1">
            <a:spLocks/>
          </p:cNvSpPr>
          <p:nvPr/>
        </p:nvSpPr>
        <p:spPr bwMode="auto">
          <a:xfrm>
            <a:off x="1339454" y="1645444"/>
            <a:ext cx="4924425"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en-US" altLang="zh-TW"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Java</a:t>
            </a:r>
            <a:r>
              <a:rPr lang="ja-JP" altLang="en-US" sz="1800" dirty="0">
                <a:solidFill>
                  <a:prstClr val="black"/>
                </a:solidFill>
                <a:latin typeface="Meiryo UI" panose="020B0604030504040204" pitchFamily="50" charset="-128"/>
                <a:ea typeface="Meiryo UI" panose="020B0604030504040204" pitchFamily="50" charset="-128"/>
                <a:cs typeface="Meiryo UI" panose="020B0604030504040204" pitchFamily="50" charset="-128"/>
              </a:rPr>
              <a:t>経験者向け</a:t>
            </a:r>
            <a:endParaRPr lang="ja-JP" altLang="ja-JP" sz="1800" kern="0" dirty="0">
              <a:solidFill>
                <a:prstClr val="black"/>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6326731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ãfire wall logoãã®ç»åæ¤ç´¢çµæ"/>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172" y="3260459"/>
            <a:ext cx="1009185" cy="1009185"/>
          </a:xfrm>
          <a:prstGeom prst="rect">
            <a:avLst/>
          </a:prstGeom>
          <a:noFill/>
          <a:extLst>
            <a:ext uri="{909E8E84-426E-40DD-AFC4-6F175D3DCCD1}">
              <a14:hiddenFill xmlns:a14="http://schemas.microsoft.com/office/drawing/2010/main">
                <a:solidFill>
                  <a:srgbClr val="FFFFFF"/>
                </a:solidFill>
              </a14:hiddenFill>
            </a:ext>
          </a:extLst>
        </p:spPr>
      </p:pic>
      <p:sp>
        <p:nvSpPr>
          <p:cNvPr id="35" name="タイトル 1"/>
          <p:cNvSpPr>
            <a:spLocks noGrp="1"/>
          </p:cNvSpPr>
          <p:nvPr>
            <p:ph type="title" idx="4294967295"/>
          </p:nvPr>
        </p:nvSpPr>
        <p:spPr>
          <a:xfrm>
            <a:off x="262550" y="431929"/>
            <a:ext cx="8198855"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システム概念図</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4" name="正方形/長方形 43"/>
          <p:cNvSpPr/>
          <p:nvPr/>
        </p:nvSpPr>
        <p:spPr>
          <a:xfrm>
            <a:off x="2051583" y="1396537"/>
            <a:ext cx="4971210" cy="4217813"/>
          </a:xfrm>
          <a:prstGeom prst="rec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2302238" y="2034496"/>
            <a:ext cx="1529585"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8" name="正方形/長方形 67"/>
          <p:cNvSpPr/>
          <p:nvPr/>
        </p:nvSpPr>
        <p:spPr>
          <a:xfrm>
            <a:off x="3922353" y="2034496"/>
            <a:ext cx="2938273" cy="3421751"/>
          </a:xfrm>
          <a:prstGeom prst="rect">
            <a:avLst/>
          </a:prstGeom>
          <a:solidFill>
            <a:srgbClr val="0070C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4" name="角丸四角形 33"/>
          <p:cNvSpPr/>
          <p:nvPr/>
        </p:nvSpPr>
        <p:spPr>
          <a:xfrm>
            <a:off x="4055252" y="2987484"/>
            <a:ext cx="818608" cy="498015"/>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Connection</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p>
        </p:txBody>
      </p:sp>
      <p:sp>
        <p:nvSpPr>
          <p:cNvPr id="50" name="テキスト ボックス 49"/>
          <p:cNvSpPr txBox="1"/>
          <p:nvPr/>
        </p:nvSpPr>
        <p:spPr>
          <a:xfrm>
            <a:off x="1226501" y="1087180"/>
            <a:ext cx="1546448"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ファイアウォール</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52" name="テキスト ボックス 51"/>
          <p:cNvSpPr txBox="1"/>
          <p:nvPr/>
        </p:nvSpPr>
        <p:spPr>
          <a:xfrm>
            <a:off x="4907824" y="5636166"/>
            <a:ext cx="2499240" cy="784830"/>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maxConnections:1000</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a:latin typeface="Meiryo UI" panose="020B0604030504040204" pitchFamily="50" charset="-128"/>
                <a:ea typeface="Meiryo UI" panose="020B0604030504040204" pitchFamily="50" charset="-128"/>
                <a:cs typeface="Meiryo UI" panose="020B0604030504040204" pitchFamily="50" charset="-128"/>
              </a:rPr>
              <a:t>acceptCount:100</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err="1" smtClean="0">
                <a:latin typeface="Meiryo UI" panose="020B0604030504040204" pitchFamily="50" charset="-128"/>
                <a:ea typeface="Meiryo UI" panose="020B0604030504040204" pitchFamily="50" charset="-128"/>
                <a:cs typeface="Meiryo UI" panose="020B0604030504040204" pitchFamily="50" charset="-128"/>
              </a:rPr>
              <a:t>maxthreads:Default</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a:t>
            </a:r>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200</a:t>
            </a:r>
            <a:r>
              <a:rPr lang="ja-JP" altLang="en-US" sz="1050" dirty="0" smtClean="0">
                <a:latin typeface="Meiryo UI" panose="020B0604030504040204" pitchFamily="50" charset="-128"/>
                <a:ea typeface="Meiryo UI" panose="020B0604030504040204" pitchFamily="50" charset="-128"/>
                <a:cs typeface="Meiryo UI" panose="020B0604030504040204" pitchFamily="50" charset="-128"/>
              </a:rPr>
              <a:t>）</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endParaRPr lang="ja-JP" altLang="en-US" sz="13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53" name="図 52" descr="Tomcat Hom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89467" y="2082709"/>
            <a:ext cx="537050" cy="345737"/>
          </a:xfrm>
          <a:prstGeom prst="rect">
            <a:avLst/>
          </a:prstGeom>
          <a:noFill/>
          <a:ln>
            <a:noFill/>
          </a:ln>
        </p:spPr>
      </p:pic>
      <p:sp>
        <p:nvSpPr>
          <p:cNvPr id="49" name="フローチャート: 磁気ディスク 48"/>
          <p:cNvSpPr/>
          <p:nvPr/>
        </p:nvSpPr>
        <p:spPr>
          <a:xfrm>
            <a:off x="7949662" y="3737807"/>
            <a:ext cx="991732" cy="1394000"/>
          </a:xfrm>
          <a:prstGeom prst="flowChartMagneticDisk">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0" name="正方形/長方形 59"/>
          <p:cNvSpPr/>
          <p:nvPr/>
        </p:nvSpPr>
        <p:spPr>
          <a:xfrm>
            <a:off x="4974282" y="2675537"/>
            <a:ext cx="1777974" cy="2610838"/>
          </a:xfrm>
          <a:prstGeom prst="rect">
            <a:avLst/>
          </a:prstGeom>
          <a:solidFill>
            <a:schemeClr val="accent6">
              <a:lumMod val="40000"/>
              <a:lumOff val="60000"/>
            </a:schemeClr>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EFW</a:t>
            </a:r>
            <a:r>
              <a:rPr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フレームワーク</a:t>
            </a:r>
            <a:endParaRPr kumimoji="1" lang="en-US" altLang="ja-JP"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6" name="下矢印 65"/>
          <p:cNvSpPr/>
          <p:nvPr/>
        </p:nvSpPr>
        <p:spPr>
          <a:xfrm>
            <a:off x="4346605" y="3537461"/>
            <a:ext cx="245955" cy="266198"/>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67" name="右矢印 66"/>
          <p:cNvSpPr/>
          <p:nvPr/>
        </p:nvSpPr>
        <p:spPr>
          <a:xfrm flipH="1">
            <a:off x="6705555" y="3989588"/>
            <a:ext cx="1143043" cy="1216074"/>
          </a:xfrm>
          <a:prstGeom prst="rightArrow">
            <a:avLst>
              <a:gd name="adj1" fmla="val 50000"/>
              <a:gd name="adj2" fmla="val 34594"/>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最大</a:t>
            </a:r>
            <a:r>
              <a:rPr lang="en-US" altLang="ja-JP"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DB</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接続数を</a:t>
            </a:r>
            <a:r>
              <a:rPr lang="en-US" altLang="ja-JP"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400</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に設定する</a:t>
            </a:r>
          </a:p>
        </p:txBody>
      </p:sp>
      <p:sp>
        <p:nvSpPr>
          <p:cNvPr id="75" name="右矢印 74"/>
          <p:cNvSpPr/>
          <p:nvPr/>
        </p:nvSpPr>
        <p:spPr>
          <a:xfrm>
            <a:off x="1431573" y="3055255"/>
            <a:ext cx="1226104" cy="1216074"/>
          </a:xfrm>
          <a:prstGeom prst="rightArrow">
            <a:avLst>
              <a:gd name="adj1" fmla="val 50000"/>
              <a:gd name="adj2" fmla="val 37583"/>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80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4000</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接続</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を</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同時受け取</a:t>
            </a:r>
            <a:r>
              <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り</a:t>
            </a: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8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処理まちにする</a:t>
            </a:r>
            <a:endParaRPr lang="ja-JP" altLang="en-US" sz="8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026" name="Picture 2" descr="é¢é£ç»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095" y="2817069"/>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8" name="Picture 2" descr="é¢é£ç»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8" y="3453191"/>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2" descr="é¢é£ç»å"/>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868" y="4089313"/>
            <a:ext cx="569232" cy="569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ãpostgre logoãã®ç»åæ¤ç´¢çµæ"/>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949662" y="3241941"/>
            <a:ext cx="991732" cy="495866"/>
          </a:xfrm>
          <a:prstGeom prst="rect">
            <a:avLst/>
          </a:prstGeom>
          <a:noFill/>
          <a:extLst>
            <a:ext uri="{909E8E84-426E-40DD-AFC4-6F175D3DCCD1}">
              <a14:hiddenFill xmlns:a14="http://schemas.microsoft.com/office/drawing/2010/main">
                <a:solidFill>
                  <a:srgbClr val="FFFFFF"/>
                </a:solidFill>
              </a14:hiddenFill>
            </a:ext>
          </a:extLst>
        </p:spPr>
      </p:pic>
      <p:sp>
        <p:nvSpPr>
          <p:cNvPr id="82" name="テキスト ボックス 81"/>
          <p:cNvSpPr txBox="1"/>
          <p:nvPr/>
        </p:nvSpPr>
        <p:spPr>
          <a:xfrm>
            <a:off x="7291051" y="5636166"/>
            <a:ext cx="2127175" cy="415498"/>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PostgreSQL</a:t>
            </a:r>
          </a:p>
          <a:p>
            <a:r>
              <a:rPr lang="en-US" altLang="ja-JP" sz="1050" dirty="0" err="1" smtClean="0">
                <a:latin typeface="Meiryo UI" panose="020B0604030504040204" pitchFamily="50" charset="-128"/>
                <a:ea typeface="Meiryo UI" panose="020B0604030504040204" pitchFamily="50" charset="-128"/>
                <a:cs typeface="Meiryo UI" panose="020B0604030504040204" pitchFamily="50" charset="-128"/>
              </a:rPr>
              <a:t>max_connections</a:t>
            </a:r>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 = 400</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3" name="テキスト ボックス 82"/>
          <p:cNvSpPr txBox="1"/>
          <p:nvPr/>
        </p:nvSpPr>
        <p:spPr>
          <a:xfrm>
            <a:off x="3189904" y="1671667"/>
            <a:ext cx="1546448" cy="253916"/>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Apache</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4" name="テキスト ボックス 83"/>
          <p:cNvSpPr txBox="1"/>
          <p:nvPr/>
        </p:nvSpPr>
        <p:spPr>
          <a:xfrm>
            <a:off x="7949662" y="1068691"/>
            <a:ext cx="1500859"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DB</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サーバ</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7" name="テキスト ボックス 86"/>
          <p:cNvSpPr txBox="1"/>
          <p:nvPr/>
        </p:nvSpPr>
        <p:spPr>
          <a:xfrm>
            <a:off x="4498520" y="1088165"/>
            <a:ext cx="1546448"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Web</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サーバ</a:t>
            </a:r>
            <a:endParaRPr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88" name="テキスト ボックス 87"/>
          <p:cNvSpPr txBox="1"/>
          <p:nvPr/>
        </p:nvSpPr>
        <p:spPr>
          <a:xfrm>
            <a:off x="5159108" y="1671667"/>
            <a:ext cx="1546448" cy="253916"/>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Tomcat</a:t>
            </a:r>
            <a:endParaRPr lang="ja-JP" altLang="en-US" sz="1050" dirty="0">
              <a:latin typeface="Meiryo UI" panose="020B0604030504040204" pitchFamily="50" charset="-128"/>
              <a:ea typeface="Meiryo UI" panose="020B0604030504040204" pitchFamily="50" charset="-128"/>
              <a:cs typeface="Meiryo UI" panose="020B0604030504040204" pitchFamily="50" charset="-128"/>
            </a:endParaRPr>
          </a:p>
        </p:txBody>
      </p:sp>
      <p:pic>
        <p:nvPicPr>
          <p:cNvPr id="1034" name="Picture 10" descr="é¢é£ç»å"/>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214088" y="2102447"/>
            <a:ext cx="536701" cy="536701"/>
          </a:xfrm>
          <a:prstGeom prst="rect">
            <a:avLst/>
          </a:prstGeom>
          <a:noFill/>
          <a:extLst>
            <a:ext uri="{909E8E84-426E-40DD-AFC4-6F175D3DCCD1}">
              <a14:hiddenFill xmlns:a14="http://schemas.microsoft.com/office/drawing/2010/main">
                <a:solidFill>
                  <a:srgbClr val="FFFFFF"/>
                </a:solidFill>
              </a14:hiddenFill>
            </a:ext>
          </a:extLst>
        </p:spPr>
      </p:pic>
      <p:sp>
        <p:nvSpPr>
          <p:cNvPr id="32" name="角丸四角形 31"/>
          <p:cNvSpPr/>
          <p:nvPr/>
        </p:nvSpPr>
        <p:spPr>
          <a:xfrm>
            <a:off x="5301999" y="3035932"/>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3" name="角丸四角形 32"/>
          <p:cNvSpPr/>
          <p:nvPr/>
        </p:nvSpPr>
        <p:spPr>
          <a:xfrm>
            <a:off x="5317336" y="3595701"/>
            <a:ext cx="615056"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6" name="角丸四角形 35"/>
          <p:cNvSpPr/>
          <p:nvPr/>
        </p:nvSpPr>
        <p:spPr>
          <a:xfrm>
            <a:off x="5932391" y="3020568"/>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1</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7" name="角丸四角形 36"/>
          <p:cNvSpPr/>
          <p:nvPr/>
        </p:nvSpPr>
        <p:spPr>
          <a:xfrm>
            <a:off x="5932392" y="3587784"/>
            <a:ext cx="630393"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2</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8" name="角丸四角形 37"/>
          <p:cNvSpPr/>
          <p:nvPr/>
        </p:nvSpPr>
        <p:spPr>
          <a:xfrm>
            <a:off x="5347722" y="4361485"/>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X</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9" name="角丸四角形 38"/>
          <p:cNvSpPr/>
          <p:nvPr/>
        </p:nvSpPr>
        <p:spPr>
          <a:xfrm>
            <a:off x="5347722" y="4737414"/>
            <a:ext cx="1215063" cy="346218"/>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イベント</a:t>
            </a: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Y</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処理</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0" name="テキスト ボックス 39"/>
          <p:cNvSpPr txBox="1"/>
          <p:nvPr/>
        </p:nvSpPr>
        <p:spPr>
          <a:xfrm>
            <a:off x="2917137" y="5646740"/>
            <a:ext cx="1819215" cy="577081"/>
          </a:xfrm>
          <a:prstGeom prst="rect">
            <a:avLst/>
          </a:prstGeom>
          <a:noFill/>
        </p:spPr>
        <p:txBody>
          <a:bodyPr wrap="square" rtlCol="0">
            <a:spAutoFit/>
          </a:bodyPr>
          <a:lstStyle/>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ListenBacklog:3000</a:t>
            </a:r>
            <a:endParaRPr lang="en-US" altLang="ja-JP" sz="1050" dirty="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MaxClients:1000</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a:p>
            <a:r>
              <a:rPr lang="en-US" altLang="ja-JP" sz="1050" dirty="0" smtClean="0">
                <a:latin typeface="Meiryo UI" panose="020B0604030504040204" pitchFamily="50" charset="-128"/>
                <a:ea typeface="Meiryo UI" panose="020B0604030504040204" pitchFamily="50" charset="-128"/>
                <a:cs typeface="Meiryo UI" panose="020B0604030504040204" pitchFamily="50" charset="-128"/>
              </a:rPr>
              <a:t>ServerLimit:1000</a:t>
            </a:r>
            <a:endParaRPr lang="en-US" altLang="ja-JP" sz="1050" dirty="0" smtClean="0">
              <a:latin typeface="Meiryo UI" panose="020B0604030504040204" pitchFamily="50" charset="-128"/>
              <a:ea typeface="Meiryo UI" panose="020B0604030504040204" pitchFamily="50" charset="-128"/>
              <a:cs typeface="Meiryo UI" panose="020B0604030504040204" pitchFamily="50" charset="-128"/>
            </a:endParaRPr>
          </a:p>
        </p:txBody>
      </p:sp>
      <p:sp>
        <p:nvSpPr>
          <p:cNvPr id="41" name="角丸四角形 40"/>
          <p:cNvSpPr/>
          <p:nvPr/>
        </p:nvSpPr>
        <p:spPr>
          <a:xfrm>
            <a:off x="2627622" y="2986061"/>
            <a:ext cx="818608" cy="498015"/>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ListenBacklog</a:t>
            </a:r>
            <a:r>
              <a:rPr lang="ja-JP" altLang="en-US" sz="9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2" name="下矢印 41"/>
          <p:cNvSpPr/>
          <p:nvPr/>
        </p:nvSpPr>
        <p:spPr>
          <a:xfrm>
            <a:off x="2914416" y="3536722"/>
            <a:ext cx="245955" cy="266198"/>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3" name="角丸四角形 42"/>
          <p:cNvSpPr/>
          <p:nvPr/>
        </p:nvSpPr>
        <p:spPr>
          <a:xfrm>
            <a:off x="2622419" y="3842507"/>
            <a:ext cx="818608"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err="1" smtClean="0">
                <a:solidFill>
                  <a:schemeClr val="tx1"/>
                </a:solidFill>
                <a:latin typeface="Meiryo UI" panose="020B0604030504040204" pitchFamily="50" charset="-128"/>
                <a:ea typeface="Meiryo UI" panose="020B0604030504040204" pitchFamily="50" charset="-128"/>
                <a:cs typeface="Meiryo UI" panose="020B0604030504040204" pitchFamily="50" charset="-128"/>
              </a:rPr>
              <a:t>MaxClients</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6" name="角丸四角形 25"/>
          <p:cNvSpPr/>
          <p:nvPr/>
        </p:nvSpPr>
        <p:spPr>
          <a:xfrm>
            <a:off x="4054611" y="3842507"/>
            <a:ext cx="818608" cy="509446"/>
          </a:xfrm>
          <a:prstGeom prst="roundRect">
            <a:avLst/>
          </a:prstGeom>
          <a:ln/>
        </p:spPr>
        <p:style>
          <a:lnRef idx="3">
            <a:schemeClr val="lt1"/>
          </a:lnRef>
          <a:fillRef idx="1">
            <a:schemeClr val="accent5"/>
          </a:fillRef>
          <a:effectRef idx="1">
            <a:schemeClr val="accent5"/>
          </a:effectRef>
          <a:fontRef idx="minor">
            <a:schemeClr val="lt1"/>
          </a:fontRef>
        </p:style>
        <p:txBody>
          <a:bodyPr lIns="36000" rIns="36000" rtlCol="0" anchor="ctr"/>
          <a:lstStyle/>
          <a:p>
            <a:pPr algn="ctr"/>
            <a:r>
              <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Accept</a:t>
            </a:r>
          </a:p>
          <a:p>
            <a:pPr algn="ctr"/>
            <a:r>
              <a:rPr lang="ja-JP" altLang="en-US"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rPr>
              <a:t>キュー</a:t>
            </a:r>
            <a:endParaRPr lang="en-US" altLang="ja-JP" sz="9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5" name="カギ線コネクタ 4"/>
          <p:cNvCxnSpPr>
            <a:stCxn id="43" idx="3"/>
            <a:endCxn id="34" idx="1"/>
          </p:cNvCxnSpPr>
          <p:nvPr/>
        </p:nvCxnSpPr>
        <p:spPr>
          <a:xfrm flipV="1">
            <a:off x="3441027" y="3236492"/>
            <a:ext cx="614225" cy="860738"/>
          </a:xfrm>
          <a:prstGeom prst="bentConnector3">
            <a:avLst>
              <a:gd name="adj1" fmla="val 40440"/>
            </a:avLst>
          </a:prstGeom>
          <a:ln/>
        </p:spPr>
        <p:style>
          <a:lnRef idx="3">
            <a:schemeClr val="lt1"/>
          </a:lnRef>
          <a:fillRef idx="1">
            <a:schemeClr val="accent5"/>
          </a:fillRef>
          <a:effectRef idx="1">
            <a:schemeClr val="accent5"/>
          </a:effectRef>
          <a:fontRef idx="minor">
            <a:schemeClr val="lt1"/>
          </a:fontRef>
        </p:style>
      </p:cxnSp>
      <p:cxnSp>
        <p:nvCxnSpPr>
          <p:cNvPr id="46" name="カギ線コネクタ 45"/>
          <p:cNvCxnSpPr>
            <a:stCxn id="26" idx="3"/>
            <a:endCxn id="32" idx="1"/>
          </p:cNvCxnSpPr>
          <p:nvPr/>
        </p:nvCxnSpPr>
        <p:spPr>
          <a:xfrm flipV="1">
            <a:off x="4873219" y="3290655"/>
            <a:ext cx="428780" cy="806575"/>
          </a:xfrm>
          <a:prstGeom prst="bentConnector3">
            <a:avLst>
              <a:gd name="adj1" fmla="val 54937"/>
            </a:avLst>
          </a:prstGeom>
          <a:ln/>
        </p:spPr>
        <p:style>
          <a:lnRef idx="3">
            <a:schemeClr val="lt1"/>
          </a:lnRef>
          <a:fillRef idx="1">
            <a:schemeClr val="accent5"/>
          </a:fillRef>
          <a:effectRef idx="1">
            <a:schemeClr val="accent5"/>
          </a:effectRef>
          <a:fontRef idx="minor">
            <a:schemeClr val="lt1"/>
          </a:fontRef>
        </p:style>
      </p:cxnSp>
      <p:cxnSp>
        <p:nvCxnSpPr>
          <p:cNvPr id="48" name="カギ線コネクタ 47"/>
          <p:cNvCxnSpPr>
            <a:stCxn id="26" idx="3"/>
            <a:endCxn id="33" idx="1"/>
          </p:cNvCxnSpPr>
          <p:nvPr/>
        </p:nvCxnSpPr>
        <p:spPr>
          <a:xfrm flipV="1">
            <a:off x="4873219" y="3850424"/>
            <a:ext cx="444117" cy="246806"/>
          </a:xfrm>
          <a:prstGeom prst="bentConnector3">
            <a:avLst>
              <a:gd name="adj1" fmla="val 53778"/>
            </a:avLst>
          </a:prstGeom>
          <a:ln/>
        </p:spPr>
        <p:style>
          <a:lnRef idx="3">
            <a:schemeClr val="lt1"/>
          </a:lnRef>
          <a:fillRef idx="1">
            <a:schemeClr val="accent5"/>
          </a:fillRef>
          <a:effectRef idx="1">
            <a:schemeClr val="accent5"/>
          </a:effectRef>
          <a:fontRef idx="minor">
            <a:schemeClr val="lt1"/>
          </a:fontRef>
        </p:style>
      </p:cxnSp>
      <p:cxnSp>
        <p:nvCxnSpPr>
          <p:cNvPr id="54" name="カギ線コネクタ 53"/>
          <p:cNvCxnSpPr>
            <a:stCxn id="26" idx="3"/>
            <a:endCxn id="38" idx="1"/>
          </p:cNvCxnSpPr>
          <p:nvPr/>
        </p:nvCxnSpPr>
        <p:spPr>
          <a:xfrm>
            <a:off x="4873219" y="4097230"/>
            <a:ext cx="474503" cy="437364"/>
          </a:xfrm>
          <a:prstGeom prst="bentConnector3">
            <a:avLst>
              <a:gd name="adj1" fmla="val 50000"/>
            </a:avLst>
          </a:prstGeom>
          <a:ln/>
        </p:spPr>
        <p:style>
          <a:lnRef idx="3">
            <a:schemeClr val="lt1"/>
          </a:lnRef>
          <a:fillRef idx="1">
            <a:schemeClr val="accent5"/>
          </a:fillRef>
          <a:effectRef idx="1">
            <a:schemeClr val="accent5"/>
          </a:effectRef>
          <a:fontRef idx="minor">
            <a:schemeClr val="lt1"/>
          </a:fontRef>
        </p:style>
      </p:cxnSp>
      <p:cxnSp>
        <p:nvCxnSpPr>
          <p:cNvPr id="57" name="カギ線コネクタ 56"/>
          <p:cNvCxnSpPr>
            <a:stCxn id="26" idx="3"/>
            <a:endCxn id="39" idx="1"/>
          </p:cNvCxnSpPr>
          <p:nvPr/>
        </p:nvCxnSpPr>
        <p:spPr>
          <a:xfrm>
            <a:off x="4873219" y="4097230"/>
            <a:ext cx="474503" cy="813293"/>
          </a:xfrm>
          <a:prstGeom prst="bentConnector3">
            <a:avLst>
              <a:gd name="adj1" fmla="val 50000"/>
            </a:avLst>
          </a:prstGeom>
          <a:ln/>
        </p:spPr>
        <p:style>
          <a:lnRef idx="3">
            <a:schemeClr val="lt1"/>
          </a:lnRef>
          <a:fillRef idx="1">
            <a:schemeClr val="accent5"/>
          </a:fillRef>
          <a:effectRef idx="1">
            <a:schemeClr val="accent5"/>
          </a:effectRef>
          <a:fontRef idx="minor">
            <a:schemeClr val="lt1"/>
          </a:fontRef>
        </p:style>
      </p:cxnSp>
    </p:spTree>
    <p:extLst>
      <p:ext uri="{BB962C8B-B14F-4D97-AF65-F5344CB8AC3E}">
        <p14:creationId xmlns:p14="http://schemas.microsoft.com/office/powerpoint/2010/main" val="3002537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433387"/>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システム概念図説明</a:t>
            </a:r>
            <a:endParaRPr lang="ja-JP" altLang="en-US" sz="2800" dirty="0">
              <a:solidFill>
                <a:schemeClr val="tx2"/>
              </a:solidFill>
              <a:latin typeface="Meiryo UI" pitchFamily="50" charset="-128"/>
              <a:ea typeface="Meiryo UI" pitchFamily="50" charset="-128"/>
              <a:cs typeface="Meiryo UI" pitchFamily="50" charset="-128"/>
            </a:endParaRPr>
          </a:p>
        </p:txBody>
      </p:sp>
      <p:graphicFrame>
        <p:nvGraphicFramePr>
          <p:cNvPr id="2" name="表 1"/>
          <p:cNvGraphicFramePr>
            <a:graphicFrameLocks noGrp="1"/>
          </p:cNvGraphicFramePr>
          <p:nvPr>
            <p:extLst>
              <p:ext uri="{D42A27DB-BD31-4B8C-83A1-F6EECF244321}">
                <p14:modId xmlns:p14="http://schemas.microsoft.com/office/powerpoint/2010/main" val="3040808042"/>
              </p:ext>
            </p:extLst>
          </p:nvPr>
        </p:nvGraphicFramePr>
        <p:xfrm>
          <a:off x="264014" y="1204054"/>
          <a:ext cx="8628315" cy="5273040"/>
        </p:xfrm>
        <a:graphic>
          <a:graphicData uri="http://schemas.openxmlformats.org/drawingml/2006/table">
            <a:tbl>
              <a:tblPr firstRow="1" bandRow="1">
                <a:tableStyleId>{5C22544A-7EE6-4342-B048-85BDC9FD1C3A}</a:tableStyleId>
              </a:tblPr>
              <a:tblGrid>
                <a:gridCol w="2026180"/>
                <a:gridCol w="2181138"/>
                <a:gridCol w="4420997"/>
              </a:tblGrid>
              <a:tr h="370840">
                <a:tc>
                  <a:txBody>
                    <a:bodyPr/>
                    <a:lstStyle/>
                    <a:p>
                      <a:r>
                        <a:rPr kumimoji="1" lang="ja-JP" altLang="en-US" dirty="0" smtClean="0"/>
                        <a:t>項目</a:t>
                      </a:r>
                      <a:endParaRPr kumimoji="1" lang="ja-JP" altLang="en-US" dirty="0"/>
                    </a:p>
                  </a:txBody>
                  <a:tcPr/>
                </a:tc>
                <a:tc>
                  <a:txBody>
                    <a:bodyPr/>
                    <a:lstStyle/>
                    <a:p>
                      <a:r>
                        <a:rPr kumimoji="1" lang="ja-JP" altLang="en-US" dirty="0" smtClean="0"/>
                        <a:t>デフォルト</a:t>
                      </a:r>
                      <a:endParaRPr kumimoji="1" lang="ja-JP" altLang="en-US" dirty="0"/>
                    </a:p>
                  </a:txBody>
                  <a:tcPr/>
                </a:tc>
                <a:tc>
                  <a:txBody>
                    <a:bodyPr/>
                    <a:lstStyle/>
                    <a:p>
                      <a:endParaRPr kumimoji="1" lang="ja-JP" altLang="en-US"/>
                    </a:p>
                  </a:txBody>
                  <a:tcPr/>
                </a:tc>
              </a:tr>
              <a:tr h="370840">
                <a:tc>
                  <a:txBody>
                    <a:bodyPr/>
                    <a:lstStyle/>
                    <a:p>
                      <a:r>
                        <a:rPr kumimoji="1" lang="en-US" altLang="ja-JP" dirty="0" err="1" smtClean="0"/>
                        <a:t>ListenBackLog</a:t>
                      </a:r>
                      <a:endParaRPr kumimoji="1" lang="ja-JP" altLang="en-US" dirty="0"/>
                    </a:p>
                  </a:txBody>
                  <a:tcPr/>
                </a:tc>
                <a:tc>
                  <a:txBody>
                    <a:bodyPr/>
                    <a:lstStyle/>
                    <a:p>
                      <a:r>
                        <a:rPr kumimoji="1" lang="en-US" altLang="ja-JP" dirty="0" smtClean="0"/>
                        <a:t>Window32/64: </a:t>
                      </a:r>
                    </a:p>
                    <a:p>
                      <a:r>
                        <a:rPr kumimoji="1" lang="en-US" altLang="ja-JP" dirty="0" smtClean="0"/>
                        <a:t>200</a:t>
                      </a:r>
                    </a:p>
                    <a:p>
                      <a:r>
                        <a:rPr kumimoji="1" lang="en-US" altLang="ja-JP" baseline="0" dirty="0" smtClean="0"/>
                        <a:t>Solaris32/64,Linux32/64: </a:t>
                      </a:r>
                    </a:p>
                    <a:p>
                      <a:r>
                        <a:rPr kumimoji="1" lang="en-US" altLang="ja-JP" dirty="0" smtClean="0"/>
                        <a:t>511</a:t>
                      </a:r>
                      <a:endParaRPr kumimoji="1" lang="ja-JP" altLang="en-US" dirty="0"/>
                    </a:p>
                  </a:txBody>
                  <a:tcPr/>
                </a:tc>
                <a:tc>
                  <a:txBody>
                    <a:bodyPr/>
                    <a:lstStyle/>
                    <a:p>
                      <a:r>
                        <a:rPr kumimoji="1" lang="en-US" altLang="ja-JP" dirty="0" smtClean="0"/>
                        <a:t>TCP</a:t>
                      </a:r>
                      <a:r>
                        <a:rPr kumimoji="1" lang="ja-JP" altLang="en-US" dirty="0" smtClean="0"/>
                        <a:t>コネクションが確立しているリクエストをキューイングする接続待ちキューの最大数</a:t>
                      </a:r>
                      <a:endParaRPr kumimoji="1" lang="en-US" altLang="ja-JP" dirty="0" smtClean="0"/>
                    </a:p>
                    <a:p>
                      <a:r>
                        <a:rPr kumimoji="1" lang="ja-JP" altLang="en-US" dirty="0" smtClean="0"/>
                        <a:t>接続待ちキューの最大数の指定範囲</a:t>
                      </a:r>
                      <a:endParaRPr kumimoji="1" lang="en-US" altLang="ja-JP" dirty="0" smtClean="0"/>
                    </a:p>
                    <a:p>
                      <a:r>
                        <a:rPr kumimoji="1" lang="en-US" altLang="ja-JP" dirty="0" smtClean="0"/>
                        <a:t>Window32/64:</a:t>
                      </a:r>
                      <a:r>
                        <a:rPr kumimoji="1" lang="en-US" altLang="ja-JP" baseline="0" dirty="0" smtClean="0"/>
                        <a:t> 1</a:t>
                      </a:r>
                      <a:r>
                        <a:rPr kumimoji="1" lang="ja-JP" altLang="en-US" baseline="0" dirty="0" smtClean="0"/>
                        <a:t>～</a:t>
                      </a:r>
                      <a:r>
                        <a:rPr kumimoji="1" lang="en-US" altLang="ja-JP" baseline="0" dirty="0" smtClean="0"/>
                        <a:t>200</a:t>
                      </a:r>
                    </a:p>
                    <a:p>
                      <a:r>
                        <a:rPr kumimoji="1" lang="en-US" altLang="ja-JP" baseline="0" dirty="0" smtClean="0"/>
                        <a:t>Solaris32/64,Linux32/64: 1</a:t>
                      </a:r>
                      <a:r>
                        <a:rPr kumimoji="1" lang="ja-JP" altLang="en-US" baseline="0" dirty="0" smtClean="0"/>
                        <a:t>～</a:t>
                      </a:r>
                      <a:r>
                        <a:rPr kumimoji="1" lang="en-US" altLang="ja-JP" baseline="0" dirty="0" smtClean="0"/>
                        <a:t>2147483647</a:t>
                      </a:r>
                      <a:endParaRPr kumimoji="1" lang="ja-JP" altLang="en-US" dirty="0"/>
                    </a:p>
                  </a:txBody>
                  <a:tcPr/>
                </a:tc>
              </a:tr>
              <a:tr h="370840">
                <a:tc>
                  <a:txBody>
                    <a:bodyPr/>
                    <a:lstStyle/>
                    <a:p>
                      <a:r>
                        <a:rPr kumimoji="1" lang="en-US" altLang="ja-JP" dirty="0" err="1" smtClean="0"/>
                        <a:t>MaxClients</a:t>
                      </a:r>
                      <a:endParaRPr kumimoji="1" lang="ja-JP" altLang="en-US" dirty="0"/>
                    </a:p>
                  </a:txBody>
                  <a:tcPr/>
                </a:tc>
                <a:tc>
                  <a:txBody>
                    <a:bodyPr/>
                    <a:lstStyle/>
                    <a:p>
                      <a:r>
                        <a:rPr kumimoji="1" lang="en-US" altLang="ja-JP" dirty="0" smtClean="0"/>
                        <a:t>256</a:t>
                      </a:r>
                      <a:endParaRPr kumimoji="1" lang="ja-JP" altLang="en-US" dirty="0"/>
                    </a:p>
                  </a:txBody>
                  <a:tcPr/>
                </a:tc>
                <a:tc>
                  <a:txBody>
                    <a:bodyPr/>
                    <a:lstStyle/>
                    <a:p>
                      <a:r>
                        <a:rPr kumimoji="1" lang="ja-JP" altLang="en-US" dirty="0" smtClean="0"/>
                        <a:t>応答することのできる同時リクエスト数</a:t>
                      </a:r>
                      <a:endParaRPr kumimoji="1" lang="ja-JP" altLang="en-US" dirty="0"/>
                    </a:p>
                  </a:txBody>
                  <a:tcPr/>
                </a:tc>
              </a:tr>
              <a:tr h="370840">
                <a:tc>
                  <a:txBody>
                    <a:bodyPr/>
                    <a:lstStyle/>
                    <a:p>
                      <a:r>
                        <a:rPr kumimoji="1" lang="en-US" altLang="ja-JP" dirty="0" err="1" smtClean="0"/>
                        <a:t>ServerLimit</a:t>
                      </a:r>
                      <a:endParaRPr kumimoji="1" lang="ja-JP" altLang="en-US" dirty="0"/>
                    </a:p>
                  </a:txBody>
                  <a:tcPr/>
                </a:tc>
                <a:tc>
                  <a:txBody>
                    <a:bodyPr/>
                    <a:lstStyle/>
                    <a:p>
                      <a:r>
                        <a:rPr kumimoji="1" lang="en-US" altLang="ja-JP" dirty="0" smtClean="0"/>
                        <a:t>256</a:t>
                      </a:r>
                      <a:endParaRPr kumimoji="1" lang="ja-JP" altLang="en-US" dirty="0"/>
                    </a:p>
                  </a:txBody>
                  <a:tcPr/>
                </a:tc>
                <a:tc>
                  <a:txBody>
                    <a:bodyPr/>
                    <a:lstStyle/>
                    <a:p>
                      <a:r>
                        <a:rPr kumimoji="1" lang="en-US" altLang="ja-JP" dirty="0" smtClean="0"/>
                        <a:t>Apache </a:t>
                      </a:r>
                      <a:r>
                        <a:rPr kumimoji="1" lang="ja-JP" altLang="en-US" dirty="0" smtClean="0"/>
                        <a:t>プロセス稼働中における </a:t>
                      </a:r>
                      <a:r>
                        <a:rPr kumimoji="1" lang="en-US" altLang="ja-JP" dirty="0" err="1" smtClean="0"/>
                        <a:t>MaxClients</a:t>
                      </a:r>
                      <a:r>
                        <a:rPr kumimoji="1" lang="en-US" altLang="ja-JP" dirty="0" smtClean="0"/>
                        <a:t> </a:t>
                      </a:r>
                      <a:r>
                        <a:rPr kumimoji="1" lang="ja-JP" altLang="en-US" dirty="0" smtClean="0"/>
                        <a:t>に設定可能な上限値を設定</a:t>
                      </a:r>
                      <a:r>
                        <a:rPr kumimoji="1" lang="ja-JP" altLang="en-US" smtClean="0"/>
                        <a:t>すること、</a:t>
                      </a:r>
                      <a:r>
                        <a:rPr kumimoji="1" lang="en-US" altLang="ja-JP" sz="1350" b="0" i="0" kern="1200" smtClean="0">
                          <a:solidFill>
                            <a:schemeClr val="dk1"/>
                          </a:solidFill>
                          <a:effectLst/>
                          <a:latin typeface="+mn-lt"/>
                          <a:ea typeface="+mn-ea"/>
                          <a:cs typeface="+mn-cs"/>
                        </a:rPr>
                        <a:t>20000</a:t>
                      </a:r>
                      <a:r>
                        <a:rPr kumimoji="1" lang="ja-JP" altLang="en-US" sz="1350" b="0" i="0" kern="1200" dirty="0" smtClean="0">
                          <a:solidFill>
                            <a:schemeClr val="dk1"/>
                          </a:solidFill>
                          <a:effectLst/>
                          <a:latin typeface="+mn-lt"/>
                          <a:ea typeface="+mn-ea"/>
                          <a:cs typeface="+mn-cs"/>
                        </a:rPr>
                        <a:t>以下の制限がある</a:t>
                      </a:r>
                      <a:endParaRPr kumimoji="1" lang="ja-JP" altLang="en-US" dirty="0"/>
                    </a:p>
                  </a:txBody>
                  <a:tcPr/>
                </a:tc>
              </a:tr>
              <a:tr h="370840">
                <a:tc>
                  <a:txBody>
                    <a:bodyPr/>
                    <a:lstStyle/>
                    <a:p>
                      <a:r>
                        <a:rPr kumimoji="1" lang="en-US" altLang="ja-JP" dirty="0" err="1" smtClean="0"/>
                        <a:t>maxConnections</a:t>
                      </a:r>
                      <a:endParaRPr kumimoji="1" lang="ja-JP" altLang="en-US" dirty="0"/>
                    </a:p>
                  </a:txBody>
                  <a:tcPr/>
                </a:tc>
                <a:tc>
                  <a:txBody>
                    <a:bodyPr/>
                    <a:lstStyle/>
                    <a:p>
                      <a:r>
                        <a:rPr kumimoji="1" lang="en-US" altLang="ja-JP" dirty="0" smtClean="0"/>
                        <a:t>NIO</a:t>
                      </a:r>
                      <a:r>
                        <a:rPr kumimoji="1" lang="ja-JP" altLang="en-US" dirty="0" smtClean="0"/>
                        <a:t>・・</a:t>
                      </a:r>
                      <a:r>
                        <a:rPr kumimoji="1" lang="en-US" altLang="ja-JP" dirty="0" smtClean="0"/>
                        <a:t>10000</a:t>
                      </a:r>
                    </a:p>
                    <a:p>
                      <a:r>
                        <a:rPr kumimoji="1" lang="en-US" altLang="ja-JP" dirty="0" smtClean="0"/>
                        <a:t>NIO2</a:t>
                      </a:r>
                      <a:r>
                        <a:rPr kumimoji="1" lang="ja-JP" altLang="en-US" dirty="0" smtClean="0"/>
                        <a:t>・・</a:t>
                      </a:r>
                      <a:r>
                        <a:rPr kumimoji="1" lang="en-US" altLang="ja-JP" dirty="0" smtClean="0"/>
                        <a:t>10000</a:t>
                      </a:r>
                    </a:p>
                    <a:p>
                      <a:r>
                        <a:rPr kumimoji="1" lang="en-US" altLang="ja-JP" dirty="0" smtClean="0"/>
                        <a:t>APR/Native</a:t>
                      </a:r>
                      <a:r>
                        <a:rPr kumimoji="1" lang="ja-JP" altLang="en-US" dirty="0" smtClean="0"/>
                        <a:t>・・</a:t>
                      </a:r>
                      <a:r>
                        <a:rPr kumimoji="1" lang="en-US" altLang="ja-JP" dirty="0" smtClean="0"/>
                        <a:t>8192</a:t>
                      </a:r>
                      <a:endParaRPr kumimoji="1" lang="ja-JP" altLang="en-US" dirty="0"/>
                    </a:p>
                  </a:txBody>
                  <a:tcPr/>
                </a:tc>
                <a:tc>
                  <a:txBody>
                    <a:bodyPr/>
                    <a:lstStyle/>
                    <a:p>
                      <a:r>
                        <a:rPr kumimoji="1" lang="ja-JP" altLang="en-US" dirty="0" smtClean="0"/>
                        <a:t>任意の時点でサーバーが受け入れて処理する接続の最大数。</a:t>
                      </a:r>
                      <a:r>
                        <a:rPr kumimoji="1" lang="ja-JP" altLang="en-US" sz="1350" b="0" i="0" kern="1200" dirty="0" smtClean="0">
                          <a:solidFill>
                            <a:schemeClr val="dk1"/>
                          </a:solidFill>
                          <a:effectLst/>
                          <a:latin typeface="+mn-lt"/>
                          <a:ea typeface="+mn-ea"/>
                          <a:cs typeface="+mn-cs"/>
                        </a:rPr>
                        <a:t>値を</a:t>
                      </a:r>
                      <a:r>
                        <a:rPr kumimoji="1" lang="en-US" altLang="ja-JP" sz="1350" b="0" i="0" kern="1200" dirty="0" smtClean="0">
                          <a:solidFill>
                            <a:schemeClr val="dk1"/>
                          </a:solidFill>
                          <a:effectLst/>
                          <a:latin typeface="+mn-lt"/>
                          <a:ea typeface="+mn-ea"/>
                          <a:cs typeface="+mn-cs"/>
                        </a:rPr>
                        <a:t>-1</a:t>
                      </a:r>
                      <a:r>
                        <a:rPr kumimoji="1" lang="ja-JP" altLang="en-US" sz="1350" b="0" i="0" kern="1200" dirty="0" smtClean="0">
                          <a:solidFill>
                            <a:schemeClr val="dk1"/>
                          </a:solidFill>
                          <a:effectLst/>
                          <a:latin typeface="+mn-lt"/>
                          <a:ea typeface="+mn-ea"/>
                          <a:cs typeface="+mn-cs"/>
                        </a:rPr>
                        <a:t>に設定すると、</a:t>
                      </a:r>
                      <a:r>
                        <a:rPr kumimoji="1" lang="en-US" altLang="ja-JP" sz="1350" b="0" i="0" kern="1200" dirty="0" err="1" smtClean="0">
                          <a:solidFill>
                            <a:schemeClr val="dk1"/>
                          </a:solidFill>
                          <a:effectLst/>
                          <a:latin typeface="+mn-lt"/>
                          <a:ea typeface="+mn-ea"/>
                          <a:cs typeface="+mn-cs"/>
                        </a:rPr>
                        <a:t>maxConnections</a:t>
                      </a:r>
                      <a:r>
                        <a:rPr kumimoji="1" lang="ja-JP" altLang="en-US" sz="1350" b="0" i="0" kern="1200" dirty="0" smtClean="0">
                          <a:solidFill>
                            <a:schemeClr val="dk1"/>
                          </a:solidFill>
                          <a:effectLst/>
                          <a:latin typeface="+mn-lt"/>
                          <a:ea typeface="+mn-ea"/>
                          <a:cs typeface="+mn-cs"/>
                        </a:rPr>
                        <a:t>機能は無効になり、接続数はカウントされない。</a:t>
                      </a:r>
                      <a:endParaRPr kumimoji="1" lang="ja-JP" altLang="en-US" dirty="0"/>
                    </a:p>
                  </a:txBody>
                  <a:tcPr/>
                </a:tc>
              </a:tr>
              <a:tr h="370840">
                <a:tc>
                  <a:txBody>
                    <a:bodyPr/>
                    <a:lstStyle/>
                    <a:p>
                      <a:r>
                        <a:rPr kumimoji="1" lang="en-US" altLang="ja-JP" dirty="0" err="1" smtClean="0"/>
                        <a:t>acceptCount</a:t>
                      </a:r>
                      <a:endParaRPr kumimoji="1" lang="ja-JP" altLang="en-US" dirty="0"/>
                    </a:p>
                  </a:txBody>
                  <a:tcPr/>
                </a:tc>
                <a:tc>
                  <a:txBody>
                    <a:bodyPr/>
                    <a:lstStyle/>
                    <a:p>
                      <a:r>
                        <a:rPr kumimoji="1" lang="en-US" altLang="ja-JP" dirty="0" smtClean="0"/>
                        <a:t>100</a:t>
                      </a:r>
                      <a:endParaRPr kumimoji="1" lang="ja-JP" altLang="en-US" dirty="0"/>
                    </a:p>
                  </a:txBody>
                  <a:tcPr/>
                </a:tc>
                <a:tc>
                  <a:txBody>
                    <a:bodyPr/>
                    <a:lstStyle/>
                    <a:p>
                      <a:r>
                        <a:rPr kumimoji="1" lang="ja-JP" altLang="en-US" dirty="0" smtClean="0"/>
                        <a:t>可能なすべてのリクエスト処理スレッドが使用されているときに着信接続要求の最大キュー長。キューが満杯になったときに受信された要求は拒否される。</a:t>
                      </a:r>
                      <a:endParaRPr kumimoji="1" lang="ja-JP" altLang="en-US" dirty="0"/>
                    </a:p>
                  </a:txBody>
                  <a:tcPr/>
                </a:tc>
              </a:tr>
              <a:tr h="370840">
                <a:tc>
                  <a:txBody>
                    <a:bodyPr/>
                    <a:lstStyle/>
                    <a:p>
                      <a:r>
                        <a:rPr kumimoji="1" lang="en-US" altLang="ja-JP" dirty="0" err="1" smtClean="0"/>
                        <a:t>maxthreads</a:t>
                      </a:r>
                      <a:endParaRPr kumimoji="1" lang="ja-JP" altLang="en-US" dirty="0"/>
                    </a:p>
                  </a:txBody>
                  <a:tcPr/>
                </a:tc>
                <a:tc>
                  <a:txBody>
                    <a:bodyPr/>
                    <a:lstStyle/>
                    <a:p>
                      <a:r>
                        <a:rPr kumimoji="1" lang="en-US" altLang="ja-JP" dirty="0" smtClean="0"/>
                        <a:t>200</a:t>
                      </a:r>
                      <a:endParaRPr kumimoji="1" lang="ja-JP" altLang="en-US" dirty="0"/>
                    </a:p>
                  </a:txBody>
                  <a:tcPr/>
                </a:tc>
                <a:tc>
                  <a:txBody>
                    <a:bodyPr/>
                    <a:lstStyle/>
                    <a:p>
                      <a:r>
                        <a:rPr kumimoji="1" lang="ja-JP" altLang="en-US" dirty="0" smtClean="0"/>
                        <a:t>このコネクタがリクエスト処理対して作成するスレツドの最大数</a:t>
                      </a:r>
                      <a:r>
                        <a:rPr kumimoji="1" lang="en-US" altLang="ja-JP" dirty="0" smtClean="0"/>
                        <a:t>(</a:t>
                      </a:r>
                      <a:r>
                        <a:rPr kumimoji="1" lang="ja-JP" altLang="en-US" dirty="0" smtClean="0"/>
                        <a:t>最大同時実行数</a:t>
                      </a:r>
                      <a:r>
                        <a:rPr kumimoji="1" lang="en-US" altLang="ja-JP" dirty="0" smtClean="0"/>
                        <a:t>)</a:t>
                      </a:r>
                      <a:r>
                        <a:rPr kumimoji="1" lang="ja-JP" altLang="en-US" dirty="0" err="1" smtClean="0"/>
                        <a:t>。</a:t>
                      </a:r>
                      <a:r>
                        <a:rPr kumimoji="1" lang="en-US" altLang="ja-JP" dirty="0" smtClean="0"/>
                        <a:t>Executor</a:t>
                      </a:r>
                      <a:r>
                        <a:rPr kumimoji="1" lang="ja-JP" altLang="en-US" dirty="0" smtClean="0"/>
                        <a:t>属性を指定しない</a:t>
                      </a:r>
                      <a:r>
                        <a:rPr kumimoji="1" lang="en-US" altLang="ja-JP" dirty="0" smtClean="0"/>
                        <a:t>Connector</a:t>
                      </a:r>
                      <a:r>
                        <a:rPr kumimoji="1" lang="ja-JP" altLang="en-US" dirty="0" smtClean="0"/>
                        <a:t>属性はスレッドプールを構成する。</a:t>
                      </a:r>
                    </a:p>
                    <a:p>
                      <a:r>
                        <a:rPr kumimoji="1" lang="ja-JP" altLang="en-US" dirty="0" smtClean="0"/>
                        <a:t>そのスレッドプールが処理待ちキューから実際にリクエスト処理をするスレッドの最大数。</a:t>
                      </a:r>
                      <a:endParaRPr kumimoji="1" lang="ja-JP" altLang="en-US" dirty="0"/>
                    </a:p>
                  </a:txBody>
                  <a:tcPr/>
                </a:tc>
              </a:tr>
              <a:tr h="370840">
                <a:tc>
                  <a:txBody>
                    <a:bodyPr/>
                    <a:lstStyle/>
                    <a:p>
                      <a:r>
                        <a:rPr kumimoji="1" lang="en-US" altLang="ja-JP" dirty="0" err="1" smtClean="0"/>
                        <a:t>max_connections</a:t>
                      </a:r>
                      <a:endParaRPr kumimoji="1" lang="ja-JP" altLang="en-US" dirty="0"/>
                    </a:p>
                  </a:txBody>
                  <a:tcPr/>
                </a:tc>
                <a:tc>
                  <a:txBody>
                    <a:bodyPr/>
                    <a:lstStyle/>
                    <a:p>
                      <a:r>
                        <a:rPr kumimoji="1" lang="en-US" altLang="ja-JP" dirty="0" smtClean="0"/>
                        <a:t>100</a:t>
                      </a:r>
                      <a:endParaRPr kumimoji="1" lang="ja-JP" altLang="en-US" dirty="0"/>
                    </a:p>
                  </a:txBody>
                  <a:tcPr/>
                </a:tc>
                <a:tc>
                  <a:txBody>
                    <a:bodyPr/>
                    <a:lstStyle/>
                    <a:p>
                      <a:r>
                        <a:rPr kumimoji="1" lang="ja-JP" altLang="en-US" dirty="0" smtClean="0"/>
                        <a:t>データベースサーバに同時接続する最大数。 </a:t>
                      </a:r>
                      <a:endParaRPr kumimoji="1" lang="ja-JP" altLang="en-US" dirty="0"/>
                    </a:p>
                  </a:txBody>
                  <a:tcPr/>
                </a:tc>
              </a:tr>
            </a:tbl>
          </a:graphicData>
        </a:graphic>
      </p:graphicFrame>
    </p:spTree>
    <p:extLst>
      <p:ext uri="{BB962C8B-B14F-4D97-AF65-F5344CB8AC3E}">
        <p14:creationId xmlns:p14="http://schemas.microsoft.com/office/powerpoint/2010/main" val="867945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1800" dirty="0">
              <a:solidFill>
                <a:prstClr val="black"/>
              </a:solidFill>
              <a:latin typeface="Meiryo UI" pitchFamily="50" charset="-128"/>
              <a:ea typeface="Meiryo UI" pitchFamily="50" charset="-128"/>
              <a:cs typeface="Meiryo UI" pitchFamily="50" charset="-128"/>
            </a:endParaRPr>
          </a:p>
        </p:txBody>
      </p:sp>
      <p:sp>
        <p:nvSpPr>
          <p:cNvPr id="3076" name="タイトル 1"/>
          <p:cNvSpPr txBox="1">
            <a:spLocks/>
          </p:cNvSpPr>
          <p:nvPr/>
        </p:nvSpPr>
        <p:spPr bwMode="auto">
          <a:xfrm>
            <a:off x="1331119" y="1538289"/>
            <a:ext cx="5829300" cy="594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0" fontAlgn="base" hangingPunct="0">
              <a:spcBef>
                <a:spcPct val="0"/>
              </a:spcBef>
              <a:spcAft>
                <a:spcPct val="0"/>
              </a:spcAft>
              <a:buFontTx/>
              <a:buNone/>
            </a:pPr>
            <a:endParaRPr lang="ja-JP" altLang="en-US" sz="2100" dirty="0">
              <a:solidFill>
                <a:prstClr val="black"/>
              </a:solidFill>
              <a:latin typeface="Meiryo UI" pitchFamily="50" charset="-128"/>
              <a:ea typeface="Meiryo UI" pitchFamily="50" charset="-128"/>
              <a:cs typeface="Meiryo UI" pitchFamily="50" charset="-128"/>
            </a:endParaRPr>
          </a:p>
        </p:txBody>
      </p:sp>
      <p:sp>
        <p:nvSpPr>
          <p:cNvPr id="6" name="タイトル 1"/>
          <p:cNvSpPr txBox="1">
            <a:spLocks/>
          </p:cNvSpPr>
          <p:nvPr/>
        </p:nvSpPr>
        <p:spPr bwMode="auto">
          <a:xfrm>
            <a:off x="281570" y="1176338"/>
            <a:ext cx="8538579" cy="483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クライアントから大量に接続される場合、</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・まず</a:t>
            </a:r>
            <a:r>
              <a:rPr lang="en-US" altLang="ja-JP" sz="1800" kern="0" dirty="0" smtClean="0">
                <a:solidFill>
                  <a:prstClr val="black"/>
                </a:solidFill>
                <a:latin typeface="Meiryo UI" pitchFamily="50" charset="-128"/>
                <a:ea typeface="Meiryo UI" pitchFamily="50" charset="-128"/>
                <a:cs typeface="Meiryo UI" pitchFamily="50" charset="-128"/>
              </a:rPr>
              <a:t>Apache</a:t>
            </a:r>
            <a:r>
              <a:rPr lang="ja-JP" altLang="en-US" sz="1800" kern="0" dirty="0" smtClean="0">
                <a:solidFill>
                  <a:prstClr val="black"/>
                </a:solidFill>
                <a:latin typeface="Meiryo UI" pitchFamily="50" charset="-128"/>
                <a:ea typeface="Meiryo UI" pitchFamily="50" charset="-128"/>
                <a:cs typeface="Meiryo UI" pitchFamily="50" charset="-128"/>
              </a:rPr>
              <a:t>の</a:t>
            </a:r>
            <a:r>
              <a:rPr lang="en-US" altLang="ja-JP" sz="1800" kern="0" dirty="0" err="1" smtClean="0">
                <a:solidFill>
                  <a:prstClr val="black"/>
                </a:solidFill>
                <a:latin typeface="Meiryo UI" pitchFamily="50" charset="-128"/>
                <a:ea typeface="Meiryo UI" pitchFamily="50" charset="-128"/>
                <a:cs typeface="Meiryo UI" pitchFamily="50" charset="-128"/>
              </a:rPr>
              <a:t>ListenBacklog</a:t>
            </a:r>
            <a:r>
              <a:rPr lang="ja-JP" altLang="en-US" sz="1800" kern="0" dirty="0" smtClean="0">
                <a:solidFill>
                  <a:prstClr val="black"/>
                </a:solidFill>
                <a:latin typeface="Meiryo UI" pitchFamily="50" charset="-128"/>
                <a:ea typeface="Meiryo UI" pitchFamily="50" charset="-128"/>
                <a:cs typeface="Meiryo UI" pitchFamily="50" charset="-128"/>
              </a:rPr>
              <a:t>キューに格納し、その中に</a:t>
            </a:r>
            <a:r>
              <a:rPr lang="en-US" altLang="ja-JP" sz="1800" kern="0" dirty="0" smtClean="0">
                <a:solidFill>
                  <a:prstClr val="black"/>
                </a:solidFill>
                <a:latin typeface="Meiryo UI" pitchFamily="50" charset="-128"/>
                <a:ea typeface="Meiryo UI" pitchFamily="50" charset="-128"/>
                <a:cs typeface="Meiryo UI" pitchFamily="50" charset="-128"/>
              </a:rPr>
              <a:t>1000</a:t>
            </a:r>
            <a:r>
              <a:rPr lang="ja-JP" altLang="en-US" sz="1800" kern="0" dirty="0" smtClean="0">
                <a:solidFill>
                  <a:prstClr val="black"/>
                </a:solidFill>
                <a:latin typeface="Meiryo UI" pitchFamily="50" charset="-128"/>
                <a:ea typeface="Meiryo UI" pitchFamily="50" charset="-128"/>
                <a:cs typeface="Meiryo UI" pitchFamily="50" charset="-128"/>
              </a:rPr>
              <a:t>接続を</a:t>
            </a:r>
            <a:r>
              <a:rPr lang="en-US" altLang="ja-JP" sz="1800" kern="0" dirty="0" smtClean="0">
                <a:solidFill>
                  <a:prstClr val="black"/>
                </a:solidFill>
                <a:latin typeface="Meiryo UI" pitchFamily="50" charset="-128"/>
                <a:ea typeface="Meiryo UI" pitchFamily="50" charset="-128"/>
                <a:cs typeface="Meiryo UI" pitchFamily="50" charset="-128"/>
              </a:rPr>
              <a:t>Tomcat</a:t>
            </a:r>
            <a:r>
              <a:rPr lang="ja-JP" altLang="en-US" sz="1800" kern="0" dirty="0" smtClean="0">
                <a:solidFill>
                  <a:prstClr val="black"/>
                </a:solidFill>
                <a:latin typeface="Meiryo UI" pitchFamily="50" charset="-128"/>
                <a:ea typeface="Meiryo UI" pitchFamily="50" charset="-128"/>
                <a:cs typeface="Meiryo UI" pitchFamily="50" charset="-128"/>
              </a:rPr>
              <a:t>に渡す。</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smtClean="0">
                <a:solidFill>
                  <a:prstClr val="black"/>
                </a:solidFill>
                <a:latin typeface="Meiryo UI" pitchFamily="50" charset="-128"/>
                <a:ea typeface="Meiryo UI" pitchFamily="50" charset="-128"/>
                <a:cs typeface="Meiryo UI" pitchFamily="50" charset="-128"/>
              </a:rPr>
              <a:t>Tomcat</a:t>
            </a:r>
            <a:r>
              <a:rPr lang="ja-JP" altLang="en-US" sz="1800" kern="0" dirty="0" smtClean="0">
                <a:solidFill>
                  <a:prstClr val="black"/>
                </a:solidFill>
                <a:latin typeface="Meiryo UI" pitchFamily="50" charset="-128"/>
                <a:ea typeface="Meiryo UI" pitchFamily="50" charset="-128"/>
                <a:cs typeface="Meiryo UI" pitchFamily="50" charset="-128"/>
              </a:rPr>
              <a:t>は、接続要求を受け取り、</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a:solidFill>
                  <a:prstClr val="black"/>
                </a:solidFill>
                <a:latin typeface="Meiryo UI" pitchFamily="50" charset="-128"/>
                <a:ea typeface="Meiryo UI" pitchFamily="50" charset="-128"/>
                <a:cs typeface="Meiryo UI" pitchFamily="50" charset="-128"/>
              </a:rPr>
              <a:t>キューに</a:t>
            </a:r>
            <a:r>
              <a:rPr lang="ja-JP" altLang="en-US" sz="1800" kern="0" dirty="0" smtClean="0">
                <a:solidFill>
                  <a:prstClr val="black"/>
                </a:solidFill>
                <a:latin typeface="Meiryo UI" pitchFamily="50" charset="-128"/>
                <a:ea typeface="Meiryo UI" pitchFamily="50" charset="-128"/>
                <a:cs typeface="Meiryo UI" pitchFamily="50" charset="-128"/>
              </a:rPr>
              <a:t>格納する。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smtClean="0">
                <a:solidFill>
                  <a:prstClr val="black"/>
                </a:solidFill>
                <a:latin typeface="Meiryo UI" pitchFamily="50" charset="-128"/>
                <a:ea typeface="Meiryo UI" pitchFamily="50" charset="-128"/>
                <a:cs typeface="Meiryo UI" pitchFamily="50" charset="-128"/>
              </a:rPr>
              <a:t>キューから</a:t>
            </a:r>
            <a:r>
              <a:rPr lang="en-US" altLang="ja-JP" sz="1800" kern="0" dirty="0" smtClean="0">
                <a:solidFill>
                  <a:prstClr val="black"/>
                </a:solidFill>
                <a:latin typeface="Meiryo UI" pitchFamily="50" charset="-128"/>
                <a:ea typeface="Meiryo UI" pitchFamily="50" charset="-128"/>
                <a:cs typeface="Meiryo UI" pitchFamily="50" charset="-128"/>
              </a:rPr>
              <a:t>100</a:t>
            </a:r>
            <a:r>
              <a:rPr lang="ja-JP" altLang="en-US" sz="1800" kern="0" dirty="0" smtClean="0">
                <a:solidFill>
                  <a:prstClr val="black"/>
                </a:solidFill>
                <a:latin typeface="Meiryo UI" pitchFamily="50" charset="-128"/>
                <a:ea typeface="Meiryo UI" pitchFamily="50" charset="-128"/>
                <a:cs typeface="Meiryo UI" pitchFamily="50" charset="-128"/>
              </a:rPr>
              <a:t>接続を</a:t>
            </a:r>
            <a:r>
              <a:rPr lang="en-US" altLang="ja-JP" sz="1800" kern="0" dirty="0">
                <a:solidFill>
                  <a:prstClr val="black"/>
                </a:solidFill>
                <a:latin typeface="Meiryo UI" pitchFamily="50" charset="-128"/>
                <a:ea typeface="Meiryo UI" pitchFamily="50" charset="-128"/>
                <a:cs typeface="Meiryo UI" pitchFamily="50" charset="-128"/>
              </a:rPr>
              <a:t>Accept</a:t>
            </a:r>
            <a:r>
              <a:rPr lang="ja-JP" altLang="en-US" sz="1800" kern="0" dirty="0" smtClean="0">
                <a:solidFill>
                  <a:prstClr val="black"/>
                </a:solidFill>
                <a:latin typeface="Meiryo UI" pitchFamily="50" charset="-128"/>
                <a:ea typeface="Meiryo UI" pitchFamily="50" charset="-128"/>
                <a:cs typeface="Meiryo UI" pitchFamily="50" charset="-128"/>
              </a:rPr>
              <a:t>キューに回して、処理する。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smtClean="0">
                <a:solidFill>
                  <a:prstClr val="black"/>
                </a:solidFill>
                <a:latin typeface="Meiryo UI" pitchFamily="50" charset="-128"/>
                <a:ea typeface="Meiryo UI" pitchFamily="50" charset="-128"/>
                <a:cs typeface="Meiryo UI" pitchFamily="50" charset="-128"/>
              </a:rPr>
              <a:t>キューに空きの分を、後続の接続要求で補う。</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a:t>
            </a:r>
            <a:r>
              <a:rPr lang="en-US" altLang="ja-JP" sz="1800" kern="0" dirty="0">
                <a:solidFill>
                  <a:prstClr val="black"/>
                </a:solidFill>
                <a:latin typeface="Meiryo UI" pitchFamily="50" charset="-128"/>
                <a:ea typeface="Meiryo UI" pitchFamily="50" charset="-128"/>
                <a:cs typeface="Meiryo UI" pitchFamily="50" charset="-128"/>
              </a:rPr>
              <a:t> Connection</a:t>
            </a:r>
            <a:r>
              <a:rPr lang="ja-JP" altLang="en-US" sz="1800" kern="0" dirty="0" smtClean="0">
                <a:solidFill>
                  <a:prstClr val="black"/>
                </a:solidFill>
                <a:latin typeface="Meiryo UI" pitchFamily="50" charset="-128"/>
                <a:ea typeface="Meiryo UI" pitchFamily="50" charset="-128"/>
                <a:cs typeface="Meiryo UI" pitchFamily="50" charset="-128"/>
              </a:rPr>
              <a:t>キューの最大値を超えないようにするため、</a:t>
            </a:r>
            <a:r>
              <a:rPr lang="en-US" altLang="ja-JP" sz="1800" kern="0" dirty="0" err="1" smtClean="0">
                <a:solidFill>
                  <a:prstClr val="black"/>
                </a:solidFill>
                <a:latin typeface="Meiryo UI" pitchFamily="50" charset="-128"/>
                <a:ea typeface="Meiryo UI" pitchFamily="50" charset="-128"/>
                <a:cs typeface="Meiryo UI" pitchFamily="50" charset="-128"/>
              </a:rPr>
              <a:t>MaxClients</a:t>
            </a:r>
            <a:r>
              <a:rPr lang="ja-JP" altLang="en-US" sz="1800" kern="0" dirty="0" smtClean="0">
                <a:solidFill>
                  <a:prstClr val="black"/>
                </a:solidFill>
                <a:latin typeface="Meiryo UI" pitchFamily="50" charset="-128"/>
                <a:ea typeface="Meiryo UI" pitchFamily="50" charset="-128"/>
                <a:cs typeface="Meiryo UI" pitchFamily="50" charset="-128"/>
              </a:rPr>
              <a:t>と</a:t>
            </a:r>
            <a:r>
              <a:rPr lang="en-US" altLang="ja-JP" sz="1800" kern="0" dirty="0" err="1" smtClean="0">
                <a:solidFill>
                  <a:prstClr val="black"/>
                </a:solidFill>
                <a:latin typeface="Meiryo UI" pitchFamily="50" charset="-128"/>
                <a:ea typeface="Meiryo UI" pitchFamily="50" charset="-128"/>
                <a:cs typeface="Meiryo UI" pitchFamily="50" charset="-128"/>
              </a:rPr>
              <a:t>maxConnections</a:t>
            </a:r>
            <a:r>
              <a:rPr lang="ja-JP" altLang="en-US" sz="1800" kern="0" dirty="0" smtClean="0">
                <a:solidFill>
                  <a:prstClr val="black"/>
                </a:solidFill>
                <a:latin typeface="Meiryo UI" pitchFamily="50" charset="-128"/>
                <a:ea typeface="Meiryo UI" pitchFamily="50" charset="-128"/>
                <a:cs typeface="Meiryo UI" pitchFamily="50" charset="-128"/>
              </a:rPr>
              <a:t>の値を合わせる。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a:solidFill>
                <a:prstClr val="black"/>
              </a:solidFill>
              <a:latin typeface="Meiryo UI" pitchFamily="50" charset="-128"/>
              <a:ea typeface="Meiryo UI" pitchFamily="50" charset="-128"/>
              <a:cs typeface="Meiryo UI" pitchFamily="50" charset="-128"/>
            </a:endParaRPr>
          </a:p>
          <a:p>
            <a:pPr eaLnBrk="0" hangingPunct="0">
              <a:defRPr/>
            </a:pPr>
            <a:r>
              <a:rPr lang="en-US" altLang="ja-JP" sz="1800" kern="0" dirty="0" smtClean="0">
                <a:solidFill>
                  <a:prstClr val="black"/>
                </a:solidFill>
                <a:latin typeface="Meiryo UI" pitchFamily="50" charset="-128"/>
                <a:ea typeface="Meiryo UI" pitchFamily="50" charset="-128"/>
                <a:cs typeface="Meiryo UI" pitchFamily="50" charset="-128"/>
              </a:rPr>
              <a:t>Connection</a:t>
            </a:r>
            <a:r>
              <a:rPr lang="ja-JP" altLang="en-US" sz="1800" kern="0" dirty="0" smtClean="0">
                <a:solidFill>
                  <a:prstClr val="black"/>
                </a:solidFill>
                <a:latin typeface="Meiryo UI" pitchFamily="50" charset="-128"/>
                <a:ea typeface="Meiryo UI" pitchFamily="50" charset="-128"/>
                <a:cs typeface="Meiryo UI" pitchFamily="50" charset="-128"/>
              </a:rPr>
              <a:t>キューの接続要求を</a:t>
            </a:r>
            <a:r>
              <a:rPr lang="en-US" altLang="ja-JP" sz="1800" kern="0" dirty="0" smtClean="0">
                <a:solidFill>
                  <a:prstClr val="black"/>
                </a:solidFill>
                <a:latin typeface="Meiryo UI" pitchFamily="50" charset="-128"/>
                <a:ea typeface="Meiryo UI" pitchFamily="50" charset="-128"/>
                <a:cs typeface="Meiryo UI" pitchFamily="50" charset="-128"/>
              </a:rPr>
              <a:t>EFW</a:t>
            </a:r>
            <a:r>
              <a:rPr lang="ja-JP" altLang="en-US" sz="1800" kern="0" dirty="0" smtClean="0">
                <a:solidFill>
                  <a:prstClr val="black"/>
                </a:solidFill>
                <a:latin typeface="Meiryo UI" pitchFamily="50" charset="-128"/>
                <a:ea typeface="Meiryo UI" pitchFamily="50" charset="-128"/>
                <a:cs typeface="Meiryo UI" pitchFamily="50" charset="-128"/>
              </a:rPr>
              <a:t>フレームワークで処理する場合、</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・重い処理に対して、イベントごとに同時処理可能キューを設定する。キューの最大値に到達したら、エラーを戻す。</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・軽い処理に対して、同時処理可能キューを設定しない。</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イベントキューの最大値到達エラーの場合</a:t>
            </a:r>
            <a:r>
              <a:rPr lang="en-US" altLang="ja-JP" sz="1800" kern="0" dirty="0" smtClean="0">
                <a:solidFill>
                  <a:prstClr val="black"/>
                </a:solidFill>
                <a:latin typeface="Meiryo UI" pitchFamily="50" charset="-128"/>
                <a:ea typeface="Meiryo UI" pitchFamily="50" charset="-128"/>
                <a:cs typeface="Meiryo UI" pitchFamily="50" charset="-128"/>
              </a:rPr>
              <a:t>2</a:t>
            </a:r>
            <a:r>
              <a:rPr lang="ja-JP" altLang="en-US" sz="1800" kern="0" dirty="0" smtClean="0">
                <a:solidFill>
                  <a:prstClr val="black"/>
                </a:solidFill>
                <a:latin typeface="Meiryo UI" pitchFamily="50" charset="-128"/>
                <a:ea typeface="Meiryo UI" pitchFamily="50" charset="-128"/>
                <a:cs typeface="Meiryo UI" pitchFamily="50" charset="-128"/>
              </a:rPr>
              <a:t>種類がある。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・リトライ可能に設定する場合、エラーメッセージを表示し、３０秒カウントダウンする。</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smtClean="0">
                <a:solidFill>
                  <a:prstClr val="black"/>
                </a:solidFill>
                <a:latin typeface="Meiryo UI" pitchFamily="50" charset="-128"/>
                <a:ea typeface="Meiryo UI" pitchFamily="50" charset="-128"/>
                <a:cs typeface="Meiryo UI" pitchFamily="50" charset="-128"/>
              </a:rPr>
              <a:t>・リトライ不可に設定する場合、エラーメッセージを表示するだけ。</a:t>
            </a:r>
            <a:endParaRPr lang="en-US" altLang="ja-JP" sz="1800" kern="0" dirty="0" smtClean="0">
              <a:solidFill>
                <a:prstClr val="black"/>
              </a:solidFill>
              <a:latin typeface="Meiryo UI" pitchFamily="50" charset="-128"/>
              <a:ea typeface="Meiryo UI" pitchFamily="50" charset="-128"/>
              <a:cs typeface="Meiryo UI" pitchFamily="50" charset="-128"/>
            </a:endParaRPr>
          </a:p>
          <a:p>
            <a:pPr eaLnBrk="0" hangingPunct="0">
              <a:defRPr/>
            </a:pPr>
            <a:r>
              <a:rPr lang="ja-JP" altLang="en-US" sz="1800" kern="0" dirty="0">
                <a:solidFill>
                  <a:srgbClr val="FF0000"/>
                </a:solidFill>
                <a:latin typeface="Meiryo UI" pitchFamily="50" charset="-128"/>
                <a:ea typeface="Meiryo UI" pitchFamily="50" charset="-128"/>
                <a:cs typeface="Meiryo UI" pitchFamily="50" charset="-128"/>
              </a:rPr>
              <a:t>「該当機能は混雑しています。しばらくお待ちください。」</a:t>
            </a:r>
            <a:endParaRPr lang="en-US" altLang="ja-JP" sz="1800" kern="0" dirty="0" smtClean="0">
              <a:solidFill>
                <a:srgbClr val="FF0000"/>
              </a:solidFill>
              <a:latin typeface="Meiryo UI" pitchFamily="50" charset="-128"/>
              <a:ea typeface="Meiryo UI" pitchFamily="50" charset="-128"/>
              <a:cs typeface="Meiryo UI" pitchFamily="50" charset="-128"/>
            </a:endParaRPr>
          </a:p>
          <a:p>
            <a:pPr eaLnBrk="0" hangingPunct="0">
              <a:defRPr/>
            </a:pPr>
            <a:endParaRPr lang="ja-JP" altLang="ja-JP" sz="1800" kern="0" dirty="0">
              <a:solidFill>
                <a:prstClr val="black"/>
              </a:solidFill>
              <a:latin typeface="Meiryo UI" pitchFamily="50" charset="-128"/>
              <a:ea typeface="Meiryo UI" pitchFamily="50" charset="-128"/>
              <a:cs typeface="Meiryo UI" pitchFamily="50" charset="-128"/>
            </a:endParaRPr>
          </a:p>
        </p:txBody>
      </p:sp>
      <p:sp>
        <p:nvSpPr>
          <p:cNvPr id="7" name="タイトル 1"/>
          <p:cNvSpPr>
            <a:spLocks noGrp="1"/>
          </p:cNvSpPr>
          <p:nvPr>
            <p:ph type="title" idx="4294967295"/>
          </p:nvPr>
        </p:nvSpPr>
        <p:spPr>
          <a:xfrm>
            <a:off x="264015" y="433387"/>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システム概念図説明</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663856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bwMode="auto">
          <a:xfrm>
            <a:off x="354545" y="429178"/>
            <a:ext cx="8207407" cy="524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en-US" altLang="ja-JP" sz="2800" kern="0" dirty="0" err="1" smtClean="0">
                <a:solidFill>
                  <a:schemeClr val="tx2"/>
                </a:solidFill>
                <a:latin typeface="Meiryo UI" pitchFamily="50" charset="-128"/>
                <a:ea typeface="Meiryo UI" pitchFamily="50" charset="-128"/>
                <a:cs typeface="Meiryo UI" pitchFamily="50" charset="-128"/>
              </a:rPr>
              <a:t>ListenBackLog</a:t>
            </a:r>
            <a:r>
              <a:rPr lang="ja-JP" altLang="en-US" sz="2800" kern="0" dirty="0" smtClean="0">
                <a:solidFill>
                  <a:schemeClr val="tx2"/>
                </a:solidFill>
                <a:latin typeface="Meiryo UI" pitchFamily="50" charset="-128"/>
                <a:ea typeface="Meiryo UI" pitchFamily="50" charset="-128"/>
                <a:cs typeface="Meiryo UI" pitchFamily="50" charset="-128"/>
              </a:rPr>
              <a:t>キューオーバー</a:t>
            </a:r>
            <a:endParaRPr lang="ja-JP" altLang="ja-JP" sz="2800" kern="0" dirty="0">
              <a:solidFill>
                <a:schemeClr val="tx2"/>
              </a:solidFill>
              <a:latin typeface="Meiryo UI" pitchFamily="50" charset="-128"/>
              <a:ea typeface="Meiryo UI" pitchFamily="50" charset="-128"/>
              <a:cs typeface="Meiryo UI" pitchFamily="50" charset="-128"/>
            </a:endParaRPr>
          </a:p>
        </p:txBody>
      </p:sp>
      <p:pic>
        <p:nvPicPr>
          <p:cNvPr id="2" name="図 1"/>
          <p:cNvPicPr>
            <a:picLocks noChangeAspect="1"/>
          </p:cNvPicPr>
          <p:nvPr/>
        </p:nvPicPr>
        <p:blipFill>
          <a:blip r:embed="rId3"/>
          <a:stretch>
            <a:fillRect/>
          </a:stretch>
        </p:blipFill>
        <p:spPr>
          <a:xfrm>
            <a:off x="249803" y="1056157"/>
            <a:ext cx="4466465" cy="2953354"/>
          </a:xfrm>
          <a:prstGeom prst="rect">
            <a:avLst/>
          </a:prstGeom>
        </p:spPr>
      </p:pic>
      <p:sp>
        <p:nvSpPr>
          <p:cNvPr id="3" name="テキスト ボックス 2"/>
          <p:cNvSpPr txBox="1"/>
          <p:nvPr/>
        </p:nvSpPr>
        <p:spPr>
          <a:xfrm>
            <a:off x="5027109" y="1056157"/>
            <a:ext cx="3896757" cy="923330"/>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サーバの接続が満杯状態になっている時、新たに操作したら、左図のエラーメッセージが表示する。</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795047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5027108" y="1056157"/>
            <a:ext cx="3896757" cy="923330"/>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重い操作</a:t>
            </a:r>
            <a:r>
              <a:rPr lang="ja-JP" altLang="en-US" dirty="0">
                <a:latin typeface="Meiryo UI" panose="020B0604030504040204" pitchFamily="50" charset="-128"/>
                <a:ea typeface="Meiryo UI" panose="020B0604030504040204" pitchFamily="50" charset="-128"/>
              </a:rPr>
              <a:t>が制限に</a:t>
            </a:r>
            <a:r>
              <a:rPr lang="ja-JP" altLang="en-US" dirty="0" smtClean="0">
                <a:latin typeface="Meiryo UI" panose="020B0604030504040204" pitchFamily="50" charset="-128"/>
                <a:ea typeface="Meiryo UI" panose="020B0604030504040204" pitchFamily="50" charset="-128"/>
              </a:rPr>
              <a:t>なる時、左図のカウントダウンメッセージが表示する（</a:t>
            </a:r>
            <a:r>
              <a:rPr lang="en-US" altLang="zh-CN" dirty="0" smtClean="0">
                <a:latin typeface="Meiryo UI" panose="020B0604030504040204" pitchFamily="50" charset="-128"/>
                <a:ea typeface="Meiryo UI" panose="020B0604030504040204" pitchFamily="50" charset="-128"/>
              </a:rPr>
              <a:t>30</a:t>
            </a:r>
            <a:r>
              <a:rPr lang="ja-JP" altLang="en-US" dirty="0" smtClean="0">
                <a:latin typeface="Meiryo UI" panose="020B0604030504040204" pitchFamily="50" charset="-128"/>
                <a:ea typeface="Meiryo UI" panose="020B0604030504040204" pitchFamily="50" charset="-128"/>
              </a:rPr>
              <a:t>秒計）。</a:t>
            </a:r>
            <a:r>
              <a:rPr lang="ja-JP" altLang="en-US" kern="0" dirty="0" smtClean="0">
                <a:solidFill>
                  <a:prstClr val="black"/>
                </a:solidFill>
                <a:latin typeface="Meiryo UI" pitchFamily="50" charset="-128"/>
                <a:ea typeface="Meiryo UI" pitchFamily="50" charset="-128"/>
                <a:cs typeface="Meiryo UI" pitchFamily="50" charset="-128"/>
              </a:rPr>
              <a:t>リトライ可。</a:t>
            </a:r>
            <a:endParaRPr kumimoji="1" lang="ja-JP" altLang="en-US" dirty="0">
              <a:latin typeface="Meiryo UI" panose="020B0604030504040204" pitchFamily="50" charset="-128"/>
              <a:ea typeface="Meiryo UI" panose="020B0604030504040204" pitchFamily="50" charset="-128"/>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03" y="1056157"/>
            <a:ext cx="4629150" cy="2638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タイトル 1"/>
          <p:cNvSpPr txBox="1">
            <a:spLocks/>
          </p:cNvSpPr>
          <p:nvPr/>
        </p:nvSpPr>
        <p:spPr bwMode="auto">
          <a:xfrm>
            <a:off x="353086" y="427331"/>
            <a:ext cx="8799967"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kern="0" dirty="0" smtClean="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smtClean="0">
                <a:solidFill>
                  <a:schemeClr val="tx2"/>
                </a:solidFill>
                <a:latin typeface="Meiryo UI" pitchFamily="50" charset="-128"/>
                <a:ea typeface="Meiryo UI" pitchFamily="50" charset="-128"/>
                <a:cs typeface="Meiryo UI" pitchFamily="50" charset="-128"/>
              </a:rPr>
              <a:t>（リトライ可）</a:t>
            </a:r>
            <a:endParaRPr lang="ja-JP" altLang="en-US" sz="2000" dirty="0">
              <a:solidFill>
                <a:schemeClr val="tx2"/>
              </a:solidFill>
              <a:latin typeface="Meiryo UI" panose="020B0604030504040204" pitchFamily="50" charset="-128"/>
              <a:ea typeface="Meiryo UI" panose="020B0604030504040204" pitchFamily="50" charset="-128"/>
            </a:endParaRPr>
          </a:p>
          <a:p>
            <a:pPr eaLnBrk="0" hangingPunct="0">
              <a:defRPr/>
            </a:pPr>
            <a:endParaRPr lang="ja-JP" altLang="ja-JP" sz="2800" kern="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273386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p:cNvSpPr txBox="1">
            <a:spLocks/>
          </p:cNvSpPr>
          <p:nvPr/>
        </p:nvSpPr>
        <p:spPr bwMode="auto">
          <a:xfrm>
            <a:off x="349978" y="427331"/>
            <a:ext cx="9384853" cy="442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defPPr>
              <a:defRPr lang="ja-JP"/>
            </a:defPPr>
            <a:lvl1pPr algn="l" rtl="0" fontAlgn="base">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0" hangingPunct="0">
              <a:defRPr/>
            </a:pPr>
            <a:r>
              <a:rPr lang="ja-JP" altLang="en-US" sz="2800" kern="0" dirty="0" smtClean="0">
                <a:solidFill>
                  <a:schemeClr val="tx2"/>
                </a:solidFill>
                <a:latin typeface="Meiryo UI" pitchFamily="50" charset="-128"/>
                <a:ea typeface="Meiryo UI" pitchFamily="50" charset="-128"/>
                <a:cs typeface="Meiryo UI" pitchFamily="50" charset="-128"/>
              </a:rPr>
              <a:t>イベントキューオーバー</a:t>
            </a:r>
            <a:r>
              <a:rPr lang="ja-JP" altLang="en-US" sz="2000" kern="0" dirty="0" smtClean="0">
                <a:solidFill>
                  <a:schemeClr val="tx2"/>
                </a:solidFill>
                <a:latin typeface="Meiryo UI" pitchFamily="50" charset="-128"/>
                <a:ea typeface="Meiryo UI" pitchFamily="50" charset="-128"/>
                <a:cs typeface="Meiryo UI" pitchFamily="50" charset="-128"/>
              </a:rPr>
              <a:t>（リトライ不可）</a:t>
            </a:r>
            <a:endParaRPr lang="ja-JP" altLang="ja-JP" sz="2000" kern="0" dirty="0">
              <a:solidFill>
                <a:schemeClr val="tx2"/>
              </a:solidFill>
              <a:latin typeface="Meiryo UI" pitchFamily="50" charset="-128"/>
              <a:ea typeface="Meiryo UI" pitchFamily="50" charset="-128"/>
              <a:cs typeface="Meiryo UI" pitchFamily="50" charset="-128"/>
            </a:endParaRPr>
          </a:p>
        </p:txBody>
      </p:sp>
      <p:pic>
        <p:nvPicPr>
          <p:cNvPr id="13" name="図 12"/>
          <p:cNvPicPr/>
          <p:nvPr/>
        </p:nvPicPr>
        <p:blipFill>
          <a:blip r:embed="rId3"/>
          <a:stretch>
            <a:fillRect/>
          </a:stretch>
        </p:blipFill>
        <p:spPr>
          <a:xfrm>
            <a:off x="249803" y="1056157"/>
            <a:ext cx="4606749" cy="2593340"/>
          </a:xfrm>
          <a:prstGeom prst="rect">
            <a:avLst/>
          </a:prstGeom>
        </p:spPr>
      </p:pic>
      <p:sp>
        <p:nvSpPr>
          <p:cNvPr id="15" name="テキスト ボックス 14"/>
          <p:cNvSpPr txBox="1"/>
          <p:nvPr/>
        </p:nvSpPr>
        <p:spPr>
          <a:xfrm>
            <a:off x="5027108" y="1056157"/>
            <a:ext cx="3896757" cy="646331"/>
          </a:xfrm>
          <a:prstGeom prst="rect">
            <a:avLst/>
          </a:prstGeom>
          <a:noFill/>
        </p:spPr>
        <p:txBody>
          <a:bodyPr wrap="square" rtlCol="0">
            <a:spAutoFit/>
          </a:bodyPr>
          <a:lstStyle/>
          <a:p>
            <a:r>
              <a:rPr lang="ja-JP" altLang="en-US" dirty="0" smtClean="0">
                <a:latin typeface="Meiryo UI" panose="020B0604030504040204" pitchFamily="50" charset="-128"/>
                <a:ea typeface="Meiryo UI" panose="020B0604030504040204" pitchFamily="50" charset="-128"/>
              </a:rPr>
              <a:t>操作</a:t>
            </a:r>
            <a:r>
              <a:rPr lang="ja-JP" altLang="en-US" dirty="0">
                <a:latin typeface="Meiryo UI" panose="020B0604030504040204" pitchFamily="50" charset="-128"/>
                <a:ea typeface="Meiryo UI" panose="020B0604030504040204" pitchFamily="50" charset="-128"/>
              </a:rPr>
              <a:t>が制限に</a:t>
            </a:r>
            <a:r>
              <a:rPr lang="ja-JP" altLang="en-US" dirty="0" smtClean="0">
                <a:latin typeface="Meiryo UI" panose="020B0604030504040204" pitchFamily="50" charset="-128"/>
                <a:ea typeface="Meiryo UI" panose="020B0604030504040204" pitchFamily="50" charset="-128"/>
              </a:rPr>
              <a:t>なる時、左図の混雑メッセージが表示する。</a:t>
            </a:r>
            <a:r>
              <a:rPr lang="ja-JP" altLang="en-US" kern="0" dirty="0" smtClean="0">
                <a:solidFill>
                  <a:prstClr val="black"/>
                </a:solidFill>
                <a:latin typeface="Meiryo UI" pitchFamily="50" charset="-128"/>
                <a:ea typeface="Meiryo UI" pitchFamily="50" charset="-128"/>
                <a:cs typeface="Meiryo UI" pitchFamily="50" charset="-128"/>
              </a:rPr>
              <a:t>リトライ不可。</a:t>
            </a:r>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438093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extLst>
    <a:ext uri="{05A4C25C-085E-4340-85A3-A5531E510DB2}">
      <thm15:themeFamily xmlns:thm15="http://schemas.microsoft.com/office/thememl/2012/main" name="プレゼンテーション2" id="{B4D65539-B000-4411-ADBB-9A4243B78F1D}" vid="{3F036B57-7FB5-4BDC-9257-338077699A5E}"/>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TotalTime>
  <Words>591</Words>
  <Application>Microsoft Office PowerPoint</Application>
  <PresentationFormat>画面に合わせる (4:3)</PresentationFormat>
  <Paragraphs>100</Paragraphs>
  <Slides>7</Slides>
  <Notes>7</Notes>
  <HiddenSlides>0</HiddenSlides>
  <MMClips>0</MMClips>
  <ScaleCrop>false</ScaleCrop>
  <HeadingPairs>
    <vt:vector size="6" baseType="variant">
      <vt:variant>
        <vt:lpstr>使用されているフォント</vt:lpstr>
      </vt:variant>
      <vt:variant>
        <vt:i4>6</vt:i4>
      </vt:variant>
      <vt:variant>
        <vt:lpstr>テーマ</vt:lpstr>
      </vt:variant>
      <vt:variant>
        <vt:i4>2</vt:i4>
      </vt:variant>
      <vt:variant>
        <vt:lpstr>スライド タイトル</vt:lpstr>
      </vt:variant>
      <vt:variant>
        <vt:i4>7</vt:i4>
      </vt:variant>
    </vt:vector>
  </HeadingPairs>
  <TitlesOfParts>
    <vt:vector size="15" baseType="lpstr">
      <vt:lpstr>Meiryo UI</vt:lpstr>
      <vt:lpstr>ＭＳ Ｐゴシック</vt:lpstr>
      <vt:lpstr>MS UI Gothic</vt:lpstr>
      <vt:lpstr>Arial</vt:lpstr>
      <vt:lpstr>Calibri</vt:lpstr>
      <vt:lpstr>Calibri Light</vt:lpstr>
      <vt:lpstr>Office テーマ</vt:lpstr>
      <vt:lpstr>1_Office ​​テーマ</vt:lpstr>
      <vt:lpstr>高負荷対応のTomcat Efw環境構築 v0.3</vt:lpstr>
      <vt:lpstr>システム概念図</vt:lpstr>
      <vt:lpstr>システム概念図説明</vt:lpstr>
      <vt:lpstr>システム概念図説明</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EFW高負荷対応のTomcat Efw環境構築v0.3</dc:title>
  <dc:creator>孫 迪</dc:creator>
  <cp:lastModifiedBy>常 珂軍</cp:lastModifiedBy>
  <cp:revision>233</cp:revision>
  <dcterms:created xsi:type="dcterms:W3CDTF">2019-06-14T02:48:37Z</dcterms:created>
  <dcterms:modified xsi:type="dcterms:W3CDTF">2019-12-23T05:35:37Z</dcterms:modified>
</cp:coreProperties>
</file>