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392" r:id="rId2"/>
    <p:sldId id="431" r:id="rId3"/>
    <p:sldId id="436" r:id="rId4"/>
    <p:sldId id="441" r:id="rId5"/>
    <p:sldId id="442" r:id="rId6"/>
    <p:sldId id="443" r:id="rId7"/>
    <p:sldId id="444" r:id="rId8"/>
    <p:sldId id="445" r:id="rId9"/>
    <p:sldId id="446" r:id="rId10"/>
    <p:sldId id="456" r:id="rId11"/>
    <p:sldId id="448" r:id="rId12"/>
    <p:sldId id="449" r:id="rId13"/>
    <p:sldId id="450" r:id="rId14"/>
    <p:sldId id="451" r:id="rId15"/>
    <p:sldId id="452" r:id="rId16"/>
    <p:sldId id="453" r:id="rId17"/>
    <p:sldId id="447" r:id="rId18"/>
    <p:sldId id="457" r:id="rId19"/>
    <p:sldId id="458" r:id="rId20"/>
    <p:sldId id="459" r:id="rId21"/>
    <p:sldId id="460" r:id="rId22"/>
  </p:sldIdLst>
  <p:sldSz cx="9144000" cy="6858000" type="screen4x3"/>
  <p:notesSz cx="7099300" cy="10234613"/>
  <p:custDataLst>
    <p:tags r:id="rId25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360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2021/8/27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2021/8/27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8794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1421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86243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3344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2029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11379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26229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08469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8908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776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821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8919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0608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73987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055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79447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1211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3964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50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作りやすい画面設計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2021.08.27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8927F8A7-6888-4FCE-8E65-73FE58170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４－２．選択ダイアログ画面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選択ダイアログ画面はほかの画面から開き、検索エリア＋検索結果エリア＋操作ボタンエリアで構成されます。選択のために１種類のデータをリストして、選択操作のボタンを格納します。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539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45262D6-CEFB-4F12-BC91-233ED561B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４－３．入力ダイアログ画面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入力ダイアログ画面はほかの画面から開き、入力エリア＋操作ボタンエリアで構成されます。１種類のデータの１つのレコードに対して、モードの制御で登録・変更・参照を行います。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32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４－４．入力メイン画面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3" y="1005408"/>
            <a:ext cx="243588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入力内容が多くて、ダイアログ方式で格納できない場合、メイン画面で表現することを考えられます。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この場合、一覧からブラウザーの別タブを開いて、入力画面はそのブラウザータブに表示させます。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プロセスシステムには該当するタイプがありません。右記の図はほかのシステムの例です。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3F6975B-6665-4B33-AC85-3E92BB2B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864" y="949481"/>
            <a:ext cx="6261932" cy="58619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742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C76EFDA-3ACB-46EB-8804-3476E13AA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22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４－５．その他のメイン画面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一覧メイン画面のほかに、システム構成に必ず存在する必要な画面がいくつかあります。ログイン画面、メニュー画面、システムエラー画面などは、その他のメイン画面と分類します。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CA883F-5168-40A4-B3AE-1409A0996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017CBF2-00B3-46AD-86C8-10330E4E5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94" y="4482193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407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B476F02-4739-4C1D-B8E5-77101D30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22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AC3FE44F-E09F-4C2A-95BD-C9E3CB50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94" y="2079955"/>
            <a:ext cx="3657600" cy="228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４－６．その他のダイアログ画面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選択ダイアログ画面と入力ダイアログ画面のほかに、必要に応じに特殊なダイアログ画面を設けるケースがあります。それら画面は、その他のダイアログ画面と分類します。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009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５，パターン化のまとめ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化の開発方式に、新しい画面を作成時、同じパターンの画面をコピーしたり参考したりできます。そして、参考元プログラムに含まれる画面デザイン・技術ポイント、データ流れ・マッピング関係などの要素は自然に流用され、工数削減に繋がります。また、パターン化により、個々の画面はシンプルになります。開発時取り扱いしやすいものにな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2021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年新人教育に、マスタメンテナンス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One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セットを参考して、新しい画面を作ってもらいました。ソース行数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679L</a:t>
            </a:r>
            <a:r>
              <a:rPr lang="ja-JP" altLang="en-US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開発工数２人日です。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679L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は、生産性で計算する場合、４人日です。つまり、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パターン化にすれば、倍の生産性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の可能性があります。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848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６，部品化について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汎用性ありの箇所について、難しさ煩雑さを隠蔽して、わかりやすいインタフェースを設けて、部品として利用する方式です。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には、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「技術要素の部品化」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をいくつかの箇所に実施しました。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１，画面ヘッダー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２，ページング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３，ファイル管理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「業務要素の部品化」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に実施した「画面のパターン化」と同等の役割です。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システムに例がありません。ほかのシステムからサンプルを出します。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４，稟議システムの申し込み画面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346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1E753F-375D-414B-81F8-7AD58F3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9481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６ー１，画面ヘッダー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51" y="3601435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選択ダイアログ画面はほかの画面から開き、検索エリア＋検索結果エリア＋操作ボタンエリアで構成されます。選択のために１種類のデータをリストして、選択操作のボタンを格納します。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C1224-BF0C-466F-A344-0A41AF883588}"/>
              </a:ext>
            </a:extLst>
          </p:cNvPr>
          <p:cNvSpPr/>
          <p:nvPr/>
        </p:nvSpPr>
        <p:spPr>
          <a:xfrm>
            <a:off x="0" y="949481"/>
            <a:ext cx="9082088" cy="561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4395C58-B4E4-487B-B7AE-BA240AAE3C62}"/>
              </a:ext>
            </a:extLst>
          </p:cNvPr>
          <p:cNvSpPr/>
          <p:nvPr/>
        </p:nvSpPr>
        <p:spPr>
          <a:xfrm>
            <a:off x="0" y="1600040"/>
            <a:ext cx="9113043" cy="8409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インタフェース：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利用箇所の書き方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efw:Part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path="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head.jsp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title="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画面マスターメンテナンス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/&gt;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13F35A3-0AB1-47E2-9FD0-A32AF6817209}"/>
              </a:ext>
            </a:extLst>
          </p:cNvPr>
          <p:cNvSpPr/>
          <p:nvPr/>
        </p:nvSpPr>
        <p:spPr>
          <a:xfrm>
            <a:off x="-1" y="2623731"/>
            <a:ext cx="9113043" cy="42342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Head.jsp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のプログラム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contentType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="text/html; charset=UTF-8"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&lt;DIV CLASS=HEADER&gt;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&lt;TABLE&gt;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&lt;TR&gt;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 ONCLICK="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window.location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='LG02.jsp'"&gt;&lt;/TD&gt;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&lt;TD&gt;&lt;%=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("title") %&gt;&lt;/TD&gt;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&lt;SPAN id="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dep_nm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"&gt;&lt;%=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request.getSession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("LOGIN_DEP_NAME") %&gt;&lt;/SPAN&gt;&amp;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nbsp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;&amp;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nbsp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&lt;DIV id="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usr_nm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style="display: inline;"&gt;&lt;%=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request.getSession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("LOGIN_USER_NAME") %&gt;&lt;/DIV&gt;&amp;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nbsp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様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&amp;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nbsp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&lt;A TABINDEX="-1"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href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="#" onclick="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head_logout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ログアウト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&lt;/A&gt;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&lt;/TR&gt;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&lt;/TABLE&gt;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&lt;/DIV&gt;</a:t>
            </a: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&lt;DIV CLASS=HEADER-MENU&gt;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&lt;TABLE&gt;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&lt;TR&gt;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 class="HEADER-MENU-LEFT" style="text-align: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left;width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85%;"&gt;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&lt;span style='font-size: 15px;color: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darkblue;font-weight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bold;'&gt;&lt;/span&gt;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&lt;TD class="HEADER-MENU-RIGHT"&gt;&lt;A TABINDEX="-1" HREF="&lt;%=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action_page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== null ? "LG02.jsp":request.getAttribute("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action_page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%&gt;"&gt;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action_name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== null ? "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メニューへ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action_name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%&gt;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&lt;/A&gt;&lt;/TD&gt;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&lt;/TR&gt;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&lt;/TABLE&gt;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41393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D1E753F-375D-414B-81F8-7AD58F3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479" y="949481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６ー２，ページング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51" y="3601435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選択ダイアログ画面はほかの画面から開き、検索エリア＋検索結果エリア＋操作ボタンエリアで構成されます。選択のために１種類のデータをリストして、選択操作のボタンを格納します。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C1224-BF0C-466F-A344-0A41AF883588}"/>
              </a:ext>
            </a:extLst>
          </p:cNvPr>
          <p:cNvSpPr/>
          <p:nvPr/>
        </p:nvSpPr>
        <p:spPr>
          <a:xfrm>
            <a:off x="7723413" y="6180364"/>
            <a:ext cx="1327717" cy="477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E9F740-C768-4EEB-ABA8-CB3D6934AD85}"/>
              </a:ext>
            </a:extLst>
          </p:cNvPr>
          <p:cNvSpPr/>
          <p:nvPr/>
        </p:nvSpPr>
        <p:spPr>
          <a:xfrm>
            <a:off x="-15479" y="5264543"/>
            <a:ext cx="9144000" cy="8409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インタフェース：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利用箇所の書き方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efw:Part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path="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paging.jsp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id="paging"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eventId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="MS06_search" head=".MAIN .TABLE-HEAD" /&gt;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F5B8B02-B922-413D-B93D-A22709A7E29B}"/>
              </a:ext>
            </a:extLst>
          </p:cNvPr>
          <p:cNvSpPr/>
          <p:nvPr/>
        </p:nvSpPr>
        <p:spPr>
          <a:xfrm>
            <a:off x="0" y="941817"/>
            <a:ext cx="9113043" cy="42342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paging.jsp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のプログラム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contentType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="text/html; charset=UTF-8"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&lt;DIV ID="&lt;%=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%&gt;" STYLE="MARGIN-TOP:-24PX;TEXT-ALIGN:RIGHT"&gt;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/btn_first_page.png" ONCLICK="&lt;%=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gotoFirstPage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()" class="BTN_ICON_S" title="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最初へ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/btn_previous_page.png" ONCLICK="&lt;%=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gotoPrePage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()" class="BTN_ICON_S" title="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&lt;SPAN CLASS="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currentPage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"&gt;0&lt;/SPAN&gt;/&lt;SPAN CLASS="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allPages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"&gt;0&lt;/SPAN&gt; ( &lt;SPAN CLASS="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totalNumber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"&gt;&lt;/SPAN&gt; )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/btn_next_page.png" ONCLICK="&lt;%=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gotoNextPage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()" class="BTN_ICON_S" title="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src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img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/btn_last_page.png" ONCLICK="&lt;%=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gotoLastPage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()" class="BTN_ICON_S" title="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</a:p>
          <a:p>
            <a:endParaRPr lang="en-US" altLang="ja-JP" sz="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&lt;INPUT type="hidden" class="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orderBy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value="&lt;%=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orderby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%&gt;"&gt;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&lt;SCRIPT&gt;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%&gt;={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// </a:t>
            </a:r>
            <a:r>
              <a:rPr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検索データのイベント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eventId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:"&lt;%=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eventId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 %&gt;",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gotoFirstPage:function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(){…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},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gotoLastPage:function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(){…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},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gotoPrePage:function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(){…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},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gotoNextPage:function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(){…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},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init:function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(){…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&lt;%= 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request.getAttribute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("id") %&gt;.</a:t>
            </a:r>
            <a:r>
              <a:rPr lang="en-US" altLang="ja-JP" sz="8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init</a:t>
            </a:r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&lt;/SCRIPT&gt;</a:t>
            </a:r>
          </a:p>
          <a:p>
            <a:r>
              <a:rPr lang="en-US" altLang="ja-JP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1744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F346D24-32C5-43EF-B716-97B4F5BF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437"/>
            <a:ext cx="9144000" cy="57150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６ー３，ファイル管理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264A9FD-9BFA-41AE-93B7-D5B7040B6669}"/>
              </a:ext>
            </a:extLst>
          </p:cNvPr>
          <p:cNvSpPr/>
          <p:nvPr/>
        </p:nvSpPr>
        <p:spPr>
          <a:xfrm>
            <a:off x="-15479" y="5264543"/>
            <a:ext cx="9144000" cy="84092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インタフェース：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利用箇所の書き方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efw:elFinder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id="PV01_elFinder" home="&lt;%=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baseFolder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%&gt;"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readonly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="&lt;%=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readOnly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%&gt;" protected="true"/&gt;</a:t>
            </a:r>
            <a:endParaRPr kumimoji="1" lang="ja-JP" altLang="en-US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325C32-CC68-410E-A1CF-7116CFA154B6}"/>
              </a:ext>
            </a:extLst>
          </p:cNvPr>
          <p:cNvSpPr/>
          <p:nvPr/>
        </p:nvSpPr>
        <p:spPr>
          <a:xfrm>
            <a:off x="1406502" y="2231471"/>
            <a:ext cx="6151979" cy="2961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50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１，なぜ難しい画面を設計されているか。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画面設計にいつも強調するのは、分かりやすさと操作しやすさなどです。作れるかどうかは当たり前のように無視されることが多いです。その過剰さを注意していただきたいです。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まず、なぜ難しい画面を設計されていますか。いくつかの例を出します。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１，なんでも検索、なんでもソート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２，ページングにきらいお客様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３，</a:t>
            </a:r>
            <a:r>
              <a:rPr lang="en-US" altLang="ja-JP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Facebook</a:t>
            </a: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万歳主義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6842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６ー４，稟議システムの申し込み画面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C1EF9BB-301A-4E4F-AA45-7C74F8636008}"/>
              </a:ext>
            </a:extLst>
          </p:cNvPr>
          <p:cNvGrpSpPr/>
          <p:nvPr/>
        </p:nvGrpSpPr>
        <p:grpSpPr>
          <a:xfrm>
            <a:off x="5202888" y="1040247"/>
            <a:ext cx="3748571" cy="4140577"/>
            <a:chOff x="5010352" y="2216296"/>
            <a:chExt cx="3748571" cy="4140577"/>
          </a:xfrm>
        </p:grpSpPr>
        <p:pic>
          <p:nvPicPr>
            <p:cNvPr id="8" name="Picture 88">
              <a:extLst>
                <a:ext uri="{FF2B5EF4-FFF2-40B4-BE49-F238E27FC236}">
                  <a16:creationId xmlns:a16="http://schemas.microsoft.com/office/drawing/2014/main" id="{F1096DBB-5FF0-4F69-9A4F-9E3F0D6FD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352" y="2216296"/>
              <a:ext cx="3349457" cy="640000"/>
            </a:xfrm>
            <a:prstGeom prst="rect">
              <a:avLst/>
            </a:prstGeom>
            <a:noFill/>
            <a:ln w="9525">
              <a:solidFill>
                <a:srgbClr xmlns:mc="http://schemas.openxmlformats.org/markup-compatibility/2006" xmlns:a14="http://schemas.microsoft.com/office/drawing/2010/main" val="000000" mc:Ignorable="a14" a14:legacySpreadsheetColorIndex="64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FFDC81C-E106-4AB8-9F23-C7D438C5F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352" y="2907154"/>
              <a:ext cx="3445714" cy="45142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5EB89096-8537-42AB-B373-197884B81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352" y="3426584"/>
              <a:ext cx="3680000" cy="102857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42BCA56D-D26C-4018-9E85-5216B64DE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352" y="4523157"/>
              <a:ext cx="3674285" cy="43428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2B7EF2C6-4CC0-4F57-98B9-DA833CCEE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352" y="5025444"/>
              <a:ext cx="3748571" cy="1331429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E534BD-81F2-48E6-ABC2-1ED8ABC0EEC0}"/>
              </a:ext>
            </a:extLst>
          </p:cNvPr>
          <p:cNvSpPr txBox="1"/>
          <p:nvPr/>
        </p:nvSpPr>
        <p:spPr>
          <a:xfrm>
            <a:off x="5157990" y="5321725"/>
            <a:ext cx="179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・・・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454AA5-E3FD-4923-816A-2B18E8363716}"/>
              </a:ext>
            </a:extLst>
          </p:cNvPr>
          <p:cNvSpPr/>
          <p:nvPr/>
        </p:nvSpPr>
        <p:spPr>
          <a:xfrm>
            <a:off x="192541" y="1045029"/>
            <a:ext cx="4608059" cy="776275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業務要素の部品化は、汎用性のためではなく、複雑なロジックを整理して、主要な処理筋を見やすい役割でしょう。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93B3178-925C-4E59-86F3-56158AFB8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84" y="1969797"/>
            <a:ext cx="1763345" cy="3939594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A2E76F98-7928-4740-B4BE-46993D1143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60035" y="5385175"/>
            <a:ext cx="5863318" cy="1202565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0A1D3299-C1CC-4809-A99F-642034E5B6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60035" y="2162519"/>
            <a:ext cx="3585494" cy="304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７，部品化のまとめ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・部品化により、煩雑＆難しいロジックを見えなくなります。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・開発者は、技術に集中するのではなく、業務ロジック（または業務ロジックの筋）に集中することを実現できます。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・部品のインタフェース定義により、不具合の原因特定はやりやすくなります。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38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E3A1AE9C-1D90-4721-9786-3609E85DDE0D}"/>
              </a:ext>
            </a:extLst>
          </p:cNvPr>
          <p:cNvSpPr/>
          <p:nvPr/>
        </p:nvSpPr>
        <p:spPr>
          <a:xfrm>
            <a:off x="61912" y="2021070"/>
            <a:ext cx="2740544" cy="4379730"/>
          </a:xfrm>
          <a:prstGeom prst="wedgeRoundRectCallout">
            <a:avLst>
              <a:gd name="adj1" fmla="val 55729"/>
              <a:gd name="adj2" fmla="val 3979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分析：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顧客４０万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件、要件１００万件、コンタクト２００万件。三つのテーブルを渡って、検索＆出力を行う画面です。必須検索条件がありません。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索引なしの検索条件なら、テーブルスキャンになります。同様、索引なしのソート項目も、テーブルスキャンを起こします。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なんでも検索、なんでもソートだから、なんでも索引にすると、対象テーブルの性能が全面的に落ちます。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性能テスト時、相当苦戦しました。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１－１．なんでも検索、なんでもソート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該当画面は、コールセンター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CTI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に、さまざまな目的に、作成済み用件を検索したいとき利用する画面です。個別お客様とのやりとりを検索したり、何かの条件で一括で検索したり、ダウンロードしたり、など、さまざま用途を実現したい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64DDC40-BACE-4240-8A8E-A215956E3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11" y="2466208"/>
            <a:ext cx="5893334" cy="4026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A7CA95A2-4D3E-45D2-A835-B217843AEAB0}"/>
              </a:ext>
            </a:extLst>
          </p:cNvPr>
          <p:cNvSpPr/>
          <p:nvPr/>
        </p:nvSpPr>
        <p:spPr>
          <a:xfrm>
            <a:off x="2779713" y="5086350"/>
            <a:ext cx="6302375" cy="1440003"/>
          </a:xfrm>
          <a:prstGeom prst="wedgeRoundRectCallout">
            <a:avLst>
              <a:gd name="adj1" fmla="val -39783"/>
              <a:gd name="adj2" fmla="val -6646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解決案：用途を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細かく整理しましょう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・個別お客様とのやりとりを検索したいなら、お客様を特定してから、検索しましょう。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・分析目的なら、期間を必須にしましょう。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・個別お客様の用件なら、数が限っているから、ソートは不要です。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・期間限定なら、当たるデータ量が少ないので、索引ソートの影響も少なくなります。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53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１－２．ページングにきらいお客様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該当画面は、苦情システムに、一覧表示＆印刷用の画面です。ある組織内の苦情の詳細内容を全部表示します。お客様は操作不便（閲覧不便、印刷不便）を強調してページングを欲しくないです。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9AF9B0E-7720-467D-9D64-DA79F07E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29" y="2021071"/>
            <a:ext cx="6134779" cy="3969563"/>
          </a:xfrm>
          <a:prstGeom prst="rect">
            <a:avLst/>
          </a:prstGeom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D180F03-8F77-4B5A-BA0C-00041A3F4AA7}"/>
              </a:ext>
            </a:extLst>
          </p:cNvPr>
          <p:cNvSpPr/>
          <p:nvPr/>
        </p:nvSpPr>
        <p:spPr>
          <a:xfrm>
            <a:off x="61912" y="2021070"/>
            <a:ext cx="2740544" cy="4379730"/>
          </a:xfrm>
          <a:prstGeom prst="wedgeRoundRectCallout">
            <a:avLst>
              <a:gd name="adj1" fmla="val 55729"/>
              <a:gd name="adj2" fmla="val 3979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分析：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１支社は、数年間蓄積された苦情は千になる可能性があります。１つの苦情は数千バイトの可能性があります。そして、１千レコードなら、数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のサイズになります。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サーバにとって、ちょっと重い処理かもしれませんが、耐えられます。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だが、クライアントで数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</a:t>
            </a:r>
            <a:r>
              <a:rPr lang="ja-JP" altLang="en-US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を描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画するのは、数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の写真表示と全然違います。タグ数は、１ー２万個ほどですから、ブラウザーの描画は重くて、クライアントのメモリオーバーになる可能性があります。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システムのクライアントは、全部よいマシンと限らないから、慎重にすべきです。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3FEE3BC-62C0-4B16-96B0-60B8C4C277EF}"/>
              </a:ext>
            </a:extLst>
          </p:cNvPr>
          <p:cNvSpPr/>
          <p:nvPr/>
        </p:nvSpPr>
        <p:spPr>
          <a:xfrm>
            <a:off x="2779713" y="5086350"/>
            <a:ext cx="6302375" cy="1440003"/>
          </a:xfrm>
          <a:prstGeom prst="wedgeRoundRectCallout">
            <a:avLst>
              <a:gd name="adj1" fmla="val -39783"/>
              <a:gd name="adj2" fmla="val -6646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解決案：用途を細かく整理にしましょう。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・一覧を閲覧時、長期間画面操作しなかったら、セッションタイムアウトになります。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・新旧問わず一括で印刷しますか。それとも最新のみを印刷しますか。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必要性と用途に影響なしのことを説明し、ページングの追加は許可されました。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A7F282-3A27-4115-8E71-84230CC23218}"/>
              </a:ext>
            </a:extLst>
          </p:cNvPr>
          <p:cNvSpPr/>
          <p:nvPr/>
        </p:nvSpPr>
        <p:spPr>
          <a:xfrm>
            <a:off x="6858000" y="3482478"/>
            <a:ext cx="1779814" cy="166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9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１－３．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FaceBook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万歳主義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該当画面は、保険システムに、お客様連絡時の受付用です。恰好よさと操作便利さを究極に求めるため、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Facebook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レイアウトを参考して、お客様一覧と契約一覧は混ぜて表示するようにしています。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D180F03-8F77-4B5A-BA0C-00041A3F4AA7}"/>
              </a:ext>
            </a:extLst>
          </p:cNvPr>
          <p:cNvSpPr/>
          <p:nvPr/>
        </p:nvSpPr>
        <p:spPr>
          <a:xfrm>
            <a:off x="61912" y="2021070"/>
            <a:ext cx="2740544" cy="4379730"/>
          </a:xfrm>
          <a:prstGeom prst="wedgeRoundRectCallout">
            <a:avLst>
              <a:gd name="adj1" fmla="val 55729"/>
              <a:gd name="adj2" fmla="val 3979"/>
              <a:gd name="adj3" fmla="val 16667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分析：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データの持ち方は、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RDB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ではありません。また左記画面ほどの複雑さではありません。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はページングがないけれど、数年のデータを一括で画面に出力するのではなく、スクロールの位置により、断続に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ajax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方式でデータを出力する格好良いわざです。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は１０年１画面を作る会社です。業務システム開発は１０日１画面を作るものです。たとえ、１００日１画面でも、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画面の細部動作を綺麗に作れるわけがありません。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B3FEE3BC-62C0-4B16-96B0-60B8C4C277EF}"/>
              </a:ext>
            </a:extLst>
          </p:cNvPr>
          <p:cNvSpPr/>
          <p:nvPr/>
        </p:nvSpPr>
        <p:spPr>
          <a:xfrm>
            <a:off x="2902177" y="2021070"/>
            <a:ext cx="2445429" cy="4379730"/>
          </a:xfrm>
          <a:prstGeom prst="wedgeRoundRectCallout">
            <a:avLst>
              <a:gd name="adj1" fmla="val 55701"/>
              <a:gd name="adj2" fmla="val 455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解決案：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・勇気をもって、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Facebook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を作る予算があるかと質問しましょう。（笑）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・顧客特定時の確認事項は、契約情報と関係がありますか。なかったら、契約一覧と顧客一覧を混ぜることは</a:t>
            </a:r>
            <a:r>
              <a:rPr lang="ja-JP" altLang="en-US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目的は不明です。分けるべきです。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・顧客特定なら、顧客特定の検索条件のみに絞り込めばよいです。その他の条件を外すべきです。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9A7F282-3A27-4115-8E71-84230CC23218}"/>
              </a:ext>
            </a:extLst>
          </p:cNvPr>
          <p:cNvSpPr/>
          <p:nvPr/>
        </p:nvSpPr>
        <p:spPr>
          <a:xfrm>
            <a:off x="6858000" y="3482478"/>
            <a:ext cx="1779814" cy="1669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1C6176E-6405-474B-BAC7-CCAF8CF5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2080957"/>
            <a:ext cx="3587522" cy="47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00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２，難しい画面設計の理由をまとめ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555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なぜ難しい画面を設計されていますか。その理由は、以下のようにまとめます。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１，お客様の言いなりになる場合、不幸になります。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エンドユーザは業務の専門家ですが、システム設計の専門家ではありません。エンドユーザが求めるのは、一点張りの歪んだものの可能性が高いです。その場合、説明・説得・誘導はプロの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の務めです。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そもそも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という言葉は、システム屋さんの意味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ですね。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 != 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エンドユーザ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、業務を把握するのみではなく、システム開発の常識をもってお客様と議論する必要です。同様、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下流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SE/PG != 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手足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、言われた仕様を作るのみではなく、技術の常識で仕様に問題があるかどうか検討すべきです。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ja-JP" altLang="en-US" sz="2000" b="1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２，いろいろな用途を一つ画面で実現したい場合、不幸になります。</a:t>
            </a:r>
            <a:endParaRPr lang="en-US" altLang="ja-JP" sz="2000" b="1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いろいろな用途を取り込みたい　≒　業務設計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or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業務整理の不明瞭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。開発に、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1000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行のモジュールは、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500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行のモジュールの２倍工数ではなく、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2.X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倍です。モジュールの分け方は、機能の分け方によく左右されるので、上流設計から注意すべきです。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86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３，パターン化＆部品化の設計方針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予め、画面の種類（パターン）と画面のパーツ（部品）を定義して、その開発方式をお客さんに了解してもらって、全システムにわたって、各機能をそれぞれのパターン＆部品で組み立てる設計方針です。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パターン化＆部品化の構成がきまりではないですが、弊社製品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を成功例として紹介します。以下は、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の画面パターンです。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033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４，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eProcess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の画面遷移図とパターンの種類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05D35EB-530B-43C2-BCBA-9F178A97BD70}"/>
              </a:ext>
            </a:extLst>
          </p:cNvPr>
          <p:cNvSpPr/>
          <p:nvPr/>
        </p:nvSpPr>
        <p:spPr>
          <a:xfrm>
            <a:off x="307975" y="1077686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（タイプ５）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180B67-EE49-425A-8A0F-A09947E6C99F}"/>
              </a:ext>
            </a:extLst>
          </p:cNvPr>
          <p:cNvSpPr/>
          <p:nvPr/>
        </p:nvSpPr>
        <p:spPr>
          <a:xfrm>
            <a:off x="2109561" y="1077686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（タイプ５）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FE17AAA-EAD5-43B0-BE8F-72C0314DE583}"/>
              </a:ext>
            </a:extLst>
          </p:cNvPr>
          <p:cNvSpPr/>
          <p:nvPr/>
        </p:nvSpPr>
        <p:spPr>
          <a:xfrm>
            <a:off x="3012622" y="1932214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用件定義一覧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CA7E081-D706-4C1C-8C50-ECE06A5BFE1D}"/>
              </a:ext>
            </a:extLst>
          </p:cNvPr>
          <p:cNvSpPr/>
          <p:nvPr/>
        </p:nvSpPr>
        <p:spPr>
          <a:xfrm>
            <a:off x="4773387" y="1932214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用件定義登録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2472CC6-FC0C-4FD1-BDB8-E96BEEC3DF70}"/>
              </a:ext>
            </a:extLst>
          </p:cNvPr>
          <p:cNvSpPr/>
          <p:nvPr/>
        </p:nvSpPr>
        <p:spPr>
          <a:xfrm>
            <a:off x="6534152" y="194217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添付ファイル管理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F0FEF29-1C45-4E2F-8F52-E4991965C9CB}"/>
              </a:ext>
            </a:extLst>
          </p:cNvPr>
          <p:cNvSpPr/>
          <p:nvPr/>
        </p:nvSpPr>
        <p:spPr>
          <a:xfrm>
            <a:off x="3012622" y="286252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用件定義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E20D26-5EDC-41E2-8D81-F497CF9F6570}"/>
              </a:ext>
            </a:extLst>
          </p:cNvPr>
          <p:cNvSpPr txBox="1"/>
          <p:nvPr/>
        </p:nvSpPr>
        <p:spPr>
          <a:xfrm>
            <a:off x="6613073" y="3012309"/>
            <a:ext cx="14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704EEB9-D2B5-40D5-B13F-2617CAFFA303}"/>
              </a:ext>
            </a:extLst>
          </p:cNvPr>
          <p:cNvSpPr txBox="1"/>
          <p:nvPr/>
        </p:nvSpPr>
        <p:spPr>
          <a:xfrm>
            <a:off x="3091543" y="3781532"/>
            <a:ext cx="1401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0AC9E52-3A8F-4633-B8BC-A9BACF49FD9E}"/>
              </a:ext>
            </a:extLst>
          </p:cNvPr>
          <p:cNvSpPr/>
          <p:nvPr/>
        </p:nvSpPr>
        <p:spPr>
          <a:xfrm>
            <a:off x="3044587" y="47428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画面マスタメンテ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581DD2B-CDD2-4B88-9509-EA233B2421D1}"/>
              </a:ext>
            </a:extLst>
          </p:cNvPr>
          <p:cNvSpPr/>
          <p:nvPr/>
        </p:nvSpPr>
        <p:spPr>
          <a:xfrm>
            <a:off x="4759303" y="47428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画面登録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1D61595-70E7-4B26-8B85-E62865D7DEA8}"/>
              </a:ext>
            </a:extLst>
          </p:cNvPr>
          <p:cNvSpPr/>
          <p:nvPr/>
        </p:nvSpPr>
        <p:spPr>
          <a:xfrm>
            <a:off x="6474019" y="47555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利用箇所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66AAC80-C398-4731-A5AA-4F93F72F8466}"/>
              </a:ext>
            </a:extLst>
          </p:cNvPr>
          <p:cNvSpPr/>
          <p:nvPr/>
        </p:nvSpPr>
        <p:spPr>
          <a:xfrm>
            <a:off x="4773387" y="2862525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プロセス登録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DEFF77-CF2C-4D55-BE42-71EF5D03BD3D}"/>
              </a:ext>
            </a:extLst>
          </p:cNvPr>
          <p:cNvSpPr txBox="1"/>
          <p:nvPr/>
        </p:nvSpPr>
        <p:spPr>
          <a:xfrm>
            <a:off x="135141" y="4903151"/>
            <a:ext cx="2740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１，一覧メイン画面</a:t>
            </a:r>
          </a:p>
          <a:p>
            <a:r>
              <a:rPr lang="ja-JP" altLang="en-US" dirty="0"/>
              <a:t>２，選択ダイアログ画面</a:t>
            </a:r>
          </a:p>
          <a:p>
            <a:r>
              <a:rPr lang="ja-JP" altLang="en-US" dirty="0"/>
              <a:t>３，入力ダイアログ画面</a:t>
            </a:r>
          </a:p>
          <a:p>
            <a:r>
              <a:rPr lang="ja-JP" altLang="en-US" dirty="0"/>
              <a:t>４，入力メイン画面</a:t>
            </a:r>
          </a:p>
          <a:p>
            <a:r>
              <a:rPr lang="ja-JP" altLang="en-US" dirty="0"/>
              <a:t>５，その他メイン画面</a:t>
            </a:r>
          </a:p>
          <a:p>
            <a:r>
              <a:rPr lang="ja-JP" altLang="en-US" dirty="0"/>
              <a:t>６，その他ダイアログ画面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E77A1990-E6B1-4B93-B459-04D28E934F86}"/>
              </a:ext>
            </a:extLst>
          </p:cNvPr>
          <p:cNvSpPr/>
          <p:nvPr/>
        </p:nvSpPr>
        <p:spPr>
          <a:xfrm>
            <a:off x="5913665" y="3390091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画面選択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40314F93-EBE7-4617-9621-35CE9C557808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1867353" y="1420586"/>
            <a:ext cx="24220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55399F6C-F887-4DA0-B86A-55597D1BC8BD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2695122" y="1957614"/>
            <a:ext cx="511628" cy="123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FEC5570B-E752-4AE6-99A4-72D4C673F90C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2229967" y="2422769"/>
            <a:ext cx="1441939" cy="123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352251D3-9423-4668-B861-13F46739AE6F}"/>
              </a:ext>
            </a:extLst>
          </p:cNvPr>
          <p:cNvCxnSpPr>
            <a:cxnSpLocks/>
            <a:stCxn id="7" idx="2"/>
            <a:endCxn id="15" idx="1"/>
          </p:cNvCxnSpPr>
          <p:nvPr/>
        </p:nvCxnSpPr>
        <p:spPr>
          <a:xfrm rot="16200000" flipH="1">
            <a:off x="1305772" y="3346963"/>
            <a:ext cx="3322293" cy="1553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7370920-564F-42F3-8961-A25E9CF13E4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572000" y="2275114"/>
            <a:ext cx="201387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2CDA0B23-F2D5-41AB-9E58-CA880CBA58AC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4572000" y="3205425"/>
            <a:ext cx="20138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A6F07775-C933-4E8B-B3E1-800B90CE82F4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 rot="16200000" flipH="1">
            <a:off x="5641037" y="3460363"/>
            <a:ext cx="184666" cy="3605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81F028DF-CBF5-4E30-9BE7-FA38756EE68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603965" y="5085779"/>
            <a:ext cx="155338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8D0F2444-F812-4FE7-8892-A883FF2D58DB}"/>
              </a:ext>
            </a:extLst>
          </p:cNvPr>
          <p:cNvSpPr/>
          <p:nvPr/>
        </p:nvSpPr>
        <p:spPr>
          <a:xfrm>
            <a:off x="6947116" y="3917657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画面参照</a:t>
            </a:r>
            <a:endParaRPr kumimoji="1"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（タイプ３）</a:t>
            </a:r>
          </a:p>
        </p:txBody>
      </p: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C3E47D95-14FB-494A-82C2-7314C142A52C}"/>
              </a:ext>
            </a:extLst>
          </p:cNvPr>
          <p:cNvCxnSpPr>
            <a:cxnSpLocks/>
            <a:stCxn id="19" idx="2"/>
            <a:endCxn id="53" idx="1"/>
          </p:cNvCxnSpPr>
          <p:nvPr/>
        </p:nvCxnSpPr>
        <p:spPr>
          <a:xfrm rot="16200000" flipH="1">
            <a:off x="6727902" y="4041343"/>
            <a:ext cx="184666" cy="2537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759B37C2-DE14-4305-8CFC-04CAFD08C3C2}"/>
              </a:ext>
            </a:extLst>
          </p:cNvPr>
          <p:cNvSpPr/>
          <p:nvPr/>
        </p:nvSpPr>
        <p:spPr>
          <a:xfrm>
            <a:off x="6474019" y="5553079"/>
            <a:ext cx="1559378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アップロード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（タイプ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2598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４－１．一覧メイン画面</a:t>
            </a:r>
            <a:endParaRPr lang="ja-JP" altLang="en-US" sz="16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3" name="テキスト ボックス 5">
            <a:extLst>
              <a:ext uri="{FF2B5EF4-FFF2-40B4-BE49-F238E27FC236}">
                <a16:creationId xmlns:a16="http://schemas.microsoft.com/office/drawing/2014/main" id="{9DA73202-8D78-4D59-BD72-FC78D8561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92" y="1005408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一覧メイン画面はメニュー画面から遷移され、検索エリア＋検索結果エリア＋操作ボタンエリアで構成されます。メンテのために１種類のデータをリストして、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CRUD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操作のボタンを格納します。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B425BD1-8236-4E37-9C33-A078509E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77" y="2492375"/>
            <a:ext cx="6400800" cy="4000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7498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CE_TITLE" val="DB処理スピードの経験値v0.3"/>
  <p:tag name="ISPRING_ULTRA_SCORM_COURSE_ID" val="3646EA2F-B580-466D-A2B7-03A95492CBF8"/>
  <p:tag name="ISPRING_CMI5_LAUNCH_METHOD" val="any window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RATE_QUIZZES" val="0"/>
  <p:tag name="ISPRING_SCORM_PASSING_SCORE" val="100.000000"/>
  <p:tag name="ISPRING_PRESENTATION_TITLE" val="DB処理スピードの経験値v0.3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38394</TotalTime>
  <Words>2795</Words>
  <Application>Microsoft Office PowerPoint</Application>
  <PresentationFormat>画面に合わせる (4:3)</PresentationFormat>
  <Paragraphs>246</Paragraphs>
  <Slides>21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１，なぜ難しい画面を設計されているか。</vt:lpstr>
      <vt:lpstr>１－１．なんでも検索、なんでもソート</vt:lpstr>
      <vt:lpstr>１－２．ページングにきらいお客様</vt:lpstr>
      <vt:lpstr>１－３．FaceBook万歳主義</vt:lpstr>
      <vt:lpstr>２，難しい画面設計の理由をまとめ</vt:lpstr>
      <vt:lpstr>３，パターン化＆部品化の設計方針</vt:lpstr>
      <vt:lpstr>４，eProcessの画面遷移図とパターンの種類</vt:lpstr>
      <vt:lpstr>４－１．一覧メイン画面</vt:lpstr>
      <vt:lpstr>４－２．選択ダイアログ画面</vt:lpstr>
      <vt:lpstr>４－３．入力ダイアログ画面</vt:lpstr>
      <vt:lpstr>４－４．入力メイン画面</vt:lpstr>
      <vt:lpstr>４－５．その他のメイン画面</vt:lpstr>
      <vt:lpstr>４－６．その他のダイアログ画面</vt:lpstr>
      <vt:lpstr>５，パターン化のまとめ</vt:lpstr>
      <vt:lpstr>６，部品化について</vt:lpstr>
      <vt:lpstr>６ー１，画面ヘッダー</vt:lpstr>
      <vt:lpstr>６ー２，ページング</vt:lpstr>
      <vt:lpstr>６ー３，ファイル管理</vt:lpstr>
      <vt:lpstr>６ー４，稟議システムの申し込み画面</vt:lpstr>
      <vt:lpstr>７，部品化のまとめ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DB処理スピードの経験値v0.3</dc:title>
  <dc:creator>常 珂軍</dc:creator>
  <cp:lastModifiedBy>常 珂軍</cp:lastModifiedBy>
  <cp:revision>5023</cp:revision>
  <cp:lastPrinted>2012-10-25T09:56:50Z</cp:lastPrinted>
  <dcterms:modified xsi:type="dcterms:W3CDTF">2021-08-27T10:29:33Z</dcterms:modified>
</cp:coreProperties>
</file>