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392" r:id="rId2"/>
    <p:sldId id="431" r:id="rId3"/>
    <p:sldId id="436" r:id="rId4"/>
    <p:sldId id="437" r:id="rId5"/>
    <p:sldId id="438" r:id="rId6"/>
    <p:sldId id="439" r:id="rId7"/>
  </p:sldIdLst>
  <p:sldSz cx="9144000" cy="6858000" type="screen4x3"/>
  <p:notesSz cx="7099300" cy="10234613"/>
  <p:custDataLst>
    <p:tags r:id="rId10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9900"/>
    <a:srgbClr val="0000FF"/>
    <a:srgbClr val="007033"/>
    <a:srgbClr val="008A3E"/>
    <a:srgbClr val="609ED6"/>
    <a:srgbClr val="99CCFF"/>
    <a:srgbClr val="66CCFF"/>
    <a:srgbClr val="0033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9643" autoAdjust="0"/>
  </p:normalViewPr>
  <p:slideViewPr>
    <p:cSldViewPr snapToGrid="0">
      <p:cViewPr varScale="1">
        <p:scale>
          <a:sx n="78" d="100"/>
          <a:sy n="78" d="100"/>
        </p:scale>
        <p:origin x="1128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2021/8/13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2021/8/13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951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0608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19101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62703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23838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000" y="-46800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>
                <a:solidFill>
                  <a:srgbClr val="C00000"/>
                </a:solidFill>
              </a:rPr>
              <a:t>EFW MAKE IT EASY</a:t>
            </a:r>
            <a:endParaRPr lang="ja-JP" altLang="en-US" sz="1400" b="1" dirty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分かりやすい</a:t>
            </a:r>
            <a:r>
              <a:rPr lang="ja-JP" altLang="en-US" sz="360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データベース設計</a:t>
            </a:r>
            <a:endParaRPr lang="en-US" altLang="ja-JP" sz="3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V0.1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0" y="4365625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2021.08.12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１．テーブル名の分かりやすさ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9DA73202-8D78-4D59-BD72-FC78D856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92" y="1005408"/>
            <a:ext cx="857938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テーブル名称から、データがよく変わるか否かを読み取れるようにします。</a:t>
            </a:r>
            <a:endParaRPr lang="en-US" altLang="ja-JP" sz="2000" dirty="0">
              <a:solidFill>
                <a:schemeClr val="bg1">
                  <a:lumMod val="50000"/>
                </a:schemeClr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テーブルデータがほぼ固定の場合「マスタ」、よく変化する場合「テーブル」。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309F545-5DE7-4BC1-B82A-7F728229F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4026"/>
            <a:ext cx="9144000" cy="4715061"/>
          </a:xfrm>
          <a:prstGeom prst="rect">
            <a:avLst/>
          </a:prstGeom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62380AE4-71C6-4CEB-AA5A-8ED083FE6C04}"/>
              </a:ext>
            </a:extLst>
          </p:cNvPr>
          <p:cNvSpPr/>
          <p:nvPr/>
        </p:nvSpPr>
        <p:spPr>
          <a:xfrm>
            <a:off x="307974" y="5668281"/>
            <a:ext cx="2729139" cy="875331"/>
          </a:xfrm>
          <a:prstGeom prst="wedgeRoundRectCallout">
            <a:avLst>
              <a:gd name="adj1" fmla="val -33820"/>
              <a:gd name="adj2" fmla="val -77775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テーブル名の「管理、情報、リンク」の用語は規則違反。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1A7D7D2-1C12-45FA-89E8-825407726EDC}"/>
              </a:ext>
            </a:extLst>
          </p:cNvPr>
          <p:cNvSpPr/>
          <p:nvPr/>
        </p:nvSpPr>
        <p:spPr>
          <a:xfrm>
            <a:off x="7837714" y="1945109"/>
            <a:ext cx="1151165" cy="49802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悪い例</a:t>
            </a:r>
          </a:p>
        </p:txBody>
      </p:sp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DCBD8B48-F5C6-4054-A809-103E2FBED978}"/>
              </a:ext>
            </a:extLst>
          </p:cNvPr>
          <p:cNvSpPr/>
          <p:nvPr/>
        </p:nvSpPr>
        <p:spPr>
          <a:xfrm>
            <a:off x="1012371" y="2060856"/>
            <a:ext cx="293915" cy="266527"/>
          </a:xfrm>
          <a:prstGeom prst="wedgeEllipseCallout">
            <a:avLst>
              <a:gd name="adj1" fmla="val -79166"/>
              <a:gd name="adj2" fmla="val -63092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303BD8CD-1493-41E2-AB90-056EF1E32A4B}"/>
              </a:ext>
            </a:extLst>
          </p:cNvPr>
          <p:cNvSpPr/>
          <p:nvPr/>
        </p:nvSpPr>
        <p:spPr>
          <a:xfrm>
            <a:off x="5834742" y="1959749"/>
            <a:ext cx="293915" cy="266527"/>
          </a:xfrm>
          <a:prstGeom prst="wedgeEllipseCallout">
            <a:avLst>
              <a:gd name="adj1" fmla="val -79166"/>
              <a:gd name="adj2" fmla="val -63092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吹き出し: 円形 11">
            <a:extLst>
              <a:ext uri="{FF2B5EF4-FFF2-40B4-BE49-F238E27FC236}">
                <a16:creationId xmlns:a16="http://schemas.microsoft.com/office/drawing/2014/main" id="{A02CF4FA-39FE-4A56-BA4D-7BE0931C95AF}"/>
              </a:ext>
            </a:extLst>
          </p:cNvPr>
          <p:cNvSpPr/>
          <p:nvPr/>
        </p:nvSpPr>
        <p:spPr>
          <a:xfrm>
            <a:off x="4391694" y="3413926"/>
            <a:ext cx="293915" cy="266527"/>
          </a:xfrm>
          <a:prstGeom prst="wedgeEllipseCallout">
            <a:avLst>
              <a:gd name="adj1" fmla="val -79166"/>
              <a:gd name="adj2" fmla="val -63092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吹き出し: 円形 13">
            <a:extLst>
              <a:ext uri="{FF2B5EF4-FFF2-40B4-BE49-F238E27FC236}">
                <a16:creationId xmlns:a16="http://schemas.microsoft.com/office/drawing/2014/main" id="{2A889083-A0DD-4E0B-B564-B5E63ADF5AB8}"/>
              </a:ext>
            </a:extLst>
          </p:cNvPr>
          <p:cNvSpPr/>
          <p:nvPr/>
        </p:nvSpPr>
        <p:spPr>
          <a:xfrm>
            <a:off x="7543799" y="3166205"/>
            <a:ext cx="293915" cy="266527"/>
          </a:xfrm>
          <a:prstGeom prst="wedgeEllipseCallout">
            <a:avLst>
              <a:gd name="adj1" fmla="val -79166"/>
              <a:gd name="adj2" fmla="val -63092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0CCDF221-2D38-43C3-92AD-E05DDA1E9FFE}"/>
              </a:ext>
            </a:extLst>
          </p:cNvPr>
          <p:cNvSpPr/>
          <p:nvPr/>
        </p:nvSpPr>
        <p:spPr>
          <a:xfrm>
            <a:off x="8655519" y="3205420"/>
            <a:ext cx="293915" cy="266527"/>
          </a:xfrm>
          <a:prstGeom prst="wedgeEllipseCallout">
            <a:avLst>
              <a:gd name="adj1" fmla="val -79166"/>
              <a:gd name="adj2" fmla="val -63092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吹き出し: 円形 15">
            <a:extLst>
              <a:ext uri="{FF2B5EF4-FFF2-40B4-BE49-F238E27FC236}">
                <a16:creationId xmlns:a16="http://schemas.microsoft.com/office/drawing/2014/main" id="{DB3F5EA1-9CF6-4FC2-A699-8FC15F94584C}"/>
              </a:ext>
            </a:extLst>
          </p:cNvPr>
          <p:cNvSpPr/>
          <p:nvPr/>
        </p:nvSpPr>
        <p:spPr>
          <a:xfrm>
            <a:off x="8205792" y="4135517"/>
            <a:ext cx="293915" cy="266527"/>
          </a:xfrm>
          <a:prstGeom prst="wedgeEllipseCallout">
            <a:avLst>
              <a:gd name="adj1" fmla="val -79166"/>
              <a:gd name="adj2" fmla="val -63092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吹き出し: 円形 16">
            <a:extLst>
              <a:ext uri="{FF2B5EF4-FFF2-40B4-BE49-F238E27FC236}">
                <a16:creationId xmlns:a16="http://schemas.microsoft.com/office/drawing/2014/main" id="{D85E2A4F-C473-4362-ACDE-95F200A4A336}"/>
              </a:ext>
            </a:extLst>
          </p:cNvPr>
          <p:cNvSpPr/>
          <p:nvPr/>
        </p:nvSpPr>
        <p:spPr>
          <a:xfrm>
            <a:off x="8413296" y="5047398"/>
            <a:ext cx="293915" cy="266527"/>
          </a:xfrm>
          <a:prstGeom prst="wedgeEllipseCallout">
            <a:avLst>
              <a:gd name="adj1" fmla="val -79166"/>
              <a:gd name="adj2" fmla="val -63092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吹き出し: 円形 17">
            <a:extLst>
              <a:ext uri="{FF2B5EF4-FFF2-40B4-BE49-F238E27FC236}">
                <a16:creationId xmlns:a16="http://schemas.microsoft.com/office/drawing/2014/main" id="{7FAE3A36-6231-4079-AC77-5115FEDD8A7F}"/>
              </a:ext>
            </a:extLst>
          </p:cNvPr>
          <p:cNvSpPr/>
          <p:nvPr/>
        </p:nvSpPr>
        <p:spPr>
          <a:xfrm>
            <a:off x="6516461" y="5047397"/>
            <a:ext cx="293915" cy="266527"/>
          </a:xfrm>
          <a:prstGeom prst="wedgeEllipseCallout">
            <a:avLst>
              <a:gd name="adj1" fmla="val -79166"/>
              <a:gd name="adj2" fmla="val -63092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684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２．関係線を引くか否か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9DA73202-8D78-4D59-BD72-FC78D856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92" y="1005408"/>
            <a:ext cx="857938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主要関係のみを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ER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図に表示します。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補助関係は表示不要。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汎用マスタ・ユーザマスタなどあちこちに関係を持つものなら、その関係を表示不要。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309F545-5DE7-4BC1-B82A-7F728229F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3012"/>
            <a:ext cx="9144000" cy="4715061"/>
          </a:xfrm>
          <a:prstGeom prst="rect">
            <a:avLst/>
          </a:prstGeom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62380AE4-71C6-4CEB-AA5A-8ED083FE6C04}"/>
              </a:ext>
            </a:extLst>
          </p:cNvPr>
          <p:cNvSpPr/>
          <p:nvPr/>
        </p:nvSpPr>
        <p:spPr>
          <a:xfrm>
            <a:off x="98425" y="4634447"/>
            <a:ext cx="1354818" cy="1284660"/>
          </a:xfrm>
          <a:prstGeom prst="wedgeRoundRectCallout">
            <a:avLst>
              <a:gd name="adj1" fmla="val -17832"/>
              <a:gd name="adj2" fmla="val -84785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汎用マスタにまとめるべきから、他テーブルとの関係表示は不要です。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1A7D7D2-1C12-45FA-89E8-825407726EDC}"/>
              </a:ext>
            </a:extLst>
          </p:cNvPr>
          <p:cNvSpPr/>
          <p:nvPr/>
        </p:nvSpPr>
        <p:spPr>
          <a:xfrm>
            <a:off x="7837714" y="2194120"/>
            <a:ext cx="1151165" cy="49802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悪い例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3C0272-5293-474D-B1C4-559F1DB383A6}"/>
              </a:ext>
            </a:extLst>
          </p:cNvPr>
          <p:cNvSpPr/>
          <p:nvPr/>
        </p:nvSpPr>
        <p:spPr>
          <a:xfrm>
            <a:off x="223092" y="3045279"/>
            <a:ext cx="1230151" cy="1092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1BDDA3-1481-4403-A46B-BA49B103CA47}"/>
              </a:ext>
            </a:extLst>
          </p:cNvPr>
          <p:cNvSpPr txBox="1"/>
          <p:nvPr/>
        </p:nvSpPr>
        <p:spPr>
          <a:xfrm>
            <a:off x="1681843" y="3429000"/>
            <a:ext cx="35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×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C6ABB38-C3D3-4C65-B8A4-29EC7D288932}"/>
              </a:ext>
            </a:extLst>
          </p:cNvPr>
          <p:cNvSpPr txBox="1"/>
          <p:nvPr/>
        </p:nvSpPr>
        <p:spPr>
          <a:xfrm>
            <a:off x="1518557" y="3124200"/>
            <a:ext cx="35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×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2CC1A44-0BC1-446D-BF43-CF2961592FAD}"/>
              </a:ext>
            </a:extLst>
          </p:cNvPr>
          <p:cNvSpPr txBox="1"/>
          <p:nvPr/>
        </p:nvSpPr>
        <p:spPr>
          <a:xfrm>
            <a:off x="4212772" y="4961164"/>
            <a:ext cx="35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×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A2F603E-0D82-4278-A2A1-2085B088B028}"/>
              </a:ext>
            </a:extLst>
          </p:cNvPr>
          <p:cNvSpPr txBox="1"/>
          <p:nvPr/>
        </p:nvSpPr>
        <p:spPr>
          <a:xfrm>
            <a:off x="3573892" y="4776498"/>
            <a:ext cx="35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×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A8E0B7E-93DF-4151-94DE-962343A009DB}"/>
              </a:ext>
            </a:extLst>
          </p:cNvPr>
          <p:cNvSpPr txBox="1"/>
          <p:nvPr/>
        </p:nvSpPr>
        <p:spPr>
          <a:xfrm>
            <a:off x="6700158" y="4220851"/>
            <a:ext cx="35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×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55CB873-090E-4ABB-BABC-5966214A1305}"/>
              </a:ext>
            </a:extLst>
          </p:cNvPr>
          <p:cNvSpPr txBox="1"/>
          <p:nvPr/>
        </p:nvSpPr>
        <p:spPr>
          <a:xfrm>
            <a:off x="6700158" y="5637958"/>
            <a:ext cx="35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×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A1C37CC-E15C-45F7-91A9-2393BCDD9CC5}"/>
              </a:ext>
            </a:extLst>
          </p:cNvPr>
          <p:cNvSpPr txBox="1"/>
          <p:nvPr/>
        </p:nvSpPr>
        <p:spPr>
          <a:xfrm>
            <a:off x="7102929" y="3352460"/>
            <a:ext cx="35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×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C414D938-6230-427C-BB0B-6C987C9C50AB}"/>
              </a:ext>
            </a:extLst>
          </p:cNvPr>
          <p:cNvSpPr/>
          <p:nvPr/>
        </p:nvSpPr>
        <p:spPr>
          <a:xfrm>
            <a:off x="3094026" y="5418028"/>
            <a:ext cx="1600438" cy="1169550"/>
          </a:xfrm>
          <a:prstGeom prst="wedgeRoundRectCallout">
            <a:avLst>
              <a:gd name="adj1" fmla="val 16891"/>
              <a:gd name="adj2" fmla="val -86463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定義と運用の間は関係がありますが、全体理解に役に立たないです。</a:t>
            </a:r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BA107361-7F39-41F0-A9ED-C05329E2B564}"/>
              </a:ext>
            </a:extLst>
          </p:cNvPr>
          <p:cNvSpPr/>
          <p:nvPr/>
        </p:nvSpPr>
        <p:spPr>
          <a:xfrm>
            <a:off x="7512606" y="5561194"/>
            <a:ext cx="1600438" cy="1229374"/>
          </a:xfrm>
          <a:prstGeom prst="wedgeRoundRectCallout">
            <a:avLst>
              <a:gd name="adj1" fmla="val -83094"/>
              <a:gd name="adj2" fmla="val -78784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計算テーブルと公開テーブルの間の関係は、全体理解に役に立たないです。</a:t>
            </a:r>
          </a:p>
        </p:txBody>
      </p:sp>
    </p:spTree>
    <p:extLst>
      <p:ext uri="{BB962C8B-B14F-4D97-AF65-F5344CB8AC3E}">
        <p14:creationId xmlns:p14="http://schemas.microsoft.com/office/powerpoint/2010/main" val="16253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３．運用のシンを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ER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図でシミュレーション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9DA73202-8D78-4D59-BD72-FC78D856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92" y="1005408"/>
            <a:ext cx="85793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運用のシン（ユースケース）を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ER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図（モデリング）に代入して矛盾を探します。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309F545-5DE7-4BC1-B82A-7F728229F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4026"/>
            <a:ext cx="9144000" cy="4715061"/>
          </a:xfrm>
          <a:prstGeom prst="rect">
            <a:avLst/>
          </a:prstGeom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62380AE4-71C6-4CEB-AA5A-8ED083FE6C04}"/>
              </a:ext>
            </a:extLst>
          </p:cNvPr>
          <p:cNvSpPr/>
          <p:nvPr/>
        </p:nvSpPr>
        <p:spPr>
          <a:xfrm>
            <a:off x="0" y="3222138"/>
            <a:ext cx="2729139" cy="1431505"/>
          </a:xfrm>
          <a:prstGeom prst="wedgeRoundRectCallout">
            <a:avLst>
              <a:gd name="adj1" fmla="val 21822"/>
              <a:gd name="adj2" fmla="val -105834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新規バージョンは旧バージョンをコピーして作成します。</a:t>
            </a:r>
            <a:endParaRPr lang="en-US" altLang="ja-JP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バージョン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PK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項目ではないから、コピー先の指標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を新しく採番する必要で不便です。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1A7D7D2-1C12-45FA-89E8-825407726EDC}"/>
              </a:ext>
            </a:extLst>
          </p:cNvPr>
          <p:cNvSpPr/>
          <p:nvPr/>
        </p:nvSpPr>
        <p:spPr>
          <a:xfrm>
            <a:off x="7837714" y="1945109"/>
            <a:ext cx="1151165" cy="49802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悪い例</a:t>
            </a:r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03F12CE7-6DBF-41F0-90FB-CA723CC6BBE8}"/>
              </a:ext>
            </a:extLst>
          </p:cNvPr>
          <p:cNvSpPr/>
          <p:nvPr/>
        </p:nvSpPr>
        <p:spPr>
          <a:xfrm>
            <a:off x="6073338" y="3351066"/>
            <a:ext cx="2729139" cy="1431505"/>
          </a:xfrm>
          <a:prstGeom prst="wedgeRoundRectCallout">
            <a:avLst>
              <a:gd name="adj1" fmla="val -74505"/>
              <a:gd name="adj2" fmla="val -116670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新規バージョンは旧バージョンをコピーして作成します。</a:t>
            </a:r>
            <a:endParaRPr lang="en-US" altLang="ja-JP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バージョン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PK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項目ではないから、コピー先の指標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を新しく採番する必要で不便です。</a:t>
            </a: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87C14E9D-5E70-4B4E-B808-E05F239B38ED}"/>
              </a:ext>
            </a:extLst>
          </p:cNvPr>
          <p:cNvSpPr/>
          <p:nvPr/>
        </p:nvSpPr>
        <p:spPr>
          <a:xfrm>
            <a:off x="6073338" y="3222139"/>
            <a:ext cx="2729139" cy="1570860"/>
          </a:xfrm>
          <a:prstGeom prst="wedgeRoundRectCallout">
            <a:avLst>
              <a:gd name="adj1" fmla="val -70615"/>
              <a:gd name="adj2" fmla="val 3517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２月バージョン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を利用します。３月バージョン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を利用したいです。だが、計算結果に２月データはまだ保管しているので、バージョン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の定義を設定すると２月データをどう閲覧するかわからなくなります。</a:t>
            </a:r>
            <a:endParaRPr lang="en-US" altLang="ja-JP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131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93290AB-C281-4788-9CDE-D6BDC1BA7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916"/>
            <a:ext cx="9144000" cy="4701766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４．画面イメージを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ER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図でシミュレーション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9DA73202-8D78-4D59-BD72-FC78D856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92" y="1005408"/>
            <a:ext cx="8579385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画面を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ER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図で整合性をチェックします。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画面と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ER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図は、それぞれの違う考え方で整理されるから、整合性があわない可能性は十分存在しています。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1A7D7D2-1C12-45FA-89E8-825407726EDC}"/>
              </a:ext>
            </a:extLst>
          </p:cNvPr>
          <p:cNvSpPr/>
          <p:nvPr/>
        </p:nvSpPr>
        <p:spPr>
          <a:xfrm>
            <a:off x="7837713" y="1939178"/>
            <a:ext cx="1151165" cy="49802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１２３の</a:t>
            </a:r>
            <a:endParaRPr kumimoji="1"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修正版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F6C8254-D0B4-4D77-9B8F-E425B8F3C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870" y="2526036"/>
            <a:ext cx="5502130" cy="3531734"/>
          </a:xfrm>
          <a:prstGeom prst="rect">
            <a:avLst/>
          </a:prstGeom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62380AE4-71C6-4CEB-AA5A-8ED083FE6C04}"/>
              </a:ext>
            </a:extLst>
          </p:cNvPr>
          <p:cNvSpPr/>
          <p:nvPr/>
        </p:nvSpPr>
        <p:spPr>
          <a:xfrm>
            <a:off x="2935050" y="5152573"/>
            <a:ext cx="2729139" cy="1431505"/>
          </a:xfrm>
          <a:prstGeom prst="wedgeRoundRectCallout">
            <a:avLst>
              <a:gd name="adj1" fmla="val 124730"/>
              <a:gd name="adj2" fmla="val -87584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新規バージョンは旧バージョンをコピーして作成します。</a:t>
            </a:r>
            <a:endParaRPr lang="en-US" altLang="ja-JP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バージョン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PK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項目ではないから、コピー先の指標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を新しく採番する必要で不便です。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8217C8C-DEF2-4865-BAAC-7F0336213219}"/>
              </a:ext>
            </a:extLst>
          </p:cNvPr>
          <p:cNvSpPr/>
          <p:nvPr/>
        </p:nvSpPr>
        <p:spPr>
          <a:xfrm>
            <a:off x="2935050" y="5151044"/>
            <a:ext cx="2729139" cy="1431505"/>
          </a:xfrm>
          <a:prstGeom prst="wedgeRoundRectCallout">
            <a:avLst>
              <a:gd name="adj1" fmla="val -76600"/>
              <a:gd name="adj2" fmla="val -104124"/>
              <a:gd name="adj3" fmla="val 16667"/>
            </a:avLst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関連データ名と単位が必要です。</a:t>
            </a:r>
          </a:p>
        </p:txBody>
      </p:sp>
    </p:spTree>
    <p:extLst>
      <p:ext uri="{BB962C8B-B14F-4D97-AF65-F5344CB8AC3E}">
        <p14:creationId xmlns:p14="http://schemas.microsoft.com/office/powerpoint/2010/main" val="403886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DE73815-C20C-447A-A3C7-75D26D8FC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493" y="1454020"/>
            <a:ext cx="9144000" cy="540398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５．数回シミュレーションで確定版を作成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9DA73202-8D78-4D59-BD72-FC78D856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92" y="1005408"/>
            <a:ext cx="85793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複数回改修後、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ER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図がわかりやすくなります。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1A7D7D2-1C12-45FA-89E8-825407726EDC}"/>
              </a:ext>
            </a:extLst>
          </p:cNvPr>
          <p:cNvSpPr/>
          <p:nvPr/>
        </p:nvSpPr>
        <p:spPr>
          <a:xfrm>
            <a:off x="7837712" y="1326018"/>
            <a:ext cx="1151165" cy="49802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１２３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</a:t>
            </a: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の修正版</a:t>
            </a:r>
          </a:p>
        </p:txBody>
      </p:sp>
    </p:spTree>
    <p:extLst>
      <p:ext uri="{BB962C8B-B14F-4D97-AF65-F5344CB8AC3E}">
        <p14:creationId xmlns:p14="http://schemas.microsoft.com/office/powerpoint/2010/main" val="13229843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LMS_API_VERSION" val="SCORM 1.2"/>
  <p:tag name="ISPRING_ULTRA_SCORM_COURCE_TITLE" val="DB処理スピードの経験値v0.3"/>
  <p:tag name="ISPRING_ULTRA_SCORM_COURSE_ID" val="3646EA2F-B580-466D-A2B7-03A95492CBF8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CLOUDFOLDERID" val="1"/>
  <p:tag name="ISPRINGONLINEFOLDERID" val="1"/>
  <p:tag name="ISPRING_OUTPUT_FOLDER" val="[[&quot;x6\&quot;T{0A1F2BAE-1CEA-4DCF-97F0-F7F7D714EBC9}&quot;,&quot;C:\\Users\\kejun.chang\\Documents\\GitHub\\efw4_online_pp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RATE_QUIZZES" val="0"/>
  <p:tag name="ISPRING_SCORM_PASSING_SCORE" val="100.000000"/>
  <p:tag name="ISPRING_PRESENTATION_TITLE" val="DB処理スピードの経験値v0.3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37301</TotalTime>
  <Words>440</Words>
  <Application>Microsoft Office PowerPoint</Application>
  <PresentationFormat>画面に合わせる (4:3)</PresentationFormat>
  <Paragraphs>55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Meiryo UI</vt:lpstr>
      <vt:lpstr>ＭＳ Ｐゴシック</vt:lpstr>
      <vt:lpstr>MS UI Gothic</vt:lpstr>
      <vt:lpstr>Arial</vt:lpstr>
      <vt:lpstr>Calibri</vt:lpstr>
      <vt:lpstr>1_Office ​​テーマ</vt:lpstr>
      <vt:lpstr>PowerPoint プレゼンテーション</vt:lpstr>
      <vt:lpstr>１．テーブル名の分かりやすさ</vt:lpstr>
      <vt:lpstr>２．関係線を引くか否か</vt:lpstr>
      <vt:lpstr>３．運用のシンをER図でシミュレーション</vt:lpstr>
      <vt:lpstr>４．画面イメージをER図でシミュレーション</vt:lpstr>
      <vt:lpstr>５．数回シミュレーションで確定版を作成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DB処理スピードの経験値v0.3</dc:title>
  <dc:creator>常 珂軍</dc:creator>
  <cp:lastModifiedBy>常 珂軍</cp:lastModifiedBy>
  <cp:revision>4513</cp:revision>
  <cp:lastPrinted>2012-10-25T09:56:50Z</cp:lastPrinted>
  <dcterms:modified xsi:type="dcterms:W3CDTF">2021-08-13T05:59:36Z</dcterms:modified>
</cp:coreProperties>
</file>