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7"/>
  </p:notesMasterIdLst>
  <p:handoutMasterIdLst>
    <p:handoutMasterId r:id="rId18"/>
  </p:handoutMasterIdLst>
  <p:sldIdLst>
    <p:sldId id="392" r:id="rId2"/>
    <p:sldId id="406" r:id="rId3"/>
    <p:sldId id="467" r:id="rId4"/>
    <p:sldId id="468" r:id="rId5"/>
    <p:sldId id="469" r:id="rId6"/>
    <p:sldId id="470" r:id="rId7"/>
    <p:sldId id="471" r:id="rId8"/>
    <p:sldId id="472" r:id="rId9"/>
    <p:sldId id="473" r:id="rId10"/>
    <p:sldId id="474" r:id="rId11"/>
    <p:sldId id="475" r:id="rId12"/>
    <p:sldId id="476" r:id="rId13"/>
    <p:sldId id="477" r:id="rId14"/>
    <p:sldId id="478" r:id="rId15"/>
    <p:sldId id="479" r:id="rId16"/>
  </p:sldIdLst>
  <p:sldSz cx="9144000" cy="6858000" type="screen4x3"/>
  <p:notesSz cx="7099300" cy="10234613"/>
  <p:custDataLst>
    <p:tags r:id="rId19"/>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4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2021/8/17</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2021/8/17</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36252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85682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166792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318921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331529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236322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2911125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202221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149791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2282518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4220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415319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186333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ja-JP" altLang="en-US" sz="3600" dirty="0">
                <a:latin typeface="Meiryo UI" pitchFamily="50" charset="-128"/>
                <a:ea typeface="Meiryo UI" pitchFamily="50" charset="-128"/>
                <a:cs typeface="Meiryo UI" pitchFamily="50" charset="-128"/>
              </a:rPr>
              <a:t>テキスト処理スピードアップのチューニングと</a:t>
            </a:r>
            <a:r>
              <a:rPr lang="en-US" altLang="ja-JP" sz="3600" dirty="0" err="1">
                <a:latin typeface="Meiryo UI" pitchFamily="50" charset="-128"/>
                <a:ea typeface="Meiryo UI" pitchFamily="50" charset="-128"/>
                <a:cs typeface="Meiryo UI" pitchFamily="50" charset="-128"/>
              </a:rPr>
              <a:t>CloudWatch</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V0.2</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2021.08.17</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タイトル 1"/>
          <p:cNvSpPr txBox="1">
            <a:spLocks/>
          </p:cNvSpPr>
          <p:nvPr/>
        </p:nvSpPr>
        <p:spPr bwMode="auto">
          <a:xfrm>
            <a:off x="109056" y="5880538"/>
            <a:ext cx="3383006" cy="8600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１、チューニング</a:t>
            </a: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a:t>
            </a:r>
            <a:r>
              <a:rPr lang="en-US" altLang="ja-JP" sz="1500" dirty="0" err="1">
                <a:latin typeface="Meiryo UI" pitchFamily="50" charset="-128"/>
                <a:ea typeface="Meiryo UI" pitchFamily="50" charset="-128"/>
                <a:cs typeface="Meiryo UI" pitchFamily="50" charset="-128"/>
              </a:rPr>
              <a:t>CloudWath</a:t>
            </a:r>
            <a:endParaRPr lang="ja-JP" altLang="en-US" sz="1500" dirty="0">
              <a:latin typeface="Meiryo UI" pitchFamily="50" charset="-128"/>
              <a:ea typeface="Meiryo UI" pitchFamily="50" charset="-128"/>
              <a:cs typeface="Meiryo UI"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Amazon </a:t>
            </a: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は、</a:t>
            </a:r>
            <a:r>
              <a:rPr lang="en-US" altLang="ja-JP" sz="2000" dirty="0">
                <a:latin typeface="Meiryo UI" pitchFamily="50" charset="-128"/>
                <a:ea typeface="Meiryo UI" pitchFamily="50" charset="-128"/>
                <a:cs typeface="Meiryo UI" pitchFamily="50" charset="-128"/>
              </a:rPr>
              <a:t>Amazon Web Services (AWS) </a:t>
            </a:r>
            <a:r>
              <a:rPr lang="ja-JP" altLang="en-US" sz="2000" dirty="0">
                <a:latin typeface="Meiryo UI" pitchFamily="50" charset="-128"/>
                <a:ea typeface="Meiryo UI" pitchFamily="50" charset="-128"/>
                <a:cs typeface="Meiryo UI" pitchFamily="50" charset="-128"/>
              </a:rPr>
              <a:t>リソースと、</a:t>
            </a:r>
            <a:r>
              <a:rPr lang="en-US" altLang="ja-JP" sz="2000" dirty="0">
                <a:latin typeface="Meiryo UI" pitchFamily="50" charset="-128"/>
                <a:ea typeface="Meiryo UI" pitchFamily="50" charset="-128"/>
                <a:cs typeface="Meiryo UI" pitchFamily="50" charset="-128"/>
              </a:rPr>
              <a:t>AWS </a:t>
            </a:r>
            <a:r>
              <a:rPr lang="ja-JP" altLang="en-US" sz="2000" dirty="0">
                <a:latin typeface="Meiryo UI" pitchFamily="50" charset="-128"/>
                <a:ea typeface="Meiryo UI" pitchFamily="50" charset="-128"/>
                <a:cs typeface="Meiryo UI" pitchFamily="50" charset="-128"/>
              </a:rPr>
              <a:t>でリアルタイムに実行されるアプリケーションを監視します。</a:t>
            </a: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を使用してメトリクスを収集し、追跡できます。メトリクスとは、リソースやアプリケーションに関して測定できる変数です。</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ja-JP" altLang="en-US"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のホームページには、使用している </a:t>
            </a:r>
            <a:r>
              <a:rPr lang="en-US" altLang="ja-JP" sz="2000" dirty="0">
                <a:latin typeface="Meiryo UI" pitchFamily="50" charset="-128"/>
                <a:ea typeface="Meiryo UI" pitchFamily="50" charset="-128"/>
                <a:cs typeface="Meiryo UI" pitchFamily="50" charset="-128"/>
              </a:rPr>
              <a:t>AWS </a:t>
            </a:r>
            <a:r>
              <a:rPr lang="ja-JP" altLang="en-US" sz="2000" dirty="0">
                <a:latin typeface="Meiryo UI" pitchFamily="50" charset="-128"/>
                <a:ea typeface="Meiryo UI" pitchFamily="50" charset="-128"/>
                <a:cs typeface="Meiryo UI" pitchFamily="50" charset="-128"/>
              </a:rPr>
              <a:t>の各サービスに関するメトリクスが自動的に表示されます。さらに、カスタムダッシュボードを作成してカスタムアプリケーションのメトリクスを表示したり、選択したメトリクスのカスタムコレクションを表示したりできます。メトリクスを監視し、しきい値を超過したときに通知を送信したり、モニタリングしているリソースを自動的に変更したりするアラームを作成できます。</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CloudWatch</a:t>
            </a:r>
            <a:r>
              <a:rPr lang="en-US" altLang="ja-JP" sz="2000" dirty="0">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を使って、リソース使用率、アプリケーションパフォーマンス、オペレーションの正常性をシステムワイドに把握できます。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600" dirty="0">
                <a:solidFill>
                  <a:schemeClr val="bg1">
                    <a:lumMod val="65000"/>
                  </a:schemeClr>
                </a:solidFill>
                <a:latin typeface="Meiryo UI" pitchFamily="50" charset="-128"/>
                <a:ea typeface="Meiryo UI" pitchFamily="50" charset="-128"/>
                <a:cs typeface="Meiryo UI" pitchFamily="50" charset="-128"/>
              </a:rPr>
              <a:t>(From : https://docs.aws.amazon.com/ja_jp/AmazonCloudWatch/latest/monitoring/WhatIsCloudWatch.html)</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a:t>
            </a:r>
            <a:r>
              <a:rPr lang="en-US" altLang="ja-JP" sz="2800" dirty="0">
                <a:solidFill>
                  <a:schemeClr val="tx2"/>
                </a:solidFill>
                <a:latin typeface="Meiryo UI" pitchFamily="50" charset="-128"/>
                <a:ea typeface="Meiryo UI" pitchFamily="50" charset="-128"/>
                <a:cs typeface="Meiryo UI" pitchFamily="50" charset="-128"/>
              </a:rPr>
              <a:t> </a:t>
            </a:r>
            <a:r>
              <a:rPr lang="en-US" altLang="ja-JP" sz="2800" dirty="0" err="1">
                <a:solidFill>
                  <a:schemeClr val="tx2"/>
                </a:solidFill>
                <a:latin typeface="Meiryo UI" pitchFamily="50" charset="-128"/>
                <a:ea typeface="Meiryo UI" pitchFamily="50" charset="-128"/>
                <a:cs typeface="Meiryo UI" pitchFamily="50" charset="-128"/>
              </a:rPr>
              <a:t>CloudWatch</a:t>
            </a:r>
            <a:r>
              <a:rPr lang="ja-JP" altLang="en-US" sz="2800" dirty="0">
                <a:solidFill>
                  <a:schemeClr val="tx2"/>
                </a:solidFill>
                <a:latin typeface="Meiryo UI" pitchFamily="50" charset="-128"/>
                <a:ea typeface="Meiryo UI" pitchFamily="50" charset="-128"/>
                <a:cs typeface="Meiryo UI" pitchFamily="50" charset="-128"/>
              </a:rPr>
              <a:t> とは</a:t>
            </a:r>
          </a:p>
        </p:txBody>
      </p:sp>
    </p:spTree>
    <p:extLst>
      <p:ext uri="{BB962C8B-B14F-4D97-AF65-F5344CB8AC3E}">
        <p14:creationId xmlns:p14="http://schemas.microsoft.com/office/powerpoint/2010/main" val="176500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Amazon Elastic Block Store (EBS) </a:t>
            </a:r>
            <a:r>
              <a:rPr lang="ja-JP" altLang="en-US" sz="2000" dirty="0">
                <a:latin typeface="Meiryo UI" pitchFamily="50" charset="-128"/>
                <a:ea typeface="Meiryo UI" pitchFamily="50" charset="-128"/>
                <a:cs typeface="Meiryo UI" pitchFamily="50" charset="-128"/>
              </a:rPr>
              <a:t>は、</a:t>
            </a:r>
            <a:r>
              <a:rPr lang="en-US" altLang="ja-JP" sz="2000" dirty="0">
                <a:latin typeface="Meiryo UI" pitchFamily="50" charset="-128"/>
                <a:ea typeface="Meiryo UI" pitchFamily="50" charset="-128"/>
                <a:cs typeface="Meiryo UI" pitchFamily="50" charset="-128"/>
              </a:rPr>
              <a:t>Amazon Elastic Compute Cloud (EC2) </a:t>
            </a:r>
            <a:r>
              <a:rPr lang="ja-JP" altLang="en-US" sz="2000" dirty="0">
                <a:latin typeface="Meiryo UI" pitchFamily="50" charset="-128"/>
                <a:ea typeface="Meiryo UI" pitchFamily="50" charset="-128"/>
                <a:cs typeface="Meiryo UI" pitchFamily="50" charset="-128"/>
              </a:rPr>
              <a:t>と共に使用するために設計された、スループットとトランザクションの両方が集中するどんな規模のワークロードにも対応できる、使いやすい高性能なブロックストレージサービスです。</a:t>
            </a:r>
            <a:r>
              <a:rPr lang="en-US" altLang="ja-JP" sz="2000" dirty="0">
                <a:latin typeface="Meiryo UI" pitchFamily="50" charset="-128"/>
                <a:ea typeface="Meiryo UI" pitchFamily="50" charset="-128"/>
                <a:cs typeface="Meiryo UI" pitchFamily="50" charset="-128"/>
              </a:rPr>
              <a:t>Amazon EBS </a:t>
            </a:r>
            <a:r>
              <a:rPr lang="ja-JP" altLang="en-US" sz="2000" dirty="0">
                <a:latin typeface="Meiryo UI" pitchFamily="50" charset="-128"/>
                <a:ea typeface="Meiryo UI" pitchFamily="50" charset="-128"/>
                <a:cs typeface="Meiryo UI" pitchFamily="50" charset="-128"/>
              </a:rPr>
              <a:t>には、リレーショナルデータベースや非リレーショナルデータベース、エンタープライズアプリケーション、コンテナ化されたアプリケーション、ビッグデータ分析エンジン、ファイルシステム、メディアワークフローなど多種多様なワークロードが幅広くデプロイされています。</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600" dirty="0">
                <a:solidFill>
                  <a:schemeClr val="bg1">
                    <a:lumMod val="65000"/>
                  </a:schemeClr>
                </a:solidFill>
                <a:latin typeface="Meiryo UI" pitchFamily="50" charset="-128"/>
                <a:ea typeface="Meiryo UI" pitchFamily="50" charset="-128"/>
                <a:cs typeface="Meiryo UI" pitchFamily="50" charset="-128"/>
              </a:rPr>
              <a:t>(From : https://aws.amazon.com/jp/ebs/?ebs-whats-new.sort-by=item.additionalFields.postDateTime&amp;ebs-whats-new.sort-order=desc)</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a:t>
            </a:r>
            <a:r>
              <a:rPr lang="en-US" altLang="ja-JP" sz="2800" dirty="0">
                <a:solidFill>
                  <a:schemeClr val="tx2"/>
                </a:solidFill>
                <a:latin typeface="Meiryo UI" pitchFamily="50" charset="-128"/>
                <a:ea typeface="Meiryo UI" pitchFamily="50" charset="-128"/>
                <a:cs typeface="Meiryo UI" pitchFamily="50" charset="-128"/>
              </a:rPr>
              <a:t> EBS</a:t>
            </a:r>
            <a:r>
              <a:rPr lang="ja-JP" altLang="en-US" sz="2800" dirty="0">
                <a:solidFill>
                  <a:schemeClr val="tx2"/>
                </a:solidFill>
                <a:latin typeface="Meiryo UI" pitchFamily="50" charset="-128"/>
                <a:ea typeface="Meiryo UI" pitchFamily="50" charset="-128"/>
                <a:cs typeface="Meiryo UI" pitchFamily="50" charset="-128"/>
              </a:rPr>
              <a:t> とは</a:t>
            </a:r>
          </a:p>
        </p:txBody>
      </p:sp>
    </p:spTree>
    <p:extLst>
      <p:ext uri="{BB962C8B-B14F-4D97-AF65-F5344CB8AC3E}">
        <p14:creationId xmlns:p14="http://schemas.microsoft.com/office/powerpoint/2010/main" val="330322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0" y="1063625"/>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２－３．</a:t>
            </a:r>
            <a:r>
              <a:rPr lang="en-US" altLang="ja-JP" sz="2800" dirty="0" err="1">
                <a:solidFill>
                  <a:schemeClr val="tx2"/>
                </a:solidFill>
                <a:latin typeface="Meiryo UI" pitchFamily="50" charset="-128"/>
                <a:ea typeface="Meiryo UI" pitchFamily="50" charset="-128"/>
                <a:cs typeface="Meiryo UI" pitchFamily="50" charset="-128"/>
              </a:rPr>
              <a:t>CloudWatch</a:t>
            </a:r>
            <a:r>
              <a:rPr lang="ja-JP" altLang="en-US" sz="2800" dirty="0" err="1">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サービスメニュー</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531320" y="1613790"/>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27" name="正方形/長方形 26"/>
          <p:cNvSpPr/>
          <p:nvPr/>
        </p:nvSpPr>
        <p:spPr>
          <a:xfrm>
            <a:off x="4049656" y="5301060"/>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1061191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0" y="1068387"/>
            <a:ext cx="9144000" cy="5429250"/>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２－４．</a:t>
            </a:r>
            <a:r>
              <a:rPr lang="en-US" altLang="ja-JP" sz="2800" dirty="0" err="1">
                <a:solidFill>
                  <a:schemeClr val="tx2"/>
                </a:solidFill>
                <a:latin typeface="Meiryo UI" pitchFamily="50" charset="-128"/>
                <a:ea typeface="Meiryo UI" pitchFamily="50" charset="-128"/>
                <a:cs typeface="Meiryo UI" pitchFamily="50" charset="-128"/>
              </a:rPr>
              <a:t>CloudWatch</a:t>
            </a:r>
            <a:r>
              <a:rPr lang="ja-JP" altLang="en-US" sz="2800" dirty="0" err="1">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メトリクス</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0" y="3657618"/>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27" name="正方形/長方形 26"/>
          <p:cNvSpPr/>
          <p:nvPr/>
        </p:nvSpPr>
        <p:spPr>
          <a:xfrm>
            <a:off x="4309787" y="5285295"/>
            <a:ext cx="1223887" cy="2507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1412479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0" y="1068387"/>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２－５．</a:t>
            </a:r>
            <a:r>
              <a:rPr lang="en-US" altLang="ja-JP" sz="2800" dirty="0" err="1">
                <a:solidFill>
                  <a:schemeClr val="tx2"/>
                </a:solidFill>
                <a:latin typeface="Meiryo UI" pitchFamily="50" charset="-128"/>
                <a:ea typeface="Meiryo UI" pitchFamily="50" charset="-128"/>
                <a:cs typeface="Meiryo UI" pitchFamily="50" charset="-128"/>
              </a:rPr>
              <a:t>CloudWatch</a:t>
            </a:r>
            <a:r>
              <a:rPr lang="ja-JP" altLang="en-US" sz="2800" dirty="0" err="1">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ボリューム別メトリクス</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2017986" y="5226285"/>
            <a:ext cx="1710559" cy="3097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237192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0" y="1068387"/>
            <a:ext cx="9144000" cy="54387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２－６．</a:t>
            </a:r>
            <a:r>
              <a:rPr lang="en-US" altLang="ja-JP" sz="2800" dirty="0" err="1">
                <a:solidFill>
                  <a:schemeClr val="tx2"/>
                </a:solidFill>
                <a:latin typeface="Meiryo UI" pitchFamily="50" charset="-128"/>
                <a:ea typeface="Meiryo UI" pitchFamily="50" charset="-128"/>
                <a:cs typeface="Meiryo UI" pitchFamily="50" charset="-128"/>
              </a:rPr>
              <a:t>CloudWatch</a:t>
            </a:r>
            <a:r>
              <a:rPr lang="ja-JP" altLang="en-US" sz="2800" dirty="0" err="1">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グラフ表示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正方形/長方形 25"/>
          <p:cNvSpPr/>
          <p:nvPr/>
        </p:nvSpPr>
        <p:spPr>
          <a:xfrm>
            <a:off x="1876096" y="5005568"/>
            <a:ext cx="362607" cy="10247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Tree>
    <p:extLst>
      <p:ext uri="{BB962C8B-B14F-4D97-AF65-F5344CB8AC3E}">
        <p14:creationId xmlns:p14="http://schemas.microsoft.com/office/powerpoint/2010/main" val="332266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代理店</a:t>
            </a:r>
            <a:r>
              <a:rPr lang="en-US" altLang="ja-JP" sz="2000" dirty="0">
                <a:latin typeface="Meiryo UI" pitchFamily="50" charset="-128"/>
                <a:ea typeface="Meiryo UI" pitchFamily="50" charset="-128"/>
                <a:cs typeface="Meiryo UI" pitchFamily="50" charset="-128"/>
              </a:rPr>
              <a:t>XX</a:t>
            </a:r>
            <a:r>
              <a:rPr lang="ja-JP" altLang="en-US" sz="2000" dirty="0">
                <a:latin typeface="Meiryo UI" pitchFamily="50" charset="-128"/>
                <a:ea typeface="Meiryo UI" pitchFamily="50" charset="-128"/>
                <a:cs typeface="Meiryo UI" pitchFamily="50" charset="-128"/>
              </a:rPr>
              <a:t>システムの月次バッチ実行日です。前日２０時から複数のバッチが走って、１日朝実行結果をメールで確認する仕組みです。 ２０２１年５月１日の結果は以下です。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１－１．問題発見</a:t>
            </a:r>
          </a:p>
        </p:txBody>
      </p:sp>
      <p:pic>
        <p:nvPicPr>
          <p:cNvPr id="2" name="図 1"/>
          <p:cNvPicPr>
            <a:picLocks noChangeAspect="1"/>
          </p:cNvPicPr>
          <p:nvPr/>
        </p:nvPicPr>
        <p:blipFill>
          <a:blip r:embed="rId3"/>
          <a:stretch>
            <a:fillRect/>
          </a:stretch>
        </p:blipFill>
        <p:spPr>
          <a:xfrm>
            <a:off x="223092" y="2482244"/>
            <a:ext cx="4848225" cy="2271713"/>
          </a:xfrm>
          <a:prstGeom prst="rect">
            <a:avLst/>
          </a:prstGeom>
        </p:spPr>
      </p:pic>
      <p:graphicFrame>
        <p:nvGraphicFramePr>
          <p:cNvPr id="4" name="表 3"/>
          <p:cNvGraphicFramePr>
            <a:graphicFrameLocks noGrp="1"/>
          </p:cNvGraphicFramePr>
          <p:nvPr>
            <p:extLst>
              <p:ext uri="{D42A27DB-BD31-4B8C-83A1-F6EECF244321}">
                <p14:modId xmlns:p14="http://schemas.microsoft.com/office/powerpoint/2010/main" val="4201776490"/>
              </p:ext>
            </p:extLst>
          </p:nvPr>
        </p:nvGraphicFramePr>
        <p:xfrm>
          <a:off x="5622781" y="2482244"/>
          <a:ext cx="3081692" cy="3688080"/>
        </p:xfrm>
        <a:graphic>
          <a:graphicData uri="http://schemas.openxmlformats.org/drawingml/2006/table">
            <a:tbl>
              <a:tblPr firstRow="1" bandRow="1">
                <a:tableStyleId>{5C22544A-7EE6-4342-B048-85BDC9FD1C3A}</a:tableStyleId>
              </a:tblPr>
              <a:tblGrid>
                <a:gridCol w="1151995">
                  <a:extLst>
                    <a:ext uri="{9D8B030D-6E8A-4147-A177-3AD203B41FA5}">
                      <a16:colId xmlns:a16="http://schemas.microsoft.com/office/drawing/2014/main" val="20000"/>
                    </a:ext>
                  </a:extLst>
                </a:gridCol>
                <a:gridCol w="975883">
                  <a:extLst>
                    <a:ext uri="{9D8B030D-6E8A-4147-A177-3AD203B41FA5}">
                      <a16:colId xmlns:a16="http://schemas.microsoft.com/office/drawing/2014/main" val="20001"/>
                    </a:ext>
                  </a:extLst>
                </a:gridCol>
                <a:gridCol w="953814">
                  <a:extLst>
                    <a:ext uri="{9D8B030D-6E8A-4147-A177-3AD203B41FA5}">
                      <a16:colId xmlns:a16="http://schemas.microsoft.com/office/drawing/2014/main" val="20002"/>
                    </a:ext>
                  </a:extLst>
                </a:gridCol>
              </a:tblGrid>
              <a:tr h="341061">
                <a:tc>
                  <a:txBody>
                    <a:bodyPr/>
                    <a:lstStyle/>
                    <a:p>
                      <a:r>
                        <a:rPr kumimoji="1" lang="ja-JP" altLang="en-US" dirty="0"/>
                        <a:t>バッチ</a:t>
                      </a:r>
                    </a:p>
                  </a:txBody>
                  <a:tcPr/>
                </a:tc>
                <a:tc>
                  <a:txBody>
                    <a:bodyPr/>
                    <a:lstStyle/>
                    <a:p>
                      <a:r>
                        <a:rPr kumimoji="1" lang="ja-JP" altLang="en-US" dirty="0"/>
                        <a:t>開始</a:t>
                      </a:r>
                    </a:p>
                  </a:txBody>
                  <a:tcPr/>
                </a:tc>
                <a:tc>
                  <a:txBody>
                    <a:bodyPr/>
                    <a:lstStyle/>
                    <a:p>
                      <a:r>
                        <a:rPr kumimoji="1" lang="ja-JP" altLang="en-US" dirty="0"/>
                        <a:t>終了</a:t>
                      </a:r>
                    </a:p>
                  </a:txBody>
                  <a:tcPr/>
                </a:tc>
                <a:extLst>
                  <a:ext uri="{0D108BD9-81ED-4DB2-BD59-A6C34878D82A}">
                    <a16:rowId xmlns:a16="http://schemas.microsoft.com/office/drawing/2014/main" val="10000"/>
                  </a:ext>
                </a:extLst>
              </a:tr>
              <a:tr h="370840">
                <a:tc>
                  <a:txBody>
                    <a:bodyPr/>
                    <a:lstStyle/>
                    <a:p>
                      <a:r>
                        <a:rPr kumimoji="1" lang="en-US" altLang="ja-JP" dirty="0"/>
                        <a:t>SYS06</a:t>
                      </a:r>
                      <a:endParaRPr kumimoji="1" lang="ja-JP" altLang="en-US" dirty="0"/>
                    </a:p>
                  </a:txBody>
                  <a:tcPr/>
                </a:tc>
                <a:tc>
                  <a:txBody>
                    <a:bodyPr/>
                    <a:lstStyle/>
                    <a:p>
                      <a:r>
                        <a:rPr kumimoji="1" lang="en-US" altLang="ja-JP" dirty="0"/>
                        <a:t>20:00</a:t>
                      </a:r>
                      <a:endParaRPr kumimoji="1" lang="ja-JP" altLang="en-US" dirty="0"/>
                    </a:p>
                  </a:txBody>
                  <a:tcPr/>
                </a:tc>
                <a:tc>
                  <a:txBody>
                    <a:bodyPr/>
                    <a:lstStyle/>
                    <a:p>
                      <a:r>
                        <a:rPr kumimoji="1" lang="en-US" altLang="ja-JP" dirty="0"/>
                        <a:t>22:23</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SYS07</a:t>
                      </a:r>
                      <a:endParaRPr kumimoji="1" lang="ja-JP" altLang="en-US" dirty="0"/>
                    </a:p>
                  </a:txBody>
                  <a:tcPr/>
                </a:tc>
                <a:tc>
                  <a:txBody>
                    <a:bodyPr/>
                    <a:lstStyle/>
                    <a:p>
                      <a:r>
                        <a:rPr kumimoji="1" lang="en-US" altLang="ja-JP" dirty="0"/>
                        <a:t>22:23</a:t>
                      </a:r>
                      <a:endParaRPr kumimoji="1" lang="ja-JP" altLang="en-US" dirty="0"/>
                    </a:p>
                  </a:txBody>
                  <a:tcPr/>
                </a:tc>
                <a:tc>
                  <a:txBody>
                    <a:bodyPr/>
                    <a:lstStyle/>
                    <a:p>
                      <a:r>
                        <a:rPr kumimoji="1" lang="en-US" altLang="ja-JP" dirty="0"/>
                        <a:t>00:17</a:t>
                      </a:r>
                      <a:endParaRPr kumimoji="1" lang="ja-JP" altLang="en-US" dirty="0"/>
                    </a:p>
                  </a:txBody>
                  <a:tcPr/>
                </a:tc>
                <a:extLst>
                  <a:ext uri="{0D108BD9-81ED-4DB2-BD59-A6C34878D82A}">
                    <a16:rowId xmlns:a16="http://schemas.microsoft.com/office/drawing/2014/main" val="10002"/>
                  </a:ext>
                </a:extLst>
              </a:tr>
              <a:tr h="370840">
                <a:tc>
                  <a:txBody>
                    <a:bodyPr/>
                    <a:lstStyle/>
                    <a:p>
                      <a:r>
                        <a:rPr kumimoji="1" lang="en-US" altLang="ja-JP" dirty="0"/>
                        <a:t>SYS12</a:t>
                      </a:r>
                      <a:endParaRPr kumimoji="1" lang="ja-JP" altLang="en-US" dirty="0"/>
                    </a:p>
                  </a:txBody>
                  <a:tcPr/>
                </a:tc>
                <a:tc>
                  <a:txBody>
                    <a:bodyPr/>
                    <a:lstStyle/>
                    <a:p>
                      <a:r>
                        <a:rPr kumimoji="1" lang="en-US" altLang="ja-JP" dirty="0"/>
                        <a:t>00:17</a:t>
                      </a:r>
                      <a:endParaRPr kumimoji="1" lang="ja-JP" altLang="en-US" dirty="0"/>
                    </a:p>
                  </a:txBody>
                  <a:tcPr/>
                </a:tc>
                <a:tc>
                  <a:txBody>
                    <a:bodyPr/>
                    <a:lstStyle/>
                    <a:p>
                      <a:r>
                        <a:rPr kumimoji="1" lang="en-US" altLang="ja-JP" dirty="0"/>
                        <a:t>02:12</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a:t>SYS04</a:t>
                      </a:r>
                      <a:endParaRPr kumimoji="1" lang="ja-JP" altLang="en-US" dirty="0"/>
                    </a:p>
                  </a:txBody>
                  <a:tcPr/>
                </a:tc>
                <a:tc>
                  <a:txBody>
                    <a:bodyPr/>
                    <a:lstStyle/>
                    <a:p>
                      <a:r>
                        <a:rPr kumimoji="1" lang="en-US" altLang="ja-JP" dirty="0"/>
                        <a:t>00:00</a:t>
                      </a:r>
                      <a:endParaRPr kumimoji="1" lang="ja-JP" altLang="en-US" dirty="0"/>
                    </a:p>
                  </a:txBody>
                  <a:tcPr/>
                </a:tc>
                <a:tc>
                  <a:txBody>
                    <a:bodyPr/>
                    <a:lstStyle/>
                    <a:p>
                      <a:r>
                        <a:rPr kumimoji="1" lang="en-US" altLang="ja-JP" dirty="0"/>
                        <a:t>01:13</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a:t>SYS03</a:t>
                      </a:r>
                      <a:endParaRPr kumimoji="1" lang="ja-JP" altLang="en-US" dirty="0"/>
                    </a:p>
                  </a:txBody>
                  <a:tcPr/>
                </a:tc>
                <a:tc>
                  <a:txBody>
                    <a:bodyPr/>
                    <a:lstStyle/>
                    <a:p>
                      <a:r>
                        <a:rPr kumimoji="1" lang="en-US" altLang="ja-JP" dirty="0"/>
                        <a:t>01:13</a:t>
                      </a:r>
                      <a:endParaRPr kumimoji="1" lang="ja-JP" altLang="en-US" dirty="0"/>
                    </a:p>
                  </a:txBody>
                  <a:tcPr/>
                </a:tc>
                <a:tc>
                  <a:txBody>
                    <a:bodyPr/>
                    <a:lstStyle/>
                    <a:p>
                      <a:r>
                        <a:rPr kumimoji="1" lang="en-US" altLang="ja-JP" dirty="0"/>
                        <a:t>01:39</a:t>
                      </a:r>
                      <a:endParaRPr kumimoji="1" lang="ja-JP" altLang="en-US" dirty="0"/>
                    </a:p>
                  </a:txBody>
                  <a:tcPr/>
                </a:tc>
                <a:extLst>
                  <a:ext uri="{0D108BD9-81ED-4DB2-BD59-A6C34878D82A}">
                    <a16:rowId xmlns:a16="http://schemas.microsoft.com/office/drawing/2014/main" val="10005"/>
                  </a:ext>
                </a:extLst>
              </a:tr>
              <a:tr h="370840">
                <a:tc>
                  <a:txBody>
                    <a:bodyPr/>
                    <a:lstStyle/>
                    <a:p>
                      <a:r>
                        <a:rPr kumimoji="1" lang="en-US" altLang="ja-JP" dirty="0"/>
                        <a:t>SYS13</a:t>
                      </a:r>
                      <a:endParaRPr kumimoji="1" lang="ja-JP" altLang="en-US" dirty="0"/>
                    </a:p>
                  </a:txBody>
                  <a:tcPr/>
                </a:tc>
                <a:tc>
                  <a:txBody>
                    <a:bodyPr/>
                    <a:lstStyle/>
                    <a:p>
                      <a:r>
                        <a:rPr kumimoji="1" lang="en-US" altLang="ja-JP" dirty="0"/>
                        <a:t>01:39</a:t>
                      </a:r>
                      <a:endParaRPr kumimoji="1" lang="ja-JP" altLang="en-US" dirty="0"/>
                    </a:p>
                  </a:txBody>
                  <a:tcPr/>
                </a:tc>
                <a:tc>
                  <a:txBody>
                    <a:bodyPr/>
                    <a:lstStyle/>
                    <a:p>
                      <a:r>
                        <a:rPr kumimoji="1" lang="en-US" altLang="ja-JP" dirty="0"/>
                        <a:t>02:19</a:t>
                      </a:r>
                      <a:endParaRPr kumimoji="1" lang="ja-JP" altLang="en-US" dirty="0"/>
                    </a:p>
                  </a:txBody>
                  <a:tcPr/>
                </a:tc>
                <a:extLst>
                  <a:ext uri="{0D108BD9-81ED-4DB2-BD59-A6C34878D82A}">
                    <a16:rowId xmlns:a16="http://schemas.microsoft.com/office/drawing/2014/main" val="10006"/>
                  </a:ext>
                </a:extLst>
              </a:tr>
              <a:tr h="123613">
                <a:tc>
                  <a:txBody>
                    <a:bodyPr/>
                    <a:lstStyle/>
                    <a:p>
                      <a:r>
                        <a:rPr kumimoji="1" lang="en-US" altLang="ja-JP" dirty="0"/>
                        <a:t>SYS11</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04:00</a:t>
                      </a:r>
                      <a:endParaRPr kumimoji="1" lang="ja-JP" altLang="en-US" dirty="0"/>
                    </a:p>
                  </a:txBody>
                  <a:tcPr/>
                </a:tc>
                <a:tc>
                  <a:txBody>
                    <a:bodyPr/>
                    <a:lstStyle/>
                    <a:p>
                      <a:r>
                        <a:rPr kumimoji="1" lang="en-US" altLang="ja-JP" dirty="0"/>
                        <a:t>06:27</a:t>
                      </a:r>
                      <a:endParaRPr kumimoji="1" lang="ja-JP" altLang="en-US" dirty="0"/>
                    </a:p>
                  </a:txBody>
                  <a:tcPr/>
                </a:tc>
                <a:extLst>
                  <a:ext uri="{0D108BD9-81ED-4DB2-BD59-A6C34878D82A}">
                    <a16:rowId xmlns:a16="http://schemas.microsoft.com/office/drawing/2014/main" val="10007"/>
                  </a:ext>
                </a:extLst>
              </a:tr>
              <a:tr h="242147">
                <a:tc>
                  <a:txBody>
                    <a:bodyPr/>
                    <a:lstStyle/>
                    <a:p>
                      <a:r>
                        <a:rPr kumimoji="1" lang="en-US" altLang="ja-JP" dirty="0"/>
                        <a:t>SYS15</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06:27</a:t>
                      </a:r>
                      <a:endParaRPr kumimoji="1" lang="ja-JP" altLang="en-US" dirty="0"/>
                    </a:p>
                  </a:txBody>
                  <a:tcPr/>
                </a:tc>
                <a:tc>
                  <a:txBody>
                    <a:bodyPr/>
                    <a:lstStyle/>
                    <a:p>
                      <a:r>
                        <a:rPr kumimoji="1" lang="en-US" altLang="ja-JP" dirty="0"/>
                        <a:t>06:33</a:t>
                      </a:r>
                      <a:endParaRPr kumimoji="1" lang="ja-JP" altLang="en-US" dirty="0"/>
                    </a:p>
                  </a:txBody>
                  <a:tcPr/>
                </a:tc>
                <a:extLst>
                  <a:ext uri="{0D108BD9-81ED-4DB2-BD59-A6C34878D82A}">
                    <a16:rowId xmlns:a16="http://schemas.microsoft.com/office/drawing/2014/main" val="10008"/>
                  </a:ext>
                </a:extLst>
              </a:tr>
              <a:tr h="123613">
                <a:tc>
                  <a:txBody>
                    <a:bodyPr/>
                    <a:lstStyle/>
                    <a:p>
                      <a:r>
                        <a:rPr kumimoji="1" lang="en-US" altLang="ja-JP" dirty="0"/>
                        <a:t>SYS16</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06:33</a:t>
                      </a:r>
                      <a:endParaRPr kumimoji="1" lang="ja-JP" altLang="en-US" dirty="0"/>
                    </a:p>
                  </a:txBody>
                  <a:tcPr/>
                </a:tc>
                <a:tc>
                  <a:txBody>
                    <a:bodyPr/>
                    <a:lstStyle/>
                    <a:p>
                      <a:r>
                        <a:rPr kumimoji="1" lang="en-US" altLang="ja-JP" dirty="0"/>
                        <a:t>06:33</a:t>
                      </a:r>
                      <a:endParaRPr kumimoji="1" lang="ja-JP" altLang="en-US" dirty="0"/>
                    </a:p>
                  </a:txBody>
                  <a:tcPr/>
                </a:tc>
                <a:extLst>
                  <a:ext uri="{0D108BD9-81ED-4DB2-BD59-A6C34878D82A}">
                    <a16:rowId xmlns:a16="http://schemas.microsoft.com/office/drawing/2014/main" val="10009"/>
                  </a:ext>
                </a:extLst>
              </a:tr>
            </a:tbl>
          </a:graphicData>
        </a:graphic>
      </p:graphicFrame>
      <p:sp>
        <p:nvSpPr>
          <p:cNvPr id="5" name="テキスト ボックス 4"/>
          <p:cNvSpPr txBox="1"/>
          <p:nvPr/>
        </p:nvSpPr>
        <p:spPr>
          <a:xfrm>
            <a:off x="223092" y="2112912"/>
            <a:ext cx="2121574" cy="369332"/>
          </a:xfrm>
          <a:prstGeom prst="rect">
            <a:avLst/>
          </a:prstGeom>
          <a:noFill/>
        </p:spPr>
        <p:txBody>
          <a:bodyPr wrap="square" rtlCol="0">
            <a:spAutoFit/>
          </a:bodyPr>
          <a:lstStyle/>
          <a:p>
            <a:r>
              <a:rPr lang="ja-JP" altLang="en-US" dirty="0"/>
              <a:t>予定</a:t>
            </a:r>
            <a:endParaRPr kumimoji="1" lang="ja-JP" altLang="en-US" dirty="0"/>
          </a:p>
        </p:txBody>
      </p:sp>
      <p:sp>
        <p:nvSpPr>
          <p:cNvPr id="9" name="テキスト ボックス 8"/>
          <p:cNvSpPr txBox="1"/>
          <p:nvPr/>
        </p:nvSpPr>
        <p:spPr>
          <a:xfrm>
            <a:off x="5622781" y="2112912"/>
            <a:ext cx="2121574" cy="369332"/>
          </a:xfrm>
          <a:prstGeom prst="rect">
            <a:avLst/>
          </a:prstGeom>
          <a:noFill/>
        </p:spPr>
        <p:txBody>
          <a:bodyPr wrap="square" rtlCol="0">
            <a:spAutoFit/>
          </a:bodyPr>
          <a:lstStyle/>
          <a:p>
            <a:r>
              <a:rPr lang="ja-JP" altLang="en-US" dirty="0"/>
              <a:t>実績</a:t>
            </a:r>
            <a:endParaRPr kumimoji="1" lang="ja-JP" altLang="en-US" dirty="0"/>
          </a:p>
        </p:txBody>
      </p:sp>
      <p:sp>
        <p:nvSpPr>
          <p:cNvPr id="11" name="テキスト ボックス 10"/>
          <p:cNvSpPr txBox="1"/>
          <p:nvPr/>
        </p:nvSpPr>
        <p:spPr>
          <a:xfrm>
            <a:off x="223092" y="4938622"/>
            <a:ext cx="5223894" cy="646331"/>
          </a:xfrm>
          <a:prstGeom prst="rect">
            <a:avLst/>
          </a:prstGeom>
          <a:noFill/>
        </p:spPr>
        <p:txBody>
          <a:bodyPr wrap="square" rtlCol="0">
            <a:spAutoFit/>
          </a:bodyPr>
          <a:lstStyle/>
          <a:p>
            <a:r>
              <a:rPr lang="en-US" altLang="ja-JP" dirty="0">
                <a:solidFill>
                  <a:srgbClr val="FF0000"/>
                </a:solidFill>
              </a:rPr>
              <a:t>SYS06</a:t>
            </a:r>
            <a:r>
              <a:rPr lang="ja-JP" altLang="en-US" dirty="0">
                <a:solidFill>
                  <a:srgbClr val="FF0000"/>
                </a:solidFill>
              </a:rPr>
              <a:t>と</a:t>
            </a:r>
            <a:r>
              <a:rPr lang="en-US" altLang="ja-JP" dirty="0">
                <a:solidFill>
                  <a:srgbClr val="FF0000"/>
                </a:solidFill>
              </a:rPr>
              <a:t>07</a:t>
            </a:r>
            <a:r>
              <a:rPr lang="ja-JP" altLang="en-US" dirty="0">
                <a:solidFill>
                  <a:srgbClr val="FF0000"/>
                </a:solidFill>
              </a:rPr>
              <a:t>は予定時間より大幅遅くなっています。</a:t>
            </a:r>
            <a:endParaRPr lang="en-US" altLang="ja-JP" dirty="0">
              <a:solidFill>
                <a:srgbClr val="FF0000"/>
              </a:solidFill>
            </a:endParaRPr>
          </a:p>
          <a:p>
            <a:r>
              <a:rPr kumimoji="1" lang="ja-JP" altLang="en-US" dirty="0">
                <a:solidFill>
                  <a:srgbClr val="FF0000"/>
                </a:solidFill>
              </a:rPr>
              <a:t>予定は、３０分間ですが、実績は２時間以上です。</a:t>
            </a:r>
          </a:p>
        </p:txBody>
      </p:sp>
    </p:spTree>
    <p:extLst>
      <p:ext uri="{BB962C8B-B14F-4D97-AF65-F5344CB8AC3E}">
        <p14:creationId xmlns:p14="http://schemas.microsoft.com/office/powerpoint/2010/main" val="201235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予定時間は、開発当初の実績記録です。サーバのスペックは特に変更されていません。</a:t>
            </a:r>
            <a:r>
              <a:rPr lang="en-US" altLang="ja-JP" sz="2000" dirty="0">
                <a:latin typeface="Meiryo UI" pitchFamily="50" charset="-128"/>
                <a:ea typeface="Meiryo UI" pitchFamily="50" charset="-128"/>
                <a:cs typeface="Meiryo UI" pitchFamily="50" charset="-128"/>
              </a:rPr>
              <a:t>Aws</a:t>
            </a:r>
            <a:r>
              <a:rPr lang="ja-JP" altLang="en-US" sz="2000" dirty="0">
                <a:latin typeface="Meiryo UI" pitchFamily="50" charset="-128"/>
                <a:ea typeface="Meiryo UI" pitchFamily="50" charset="-128"/>
                <a:cs typeface="Meiryo UI" pitchFamily="50" charset="-128"/>
              </a:rPr>
              <a:t>の監視からメモリ・</a:t>
            </a:r>
            <a:r>
              <a:rPr lang="en-US" altLang="ja-JP" sz="2000" dirty="0">
                <a:latin typeface="Meiryo UI" pitchFamily="50" charset="-128"/>
                <a:ea typeface="Meiryo UI" pitchFamily="50" charset="-128"/>
                <a:cs typeface="Meiryo UI" pitchFamily="50" charset="-128"/>
              </a:rPr>
              <a:t>CPU</a:t>
            </a:r>
            <a:r>
              <a:rPr lang="ja-JP" altLang="en-US" sz="2000" dirty="0">
                <a:latin typeface="Meiryo UI" pitchFamily="50" charset="-128"/>
                <a:ea typeface="Meiryo UI" pitchFamily="50" charset="-128"/>
                <a:cs typeface="Meiryo UI" pitchFamily="50" charset="-128"/>
              </a:rPr>
              <a:t>・ディスク容量など、閾値を超える現象はありません。どの処理に時間がかかったか特定するため、</a:t>
            </a:r>
            <a:r>
              <a:rPr lang="en-US" altLang="ja-JP" sz="2000" dirty="0">
                <a:latin typeface="Meiryo UI" pitchFamily="50" charset="-128"/>
                <a:ea typeface="Meiryo UI" pitchFamily="50" charset="-128"/>
                <a:cs typeface="Meiryo UI" pitchFamily="50" charset="-128"/>
              </a:rPr>
              <a:t>SYS06</a:t>
            </a:r>
            <a:r>
              <a:rPr lang="ja-JP" altLang="en-US" sz="2000" dirty="0">
                <a:latin typeface="Meiryo UI" pitchFamily="50" charset="-128"/>
                <a:ea typeface="Meiryo UI" pitchFamily="50" charset="-128"/>
                <a:cs typeface="Meiryo UI" pitchFamily="50" charset="-128"/>
              </a:rPr>
              <a:t>にディバッグコードを入れて、検証サーバでテストを行います。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１－２．問題分析のストーリー、１</a:t>
            </a:r>
          </a:p>
        </p:txBody>
      </p:sp>
      <p:graphicFrame>
        <p:nvGraphicFramePr>
          <p:cNvPr id="6" name="表 5"/>
          <p:cNvGraphicFramePr>
            <a:graphicFrameLocks noGrp="1"/>
          </p:cNvGraphicFramePr>
          <p:nvPr>
            <p:extLst>
              <p:ext uri="{D42A27DB-BD31-4B8C-83A1-F6EECF244321}">
                <p14:modId xmlns:p14="http://schemas.microsoft.com/office/powerpoint/2010/main" val="2130687965"/>
              </p:ext>
            </p:extLst>
          </p:nvPr>
        </p:nvGraphicFramePr>
        <p:xfrm>
          <a:off x="251136" y="2405993"/>
          <a:ext cx="8482961" cy="2225040"/>
        </p:xfrm>
        <a:graphic>
          <a:graphicData uri="http://schemas.openxmlformats.org/drawingml/2006/table">
            <a:tbl>
              <a:tblPr firstRow="1" bandRow="1">
                <a:tableStyleId>{5C22544A-7EE6-4342-B048-85BDC9FD1C3A}</a:tableStyleId>
              </a:tblPr>
              <a:tblGrid>
                <a:gridCol w="6614747">
                  <a:extLst>
                    <a:ext uri="{9D8B030D-6E8A-4147-A177-3AD203B41FA5}">
                      <a16:colId xmlns:a16="http://schemas.microsoft.com/office/drawing/2014/main" val="20000"/>
                    </a:ext>
                  </a:extLst>
                </a:gridCol>
                <a:gridCol w="1868214">
                  <a:extLst>
                    <a:ext uri="{9D8B030D-6E8A-4147-A177-3AD203B41FA5}">
                      <a16:colId xmlns:a16="http://schemas.microsoft.com/office/drawing/2014/main" val="20001"/>
                    </a:ext>
                  </a:extLst>
                </a:gridCol>
              </a:tblGrid>
              <a:tr h="370840">
                <a:tc>
                  <a:txBody>
                    <a:bodyPr/>
                    <a:lstStyle/>
                    <a:p>
                      <a:r>
                        <a:rPr kumimoji="1" lang="ja-JP" altLang="en-US" dirty="0"/>
                        <a:t>処理</a:t>
                      </a:r>
                    </a:p>
                  </a:txBody>
                  <a:tcPr/>
                </a:tc>
                <a:tc>
                  <a:txBody>
                    <a:bodyPr/>
                    <a:lstStyle/>
                    <a:p>
                      <a:r>
                        <a:rPr kumimoji="1" lang="ja-JP" altLang="en-US" dirty="0"/>
                        <a:t>時間</a:t>
                      </a:r>
                    </a:p>
                  </a:txBody>
                  <a:tcPr/>
                </a:tc>
                <a:extLst>
                  <a:ext uri="{0D108BD9-81ED-4DB2-BD59-A6C34878D82A}">
                    <a16:rowId xmlns:a16="http://schemas.microsoft.com/office/drawing/2014/main" val="10000"/>
                  </a:ext>
                </a:extLst>
              </a:tr>
              <a:tr h="370840">
                <a:tc>
                  <a:txBody>
                    <a:bodyPr/>
                    <a:lstStyle/>
                    <a:p>
                      <a:r>
                        <a:rPr kumimoji="1" lang="ja-JP" altLang="en-US" dirty="0"/>
                        <a:t>前回処理残骸を削除</a:t>
                      </a:r>
                    </a:p>
                  </a:txBody>
                  <a:tcPr/>
                </a:tc>
                <a:tc>
                  <a:txBody>
                    <a:bodyPr/>
                    <a:lstStyle/>
                    <a:p>
                      <a:r>
                        <a:rPr kumimoji="1" lang="ja-JP" altLang="en-US" dirty="0"/>
                        <a:t>わずか</a:t>
                      </a:r>
                    </a:p>
                  </a:txBody>
                  <a:tcPr/>
                </a:tc>
                <a:extLst>
                  <a:ext uri="{0D108BD9-81ED-4DB2-BD59-A6C34878D82A}">
                    <a16:rowId xmlns:a16="http://schemas.microsoft.com/office/drawing/2014/main" val="10001"/>
                  </a:ext>
                </a:extLst>
              </a:tr>
              <a:tr h="370840">
                <a:tc>
                  <a:txBody>
                    <a:bodyPr/>
                    <a:lstStyle/>
                    <a:p>
                      <a:r>
                        <a:rPr lang="ja-JP" altLang="en-US" dirty="0"/>
                        <a:t>代理店ごとのテーブルを削除する</a:t>
                      </a:r>
                    </a:p>
                  </a:txBody>
                  <a:tcPr/>
                </a:tc>
                <a:tc>
                  <a:txBody>
                    <a:bodyPr/>
                    <a:lstStyle/>
                    <a:p>
                      <a:r>
                        <a:rPr lang="ja-JP" altLang="en-US" dirty="0"/>
                        <a:t>数分間</a:t>
                      </a:r>
                    </a:p>
                  </a:txBody>
                  <a:tcPr/>
                </a:tc>
                <a:extLst>
                  <a:ext uri="{0D108BD9-81ED-4DB2-BD59-A6C34878D82A}">
                    <a16:rowId xmlns:a16="http://schemas.microsoft.com/office/drawing/2014/main" val="10002"/>
                  </a:ext>
                </a:extLst>
              </a:tr>
              <a:tr h="370840">
                <a:tc>
                  <a:txBody>
                    <a:bodyPr/>
                    <a:lstStyle/>
                    <a:p>
                      <a:r>
                        <a:rPr kumimoji="1" lang="ja-JP" altLang="en-US" dirty="0"/>
                        <a:t>テキストを代理店ごとの</a:t>
                      </a:r>
                      <a:r>
                        <a:rPr kumimoji="1" lang="en-US" altLang="ja-JP" dirty="0"/>
                        <a:t>CSV</a:t>
                      </a:r>
                      <a:r>
                        <a:rPr kumimoji="1" lang="ja-JP" altLang="en-US" dirty="0"/>
                        <a:t>に分割する</a:t>
                      </a:r>
                    </a:p>
                  </a:txBody>
                  <a:tcPr/>
                </a:tc>
                <a:tc>
                  <a:txBody>
                    <a:bodyPr/>
                    <a:lstStyle/>
                    <a:p>
                      <a:r>
                        <a:rPr kumimoji="1" lang="ja-JP" altLang="en-US" dirty="0"/>
                        <a:t>２時間</a:t>
                      </a:r>
                    </a:p>
                  </a:txBody>
                  <a:tcPr/>
                </a:tc>
                <a:extLst>
                  <a:ext uri="{0D108BD9-81ED-4DB2-BD59-A6C34878D82A}">
                    <a16:rowId xmlns:a16="http://schemas.microsoft.com/office/drawing/2014/main" val="10003"/>
                  </a:ext>
                </a:extLst>
              </a:tr>
              <a:tr h="370840">
                <a:tc>
                  <a:txBody>
                    <a:bodyPr/>
                    <a:lstStyle/>
                    <a:p>
                      <a:r>
                        <a:rPr kumimoji="1" lang="ja-JP" altLang="en-US" dirty="0"/>
                        <a:t>代理店ごとの</a:t>
                      </a:r>
                      <a:r>
                        <a:rPr kumimoji="1" lang="en-US" altLang="ja-JP" dirty="0"/>
                        <a:t>CSV</a:t>
                      </a:r>
                      <a:r>
                        <a:rPr kumimoji="1" lang="ja-JP" altLang="en-US" dirty="0"/>
                        <a:t>を取り込む</a:t>
                      </a:r>
                    </a:p>
                  </a:txBody>
                  <a:tcPr/>
                </a:tc>
                <a:tc>
                  <a:txBody>
                    <a:bodyPr/>
                    <a:lstStyle/>
                    <a:p>
                      <a:r>
                        <a:rPr kumimoji="1" lang="ja-JP" altLang="en-US" dirty="0"/>
                        <a:t>１５分ぐらい</a:t>
                      </a:r>
                    </a:p>
                  </a:txBody>
                  <a:tcPr/>
                </a:tc>
                <a:extLst>
                  <a:ext uri="{0D108BD9-81ED-4DB2-BD59-A6C34878D82A}">
                    <a16:rowId xmlns:a16="http://schemas.microsoft.com/office/drawing/2014/main" val="10004"/>
                  </a:ext>
                </a:extLst>
              </a:tr>
              <a:tr h="370840">
                <a:tc>
                  <a:txBody>
                    <a:bodyPr/>
                    <a:lstStyle/>
                    <a:p>
                      <a:r>
                        <a:rPr lang="ja-JP" altLang="en-US" dirty="0"/>
                        <a:t>後処理</a:t>
                      </a:r>
                    </a:p>
                  </a:txBody>
                  <a:tcPr/>
                </a:tc>
                <a:tc>
                  <a:txBody>
                    <a:bodyPr/>
                    <a:lstStyle/>
                    <a:p>
                      <a:r>
                        <a:rPr lang="ja-JP" altLang="en-US" dirty="0"/>
                        <a:t>わずか</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156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テキスト分割の処理は、テキストから１行ずつデータ読み込み、代理店コードの項目により保存すべき</a:t>
            </a:r>
            <a:r>
              <a:rPr lang="en-US" altLang="ja-JP" sz="2000" dirty="0">
                <a:latin typeface="Meiryo UI" pitchFamily="50" charset="-128"/>
                <a:ea typeface="Meiryo UI" pitchFamily="50" charset="-128"/>
                <a:cs typeface="Meiryo UI" pitchFamily="50" charset="-128"/>
              </a:rPr>
              <a:t>CSV</a:t>
            </a:r>
            <a:r>
              <a:rPr lang="ja-JP" altLang="en-US" sz="2000" dirty="0">
                <a:latin typeface="Meiryo UI" pitchFamily="50" charset="-128"/>
                <a:ea typeface="Meiryo UI" pitchFamily="50" charset="-128"/>
                <a:cs typeface="Meiryo UI" pitchFamily="50" charset="-128"/>
              </a:rPr>
              <a:t>ファイルを開いて、データを保存して、</a:t>
            </a:r>
            <a:r>
              <a:rPr lang="en-US" altLang="ja-JP" sz="2000" dirty="0">
                <a:latin typeface="Meiryo UI" pitchFamily="50" charset="-128"/>
                <a:ea typeface="Meiryo UI" pitchFamily="50" charset="-128"/>
                <a:cs typeface="Meiryo UI" pitchFamily="50" charset="-128"/>
              </a:rPr>
              <a:t>CSV</a:t>
            </a:r>
            <a:r>
              <a:rPr lang="ja-JP" altLang="en-US" sz="2000" dirty="0">
                <a:latin typeface="Meiryo UI" pitchFamily="50" charset="-128"/>
                <a:ea typeface="Meiryo UI" pitchFamily="50" charset="-128"/>
                <a:cs typeface="Meiryo UI" pitchFamily="50" charset="-128"/>
              </a:rPr>
              <a:t>を閉じます。もし</a:t>
            </a:r>
            <a:r>
              <a:rPr lang="en-US" altLang="ja-JP" sz="2000" dirty="0">
                <a:latin typeface="Meiryo UI" pitchFamily="50" charset="-128"/>
                <a:ea typeface="Meiryo UI" pitchFamily="50" charset="-128"/>
                <a:cs typeface="Meiryo UI" pitchFamily="50" charset="-128"/>
              </a:rPr>
              <a:t>CSV</a:t>
            </a:r>
            <a:r>
              <a:rPr lang="ja-JP" altLang="en-US" sz="2000" dirty="0">
                <a:latin typeface="Meiryo UI" pitchFamily="50" charset="-128"/>
                <a:ea typeface="Meiryo UI" pitchFamily="50" charset="-128"/>
                <a:cs typeface="Meiryo UI" pitchFamily="50" charset="-128"/>
              </a:rPr>
              <a:t>ファイルがなければ、新規作成します。１０万行ずつディバッグ情報を入れて、実行時間を図ります。以下のグラフを作りました。</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AWS</a:t>
            </a:r>
            <a:r>
              <a:rPr lang="ja-JP" altLang="en-US" sz="2000" dirty="0">
                <a:latin typeface="Meiryo UI" pitchFamily="50" charset="-128"/>
                <a:ea typeface="Meiryo UI" pitchFamily="50" charset="-128"/>
                <a:cs typeface="Meiryo UI" pitchFamily="50" charset="-128"/>
              </a:rPr>
              <a:t>全体の負荷に影響されているかどうか判明するため、違う時間帯で２回テストしました。結果は同じです。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１－２．問題分析のストーリー、２</a:t>
            </a:r>
          </a:p>
        </p:txBody>
      </p:sp>
      <p:pic>
        <p:nvPicPr>
          <p:cNvPr id="4" name="図 3"/>
          <p:cNvPicPr>
            <a:picLocks noChangeAspect="1"/>
          </p:cNvPicPr>
          <p:nvPr/>
        </p:nvPicPr>
        <p:blipFill>
          <a:blip r:embed="rId3"/>
          <a:stretch>
            <a:fillRect/>
          </a:stretch>
        </p:blipFill>
        <p:spPr>
          <a:xfrm>
            <a:off x="2687427" y="3190855"/>
            <a:ext cx="6115050" cy="3000375"/>
          </a:xfrm>
          <a:prstGeom prst="rect">
            <a:avLst/>
          </a:prstGeom>
        </p:spPr>
      </p:pic>
      <p:sp>
        <p:nvSpPr>
          <p:cNvPr id="5" name="角丸四角形吹き出し 4"/>
          <p:cNvSpPr/>
          <p:nvPr/>
        </p:nvSpPr>
        <p:spPr>
          <a:xfrm>
            <a:off x="307975" y="3190855"/>
            <a:ext cx="1868214" cy="1064973"/>
          </a:xfrm>
          <a:prstGeom prst="wedgeRoundRectCallout">
            <a:avLst>
              <a:gd name="adj1" fmla="val 68197"/>
              <a:gd name="adj2" fmla="val -42606"/>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１０万</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行データを</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処理する時間、</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単位（分）</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57352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B7BCD78-9585-42C5-8F21-0D08ACAF390E}"/>
              </a:ext>
            </a:extLst>
          </p:cNvPr>
          <p:cNvPicPr>
            <a:picLocks noChangeAspect="1"/>
          </p:cNvPicPr>
          <p:nvPr/>
        </p:nvPicPr>
        <p:blipFill>
          <a:blip r:embed="rId3"/>
          <a:stretch>
            <a:fillRect/>
          </a:stretch>
        </p:blipFill>
        <p:spPr>
          <a:xfrm>
            <a:off x="0" y="1857375"/>
            <a:ext cx="9144000" cy="5000625"/>
          </a:xfrm>
          <a:prstGeom prst="rect">
            <a:avLst/>
          </a:prstGeom>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AWS</a:t>
            </a:r>
            <a:r>
              <a:rPr lang="ja-JP" altLang="en-US" sz="2000" dirty="0">
                <a:latin typeface="Meiryo UI" pitchFamily="50" charset="-128"/>
                <a:ea typeface="Meiryo UI" pitchFamily="50" charset="-128"/>
                <a:cs typeface="Meiryo UI" pitchFamily="50" charset="-128"/>
              </a:rPr>
              <a:t>監視画面から、ディスクトラフィックは連続的に高い数字とわかりました。</a:t>
            </a:r>
            <a:r>
              <a:rPr lang="en-US" altLang="ja-JP" sz="2000" dirty="0">
                <a:latin typeface="Meiryo UI" pitchFamily="50" charset="-128"/>
                <a:ea typeface="Meiryo UI" pitchFamily="50" charset="-128"/>
                <a:cs typeface="Meiryo UI" pitchFamily="50" charset="-128"/>
              </a:rPr>
              <a:t>※</a:t>
            </a:r>
            <a:r>
              <a:rPr lang="ja-JP" altLang="en-US" sz="2000">
                <a:latin typeface="Meiryo UI" pitchFamily="50" charset="-128"/>
                <a:ea typeface="Meiryo UI" pitchFamily="50" charset="-128"/>
                <a:cs typeface="Meiryo UI" pitchFamily="50" charset="-128"/>
              </a:rPr>
              <a:t>閾値までまだです。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１－２．問題分析のストーリー、３</a:t>
            </a:r>
          </a:p>
        </p:txBody>
      </p:sp>
    </p:spTree>
    <p:extLst>
      <p:ext uri="{BB962C8B-B14F-4D97-AF65-F5344CB8AC3E}">
        <p14:creationId xmlns:p14="http://schemas.microsoft.com/office/powerpoint/2010/main" val="70847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ファイルを開くと閉じる処理の回数を減らすため、以下のように調整してみました。</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１－３．解決方法</a:t>
            </a:r>
          </a:p>
        </p:txBody>
      </p:sp>
      <p:sp>
        <p:nvSpPr>
          <p:cNvPr id="7" name="テキスト ボックス 6"/>
          <p:cNvSpPr txBox="1"/>
          <p:nvPr/>
        </p:nvSpPr>
        <p:spPr>
          <a:xfrm>
            <a:off x="251136" y="1382638"/>
            <a:ext cx="2121574" cy="369332"/>
          </a:xfrm>
          <a:prstGeom prst="rect">
            <a:avLst/>
          </a:prstGeom>
          <a:noFill/>
        </p:spPr>
        <p:txBody>
          <a:bodyPr wrap="square" rtlCol="0">
            <a:spAutoFit/>
          </a:bodyPr>
          <a:lstStyle/>
          <a:p>
            <a:r>
              <a:rPr lang="ja-JP" altLang="en-US" dirty="0"/>
              <a:t>既存</a:t>
            </a:r>
            <a:endParaRPr kumimoji="1" lang="ja-JP" altLang="en-US" dirty="0"/>
          </a:p>
        </p:txBody>
      </p:sp>
      <p:sp>
        <p:nvSpPr>
          <p:cNvPr id="8" name="テキスト ボックス 7"/>
          <p:cNvSpPr txBox="1"/>
          <p:nvPr/>
        </p:nvSpPr>
        <p:spPr>
          <a:xfrm>
            <a:off x="5412575" y="1404454"/>
            <a:ext cx="2121574" cy="369332"/>
          </a:xfrm>
          <a:prstGeom prst="rect">
            <a:avLst/>
          </a:prstGeom>
          <a:noFill/>
        </p:spPr>
        <p:txBody>
          <a:bodyPr wrap="square" rtlCol="0">
            <a:spAutoFit/>
          </a:bodyPr>
          <a:lstStyle/>
          <a:p>
            <a:r>
              <a:rPr lang="ja-JP" altLang="en-US" dirty="0"/>
              <a:t>調整後</a:t>
            </a:r>
            <a:endParaRPr kumimoji="1" lang="ja-JP" altLang="en-US" dirty="0"/>
          </a:p>
        </p:txBody>
      </p:sp>
      <p:sp>
        <p:nvSpPr>
          <p:cNvPr id="2" name="角丸四角形 1"/>
          <p:cNvSpPr/>
          <p:nvPr/>
        </p:nvSpPr>
        <p:spPr>
          <a:xfrm>
            <a:off x="307975" y="1773786"/>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１行テキストデータを読み取る</a:t>
            </a:r>
          </a:p>
        </p:txBody>
      </p:sp>
      <p:sp>
        <p:nvSpPr>
          <p:cNvPr id="4" name="フローチャート: 判断 3"/>
          <p:cNvSpPr/>
          <p:nvPr/>
        </p:nvSpPr>
        <p:spPr>
          <a:xfrm>
            <a:off x="73463" y="2574714"/>
            <a:ext cx="2037145" cy="1131068"/>
          </a:xfrm>
          <a:prstGeom prst="flowChartDecisi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5" y="2772695"/>
            <a:ext cx="1654832" cy="738664"/>
          </a:xfrm>
          <a:prstGeom prst="rect">
            <a:avLst/>
          </a:prstGeom>
          <a:noFill/>
        </p:spPr>
        <p:txBody>
          <a:bodyPr wrap="square" rtlCol="0">
            <a:spAutoFit/>
          </a:bodyPr>
          <a:lstStyle/>
          <a:p>
            <a:r>
              <a:rPr lang="ja-JP" altLang="en-US" sz="1400" dirty="0">
                <a:latin typeface="Meiryo UI" panose="020B0604030504040204" pitchFamily="50" charset="-128"/>
                <a:ea typeface="Meiryo UI" panose="020B0604030504040204" pitchFamily="50" charset="-128"/>
              </a:rPr>
              <a:t>代理店コード項目で同名</a:t>
            </a:r>
            <a:r>
              <a:rPr lang="en-US" altLang="ja-JP" sz="1400" dirty="0">
                <a:latin typeface="Meiryo UI" panose="020B0604030504040204" pitchFamily="50" charset="-128"/>
                <a:ea typeface="Meiryo UI" panose="020B0604030504040204" pitchFamily="50" charset="-128"/>
              </a:rPr>
              <a:t>CSV</a:t>
            </a:r>
            <a:r>
              <a:rPr lang="ja-JP" altLang="en-US" sz="1400" dirty="0">
                <a:latin typeface="Meiryo UI" panose="020B0604030504040204" pitchFamily="50" charset="-128"/>
                <a:ea typeface="Meiryo UI" panose="020B0604030504040204" pitchFamily="50" charset="-128"/>
              </a:rPr>
              <a:t>有無を確認する</a:t>
            </a:r>
            <a:endParaRPr kumimoji="1" lang="ja-JP" altLang="en-US" sz="1400" dirty="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2046908" y="2789258"/>
            <a:ext cx="771542" cy="369332"/>
          </a:xfrm>
          <a:prstGeom prst="rect">
            <a:avLst/>
          </a:prstGeom>
          <a:noFill/>
        </p:spPr>
        <p:txBody>
          <a:bodyPr wrap="square" rtlCol="0">
            <a:spAutoFit/>
          </a:bodyPr>
          <a:lstStyle/>
          <a:p>
            <a:r>
              <a:rPr lang="ja-JP" altLang="en-US" dirty="0"/>
              <a:t>なし</a:t>
            </a:r>
            <a:endParaRPr kumimoji="1" lang="ja-JP" altLang="en-US" dirty="0"/>
          </a:p>
        </p:txBody>
      </p:sp>
      <p:sp>
        <p:nvSpPr>
          <p:cNvPr id="15" name="角丸四角形 14"/>
          <p:cNvSpPr/>
          <p:nvPr/>
        </p:nvSpPr>
        <p:spPr>
          <a:xfrm>
            <a:off x="1970689" y="3517878"/>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を作成する</a:t>
            </a:r>
          </a:p>
        </p:txBody>
      </p:sp>
      <p:cxnSp>
        <p:nvCxnSpPr>
          <p:cNvPr id="6" name="カギ線コネクタ 5"/>
          <p:cNvCxnSpPr>
            <a:stCxn id="4" idx="3"/>
            <a:endCxn id="15" idx="0"/>
          </p:cNvCxnSpPr>
          <p:nvPr/>
        </p:nvCxnSpPr>
        <p:spPr>
          <a:xfrm>
            <a:off x="2110608" y="3140248"/>
            <a:ext cx="644142" cy="3776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307975" y="442439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を開く</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20" name="カギ線コネクタ 19"/>
          <p:cNvCxnSpPr>
            <a:stCxn id="4" idx="2"/>
            <a:endCxn id="19" idx="0"/>
          </p:cNvCxnSpPr>
          <p:nvPr/>
        </p:nvCxnSpPr>
        <p:spPr>
          <a:xfrm rot="5400000">
            <a:off x="732730" y="4065088"/>
            <a:ext cx="718613" cy="127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15" idx="2"/>
            <a:endCxn id="19" idx="0"/>
          </p:cNvCxnSpPr>
          <p:nvPr/>
        </p:nvCxnSpPr>
        <p:spPr>
          <a:xfrm rot="5400000">
            <a:off x="1809093" y="3478738"/>
            <a:ext cx="228600" cy="16627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角丸四角形 30"/>
          <p:cNvSpPr/>
          <p:nvPr/>
        </p:nvSpPr>
        <p:spPr>
          <a:xfrm>
            <a:off x="301625" y="5184850"/>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１行データを保存</a:t>
            </a:r>
          </a:p>
        </p:txBody>
      </p:sp>
      <p:sp>
        <p:nvSpPr>
          <p:cNvPr id="32" name="テキスト ボックス 31"/>
          <p:cNvSpPr txBox="1"/>
          <p:nvPr/>
        </p:nvSpPr>
        <p:spPr>
          <a:xfrm>
            <a:off x="1104555" y="3672276"/>
            <a:ext cx="771542" cy="369332"/>
          </a:xfrm>
          <a:prstGeom prst="rect">
            <a:avLst/>
          </a:prstGeom>
          <a:noFill/>
        </p:spPr>
        <p:txBody>
          <a:bodyPr wrap="square" rtlCol="0">
            <a:spAutoFit/>
          </a:bodyPr>
          <a:lstStyle/>
          <a:p>
            <a:r>
              <a:rPr lang="ja-JP" altLang="en-US" dirty="0"/>
              <a:t>あり</a:t>
            </a:r>
            <a:endParaRPr kumimoji="1" lang="ja-JP" altLang="en-US" dirty="0"/>
          </a:p>
        </p:txBody>
      </p:sp>
      <p:sp>
        <p:nvSpPr>
          <p:cNvPr id="33" name="角丸四角形 32"/>
          <p:cNvSpPr/>
          <p:nvPr/>
        </p:nvSpPr>
        <p:spPr>
          <a:xfrm>
            <a:off x="314326" y="594530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同名</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を閉じる</a:t>
            </a:r>
          </a:p>
        </p:txBody>
      </p:sp>
      <p:sp>
        <p:nvSpPr>
          <p:cNvPr id="34" name="角丸四角形 33"/>
          <p:cNvSpPr/>
          <p:nvPr/>
        </p:nvSpPr>
        <p:spPr>
          <a:xfrm>
            <a:off x="5412575" y="1751970"/>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用</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変数を作成する</a:t>
            </a:r>
          </a:p>
        </p:txBody>
      </p:sp>
      <p:sp>
        <p:nvSpPr>
          <p:cNvPr id="35" name="角丸四角形 34"/>
          <p:cNvSpPr/>
          <p:nvPr/>
        </p:nvSpPr>
        <p:spPr>
          <a:xfrm>
            <a:off x="5412574" y="2517524"/>
            <a:ext cx="3068161"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１０万行を読み取って、代理店コード毎に配列に分けて、バッファに保存する。</a:t>
            </a:r>
          </a:p>
        </p:txBody>
      </p:sp>
      <p:sp>
        <p:nvSpPr>
          <p:cNvPr id="36" name="角丸四角形 35"/>
          <p:cNvSpPr/>
          <p:nvPr/>
        </p:nvSpPr>
        <p:spPr>
          <a:xfrm>
            <a:off x="5412574" y="3283078"/>
            <a:ext cx="306816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バッファーに格納した代理店コードごとの配列をループし</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CSV</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保存処理を行う</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8" name="正方形/長方形 27"/>
          <p:cNvSpPr/>
          <p:nvPr/>
        </p:nvSpPr>
        <p:spPr>
          <a:xfrm>
            <a:off x="155576" y="2574714"/>
            <a:ext cx="3320722" cy="4048508"/>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正方形/長方形 37"/>
          <p:cNvSpPr/>
          <p:nvPr/>
        </p:nvSpPr>
        <p:spPr>
          <a:xfrm>
            <a:off x="5412574" y="4133331"/>
            <a:ext cx="3068161" cy="569621"/>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左の赤枠と近い処理ですだが、</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１行ではなく、１つの配列を保存する。</a:t>
            </a:r>
          </a:p>
        </p:txBody>
      </p:sp>
      <p:sp>
        <p:nvSpPr>
          <p:cNvPr id="39" name="角丸四角形 38"/>
          <p:cNvSpPr/>
          <p:nvPr/>
        </p:nvSpPr>
        <p:spPr>
          <a:xfrm>
            <a:off x="5412575" y="4845891"/>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バッファー</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用</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Map</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変数を</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クリア</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角丸四角形 39"/>
          <p:cNvSpPr/>
          <p:nvPr/>
        </p:nvSpPr>
        <p:spPr>
          <a:xfrm>
            <a:off x="5412574" y="5627425"/>
            <a:ext cx="1568122" cy="677917"/>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次の１０万行を処理する</a:t>
            </a:r>
          </a:p>
        </p:txBody>
      </p:sp>
    </p:spTree>
    <p:extLst>
      <p:ext uri="{BB962C8B-B14F-4D97-AF65-F5344CB8AC3E}">
        <p14:creationId xmlns:p14="http://schemas.microsoft.com/office/powerpoint/2010/main" val="46310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１－４．評価</a:t>
            </a:r>
          </a:p>
        </p:txBody>
      </p:sp>
      <p:graphicFrame>
        <p:nvGraphicFramePr>
          <p:cNvPr id="5" name="表 4"/>
          <p:cNvGraphicFramePr>
            <a:graphicFrameLocks noGrp="1"/>
          </p:cNvGraphicFramePr>
          <p:nvPr>
            <p:extLst>
              <p:ext uri="{D42A27DB-BD31-4B8C-83A1-F6EECF244321}">
                <p14:modId xmlns:p14="http://schemas.microsoft.com/office/powerpoint/2010/main" val="674034527"/>
              </p:ext>
            </p:extLst>
          </p:nvPr>
        </p:nvGraphicFramePr>
        <p:xfrm>
          <a:off x="251136" y="1185598"/>
          <a:ext cx="8599542"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831115">
                  <a:extLst>
                    <a:ext uri="{9D8B030D-6E8A-4147-A177-3AD203B41FA5}">
                      <a16:colId xmlns:a16="http://schemas.microsoft.com/office/drawing/2014/main" val="20001"/>
                    </a:ext>
                  </a:extLst>
                </a:gridCol>
                <a:gridCol w="3736427">
                  <a:extLst>
                    <a:ext uri="{9D8B030D-6E8A-4147-A177-3AD203B41FA5}">
                      <a16:colId xmlns:a16="http://schemas.microsoft.com/office/drawing/2014/main" val="20002"/>
                    </a:ext>
                  </a:extLst>
                </a:gridCol>
              </a:tblGrid>
              <a:tr h="0">
                <a:tc>
                  <a:txBody>
                    <a:bodyPr/>
                    <a:lstStyle/>
                    <a:p>
                      <a:r>
                        <a:rPr kumimoji="1" lang="ja-JP" altLang="en-US" dirty="0"/>
                        <a:t>項目</a:t>
                      </a:r>
                    </a:p>
                  </a:txBody>
                  <a:tcPr/>
                </a:tc>
                <a:tc>
                  <a:txBody>
                    <a:bodyPr/>
                    <a:lstStyle/>
                    <a:p>
                      <a:r>
                        <a:rPr kumimoji="1" lang="ja-JP" altLang="en-US" dirty="0"/>
                        <a:t>既存</a:t>
                      </a:r>
                    </a:p>
                  </a:txBody>
                  <a:tcPr/>
                </a:tc>
                <a:tc>
                  <a:txBody>
                    <a:bodyPr/>
                    <a:lstStyle/>
                    <a:p>
                      <a:r>
                        <a:rPr kumimoji="1" lang="ja-JP" altLang="en-US" dirty="0"/>
                        <a:t>調整後</a:t>
                      </a:r>
                    </a:p>
                  </a:txBody>
                  <a:tcPr/>
                </a:tc>
                <a:extLst>
                  <a:ext uri="{0D108BD9-81ED-4DB2-BD59-A6C34878D82A}">
                    <a16:rowId xmlns:a16="http://schemas.microsoft.com/office/drawing/2014/main" val="10000"/>
                  </a:ext>
                </a:extLst>
              </a:tr>
              <a:tr h="370840">
                <a:tc>
                  <a:txBody>
                    <a:bodyPr/>
                    <a:lstStyle/>
                    <a:p>
                      <a:r>
                        <a:rPr kumimoji="1" lang="ja-JP" altLang="en-US" dirty="0"/>
                        <a:t>ファイル開閉回数</a:t>
                      </a:r>
                    </a:p>
                  </a:txBody>
                  <a:tcPr/>
                </a:tc>
                <a:tc>
                  <a:txBody>
                    <a:bodyPr/>
                    <a:lstStyle/>
                    <a:p>
                      <a:r>
                        <a:rPr kumimoji="1" lang="en-US" altLang="ja-JP" dirty="0"/>
                        <a:t>600</a:t>
                      </a:r>
                      <a:r>
                        <a:rPr kumimoji="1" lang="ja-JP" altLang="en-US" dirty="0"/>
                        <a:t>万行データの場合、</a:t>
                      </a:r>
                      <a:endParaRPr kumimoji="1" lang="en-US" altLang="ja-JP" dirty="0"/>
                    </a:p>
                    <a:p>
                      <a:r>
                        <a:rPr kumimoji="1" lang="en-US" altLang="ja-JP" dirty="0"/>
                        <a:t>600</a:t>
                      </a:r>
                      <a:r>
                        <a:rPr kumimoji="1" lang="ja-JP" altLang="en-US" dirty="0"/>
                        <a:t>万回の開閉。</a:t>
                      </a:r>
                    </a:p>
                  </a:txBody>
                  <a:tcPr/>
                </a:tc>
                <a:tc>
                  <a:txBody>
                    <a:bodyPr/>
                    <a:lstStyle/>
                    <a:p>
                      <a:r>
                        <a:rPr kumimoji="1" lang="en-US" altLang="ja-JP" dirty="0"/>
                        <a:t>10</a:t>
                      </a:r>
                      <a:r>
                        <a:rPr kumimoji="1" lang="ja-JP" altLang="en-US" dirty="0"/>
                        <a:t>万行ずつの保存処理</a:t>
                      </a:r>
                      <a:endParaRPr kumimoji="1" lang="en-US" altLang="ja-JP" dirty="0"/>
                    </a:p>
                    <a:p>
                      <a:r>
                        <a:rPr kumimoji="1" lang="en-US" altLang="ja-JP" dirty="0"/>
                        <a:t>60*</a:t>
                      </a:r>
                      <a:r>
                        <a:rPr kumimoji="1" lang="ja-JP" altLang="en-US" dirty="0"/>
                        <a:t>代理店数</a:t>
                      </a:r>
                      <a:r>
                        <a:rPr kumimoji="1" lang="en-US" altLang="ja-JP" dirty="0"/>
                        <a:t>7000</a:t>
                      </a:r>
                      <a:r>
                        <a:rPr kumimoji="1" lang="ja-JP" altLang="en-US" baseline="0" dirty="0"/>
                        <a:t> </a:t>
                      </a:r>
                      <a:endParaRPr kumimoji="1" lang="en-US" altLang="ja-JP" baseline="0" dirty="0"/>
                    </a:p>
                    <a:p>
                      <a:r>
                        <a:rPr kumimoji="1" lang="ja-JP" altLang="en-US" baseline="0" dirty="0"/>
                        <a:t>最大</a:t>
                      </a:r>
                      <a:r>
                        <a:rPr kumimoji="1" lang="en-US" altLang="ja-JP" baseline="0" dirty="0"/>
                        <a:t>24</a:t>
                      </a:r>
                      <a:r>
                        <a:rPr kumimoji="1" lang="ja-JP" altLang="en-US" baseline="0" dirty="0"/>
                        <a:t>万回の</a:t>
                      </a:r>
                      <a:r>
                        <a:rPr kumimoji="1" lang="ja-JP" altLang="en-US" dirty="0"/>
                        <a:t>開閉。</a:t>
                      </a:r>
                    </a:p>
                  </a:txBody>
                  <a:tcPr/>
                </a:tc>
                <a:extLst>
                  <a:ext uri="{0D108BD9-81ED-4DB2-BD59-A6C34878D82A}">
                    <a16:rowId xmlns:a16="http://schemas.microsoft.com/office/drawing/2014/main" val="10001"/>
                  </a:ext>
                </a:extLst>
              </a:tr>
              <a:tr h="213360">
                <a:tc>
                  <a:txBody>
                    <a:bodyPr/>
                    <a:lstStyle/>
                    <a:p>
                      <a:r>
                        <a:rPr kumimoji="1" lang="ja-JP" altLang="en-US" dirty="0"/>
                        <a:t>メモリ利用</a:t>
                      </a:r>
                    </a:p>
                  </a:txBody>
                  <a:tcPr/>
                </a:tc>
                <a:tc>
                  <a:txBody>
                    <a:bodyPr/>
                    <a:lstStyle/>
                    <a:p>
                      <a:r>
                        <a:rPr kumimoji="1" lang="ja-JP" altLang="en-US" dirty="0"/>
                        <a:t>特に注意点がない</a:t>
                      </a:r>
                    </a:p>
                  </a:txBody>
                  <a:tcPr/>
                </a:tc>
                <a:tc>
                  <a:txBody>
                    <a:bodyPr/>
                    <a:lstStyle/>
                    <a:p>
                      <a:r>
                        <a:rPr kumimoji="1" lang="ja-JP" altLang="en-US" dirty="0"/>
                        <a:t>１回</a:t>
                      </a:r>
                      <a:r>
                        <a:rPr kumimoji="1" lang="en-US" altLang="ja-JP" dirty="0"/>
                        <a:t>10</a:t>
                      </a:r>
                      <a:r>
                        <a:rPr kumimoji="1" lang="ja-JP" altLang="en-US" dirty="0"/>
                        <a:t>万行をバッファに格納する</a:t>
                      </a:r>
                      <a:endParaRPr kumimoji="1" lang="en-US" altLang="ja-JP" dirty="0"/>
                    </a:p>
                    <a:p>
                      <a:r>
                        <a:rPr kumimoji="1" lang="en-US" altLang="ja-JP" dirty="0"/>
                        <a:t>6GB/60</a:t>
                      </a:r>
                      <a:r>
                        <a:rPr kumimoji="1" lang="ja-JP" altLang="en-US" dirty="0"/>
                        <a:t>回 </a:t>
                      </a:r>
                      <a:r>
                        <a:rPr kumimoji="1" lang="en-US" altLang="ja-JP" dirty="0"/>
                        <a:t>= 100MB</a:t>
                      </a:r>
                      <a:endParaRPr kumimoji="1" lang="ja-JP" altLang="en-US" dirty="0"/>
                    </a:p>
                  </a:txBody>
                  <a:tcPr/>
                </a:tc>
                <a:extLst>
                  <a:ext uri="{0D108BD9-81ED-4DB2-BD59-A6C34878D82A}">
                    <a16:rowId xmlns:a16="http://schemas.microsoft.com/office/drawing/2014/main" val="10002"/>
                  </a:ext>
                </a:extLst>
              </a:tr>
              <a:tr h="426720">
                <a:tc>
                  <a:txBody>
                    <a:bodyPr/>
                    <a:lstStyle/>
                    <a:p>
                      <a:r>
                        <a:rPr kumimoji="1" lang="ja-JP" altLang="en-US" dirty="0"/>
                        <a:t>実行時間</a:t>
                      </a:r>
                    </a:p>
                  </a:txBody>
                  <a:tcPr/>
                </a:tc>
                <a:tc>
                  <a:txBody>
                    <a:bodyPr/>
                    <a:lstStyle/>
                    <a:p>
                      <a:r>
                        <a:rPr kumimoji="1" lang="ja-JP" altLang="en-US" dirty="0"/>
                        <a:t>構築時、３０分間</a:t>
                      </a:r>
                      <a:endParaRPr kumimoji="1" lang="en-US" altLang="ja-JP" dirty="0"/>
                    </a:p>
                    <a:p>
                      <a:r>
                        <a:rPr kumimoji="1" lang="ja-JP" altLang="en-US" dirty="0"/>
                        <a:t>最近、２時間</a:t>
                      </a:r>
                    </a:p>
                  </a:txBody>
                  <a:tcPr/>
                </a:tc>
                <a:tc>
                  <a:txBody>
                    <a:bodyPr/>
                    <a:lstStyle/>
                    <a:p>
                      <a:r>
                        <a:rPr kumimoji="1" lang="ja-JP" altLang="en-US" dirty="0"/>
                        <a:t>３０分間</a:t>
                      </a:r>
                    </a:p>
                  </a:txBody>
                  <a:tcPr/>
                </a:tc>
                <a:extLst>
                  <a:ext uri="{0D108BD9-81ED-4DB2-BD59-A6C34878D82A}">
                    <a16:rowId xmlns:a16="http://schemas.microsoft.com/office/drawing/2014/main" val="10003"/>
                  </a:ext>
                </a:extLst>
              </a:tr>
            </a:tbl>
          </a:graphicData>
        </a:graphic>
      </p:graphicFrame>
      <p:sp>
        <p:nvSpPr>
          <p:cNvPr id="9" name="角丸四角形吹き出し 8"/>
          <p:cNvSpPr/>
          <p:nvPr/>
        </p:nvSpPr>
        <p:spPr>
          <a:xfrm>
            <a:off x="2554014" y="4390696"/>
            <a:ext cx="3405352" cy="1450428"/>
          </a:xfrm>
          <a:prstGeom prst="wedgeRoundRectCallout">
            <a:avLst>
              <a:gd name="adj1" fmla="val -27777"/>
              <a:gd name="adj2" fmla="val -79348"/>
              <a:gd name="adj3" fmla="val 16667"/>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なぜこの差が出たのか、まだ不明です。</a:t>
            </a:r>
          </a:p>
        </p:txBody>
      </p:sp>
    </p:spTree>
    <p:extLst>
      <p:ext uri="{BB962C8B-B14F-4D97-AF65-F5344CB8AC3E}">
        <p14:creationId xmlns:p14="http://schemas.microsoft.com/office/powerpoint/2010/main" val="359067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84D0A9E-0D20-41A9-8A76-FFA734349822}"/>
              </a:ext>
            </a:extLst>
          </p:cNvPr>
          <p:cNvPicPr>
            <a:picLocks noChangeAspect="1"/>
          </p:cNvPicPr>
          <p:nvPr/>
        </p:nvPicPr>
        <p:blipFill>
          <a:blip r:embed="rId3"/>
          <a:stretch>
            <a:fillRect/>
          </a:stretch>
        </p:blipFill>
        <p:spPr>
          <a:xfrm>
            <a:off x="0" y="1857375"/>
            <a:ext cx="9144000" cy="5000625"/>
          </a:xfrm>
          <a:prstGeom prst="rect">
            <a:avLst/>
          </a:prstGeom>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赤枠の</a:t>
            </a:r>
            <a:r>
              <a:rPr lang="ja-JP" altLang="en-US" sz="2000" dirty="0" err="1">
                <a:latin typeface="Meiryo UI" pitchFamily="50" charset="-128"/>
                <a:ea typeface="Meiryo UI" pitchFamily="50" charset="-128"/>
                <a:cs typeface="Meiryo UI" pitchFamily="50" charset="-128"/>
              </a:rPr>
              <a:t>は</a:t>
            </a:r>
            <a:r>
              <a:rPr lang="ja-JP" altLang="en-US" sz="2000" dirty="0">
                <a:latin typeface="Meiryo UI" pitchFamily="50" charset="-128"/>
                <a:ea typeface="Meiryo UI" pitchFamily="50" charset="-128"/>
                <a:cs typeface="Meiryo UI" pitchFamily="50" charset="-128"/>
              </a:rPr>
              <a:t>、修正後ソースでバッチ実行時のディスクトラフィックの様子です。</a:t>
            </a:r>
            <a:endParaRPr lang="en-US" altLang="ja-JP" sz="2000" dirty="0">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１－５．監視から効果確認</a:t>
            </a:r>
          </a:p>
        </p:txBody>
      </p:sp>
      <p:sp>
        <p:nvSpPr>
          <p:cNvPr id="5" name="正方形/長方形 4"/>
          <p:cNvSpPr/>
          <p:nvPr/>
        </p:nvSpPr>
        <p:spPr>
          <a:xfrm>
            <a:off x="5872656" y="3334407"/>
            <a:ext cx="898634" cy="92228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0479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１－６．添付：プログラム抜粋</a:t>
            </a:r>
          </a:p>
        </p:txBody>
      </p:sp>
      <p:sp>
        <p:nvSpPr>
          <p:cNvPr id="2" name="正方形/長方形 1"/>
          <p:cNvSpPr/>
          <p:nvPr/>
        </p:nvSpPr>
        <p:spPr>
          <a:xfrm>
            <a:off x="251136" y="956658"/>
            <a:ext cx="5861597" cy="5415455"/>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makeCsvFile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 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ファイル転換後、一時</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ファイル作成</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txtReader.loopAllLines</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txtConvertWriter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for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key in 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(key=="debug") continue;</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new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 ",", "\"", "MS932");</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CSV</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書込み処理をインスタンスする</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=0;i&lt;buffers[</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length;i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=buffers[</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csvwriter.writeLine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csvwriter.close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buffers={};</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function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txtConvertWriter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aryRowData</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intNum</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intNum</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100000 == 0 ){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rgbClr val="FFFF00"/>
                </a:solidFill>
                <a:latin typeface="Meiryo UI" panose="020B0604030504040204" pitchFamily="50" charset="-128"/>
                <a:ea typeface="Meiryo UI" panose="020B0604030504040204" pitchFamily="50" charset="-128"/>
                <a:cs typeface="Meiryo UI" panose="020B0604030504040204" pitchFamily="50" charset="-128"/>
              </a:rPr>
              <a:t>saveCSV</a:t>
            </a:r>
            <a:r>
              <a:rPr lang="en-US" altLang="ja-JP" sz="1000" dirty="0">
                <a:solidFill>
                  <a:srgbClr val="FFFF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endPar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代理店コードサブコード</a:t>
            </a:r>
          </a:p>
          <a:p>
            <a:r>
              <a:rPr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a:t>
            </a:r>
            <a:r>
              <a:rPr lang="en-US" altLang="ja-JP" sz="10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substr</a:t>
            </a:r>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(0,5);</a:t>
            </a:r>
          </a:p>
          <a:p>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    buffers[</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agencyCode</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].push(</a:t>
            </a:r>
            <a:r>
              <a:rPr lang="en-US" altLang="ja-JP" sz="1000" dirty="0" err="1">
                <a:solidFill>
                  <a:srgbClr val="FFC000"/>
                </a:solidFill>
                <a:latin typeface="Meiryo UI" panose="020B0604030504040204" pitchFamily="50" charset="-128"/>
                <a:ea typeface="Meiryo UI" panose="020B0604030504040204" pitchFamily="50" charset="-128"/>
                <a:cs typeface="Meiryo UI" panose="020B0604030504040204" pitchFamily="50" charset="-128"/>
              </a:rPr>
              <a:t>aryField</a:t>
            </a:r>
            <a:r>
              <a:rPr lang="en-US" altLang="ja-JP" sz="1000" dirty="0">
                <a:solidFill>
                  <a:srgbClr val="FFC000"/>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0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76950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38599</TotalTime>
  <Words>1135</Words>
  <Application>Microsoft Office PowerPoint</Application>
  <PresentationFormat>画面に合わせる (4:3)</PresentationFormat>
  <Paragraphs>182</Paragraphs>
  <Slides>15</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ＭＳ Ｐゴシック</vt:lpstr>
      <vt:lpstr>MS UI Gothic</vt:lpstr>
      <vt:lpstr>Arial</vt:lpstr>
      <vt:lpstr>Calibri</vt:lpstr>
      <vt:lpstr>Wingdings</vt:lpstr>
      <vt:lpstr>1_Office ​​テーマ</vt:lpstr>
      <vt:lpstr>PowerPoint プレゼンテーション</vt:lpstr>
      <vt:lpstr>１－１．問題発見</vt:lpstr>
      <vt:lpstr>１－２．問題分析のストーリー、１</vt:lpstr>
      <vt:lpstr>１－２．問題分析のストーリー、２</vt:lpstr>
      <vt:lpstr>１－２．問題分析のストーリー、３</vt:lpstr>
      <vt:lpstr>１－３．解決方法</vt:lpstr>
      <vt:lpstr>１－４．評価</vt:lpstr>
      <vt:lpstr>１－５．監視から効果確認</vt:lpstr>
      <vt:lpstr>１－６．添付：プログラム抜粋</vt:lpstr>
      <vt:lpstr>２－１． CloudWatch とは</vt:lpstr>
      <vt:lpstr>２－２． EBS とは</vt:lpstr>
      <vt:lpstr>２－３．CloudWatch、サービスメニュー</vt:lpstr>
      <vt:lpstr>２－４．CloudWatch、メトリクス</vt:lpstr>
      <vt:lpstr>２－５．CloudWatch、ボリューム別メトリクス</vt:lpstr>
      <vt:lpstr>２－６．CloudWatch、グラフ表示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4748</cp:revision>
  <cp:lastPrinted>2012-10-25T09:56:50Z</cp:lastPrinted>
  <dcterms:modified xsi:type="dcterms:W3CDTF">2021-08-17T04:24:57Z</dcterms:modified>
</cp:coreProperties>
</file>