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5"/>
  </p:notesMasterIdLst>
  <p:handoutMasterIdLst>
    <p:handoutMasterId r:id="rId16"/>
  </p:handoutMasterIdLst>
  <p:sldIdLst>
    <p:sldId id="392" r:id="rId2"/>
    <p:sldId id="431" r:id="rId3"/>
    <p:sldId id="432" r:id="rId4"/>
    <p:sldId id="433" r:id="rId5"/>
    <p:sldId id="434" r:id="rId6"/>
    <p:sldId id="435" r:id="rId7"/>
    <p:sldId id="436" r:id="rId8"/>
    <p:sldId id="437" r:id="rId9"/>
    <p:sldId id="438" r:id="rId10"/>
    <p:sldId id="439" r:id="rId11"/>
    <p:sldId id="440" r:id="rId12"/>
    <p:sldId id="442" r:id="rId13"/>
    <p:sldId id="441" r:id="rId14"/>
  </p:sldIdLst>
  <p:sldSz cx="9144000" cy="6858000" type="screen4x3"/>
  <p:notesSz cx="7099300" cy="10234613"/>
  <p:custDataLst>
    <p:tags r:id="rId17"/>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006600"/>
    <a:srgbClr val="FF9900"/>
    <a:srgbClr val="0000FF"/>
    <a:srgbClr val="007033"/>
    <a:srgbClr val="008A3E"/>
    <a:srgbClr val="609ED6"/>
    <a:srgbClr val="99CCFF"/>
    <a:srgbClr val="66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3693" autoAdjust="0"/>
  </p:normalViewPr>
  <p:slideViewPr>
    <p:cSldViewPr snapToGrid="0">
      <p:cViewPr varScale="1">
        <p:scale>
          <a:sx n="74" d="100"/>
          <a:sy n="74" d="100"/>
        </p:scale>
        <p:origin x="1248"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2021/9/16</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2021/9/16</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3644609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a:p>
        </p:txBody>
      </p:sp>
    </p:spTree>
    <p:extLst>
      <p:ext uri="{BB962C8B-B14F-4D97-AF65-F5344CB8AC3E}">
        <p14:creationId xmlns:p14="http://schemas.microsoft.com/office/powerpoint/2010/main" val="414271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177994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404301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286535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68563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2476151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2635717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1676880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1074660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3886924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err="1">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から</a:t>
            </a:r>
            <a:r>
              <a:rPr lang="en-US" altLang="ja-JP" sz="3600" dirty="0">
                <a:latin typeface="Meiryo UI" pitchFamily="50" charset="-128"/>
                <a:ea typeface="Meiryo UI" pitchFamily="50" charset="-128"/>
                <a:cs typeface="Meiryo UI" pitchFamily="50" charset="-128"/>
              </a:rPr>
              <a:t>Bootstrap</a:t>
            </a:r>
            <a:r>
              <a:rPr lang="ja-JP" altLang="en-US" sz="3600" dirty="0">
                <a:latin typeface="Meiryo UI" pitchFamily="50" charset="-128"/>
                <a:ea typeface="Meiryo UI" pitchFamily="50" charset="-128"/>
                <a:cs typeface="Meiryo UI" pitchFamily="50" charset="-128"/>
              </a:rPr>
              <a:t>利用の紹介</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V0.1</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2021.09.16</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９，</a:t>
            </a:r>
            <a:r>
              <a:rPr lang="en-US" altLang="ja-JP" sz="2800" dirty="0">
                <a:solidFill>
                  <a:schemeClr val="tx2"/>
                </a:solidFill>
                <a:latin typeface="Meiryo UI" pitchFamily="50" charset="-128"/>
                <a:ea typeface="Meiryo UI" pitchFamily="50" charset="-128"/>
                <a:cs typeface="Meiryo UI" pitchFamily="50" charset="-128"/>
              </a:rPr>
              <a:t> JavaScript </a:t>
            </a:r>
            <a:r>
              <a:rPr lang="ja-JP" altLang="en-US" sz="2800" dirty="0">
                <a:solidFill>
                  <a:schemeClr val="tx2"/>
                </a:solidFill>
                <a:latin typeface="Meiryo UI" pitchFamily="50" charset="-128"/>
                <a:ea typeface="Meiryo UI" pitchFamily="50" charset="-128"/>
                <a:cs typeface="Meiryo UI" pitchFamily="50" charset="-128"/>
              </a:rPr>
              <a:t>プラグイン 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テキスト ボックス 5">
            <a:extLst>
              <a:ext uri="{FF2B5EF4-FFF2-40B4-BE49-F238E27FC236}">
                <a16:creationId xmlns:a16="http://schemas.microsoft.com/office/drawing/2014/main" id="{9DA73202-8D78-4D59-BD72-FC78D8561D6E}"/>
              </a:ext>
            </a:extLst>
          </p:cNvPr>
          <p:cNvSpPr txBox="1">
            <a:spLocks noChangeArrowheads="1"/>
          </p:cNvSpPr>
          <p:nvPr/>
        </p:nvSpPr>
        <p:spPr bwMode="auto">
          <a:xfrm>
            <a:off x="223092" y="1005408"/>
            <a:ext cx="8705248"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いくつかのコンポーネントで </a:t>
            </a:r>
            <a:r>
              <a:rPr lang="en-US" altLang="ja-JP" sz="2000" dirty="0">
                <a:latin typeface="Meiryo UI" pitchFamily="50" charset="-128"/>
                <a:ea typeface="Meiryo UI" pitchFamily="50" charset="-128"/>
                <a:cs typeface="Meiryo UI" pitchFamily="50" charset="-128"/>
              </a:rPr>
              <a:t>Popper.js </a:t>
            </a:r>
            <a:r>
              <a:rPr lang="ja-JP" altLang="en-US" sz="2000" dirty="0">
                <a:latin typeface="Meiryo UI" pitchFamily="50" charset="-128"/>
                <a:ea typeface="Meiryo UI" pitchFamily="50" charset="-128"/>
                <a:cs typeface="Meiryo UI" pitchFamily="50" charset="-128"/>
              </a:rPr>
              <a:t>と </a:t>
            </a:r>
            <a:r>
              <a:rPr lang="en-US" altLang="ja-JP" sz="2000" dirty="0">
                <a:latin typeface="Meiryo UI" pitchFamily="50" charset="-128"/>
                <a:ea typeface="Meiryo UI" pitchFamily="50" charset="-128"/>
                <a:cs typeface="Meiryo UI" pitchFamily="50" charset="-128"/>
              </a:rPr>
              <a:t>JavaScript </a:t>
            </a:r>
            <a:r>
              <a:rPr lang="ja-JP" altLang="en-US" sz="2000" dirty="0">
                <a:latin typeface="Meiryo UI" pitchFamily="50" charset="-128"/>
                <a:ea typeface="Meiryo UI" pitchFamily="50" charset="-128"/>
                <a:cs typeface="Meiryo UI" pitchFamily="50" charset="-128"/>
              </a:rPr>
              <a:t>プラグインが必要です。 </a:t>
            </a:r>
            <a:r>
              <a:rPr lang="en-US" altLang="ja-JP" sz="2000" dirty="0">
                <a:latin typeface="Meiryo UI" pitchFamily="50" charset="-128"/>
                <a:ea typeface="Meiryo UI" pitchFamily="50" charset="-128"/>
                <a:cs typeface="Meiryo UI" pitchFamily="50" charset="-128"/>
              </a:rPr>
              <a:t>JavaScript </a:t>
            </a:r>
            <a:r>
              <a:rPr lang="ja-JP" altLang="en-US" sz="2000" dirty="0">
                <a:latin typeface="Meiryo UI" pitchFamily="50" charset="-128"/>
                <a:ea typeface="Meiryo UI" pitchFamily="50" charset="-128"/>
                <a:cs typeface="Meiryo UI" pitchFamily="50" charset="-128"/>
              </a:rPr>
              <a:t>を必要とするコンポーネント</a:t>
            </a:r>
          </a:p>
          <a:p>
            <a:pPr eaLnBrk="1" hangingPunct="1">
              <a:spcBef>
                <a:spcPts val="0"/>
              </a:spcBef>
              <a:spcAft>
                <a:spcPts val="600"/>
              </a:spcAft>
              <a:buFontTx/>
              <a:buNone/>
            </a:pPr>
            <a:r>
              <a:rPr lang="en-US" altLang="ja-JP" sz="1800" dirty="0">
                <a:latin typeface="Meiryo UI" pitchFamily="50" charset="-128"/>
                <a:ea typeface="Meiryo UI" pitchFamily="50" charset="-128"/>
                <a:cs typeface="Meiryo UI" pitchFamily="50" charset="-128"/>
              </a:rPr>
              <a:t>Alerts for dismissing</a:t>
            </a:r>
          </a:p>
          <a:p>
            <a:pPr eaLnBrk="1" hangingPunct="1">
              <a:spcBef>
                <a:spcPts val="0"/>
              </a:spcBef>
              <a:spcAft>
                <a:spcPts val="600"/>
              </a:spcAft>
              <a:buFontTx/>
              <a:buNone/>
            </a:pPr>
            <a:r>
              <a:rPr lang="en-US" altLang="ja-JP" sz="1800" dirty="0">
                <a:latin typeface="Meiryo UI" pitchFamily="50" charset="-128"/>
                <a:ea typeface="Meiryo UI" pitchFamily="50" charset="-128"/>
                <a:cs typeface="Meiryo UI" pitchFamily="50" charset="-128"/>
              </a:rPr>
              <a:t>Buttons for toggling states and checkbox/radio functionality</a:t>
            </a:r>
          </a:p>
          <a:p>
            <a:pPr eaLnBrk="1" hangingPunct="1">
              <a:spcBef>
                <a:spcPts val="0"/>
              </a:spcBef>
              <a:spcAft>
                <a:spcPts val="600"/>
              </a:spcAft>
              <a:buFontTx/>
              <a:buNone/>
            </a:pPr>
            <a:r>
              <a:rPr lang="en-US" altLang="ja-JP" sz="1800" dirty="0">
                <a:latin typeface="Meiryo UI" pitchFamily="50" charset="-128"/>
                <a:ea typeface="Meiryo UI" pitchFamily="50" charset="-128"/>
                <a:cs typeface="Meiryo UI" pitchFamily="50" charset="-128"/>
              </a:rPr>
              <a:t>Carousel for all slide behaviors, controls, and indicators</a:t>
            </a:r>
          </a:p>
          <a:p>
            <a:pPr eaLnBrk="1" hangingPunct="1">
              <a:spcBef>
                <a:spcPts val="0"/>
              </a:spcBef>
              <a:spcAft>
                <a:spcPts val="600"/>
              </a:spcAft>
              <a:buFontTx/>
              <a:buNone/>
            </a:pPr>
            <a:r>
              <a:rPr lang="en-US" altLang="ja-JP" sz="1800" dirty="0">
                <a:latin typeface="Meiryo UI" pitchFamily="50" charset="-128"/>
                <a:ea typeface="Meiryo UI" pitchFamily="50" charset="-128"/>
                <a:cs typeface="Meiryo UI" pitchFamily="50" charset="-128"/>
              </a:rPr>
              <a:t>Collapse for toggling visibility of content</a:t>
            </a:r>
          </a:p>
          <a:p>
            <a:pPr eaLnBrk="1" hangingPunct="1">
              <a:spcBef>
                <a:spcPts val="0"/>
              </a:spcBef>
              <a:spcAft>
                <a:spcPts val="600"/>
              </a:spcAft>
              <a:buFontTx/>
              <a:buNone/>
            </a:pPr>
            <a:r>
              <a:rPr lang="en-US" altLang="ja-JP" sz="1800" dirty="0">
                <a:latin typeface="Meiryo UI" pitchFamily="50" charset="-128"/>
                <a:ea typeface="Meiryo UI" pitchFamily="50" charset="-128"/>
                <a:cs typeface="Meiryo UI" pitchFamily="50" charset="-128"/>
              </a:rPr>
              <a:t>Dropdowns for displaying and positioning (also requires Popper)</a:t>
            </a:r>
          </a:p>
          <a:p>
            <a:pPr eaLnBrk="1" hangingPunct="1">
              <a:spcBef>
                <a:spcPts val="0"/>
              </a:spcBef>
              <a:spcAft>
                <a:spcPts val="600"/>
              </a:spcAft>
              <a:buFontTx/>
              <a:buNone/>
            </a:pPr>
            <a:r>
              <a:rPr lang="en-US" altLang="ja-JP" sz="1800" dirty="0">
                <a:latin typeface="Meiryo UI" pitchFamily="50" charset="-128"/>
                <a:ea typeface="Meiryo UI" pitchFamily="50" charset="-128"/>
                <a:cs typeface="Meiryo UI" pitchFamily="50" charset="-128"/>
              </a:rPr>
              <a:t>Modals for displaying, positioning, and scroll behavior</a:t>
            </a:r>
          </a:p>
          <a:p>
            <a:pPr eaLnBrk="1" hangingPunct="1">
              <a:spcBef>
                <a:spcPts val="0"/>
              </a:spcBef>
              <a:spcAft>
                <a:spcPts val="600"/>
              </a:spcAft>
              <a:buFontTx/>
              <a:buNone/>
            </a:pPr>
            <a:r>
              <a:rPr lang="en-US" altLang="ja-JP" sz="1800" dirty="0">
                <a:latin typeface="Meiryo UI" pitchFamily="50" charset="-128"/>
                <a:ea typeface="Meiryo UI" pitchFamily="50" charset="-128"/>
                <a:cs typeface="Meiryo UI" pitchFamily="50" charset="-128"/>
              </a:rPr>
              <a:t>Navbar for extending our Collapse plugin to implement responsive behavior</a:t>
            </a:r>
          </a:p>
          <a:p>
            <a:pPr eaLnBrk="1" hangingPunct="1">
              <a:spcBef>
                <a:spcPts val="0"/>
              </a:spcBef>
              <a:spcAft>
                <a:spcPts val="600"/>
              </a:spcAft>
              <a:buFontTx/>
              <a:buNone/>
            </a:pPr>
            <a:r>
              <a:rPr lang="en-US" altLang="ja-JP" sz="1800" dirty="0">
                <a:latin typeface="Meiryo UI" pitchFamily="50" charset="-128"/>
                <a:ea typeface="Meiryo UI" pitchFamily="50" charset="-128"/>
                <a:cs typeface="Meiryo UI" pitchFamily="50" charset="-128"/>
              </a:rPr>
              <a:t>Toasts for displaying and dismissing</a:t>
            </a:r>
          </a:p>
          <a:p>
            <a:pPr eaLnBrk="1" hangingPunct="1">
              <a:spcBef>
                <a:spcPts val="0"/>
              </a:spcBef>
              <a:spcAft>
                <a:spcPts val="600"/>
              </a:spcAft>
              <a:buFontTx/>
              <a:buNone/>
            </a:pPr>
            <a:r>
              <a:rPr lang="en-US" altLang="ja-JP" sz="1800" dirty="0">
                <a:latin typeface="Meiryo UI" pitchFamily="50" charset="-128"/>
                <a:ea typeface="Meiryo UI" pitchFamily="50" charset="-128"/>
                <a:cs typeface="Meiryo UI" pitchFamily="50" charset="-128"/>
              </a:rPr>
              <a:t>Tooltips and popovers for displaying and positioning (also requires Popper)</a:t>
            </a:r>
          </a:p>
          <a:p>
            <a:pPr eaLnBrk="1" hangingPunct="1">
              <a:spcBef>
                <a:spcPts val="0"/>
              </a:spcBef>
              <a:spcAft>
                <a:spcPts val="600"/>
              </a:spcAft>
              <a:buFontTx/>
              <a:buNone/>
            </a:pPr>
            <a:r>
              <a:rPr lang="en-US" altLang="ja-JP" sz="1800" dirty="0" err="1">
                <a:latin typeface="Meiryo UI" pitchFamily="50" charset="-128"/>
                <a:ea typeface="Meiryo UI" pitchFamily="50" charset="-128"/>
                <a:cs typeface="Meiryo UI" pitchFamily="50" charset="-128"/>
              </a:rPr>
              <a:t>Scrollspy</a:t>
            </a:r>
            <a:r>
              <a:rPr lang="en-US" altLang="ja-JP" sz="1800" dirty="0">
                <a:latin typeface="Meiryo UI" pitchFamily="50" charset="-128"/>
                <a:ea typeface="Meiryo UI" pitchFamily="50" charset="-128"/>
                <a:cs typeface="Meiryo UI" pitchFamily="50" charset="-128"/>
              </a:rPr>
              <a:t> for scroll behavior and navigation updates</a:t>
            </a:r>
          </a:p>
          <a:p>
            <a:pPr eaLnBrk="1" hangingPunct="1">
              <a:spcBef>
                <a:spcPts val="0"/>
              </a:spcBef>
              <a:spcAft>
                <a:spcPts val="600"/>
              </a:spcAft>
              <a:buFontTx/>
              <a:buNone/>
            </a:pPr>
            <a:endParaRPr lang="en-US" altLang="ja-JP" sz="20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※from: https://getbootstrap.jp/docs/5.0/getting-started/introduction/</a:t>
            </a:r>
            <a:endParaRPr lang="ja-JP" altLang="en-US" sz="1800" dirty="0">
              <a:solidFill>
                <a:schemeClr val="bg1">
                  <a:lumMod val="65000"/>
                </a:schemeClr>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513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１０，メリット＆デメリット</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図 5">
            <a:extLst>
              <a:ext uri="{FF2B5EF4-FFF2-40B4-BE49-F238E27FC236}">
                <a16:creationId xmlns:a16="http://schemas.microsoft.com/office/drawing/2014/main" id="{8FC122AE-467D-48CF-A4DC-F1A8E24F5DF7}"/>
              </a:ext>
            </a:extLst>
          </p:cNvPr>
          <p:cNvPicPr>
            <a:picLocks noChangeAspect="1"/>
          </p:cNvPicPr>
          <p:nvPr/>
        </p:nvPicPr>
        <p:blipFill>
          <a:blip r:embed="rId3"/>
          <a:stretch>
            <a:fillRect/>
          </a:stretch>
        </p:blipFill>
        <p:spPr>
          <a:xfrm>
            <a:off x="69011" y="1080327"/>
            <a:ext cx="7341079" cy="2559372"/>
          </a:xfrm>
          <a:prstGeom prst="rect">
            <a:avLst/>
          </a:prstGeom>
        </p:spPr>
      </p:pic>
      <p:pic>
        <p:nvPicPr>
          <p:cNvPr id="7" name="図 6">
            <a:extLst>
              <a:ext uri="{FF2B5EF4-FFF2-40B4-BE49-F238E27FC236}">
                <a16:creationId xmlns:a16="http://schemas.microsoft.com/office/drawing/2014/main" id="{8FDD83F4-7F9F-44A7-BB51-58E47066EF28}"/>
              </a:ext>
            </a:extLst>
          </p:cNvPr>
          <p:cNvPicPr>
            <a:picLocks noChangeAspect="1"/>
          </p:cNvPicPr>
          <p:nvPr/>
        </p:nvPicPr>
        <p:blipFill>
          <a:blip r:embed="rId4"/>
          <a:stretch>
            <a:fillRect/>
          </a:stretch>
        </p:blipFill>
        <p:spPr>
          <a:xfrm>
            <a:off x="902134" y="3689073"/>
            <a:ext cx="7339731" cy="2312518"/>
          </a:xfrm>
          <a:prstGeom prst="rect">
            <a:avLst/>
          </a:prstGeom>
        </p:spPr>
      </p:pic>
      <p:sp>
        <p:nvSpPr>
          <p:cNvPr id="11" name="テキスト ボックス 5">
            <a:extLst>
              <a:ext uri="{FF2B5EF4-FFF2-40B4-BE49-F238E27FC236}">
                <a16:creationId xmlns:a16="http://schemas.microsoft.com/office/drawing/2014/main" id="{9F547679-6E30-45FC-B50C-695AAD33CCB1}"/>
              </a:ext>
            </a:extLst>
          </p:cNvPr>
          <p:cNvSpPr txBox="1">
            <a:spLocks noChangeArrowheads="1"/>
          </p:cNvSpPr>
          <p:nvPr/>
        </p:nvSpPr>
        <p:spPr bwMode="auto">
          <a:xfrm>
            <a:off x="155575" y="6123543"/>
            <a:ext cx="79104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※from: https://websas.jp/column/bootstrap</a:t>
            </a:r>
            <a:endParaRPr lang="ja-JP" altLang="en-US" sz="1800" dirty="0">
              <a:solidFill>
                <a:schemeClr val="bg1">
                  <a:lumMod val="65000"/>
                </a:schemeClr>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29447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１１，</a:t>
            </a:r>
            <a:r>
              <a:rPr lang="en-US" altLang="ja-JP" sz="2800" dirty="0" err="1">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から</a:t>
            </a:r>
            <a:r>
              <a:rPr lang="en-US" altLang="ja-JP" sz="2800" dirty="0">
                <a:solidFill>
                  <a:schemeClr val="tx2"/>
                </a:solidFill>
                <a:latin typeface="Meiryo UI" pitchFamily="50" charset="-128"/>
                <a:ea typeface="Meiryo UI" pitchFamily="50" charset="-128"/>
                <a:cs typeface="Meiryo UI" pitchFamily="50" charset="-128"/>
              </a:rPr>
              <a:t>Bootstrap</a:t>
            </a:r>
            <a:r>
              <a:rPr lang="ja-JP" altLang="en-US" sz="2800" dirty="0">
                <a:solidFill>
                  <a:schemeClr val="tx2"/>
                </a:solidFill>
                <a:latin typeface="Meiryo UI" pitchFamily="50" charset="-128"/>
                <a:ea typeface="Meiryo UI" pitchFamily="50" charset="-128"/>
                <a:cs typeface="Meiryo UI" pitchFamily="50" charset="-128"/>
              </a:rPr>
              <a:t>の利用</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テキスト ボックス 5">
            <a:extLst>
              <a:ext uri="{FF2B5EF4-FFF2-40B4-BE49-F238E27FC236}">
                <a16:creationId xmlns:a16="http://schemas.microsoft.com/office/drawing/2014/main" id="{9DA73202-8D78-4D59-BD72-FC78D8561D6E}"/>
              </a:ext>
            </a:extLst>
          </p:cNvPr>
          <p:cNvSpPr txBox="1">
            <a:spLocks noChangeArrowheads="1"/>
          </p:cNvSpPr>
          <p:nvPr/>
        </p:nvSpPr>
        <p:spPr bwMode="auto">
          <a:xfrm>
            <a:off x="223092" y="1005408"/>
            <a:ext cx="8705248"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Efw4.05.XXX</a:t>
            </a:r>
            <a:r>
              <a:rPr lang="ja-JP" altLang="en-US" sz="2000" dirty="0">
                <a:latin typeface="Meiryo UI" pitchFamily="50" charset="-128"/>
                <a:ea typeface="Meiryo UI" pitchFamily="50" charset="-128"/>
                <a:cs typeface="Meiryo UI" pitchFamily="50" charset="-128"/>
              </a:rPr>
              <a:t>から、</a:t>
            </a:r>
            <a:r>
              <a:rPr lang="en-US" altLang="ja-JP" sz="2000" dirty="0">
                <a:latin typeface="Meiryo UI" pitchFamily="50" charset="-128"/>
                <a:ea typeface="Meiryo UI" pitchFamily="50" charset="-128"/>
                <a:cs typeface="Meiryo UI" pitchFamily="50" charset="-128"/>
              </a:rPr>
              <a:t>Bootstrap</a:t>
            </a:r>
            <a:r>
              <a:rPr lang="ja-JP" altLang="en-US" sz="2000" dirty="0">
                <a:latin typeface="Meiryo UI" pitchFamily="50" charset="-128"/>
                <a:ea typeface="Meiryo UI" pitchFamily="50" charset="-128"/>
                <a:cs typeface="Meiryo UI" pitchFamily="50" charset="-128"/>
              </a:rPr>
              <a:t>の利用は、以下のように</a:t>
            </a:r>
            <a:r>
              <a:rPr lang="en-US" altLang="ja-JP" sz="2000" dirty="0">
                <a:latin typeface="Meiryo UI" pitchFamily="50" charset="-128"/>
                <a:ea typeface="Meiryo UI" pitchFamily="50" charset="-128"/>
                <a:cs typeface="Meiryo UI" pitchFamily="50" charset="-128"/>
              </a:rPr>
              <a:t>major</a:t>
            </a:r>
            <a:r>
              <a:rPr lang="ja-JP" altLang="en-US" sz="2000" dirty="0">
                <a:latin typeface="Meiryo UI" pitchFamily="50" charset="-128"/>
                <a:ea typeface="Meiryo UI" pitchFamily="50" charset="-128"/>
                <a:cs typeface="Meiryo UI" pitchFamily="50" charset="-128"/>
              </a:rPr>
              <a:t>を設定できるようにしました。</a:t>
            </a:r>
            <a:r>
              <a:rPr lang="en-US" altLang="ja-JP" sz="2000" dirty="0">
                <a:latin typeface="Meiryo UI" pitchFamily="50" charset="-128"/>
                <a:ea typeface="Meiryo UI" pitchFamily="50" charset="-128"/>
                <a:cs typeface="Meiryo UI" pitchFamily="50" charset="-128"/>
              </a:rPr>
              <a:t>major</a:t>
            </a:r>
            <a:r>
              <a:rPr lang="ja-JP" altLang="en-US" sz="2000" dirty="0">
                <a:latin typeface="Meiryo UI" pitchFamily="50" charset="-128"/>
                <a:ea typeface="Meiryo UI" pitchFamily="50" charset="-128"/>
                <a:cs typeface="Meiryo UI" pitchFamily="50" charset="-128"/>
              </a:rPr>
              <a:t>設定値は、</a:t>
            </a:r>
            <a:r>
              <a:rPr lang="en-US" altLang="ja-JP" sz="2000" dirty="0">
                <a:latin typeface="Meiryo UI" pitchFamily="50" charset="-128"/>
                <a:ea typeface="Meiryo UI" pitchFamily="50" charset="-128"/>
                <a:cs typeface="Meiryo UI" pitchFamily="50" charset="-128"/>
              </a:rPr>
              <a:t>2,3,4,5</a:t>
            </a:r>
            <a:r>
              <a:rPr lang="ja-JP" altLang="en-US" sz="2000" dirty="0">
                <a:latin typeface="Meiryo UI" pitchFamily="50" charset="-128"/>
                <a:ea typeface="Meiryo UI" pitchFamily="50" charset="-128"/>
                <a:cs typeface="Meiryo UI" pitchFamily="50" charset="-128"/>
              </a:rPr>
              <a:t>です。バージョン</a:t>
            </a:r>
            <a:r>
              <a:rPr lang="en-US" altLang="ja-JP" sz="2000" dirty="0">
                <a:latin typeface="Meiryo UI" pitchFamily="50" charset="-128"/>
                <a:ea typeface="Meiryo UI" pitchFamily="50" charset="-128"/>
                <a:cs typeface="Meiryo UI" pitchFamily="50" charset="-128"/>
              </a:rPr>
              <a:t>1</a:t>
            </a:r>
            <a:r>
              <a:rPr lang="ja-JP" altLang="en-US" sz="2000" dirty="0">
                <a:latin typeface="Meiryo UI" pitchFamily="50" charset="-128"/>
                <a:ea typeface="Meiryo UI" pitchFamily="50" charset="-128"/>
                <a:cs typeface="Meiryo UI" pitchFamily="50" charset="-128"/>
              </a:rPr>
              <a:t>を設定できません。</a:t>
            </a:r>
            <a:r>
              <a:rPr lang="en-US" altLang="ja-JP" sz="2000" dirty="0">
                <a:latin typeface="Meiryo UI" pitchFamily="50" charset="-128"/>
                <a:ea typeface="Meiryo UI" pitchFamily="50" charset="-128"/>
                <a:cs typeface="Meiryo UI" pitchFamily="50" charset="-128"/>
              </a:rPr>
              <a:t>major</a:t>
            </a:r>
            <a:r>
              <a:rPr lang="ja-JP" altLang="en-US" sz="2000" dirty="0">
                <a:latin typeface="Meiryo UI" pitchFamily="50" charset="-128"/>
                <a:ea typeface="Meiryo UI" pitchFamily="50" charset="-128"/>
                <a:cs typeface="Meiryo UI" pitchFamily="50" charset="-128"/>
              </a:rPr>
              <a:t>設定しない場合、デフォルト値は</a:t>
            </a:r>
            <a:r>
              <a:rPr lang="en-US" altLang="ja-JP" sz="2000" dirty="0">
                <a:latin typeface="Meiryo UI" pitchFamily="50" charset="-128"/>
                <a:ea typeface="Meiryo UI" pitchFamily="50" charset="-128"/>
                <a:cs typeface="Meiryo UI" pitchFamily="50" charset="-128"/>
              </a:rPr>
              <a:t>4</a:t>
            </a:r>
            <a:r>
              <a:rPr lang="ja-JP" altLang="en-US" sz="2000" dirty="0">
                <a:latin typeface="Meiryo UI" pitchFamily="50" charset="-128"/>
                <a:ea typeface="Meiryo UI" pitchFamily="50" charset="-128"/>
                <a:cs typeface="Meiryo UI" pitchFamily="50" charset="-128"/>
              </a:rPr>
              <a:t>にしています。</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Bootstrap</a:t>
            </a:r>
            <a:r>
              <a:rPr lang="ja-JP" altLang="en-US" sz="2000" dirty="0">
                <a:latin typeface="Meiryo UI" pitchFamily="50" charset="-128"/>
                <a:ea typeface="Meiryo UI" pitchFamily="50" charset="-128"/>
                <a:cs typeface="Meiryo UI" pitchFamily="50" charset="-128"/>
              </a:rPr>
              <a:t>の</a:t>
            </a:r>
            <a:r>
              <a:rPr lang="en-US" altLang="ja-JP" sz="2000" dirty="0">
                <a:latin typeface="Meiryo UI" pitchFamily="50" charset="-128"/>
                <a:ea typeface="Meiryo UI" pitchFamily="50" charset="-128"/>
                <a:cs typeface="Meiryo UI" pitchFamily="50" charset="-128"/>
              </a:rPr>
              <a:t>theme</a:t>
            </a:r>
            <a:r>
              <a:rPr lang="ja-JP" altLang="en-US" sz="2000" dirty="0">
                <a:latin typeface="Meiryo UI" pitchFamily="50" charset="-128"/>
                <a:ea typeface="Meiryo UI" pitchFamily="50" charset="-128"/>
                <a:cs typeface="Meiryo UI" pitchFamily="50" charset="-128"/>
              </a:rPr>
              <a:t>を利用したい場合、</a:t>
            </a:r>
            <a:r>
              <a:rPr lang="en-US" altLang="ja-JP" sz="2000" dirty="0">
                <a:latin typeface="Meiryo UI" pitchFamily="50" charset="-128"/>
                <a:ea typeface="Meiryo UI" pitchFamily="50" charset="-128"/>
                <a:cs typeface="Meiryo UI" pitchFamily="50" charset="-128"/>
              </a:rPr>
              <a:t>Client</a:t>
            </a:r>
            <a:r>
              <a:rPr lang="ja-JP" altLang="en-US" sz="2000" dirty="0">
                <a:latin typeface="Meiryo UI" pitchFamily="50" charset="-128"/>
                <a:ea typeface="Meiryo UI" pitchFamily="50" charset="-128"/>
                <a:cs typeface="Meiryo UI" pitchFamily="50" charset="-128"/>
              </a:rPr>
              <a:t>タグおよび</a:t>
            </a:r>
            <a:r>
              <a:rPr lang="en-US" altLang="ja-JP" sz="2000" dirty="0">
                <a:latin typeface="Meiryo UI" pitchFamily="50" charset="-128"/>
                <a:ea typeface="Meiryo UI" pitchFamily="50" charset="-128"/>
                <a:cs typeface="Meiryo UI" pitchFamily="50" charset="-128"/>
              </a:rPr>
              <a:t>theme</a:t>
            </a:r>
            <a:r>
              <a:rPr lang="ja-JP" altLang="en-US" sz="2000" dirty="0">
                <a:latin typeface="Meiryo UI" pitchFamily="50" charset="-128"/>
                <a:ea typeface="Meiryo UI" pitchFamily="50" charset="-128"/>
                <a:cs typeface="Meiryo UI" pitchFamily="50" charset="-128"/>
              </a:rPr>
              <a:t>属性を利用できません。</a:t>
            </a:r>
            <a:r>
              <a:rPr lang="en-US" altLang="ja-JP" sz="2000" dirty="0">
                <a:latin typeface="Meiryo UI" pitchFamily="50" charset="-128"/>
                <a:ea typeface="Meiryo UI" pitchFamily="50" charset="-128"/>
                <a:cs typeface="Meiryo UI" pitchFamily="50" charset="-128"/>
              </a:rPr>
              <a:t>Client</a:t>
            </a:r>
            <a:r>
              <a:rPr lang="ja-JP" altLang="en-US" sz="2000" dirty="0">
                <a:latin typeface="Meiryo UI" pitchFamily="50" charset="-128"/>
                <a:ea typeface="Meiryo UI" pitchFamily="50" charset="-128"/>
                <a:cs typeface="Meiryo UI" pitchFamily="50" charset="-128"/>
              </a:rPr>
              <a:t>タグをやめて、個別の</a:t>
            </a:r>
            <a:r>
              <a:rPr lang="en-US" altLang="ja-JP" sz="2000" dirty="0" err="1">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と</a:t>
            </a:r>
            <a:r>
              <a:rPr lang="en-US" altLang="ja-JP" sz="2000" dirty="0" err="1">
                <a:latin typeface="Meiryo UI" pitchFamily="50" charset="-128"/>
                <a:ea typeface="Meiryo UI" pitchFamily="50" charset="-128"/>
                <a:cs typeface="Meiryo UI" pitchFamily="50" charset="-128"/>
              </a:rPr>
              <a:t>css</a:t>
            </a:r>
            <a:r>
              <a:rPr lang="ja-JP" altLang="en-US" sz="2000" dirty="0">
                <a:latin typeface="Meiryo UI" pitchFamily="50" charset="-128"/>
                <a:ea typeface="Meiryo UI" pitchFamily="50" charset="-128"/>
                <a:cs typeface="Meiryo UI" pitchFamily="50" charset="-128"/>
              </a:rPr>
              <a:t>を取り込むようにしてください。</a:t>
            </a:r>
          </a:p>
        </p:txBody>
      </p:sp>
      <p:sp>
        <p:nvSpPr>
          <p:cNvPr id="2" name="正方形/長方形 1">
            <a:extLst>
              <a:ext uri="{FF2B5EF4-FFF2-40B4-BE49-F238E27FC236}">
                <a16:creationId xmlns:a16="http://schemas.microsoft.com/office/drawing/2014/main" id="{4C631186-A66A-48AC-AAE3-028A5D1C91D9}"/>
              </a:ext>
            </a:extLst>
          </p:cNvPr>
          <p:cNvSpPr/>
          <p:nvPr/>
        </p:nvSpPr>
        <p:spPr>
          <a:xfrm>
            <a:off x="223092" y="2974361"/>
            <a:ext cx="8705247" cy="2792712"/>
          </a:xfrm>
          <a:prstGeom prst="rect">
            <a:avLst/>
          </a:prstGeom>
          <a:solidFill>
            <a:schemeClr val="tx2"/>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 page language="java"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contentType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="text/html; charset=UTF-8"</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pageEncoding</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="UTF-8"%&gt;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taglib</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prefix="</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uri</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&lt;!DOCTYPE html&gt;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&lt;HTML&gt;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&lt;HEAD&gt;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rgbClr val="FFFF00"/>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a:solidFill>
                  <a:srgbClr val="FFFF00"/>
                </a:solidFill>
                <a:latin typeface="Meiryo UI" panose="020B0604030504040204" pitchFamily="50" charset="-128"/>
                <a:ea typeface="Meiryo UI" panose="020B0604030504040204" pitchFamily="50" charset="-128"/>
                <a:cs typeface="Meiryo UI" panose="020B0604030504040204" pitchFamily="50" charset="-128"/>
              </a:rPr>
              <a:t>efw:Client</a:t>
            </a:r>
            <a:r>
              <a:rPr lang="en-US" altLang="ja-JP" sz="1400" dirty="0">
                <a:solidFill>
                  <a:srgbClr val="FFFF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rgbClr val="FFFF00"/>
                </a:solidFill>
                <a:latin typeface="Meiryo UI" panose="020B0604030504040204" pitchFamily="50" charset="-128"/>
                <a:ea typeface="Meiryo UI" panose="020B0604030504040204" pitchFamily="50" charset="-128"/>
                <a:cs typeface="Meiryo UI" panose="020B0604030504040204" pitchFamily="50" charset="-128"/>
              </a:rPr>
              <a:t>lang</a:t>
            </a:r>
            <a:r>
              <a:rPr lang="en-US" altLang="ja-JP" sz="1400" dirty="0">
                <a:solidFill>
                  <a:srgbClr val="FFFF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rgbClr val="FFFF00"/>
                </a:solidFill>
                <a:latin typeface="Meiryo UI" panose="020B0604030504040204" pitchFamily="50" charset="-128"/>
                <a:ea typeface="Meiryo UI" panose="020B0604030504040204" pitchFamily="50" charset="-128"/>
                <a:cs typeface="Meiryo UI" panose="020B0604030504040204" pitchFamily="50" charset="-128"/>
              </a:rPr>
              <a:t>jp</a:t>
            </a:r>
            <a:r>
              <a:rPr lang="en-US" altLang="ja-JP" sz="1400" dirty="0">
                <a:solidFill>
                  <a:srgbClr val="FFFF00"/>
                </a:solidFill>
                <a:latin typeface="Meiryo UI" panose="020B0604030504040204" pitchFamily="50" charset="-128"/>
                <a:ea typeface="Meiryo UI" panose="020B0604030504040204" pitchFamily="50" charset="-128"/>
                <a:cs typeface="Meiryo UI" panose="020B0604030504040204" pitchFamily="50" charset="-128"/>
              </a:rPr>
              <a:t>" mode="bootstrap" major="4"/&gt;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&lt;/HEAD&gt;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&lt;BODY&gt;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&lt;/BODY&gt;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&lt;/HTML&gt;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7794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１２，</a:t>
            </a:r>
            <a:r>
              <a:rPr lang="en-US" altLang="ja-JP" sz="2800" dirty="0" err="1">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から</a:t>
            </a:r>
            <a:r>
              <a:rPr lang="en-US" altLang="ja-JP" sz="2800" dirty="0">
                <a:solidFill>
                  <a:schemeClr val="tx2"/>
                </a:solidFill>
                <a:latin typeface="Meiryo UI" pitchFamily="50" charset="-128"/>
                <a:ea typeface="Meiryo UI" pitchFamily="50" charset="-128"/>
                <a:cs typeface="Meiryo UI" pitchFamily="50" charset="-128"/>
              </a:rPr>
              <a:t>Bootstrap</a:t>
            </a:r>
            <a:r>
              <a:rPr lang="ja-JP" altLang="en-US" sz="2800" dirty="0">
                <a:solidFill>
                  <a:schemeClr val="tx2"/>
                </a:solidFill>
                <a:latin typeface="Meiryo UI" pitchFamily="50" charset="-128"/>
                <a:ea typeface="Meiryo UI" pitchFamily="50" charset="-128"/>
                <a:cs typeface="Meiryo UI" pitchFamily="50" charset="-128"/>
              </a:rPr>
              <a:t>の利用</a:t>
            </a:r>
            <a:r>
              <a:rPr lang="ja-JP" altLang="en-US" sz="2800" dirty="0" err="1">
                <a:solidFill>
                  <a:schemeClr val="tx2"/>
                </a:solidFill>
                <a:latin typeface="Meiryo UI" pitchFamily="50" charset="-128"/>
                <a:ea typeface="Meiryo UI" pitchFamily="50" charset="-128"/>
                <a:cs typeface="Meiryo UI" pitchFamily="50" charset="-128"/>
              </a:rPr>
              <a:t>ー</a:t>
            </a:r>
            <a:r>
              <a:rPr lang="ja-JP" altLang="en-US" sz="2800" dirty="0">
                <a:solidFill>
                  <a:schemeClr val="tx2"/>
                </a:solidFill>
                <a:latin typeface="Meiryo UI" pitchFamily="50" charset="-128"/>
                <a:ea typeface="Meiryo UI" pitchFamily="50" charset="-128"/>
                <a:cs typeface="Meiryo UI" pitchFamily="50" charset="-128"/>
              </a:rPr>
              <a:t>イメージ例</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テキスト ボックス 5">
            <a:extLst>
              <a:ext uri="{FF2B5EF4-FFF2-40B4-BE49-F238E27FC236}">
                <a16:creationId xmlns:a16="http://schemas.microsoft.com/office/drawing/2014/main" id="{9DA73202-8D78-4D59-BD72-FC78D8561D6E}"/>
              </a:ext>
            </a:extLst>
          </p:cNvPr>
          <p:cNvSpPr txBox="1">
            <a:spLocks noChangeArrowheads="1"/>
          </p:cNvSpPr>
          <p:nvPr/>
        </p:nvSpPr>
        <p:spPr bwMode="auto">
          <a:xfrm>
            <a:off x="223092" y="1005408"/>
            <a:ext cx="8705248"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は、サーバサイト</a:t>
            </a:r>
            <a:r>
              <a:rPr lang="en-US" altLang="ja-JP" sz="2000" dirty="0" err="1">
                <a:latin typeface="Meiryo UI" pitchFamily="50" charset="-128"/>
                <a:ea typeface="Meiryo UI" pitchFamily="50" charset="-128"/>
                <a:cs typeface="Meiryo UI" pitchFamily="50" charset="-128"/>
              </a:rPr>
              <a:t>js</a:t>
            </a:r>
            <a:r>
              <a:rPr lang="ja-JP" altLang="en-US" sz="2000" dirty="0">
                <a:latin typeface="Meiryo UI" pitchFamily="50" charset="-128"/>
                <a:ea typeface="Meiryo UI" pitchFamily="50" charset="-128"/>
                <a:cs typeface="Meiryo UI" pitchFamily="50" charset="-128"/>
              </a:rPr>
              <a:t>からクライアントを制御する仕組みですから、新しいデザインパターンの場合、以下のパーツを</a:t>
            </a:r>
            <a:r>
              <a:rPr lang="en-US" altLang="ja-JP" sz="2000" dirty="0" err="1">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に組み込みします。</a:t>
            </a:r>
            <a:endParaRPr lang="en-US" altLang="ja-JP" sz="2000" dirty="0">
              <a:latin typeface="Meiryo UI" pitchFamily="50" charset="-128"/>
              <a:ea typeface="Meiryo UI" pitchFamily="50" charset="-128"/>
              <a:cs typeface="Meiryo UI" pitchFamily="50" charset="-128"/>
            </a:endParaRPr>
          </a:p>
          <a:p>
            <a:pPr marL="342900" indent="-342900" eaLnBrk="1" hangingPunct="1">
              <a:spcBef>
                <a:spcPts val="0"/>
              </a:spcBef>
              <a:spcAft>
                <a:spcPts val="600"/>
              </a:spcAft>
            </a:pPr>
            <a:r>
              <a:rPr lang="ja-JP" altLang="en-US" sz="2000" dirty="0">
                <a:latin typeface="Meiryo UI" pitchFamily="50" charset="-128"/>
                <a:ea typeface="Meiryo UI" pitchFamily="50" charset="-128"/>
                <a:cs typeface="Meiryo UI" pitchFamily="50" charset="-128"/>
              </a:rPr>
              <a:t>アラートダイアログ</a:t>
            </a:r>
            <a:endParaRPr lang="en-US" altLang="ja-JP" sz="2000" dirty="0">
              <a:latin typeface="Meiryo UI" pitchFamily="50" charset="-128"/>
              <a:ea typeface="Meiryo UI" pitchFamily="50" charset="-128"/>
              <a:cs typeface="Meiryo UI" pitchFamily="50" charset="-128"/>
            </a:endParaRPr>
          </a:p>
          <a:p>
            <a:pPr marL="342900" indent="-342900" eaLnBrk="1" hangingPunct="1">
              <a:spcBef>
                <a:spcPts val="0"/>
              </a:spcBef>
              <a:spcAft>
                <a:spcPts val="600"/>
              </a:spcAft>
            </a:pPr>
            <a:r>
              <a:rPr lang="ja-JP" altLang="en-US" sz="2000" dirty="0">
                <a:latin typeface="Meiryo UI" pitchFamily="50" charset="-128"/>
                <a:ea typeface="Meiryo UI" pitchFamily="50" charset="-128"/>
                <a:cs typeface="Meiryo UI" pitchFamily="50" charset="-128"/>
              </a:rPr>
              <a:t>確認ダイアログ</a:t>
            </a:r>
            <a:endParaRPr lang="en-US" altLang="ja-JP" sz="2000" dirty="0">
              <a:latin typeface="Meiryo UI" pitchFamily="50" charset="-128"/>
              <a:ea typeface="Meiryo UI" pitchFamily="50" charset="-128"/>
              <a:cs typeface="Meiryo UI" pitchFamily="50" charset="-128"/>
            </a:endParaRPr>
          </a:p>
          <a:p>
            <a:pPr marL="342900" indent="-342900" eaLnBrk="1" hangingPunct="1">
              <a:spcBef>
                <a:spcPts val="0"/>
              </a:spcBef>
              <a:spcAft>
                <a:spcPts val="600"/>
              </a:spcAft>
            </a:pPr>
            <a:r>
              <a:rPr lang="ja-JP" altLang="en-US" sz="2000" dirty="0">
                <a:latin typeface="Meiryo UI" pitchFamily="50" charset="-128"/>
                <a:ea typeface="Meiryo UI" pitchFamily="50" charset="-128"/>
                <a:cs typeface="Meiryo UI" pitchFamily="50" charset="-128"/>
              </a:rPr>
              <a:t>実行中ダイアログ</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None/>
            </a:pP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None/>
            </a:pPr>
            <a:r>
              <a:rPr lang="ja-JP" altLang="en-US" sz="2000" dirty="0">
                <a:latin typeface="Meiryo UI" pitchFamily="50" charset="-128"/>
                <a:ea typeface="Meiryo UI" pitchFamily="50" charset="-128"/>
                <a:cs typeface="Meiryo UI" pitchFamily="50" charset="-128"/>
              </a:rPr>
              <a:t>ほかの要素はアプリ範囲と</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None/>
            </a:pPr>
            <a:r>
              <a:rPr lang="ja-JP" altLang="en-US" sz="2000" dirty="0">
                <a:latin typeface="Meiryo UI" pitchFamily="50" charset="-128"/>
                <a:ea typeface="Meiryo UI" pitchFamily="50" charset="-128"/>
                <a:cs typeface="Meiryo UI" pitchFamily="50" charset="-128"/>
              </a:rPr>
              <a:t>認識してください。</a:t>
            </a:r>
            <a:endParaRPr lang="en-US" altLang="ja-JP" sz="2000" dirty="0">
              <a:latin typeface="Meiryo UI" pitchFamily="50" charset="-128"/>
              <a:ea typeface="Meiryo UI" pitchFamily="50" charset="-128"/>
              <a:cs typeface="Meiryo UI" pitchFamily="50" charset="-128"/>
            </a:endParaRPr>
          </a:p>
        </p:txBody>
      </p:sp>
      <p:pic>
        <p:nvPicPr>
          <p:cNvPr id="4" name="図 3">
            <a:extLst>
              <a:ext uri="{FF2B5EF4-FFF2-40B4-BE49-F238E27FC236}">
                <a16:creationId xmlns:a16="http://schemas.microsoft.com/office/drawing/2014/main" id="{06B694EF-BAA2-49F4-93D4-A1DD8E5EB1F9}"/>
              </a:ext>
            </a:extLst>
          </p:cNvPr>
          <p:cNvPicPr>
            <a:picLocks noChangeAspect="1"/>
          </p:cNvPicPr>
          <p:nvPr/>
        </p:nvPicPr>
        <p:blipFill>
          <a:blip r:embed="rId3"/>
          <a:stretch>
            <a:fillRect/>
          </a:stretch>
        </p:blipFill>
        <p:spPr>
          <a:xfrm>
            <a:off x="3433518" y="1897746"/>
            <a:ext cx="2699861" cy="4749153"/>
          </a:xfrm>
          <a:prstGeom prst="rect">
            <a:avLst/>
          </a:prstGeom>
        </p:spPr>
      </p:pic>
      <p:pic>
        <p:nvPicPr>
          <p:cNvPr id="5" name="図 4">
            <a:extLst>
              <a:ext uri="{FF2B5EF4-FFF2-40B4-BE49-F238E27FC236}">
                <a16:creationId xmlns:a16="http://schemas.microsoft.com/office/drawing/2014/main" id="{45FF9DDA-788F-490F-8F50-B428F0DCECF2}"/>
              </a:ext>
            </a:extLst>
          </p:cNvPr>
          <p:cNvPicPr>
            <a:picLocks noChangeAspect="1"/>
          </p:cNvPicPr>
          <p:nvPr/>
        </p:nvPicPr>
        <p:blipFill>
          <a:blip r:embed="rId4"/>
          <a:stretch>
            <a:fillRect/>
          </a:stretch>
        </p:blipFill>
        <p:spPr>
          <a:xfrm>
            <a:off x="6208402" y="1859488"/>
            <a:ext cx="2712506" cy="4787411"/>
          </a:xfrm>
          <a:prstGeom prst="rect">
            <a:avLst/>
          </a:prstGeom>
        </p:spPr>
      </p:pic>
    </p:spTree>
    <p:extLst>
      <p:ext uri="{BB962C8B-B14F-4D97-AF65-F5344CB8AC3E}">
        <p14:creationId xmlns:p14="http://schemas.microsoft.com/office/powerpoint/2010/main" val="38423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a:t>
            </a:r>
            <a:r>
              <a:rPr lang="en-US" altLang="ja-JP" sz="2800" dirty="0">
                <a:solidFill>
                  <a:schemeClr val="tx2"/>
                </a:solidFill>
                <a:latin typeface="Meiryo UI" pitchFamily="50" charset="-128"/>
                <a:ea typeface="Meiryo UI" pitchFamily="50" charset="-128"/>
                <a:cs typeface="Meiryo UI" pitchFamily="50" charset="-128"/>
              </a:rPr>
              <a:t>Bootstrap </a:t>
            </a:r>
            <a:r>
              <a:rPr lang="ja-JP" altLang="en-US" sz="2800" dirty="0">
                <a:solidFill>
                  <a:schemeClr val="tx2"/>
                </a:solidFill>
                <a:latin typeface="Meiryo UI" pitchFamily="50" charset="-128"/>
                <a:ea typeface="Meiryo UI" pitchFamily="50" charset="-128"/>
                <a:cs typeface="Meiryo UI" pitchFamily="50" charset="-128"/>
              </a:rPr>
              <a:t>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テキスト ボックス 5">
            <a:extLst>
              <a:ext uri="{FF2B5EF4-FFF2-40B4-BE49-F238E27FC236}">
                <a16:creationId xmlns:a16="http://schemas.microsoft.com/office/drawing/2014/main" id="{9DA73202-8D78-4D59-BD72-FC78D8561D6E}"/>
              </a:ext>
            </a:extLst>
          </p:cNvPr>
          <p:cNvSpPr txBox="1">
            <a:spLocks noChangeArrowheads="1"/>
          </p:cNvSpPr>
          <p:nvPr/>
        </p:nvSpPr>
        <p:spPr bwMode="auto">
          <a:xfrm>
            <a:off x="223092" y="1005408"/>
            <a:ext cx="8579385"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世界で一番人気のあるフロントエンドライブラリ </a:t>
            </a:r>
            <a:r>
              <a:rPr lang="en-US" altLang="ja-JP" sz="2000" dirty="0">
                <a:latin typeface="Meiryo UI" pitchFamily="50" charset="-128"/>
                <a:ea typeface="Meiryo UI" pitchFamily="50" charset="-128"/>
                <a:cs typeface="Meiryo UI" pitchFamily="50" charset="-128"/>
              </a:rPr>
              <a:t>Bootstrap </a:t>
            </a:r>
            <a:r>
              <a:rPr lang="ja-JP" altLang="en-US" sz="2000" dirty="0">
                <a:latin typeface="Meiryo UI" pitchFamily="50" charset="-128"/>
                <a:ea typeface="Meiryo UI" pitchFamily="50" charset="-128"/>
                <a:cs typeface="Meiryo UI" pitchFamily="50" charset="-128"/>
              </a:rPr>
              <a:t>を使って、モバイルファーストなレスポンシブウェブを素早くデザイン・カスタマイズできます。</a:t>
            </a:r>
            <a:r>
              <a:rPr lang="en-US" altLang="ja-JP" sz="2000" dirty="0">
                <a:latin typeface="Meiryo UI" pitchFamily="50" charset="-128"/>
                <a:ea typeface="Meiryo UI" pitchFamily="50" charset="-128"/>
                <a:cs typeface="Meiryo UI" pitchFamily="50" charset="-128"/>
              </a:rPr>
              <a:t>Sass</a:t>
            </a:r>
            <a:r>
              <a:rPr lang="ja-JP" altLang="en-US" sz="2000" dirty="0">
                <a:latin typeface="Meiryo UI" pitchFamily="50" charset="-128"/>
                <a:ea typeface="Meiryo UI" pitchFamily="50" charset="-128"/>
                <a:cs typeface="Meiryo UI" pitchFamily="50" charset="-128"/>
              </a:rPr>
              <a:t>変数と </a:t>
            </a:r>
            <a:r>
              <a:rPr lang="en-US" altLang="ja-JP" sz="2000" dirty="0" err="1">
                <a:latin typeface="Meiryo UI" pitchFamily="50" charset="-128"/>
                <a:ea typeface="Meiryo UI" pitchFamily="50" charset="-128"/>
                <a:cs typeface="Meiryo UI" pitchFamily="50" charset="-128"/>
              </a:rPr>
              <a:t>mixin</a:t>
            </a:r>
            <a:r>
              <a:rPr lang="ja-JP" altLang="en-US" sz="2000" dirty="0" err="1">
                <a:latin typeface="Meiryo UI" pitchFamily="50" charset="-128"/>
                <a:ea typeface="Meiryo UI" pitchFamily="50" charset="-128"/>
                <a:cs typeface="Meiryo UI" pitchFamily="50" charset="-128"/>
              </a:rPr>
              <a:t>、</a:t>
            </a:r>
            <a:r>
              <a:rPr lang="ja-JP" altLang="en-US" sz="2000" dirty="0">
                <a:latin typeface="Meiryo UI" pitchFamily="50" charset="-128"/>
                <a:ea typeface="Meiryo UI" pitchFamily="50" charset="-128"/>
                <a:cs typeface="Meiryo UI" pitchFamily="50" charset="-128"/>
              </a:rPr>
              <a:t>レスポンシブグリッドシステム、豊富なコンポーネント、強力な </a:t>
            </a:r>
            <a:r>
              <a:rPr lang="en-US" altLang="ja-JP" sz="2000" dirty="0">
                <a:latin typeface="Meiryo UI" pitchFamily="50" charset="-128"/>
                <a:ea typeface="Meiryo UI" pitchFamily="50" charset="-128"/>
                <a:cs typeface="Meiryo UI" pitchFamily="50" charset="-128"/>
              </a:rPr>
              <a:t>JavaScript </a:t>
            </a:r>
            <a:r>
              <a:rPr lang="ja-JP" altLang="en-US" sz="2000" dirty="0">
                <a:latin typeface="Meiryo UI" pitchFamily="50" charset="-128"/>
                <a:ea typeface="Meiryo UI" pitchFamily="50" charset="-128"/>
                <a:cs typeface="Meiryo UI" pitchFamily="50" charset="-128"/>
              </a:rPr>
              <a:t>プラグインを備えています。　　</a:t>
            </a:r>
            <a:r>
              <a:rPr lang="en-US" altLang="ja-JP" sz="1800" dirty="0">
                <a:solidFill>
                  <a:schemeClr val="bg1">
                    <a:lumMod val="65000"/>
                  </a:schemeClr>
                </a:solidFill>
                <a:latin typeface="Meiryo UI" pitchFamily="50" charset="-128"/>
                <a:ea typeface="Meiryo UI" pitchFamily="50" charset="-128"/>
                <a:cs typeface="Meiryo UI" pitchFamily="50" charset="-128"/>
              </a:rPr>
              <a:t>※from: https://getbootstrap.jp/</a:t>
            </a: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a:latin typeface="Meiryo UI" pitchFamily="50" charset="-128"/>
                <a:ea typeface="Meiryo UI" pitchFamily="50" charset="-128"/>
                <a:cs typeface="Meiryo UI" pitchFamily="50" charset="-128"/>
              </a:rPr>
              <a:t>上記の</a:t>
            </a:r>
            <a:r>
              <a:rPr lang="ja-JP" altLang="en-US" sz="2000" dirty="0">
                <a:latin typeface="Meiryo UI" pitchFamily="50" charset="-128"/>
                <a:ea typeface="Meiryo UI" pitchFamily="50" charset="-128"/>
                <a:cs typeface="Meiryo UI" pitchFamily="50" charset="-128"/>
              </a:rPr>
              <a:t>説明はなかなかわかりづらいですね。キーワードをリストします。</a:t>
            </a:r>
            <a:endParaRPr lang="en-US" altLang="ja-JP" sz="2000" dirty="0">
              <a:latin typeface="Meiryo UI" pitchFamily="50" charset="-128"/>
              <a:ea typeface="Meiryo UI" pitchFamily="50" charset="-128"/>
              <a:cs typeface="Meiryo UI" pitchFamily="50" charset="-128"/>
            </a:endParaRPr>
          </a:p>
          <a:p>
            <a:pPr marL="342900" indent="-342900" eaLnBrk="1" hangingPunct="1">
              <a:spcBef>
                <a:spcPts val="0"/>
              </a:spcBef>
              <a:spcAft>
                <a:spcPts val="600"/>
              </a:spcAft>
            </a:pPr>
            <a:r>
              <a:rPr lang="ja-JP" altLang="en-US" sz="2000" b="1" dirty="0">
                <a:solidFill>
                  <a:srgbClr val="003399"/>
                </a:solidFill>
                <a:latin typeface="Meiryo UI" pitchFamily="50" charset="-128"/>
                <a:ea typeface="Meiryo UI" pitchFamily="50" charset="-128"/>
                <a:cs typeface="Meiryo UI" pitchFamily="50" charset="-128"/>
              </a:rPr>
              <a:t>フロントエンド</a:t>
            </a:r>
            <a:r>
              <a:rPr lang="en-US" altLang="ja-JP" sz="2000" b="1" dirty="0">
                <a:solidFill>
                  <a:srgbClr val="003399"/>
                </a:solidFill>
                <a:latin typeface="Meiryo UI" pitchFamily="50" charset="-128"/>
                <a:ea typeface="Meiryo UI" pitchFamily="50" charset="-128"/>
                <a:cs typeface="Meiryo UI" pitchFamily="50" charset="-128"/>
              </a:rPr>
              <a:t>				</a:t>
            </a:r>
            <a:r>
              <a:rPr lang="en-US" altLang="ja-JP" sz="2000" dirty="0">
                <a:solidFill>
                  <a:schemeClr val="bg1">
                    <a:lumMod val="65000"/>
                  </a:schemeClr>
                </a:solidFill>
                <a:latin typeface="Meiryo UI" pitchFamily="50" charset="-128"/>
                <a:ea typeface="Meiryo UI" pitchFamily="50" charset="-128"/>
                <a:cs typeface="Meiryo UI" pitchFamily="50" charset="-128"/>
              </a:rPr>
              <a:t>Front End</a:t>
            </a:r>
          </a:p>
          <a:p>
            <a:pPr marL="342900" indent="-342900" eaLnBrk="1" hangingPunct="1">
              <a:spcBef>
                <a:spcPts val="0"/>
              </a:spcBef>
              <a:spcAft>
                <a:spcPts val="600"/>
              </a:spcAft>
            </a:pPr>
            <a:r>
              <a:rPr lang="ja-JP" altLang="en-US" sz="2000" b="1" dirty="0">
                <a:solidFill>
                  <a:srgbClr val="003399"/>
                </a:solidFill>
                <a:latin typeface="Meiryo UI" pitchFamily="50" charset="-128"/>
                <a:ea typeface="Meiryo UI" pitchFamily="50" charset="-128"/>
                <a:cs typeface="Meiryo UI" pitchFamily="50" charset="-128"/>
              </a:rPr>
              <a:t>モバイルファースト</a:t>
            </a:r>
            <a:r>
              <a:rPr lang="en-US" altLang="ja-JP" sz="2000" b="1" dirty="0">
                <a:solidFill>
                  <a:srgbClr val="003399"/>
                </a:solidFill>
                <a:latin typeface="Meiryo UI" pitchFamily="50" charset="-128"/>
                <a:ea typeface="Meiryo UI" pitchFamily="50" charset="-128"/>
                <a:cs typeface="Meiryo UI" pitchFamily="50" charset="-128"/>
              </a:rPr>
              <a:t>			</a:t>
            </a:r>
            <a:r>
              <a:rPr lang="en-US" altLang="ja-JP" sz="2000" dirty="0">
                <a:solidFill>
                  <a:schemeClr val="bg1">
                    <a:lumMod val="65000"/>
                  </a:schemeClr>
                </a:solidFill>
                <a:latin typeface="Meiryo UI" pitchFamily="50" charset="-128"/>
                <a:ea typeface="Meiryo UI" pitchFamily="50" charset="-128"/>
                <a:cs typeface="Meiryo UI" pitchFamily="50" charset="-128"/>
              </a:rPr>
              <a:t>Mobile First</a:t>
            </a:r>
          </a:p>
          <a:p>
            <a:pPr marL="342900" indent="-342900" eaLnBrk="1" hangingPunct="1">
              <a:spcBef>
                <a:spcPts val="0"/>
              </a:spcBef>
              <a:spcAft>
                <a:spcPts val="600"/>
              </a:spcAft>
            </a:pPr>
            <a:r>
              <a:rPr lang="ja-JP" altLang="en-US" sz="2000" b="1" dirty="0">
                <a:solidFill>
                  <a:srgbClr val="003399"/>
                </a:solidFill>
                <a:latin typeface="Meiryo UI" pitchFamily="50" charset="-128"/>
                <a:ea typeface="Meiryo UI" pitchFamily="50" charset="-128"/>
                <a:cs typeface="Meiryo UI" pitchFamily="50" charset="-128"/>
              </a:rPr>
              <a:t>レスポンシブウェブ</a:t>
            </a:r>
            <a:r>
              <a:rPr lang="en-US" altLang="ja-JP" sz="2000" b="1" dirty="0">
                <a:solidFill>
                  <a:srgbClr val="003399"/>
                </a:solidFill>
                <a:latin typeface="Meiryo UI" pitchFamily="50" charset="-128"/>
                <a:ea typeface="Meiryo UI" pitchFamily="50" charset="-128"/>
                <a:cs typeface="Meiryo UI" pitchFamily="50" charset="-128"/>
              </a:rPr>
              <a:t>			</a:t>
            </a:r>
            <a:r>
              <a:rPr lang="en-US" altLang="ja-JP" sz="2000" dirty="0">
                <a:solidFill>
                  <a:schemeClr val="bg1">
                    <a:lumMod val="65000"/>
                  </a:schemeClr>
                </a:solidFill>
                <a:latin typeface="Meiryo UI" pitchFamily="50" charset="-128"/>
                <a:ea typeface="Meiryo UI" pitchFamily="50" charset="-128"/>
                <a:cs typeface="Meiryo UI" pitchFamily="50" charset="-128"/>
              </a:rPr>
              <a:t>Responsive Web</a:t>
            </a:r>
          </a:p>
          <a:p>
            <a:pPr marL="342900" indent="-342900" eaLnBrk="1" hangingPunct="1">
              <a:spcBef>
                <a:spcPts val="0"/>
              </a:spcBef>
              <a:spcAft>
                <a:spcPts val="600"/>
              </a:spcAft>
            </a:pPr>
            <a:r>
              <a:rPr lang="en-US" altLang="ja-JP" sz="2000" b="1" dirty="0">
                <a:solidFill>
                  <a:srgbClr val="003399"/>
                </a:solidFill>
                <a:latin typeface="Meiryo UI" pitchFamily="50" charset="-128"/>
                <a:ea typeface="Meiryo UI" pitchFamily="50" charset="-128"/>
                <a:cs typeface="Meiryo UI" pitchFamily="50" charset="-128"/>
              </a:rPr>
              <a:t>Sass</a:t>
            </a:r>
            <a:r>
              <a:rPr lang="ja-JP" altLang="en-US" sz="2000" b="1" dirty="0">
                <a:solidFill>
                  <a:srgbClr val="003399"/>
                </a:solidFill>
                <a:latin typeface="Meiryo UI" pitchFamily="50" charset="-128"/>
                <a:ea typeface="Meiryo UI" pitchFamily="50" charset="-128"/>
                <a:cs typeface="Meiryo UI" pitchFamily="50" charset="-128"/>
              </a:rPr>
              <a:t>変数</a:t>
            </a:r>
            <a:r>
              <a:rPr lang="en-US" altLang="ja-JP" sz="2000" b="1" dirty="0">
                <a:solidFill>
                  <a:srgbClr val="003399"/>
                </a:solidFill>
                <a:latin typeface="Meiryo UI" pitchFamily="50" charset="-128"/>
                <a:ea typeface="Meiryo UI" pitchFamily="50" charset="-128"/>
                <a:cs typeface="Meiryo UI" pitchFamily="50" charset="-128"/>
              </a:rPr>
              <a:t>				</a:t>
            </a:r>
            <a:r>
              <a:rPr lang="en-US" altLang="ja-JP" sz="2000" dirty="0">
                <a:solidFill>
                  <a:schemeClr val="bg1">
                    <a:lumMod val="65000"/>
                  </a:schemeClr>
                </a:solidFill>
                <a:latin typeface="Meiryo UI" pitchFamily="50" charset="-128"/>
                <a:ea typeface="Meiryo UI" pitchFamily="50" charset="-128"/>
                <a:cs typeface="Meiryo UI" pitchFamily="50" charset="-128"/>
              </a:rPr>
              <a:t>Sass Variable</a:t>
            </a:r>
          </a:p>
          <a:p>
            <a:pPr marL="342900" indent="-342900" eaLnBrk="1" hangingPunct="1">
              <a:spcBef>
                <a:spcPts val="0"/>
              </a:spcBef>
              <a:spcAft>
                <a:spcPts val="600"/>
              </a:spcAft>
            </a:pPr>
            <a:r>
              <a:rPr lang="en-US" altLang="ja-JP" sz="2000" b="1" dirty="0" err="1">
                <a:solidFill>
                  <a:srgbClr val="003399"/>
                </a:solidFill>
                <a:latin typeface="Meiryo UI" pitchFamily="50" charset="-128"/>
                <a:ea typeface="Meiryo UI" pitchFamily="50" charset="-128"/>
                <a:cs typeface="Meiryo UI" pitchFamily="50" charset="-128"/>
              </a:rPr>
              <a:t>Mixin</a:t>
            </a:r>
            <a:r>
              <a:rPr lang="en-US" altLang="ja-JP" sz="2000" b="1" dirty="0">
                <a:solidFill>
                  <a:srgbClr val="003399"/>
                </a:solidFill>
                <a:latin typeface="Meiryo UI" pitchFamily="50" charset="-128"/>
                <a:ea typeface="Meiryo UI" pitchFamily="50" charset="-128"/>
                <a:cs typeface="Meiryo UI" pitchFamily="50" charset="-128"/>
              </a:rPr>
              <a:t>				</a:t>
            </a:r>
            <a:r>
              <a:rPr lang="en-US" altLang="ja-JP" sz="2000" dirty="0" err="1">
                <a:solidFill>
                  <a:schemeClr val="bg1">
                    <a:lumMod val="65000"/>
                  </a:schemeClr>
                </a:solidFill>
                <a:latin typeface="Meiryo UI" pitchFamily="50" charset="-128"/>
                <a:ea typeface="Meiryo UI" pitchFamily="50" charset="-128"/>
                <a:cs typeface="Meiryo UI" pitchFamily="50" charset="-128"/>
              </a:rPr>
              <a:t>Mixin</a:t>
            </a:r>
            <a:endParaRPr lang="en-US" altLang="ja-JP" sz="2000" dirty="0">
              <a:solidFill>
                <a:schemeClr val="bg1">
                  <a:lumMod val="65000"/>
                </a:schemeClr>
              </a:solidFill>
              <a:latin typeface="Meiryo UI" pitchFamily="50" charset="-128"/>
              <a:ea typeface="Meiryo UI" pitchFamily="50" charset="-128"/>
              <a:cs typeface="Meiryo UI" pitchFamily="50" charset="-128"/>
            </a:endParaRPr>
          </a:p>
          <a:p>
            <a:pPr marL="342900" indent="-342900" eaLnBrk="1" hangingPunct="1">
              <a:spcBef>
                <a:spcPts val="0"/>
              </a:spcBef>
              <a:spcAft>
                <a:spcPts val="600"/>
              </a:spcAft>
            </a:pPr>
            <a:r>
              <a:rPr lang="ja-JP" altLang="en-US" sz="2000" b="1" dirty="0">
                <a:solidFill>
                  <a:srgbClr val="003399"/>
                </a:solidFill>
                <a:latin typeface="Meiryo UI" pitchFamily="50" charset="-128"/>
                <a:ea typeface="Meiryo UI" pitchFamily="50" charset="-128"/>
                <a:cs typeface="Meiryo UI" pitchFamily="50" charset="-128"/>
              </a:rPr>
              <a:t>グリッドシステム</a:t>
            </a:r>
            <a:r>
              <a:rPr lang="en-US" altLang="ja-JP" sz="2000" b="1" dirty="0">
                <a:solidFill>
                  <a:srgbClr val="003399"/>
                </a:solidFill>
                <a:latin typeface="Meiryo UI" pitchFamily="50" charset="-128"/>
                <a:ea typeface="Meiryo UI" pitchFamily="50" charset="-128"/>
                <a:cs typeface="Meiryo UI" pitchFamily="50" charset="-128"/>
              </a:rPr>
              <a:t>			</a:t>
            </a:r>
            <a:r>
              <a:rPr lang="en-US" altLang="ja-JP" sz="2000" dirty="0">
                <a:solidFill>
                  <a:schemeClr val="bg1">
                    <a:lumMod val="65000"/>
                  </a:schemeClr>
                </a:solidFill>
                <a:latin typeface="Meiryo UI" pitchFamily="50" charset="-128"/>
                <a:ea typeface="Meiryo UI" pitchFamily="50" charset="-128"/>
                <a:cs typeface="Meiryo UI" pitchFamily="50" charset="-128"/>
              </a:rPr>
              <a:t>Grid System</a:t>
            </a:r>
          </a:p>
          <a:p>
            <a:pPr marL="342900" indent="-342900" eaLnBrk="1" hangingPunct="1">
              <a:spcBef>
                <a:spcPts val="0"/>
              </a:spcBef>
              <a:spcAft>
                <a:spcPts val="600"/>
              </a:spcAft>
            </a:pPr>
            <a:r>
              <a:rPr lang="ja-JP" altLang="en-US" sz="2000" b="1" dirty="0">
                <a:solidFill>
                  <a:srgbClr val="003399"/>
                </a:solidFill>
                <a:latin typeface="Meiryo UI" pitchFamily="50" charset="-128"/>
                <a:ea typeface="Meiryo UI" pitchFamily="50" charset="-128"/>
                <a:cs typeface="Meiryo UI" pitchFamily="50" charset="-128"/>
              </a:rPr>
              <a:t>コンポーネント</a:t>
            </a:r>
            <a:r>
              <a:rPr lang="en-US" altLang="ja-JP" sz="2000" b="1" dirty="0">
                <a:solidFill>
                  <a:srgbClr val="003399"/>
                </a:solidFill>
                <a:latin typeface="Meiryo UI" pitchFamily="50" charset="-128"/>
                <a:ea typeface="Meiryo UI" pitchFamily="50" charset="-128"/>
                <a:cs typeface="Meiryo UI" pitchFamily="50" charset="-128"/>
              </a:rPr>
              <a:t>				</a:t>
            </a:r>
            <a:r>
              <a:rPr lang="en-US" altLang="ja-JP" sz="2000" dirty="0">
                <a:solidFill>
                  <a:schemeClr val="bg1">
                    <a:lumMod val="65000"/>
                  </a:schemeClr>
                </a:solidFill>
                <a:latin typeface="Meiryo UI" pitchFamily="50" charset="-128"/>
                <a:ea typeface="Meiryo UI" pitchFamily="50" charset="-128"/>
                <a:cs typeface="Meiryo UI" pitchFamily="50" charset="-128"/>
              </a:rPr>
              <a:t>Component</a:t>
            </a:r>
          </a:p>
          <a:p>
            <a:pPr marL="342900" indent="-342900" eaLnBrk="1" hangingPunct="1">
              <a:spcBef>
                <a:spcPts val="0"/>
              </a:spcBef>
              <a:spcAft>
                <a:spcPts val="600"/>
              </a:spcAft>
            </a:pPr>
            <a:r>
              <a:rPr lang="en-US" altLang="ja-JP" sz="2000" b="1" dirty="0">
                <a:solidFill>
                  <a:srgbClr val="003399"/>
                </a:solidFill>
                <a:latin typeface="Meiryo UI" pitchFamily="50" charset="-128"/>
                <a:ea typeface="Meiryo UI" pitchFamily="50" charset="-128"/>
                <a:cs typeface="Meiryo UI" pitchFamily="50" charset="-128"/>
              </a:rPr>
              <a:t>JavaScript </a:t>
            </a:r>
            <a:r>
              <a:rPr lang="ja-JP" altLang="en-US" sz="2000" b="1" dirty="0">
                <a:solidFill>
                  <a:srgbClr val="003399"/>
                </a:solidFill>
                <a:latin typeface="Meiryo UI" pitchFamily="50" charset="-128"/>
                <a:ea typeface="Meiryo UI" pitchFamily="50" charset="-128"/>
                <a:cs typeface="Meiryo UI" pitchFamily="50" charset="-128"/>
              </a:rPr>
              <a:t>プラグイン</a:t>
            </a:r>
            <a:r>
              <a:rPr lang="en-US" altLang="ja-JP" sz="2000" b="1" dirty="0">
                <a:solidFill>
                  <a:srgbClr val="003399"/>
                </a:solidFill>
                <a:latin typeface="Meiryo UI" pitchFamily="50" charset="-128"/>
                <a:ea typeface="Meiryo UI" pitchFamily="50" charset="-128"/>
                <a:cs typeface="Meiryo UI" pitchFamily="50" charset="-128"/>
              </a:rPr>
              <a:t>		</a:t>
            </a:r>
            <a:r>
              <a:rPr lang="en-US" altLang="ja-JP" sz="2000" dirty="0">
                <a:solidFill>
                  <a:schemeClr val="bg1">
                    <a:lumMod val="65000"/>
                  </a:schemeClr>
                </a:solidFill>
                <a:latin typeface="Meiryo UI" pitchFamily="50" charset="-128"/>
                <a:ea typeface="Meiryo UI" pitchFamily="50" charset="-128"/>
                <a:cs typeface="Meiryo UI" pitchFamily="50" charset="-128"/>
              </a:rPr>
              <a:t>JavaScript Plugin</a:t>
            </a:r>
          </a:p>
        </p:txBody>
      </p:sp>
    </p:spTree>
    <p:extLst>
      <p:ext uri="{BB962C8B-B14F-4D97-AF65-F5344CB8AC3E}">
        <p14:creationId xmlns:p14="http://schemas.microsoft.com/office/powerpoint/2010/main" val="340684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２，フロントエンド 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テキスト ボックス 5">
            <a:extLst>
              <a:ext uri="{FF2B5EF4-FFF2-40B4-BE49-F238E27FC236}">
                <a16:creationId xmlns:a16="http://schemas.microsoft.com/office/drawing/2014/main" id="{9DA73202-8D78-4D59-BD72-FC78D8561D6E}"/>
              </a:ext>
            </a:extLst>
          </p:cNvPr>
          <p:cNvSpPr txBox="1">
            <a:spLocks noChangeArrowheads="1"/>
          </p:cNvSpPr>
          <p:nvPr/>
        </p:nvSpPr>
        <p:spPr bwMode="auto">
          <a:xfrm>
            <a:off x="223092" y="1005408"/>
            <a:ext cx="8579385"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フロントエンドとは、</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サービスや</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アプリケーションで直接ユーザーの目に触れる部分のことです。</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サイトや</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アプリケーションなどでユーザーが文字を入力したり、ボタンをクリックしたりする部分や、バックエンドのソフトウエアと直接やり取りをする部分のことを指します。クライアントサイドとも呼ばれ、</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ブラウザ側でプログラムを実行しています。</a:t>
            </a: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フロントエンドの開発で利用する言語は主に、</a:t>
            </a:r>
            <a:r>
              <a:rPr lang="en-US" altLang="ja-JP" sz="2000" dirty="0">
                <a:latin typeface="Meiryo UI" pitchFamily="50" charset="-128"/>
                <a:ea typeface="Meiryo UI" pitchFamily="50" charset="-128"/>
                <a:cs typeface="Meiryo UI" pitchFamily="50" charset="-128"/>
              </a:rPr>
              <a:t>HTML</a:t>
            </a:r>
            <a:r>
              <a:rPr lang="ja-JP" altLang="en-US" sz="2000" dirty="0">
                <a:latin typeface="Meiryo UI" pitchFamily="50" charset="-128"/>
                <a:ea typeface="Meiryo UI" pitchFamily="50" charset="-128"/>
                <a:cs typeface="Meiryo UI" pitchFamily="50" charset="-128"/>
              </a:rPr>
              <a:t>や</a:t>
            </a:r>
            <a:r>
              <a:rPr lang="en-US" altLang="ja-JP" sz="2000" dirty="0">
                <a:latin typeface="Meiryo UI" pitchFamily="50" charset="-128"/>
                <a:ea typeface="Meiryo UI" pitchFamily="50" charset="-128"/>
                <a:cs typeface="Meiryo UI" pitchFamily="50" charset="-128"/>
              </a:rPr>
              <a:t>CSS</a:t>
            </a:r>
            <a:r>
              <a:rPr lang="ja-JP" altLang="en-US" sz="2000" dirty="0" err="1">
                <a:latin typeface="Meiryo UI" pitchFamily="50" charset="-128"/>
                <a:ea typeface="Meiryo UI" pitchFamily="50" charset="-128"/>
                <a:cs typeface="Meiryo UI" pitchFamily="50" charset="-128"/>
              </a:rPr>
              <a:t>、</a:t>
            </a:r>
            <a:r>
              <a:rPr lang="en-US" altLang="ja-JP" sz="2000" dirty="0">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です。 　　</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※from: https://www.webstaff.jp/guide/trend/</a:t>
            </a:r>
            <a:r>
              <a:rPr lang="ja-JP" altLang="en-US" sz="1800" dirty="0">
                <a:solidFill>
                  <a:schemeClr val="bg1">
                    <a:lumMod val="65000"/>
                  </a:schemeClr>
                </a:solidFill>
                <a:latin typeface="Meiryo UI" pitchFamily="50" charset="-128"/>
                <a:ea typeface="Meiryo UI" pitchFamily="50" charset="-128"/>
                <a:cs typeface="Meiryo UI" pitchFamily="50" charset="-128"/>
              </a:rPr>
              <a:t>フロントエンドとバックエンドとは</a:t>
            </a: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1800" dirty="0">
                <a:solidFill>
                  <a:schemeClr val="bg1">
                    <a:lumMod val="65000"/>
                  </a:schemeClr>
                </a:solidFill>
                <a:latin typeface="Meiryo UI" pitchFamily="50" charset="-128"/>
                <a:ea typeface="Meiryo UI" pitchFamily="50" charset="-128"/>
                <a:cs typeface="Meiryo UI" pitchFamily="50" charset="-128"/>
              </a:rPr>
              <a:t>右の図は関連用語。</a:t>
            </a:r>
            <a:endParaRPr lang="en-US" altLang="ja-JP" sz="1800" dirty="0">
              <a:solidFill>
                <a:schemeClr val="bg1">
                  <a:lumMod val="65000"/>
                </a:schemeClr>
              </a:solidFill>
              <a:latin typeface="Meiryo UI" pitchFamily="50" charset="-128"/>
              <a:ea typeface="Meiryo UI" pitchFamily="50" charset="-128"/>
              <a:cs typeface="Meiryo UI" pitchFamily="50" charset="-128"/>
            </a:endParaRPr>
          </a:p>
        </p:txBody>
      </p:sp>
      <p:pic>
        <p:nvPicPr>
          <p:cNvPr id="1026" name="Picture 2" descr="フロントエンドとは">
            <a:extLst>
              <a:ext uri="{FF2B5EF4-FFF2-40B4-BE49-F238E27FC236}">
                <a16:creationId xmlns:a16="http://schemas.microsoft.com/office/drawing/2014/main" id="{62E0DA46-4C4D-4028-BBEE-B8C4BBA87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223" y="3482713"/>
            <a:ext cx="4634271" cy="2949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50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３，モバイルファースト 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テキスト ボックス 5">
            <a:extLst>
              <a:ext uri="{FF2B5EF4-FFF2-40B4-BE49-F238E27FC236}">
                <a16:creationId xmlns:a16="http://schemas.microsoft.com/office/drawing/2014/main" id="{9DA73202-8D78-4D59-BD72-FC78D8561D6E}"/>
              </a:ext>
            </a:extLst>
          </p:cNvPr>
          <p:cNvSpPr txBox="1">
            <a:spLocks noChangeArrowheads="1"/>
          </p:cNvSpPr>
          <p:nvPr/>
        </p:nvSpPr>
        <p:spPr bwMode="auto">
          <a:xfrm>
            <a:off x="223092" y="1005408"/>
            <a:ext cx="8579385" cy="541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スマートフォンはパソコンと比較して画面が小さく、</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サイトの視認性に十分注意しなければなりません。テキストのサイズや行間のとり方など、</a:t>
            </a:r>
            <a:r>
              <a:rPr lang="en-US" altLang="ja-JP" sz="2000" dirty="0">
                <a:latin typeface="Meiryo UI" pitchFamily="50" charset="-128"/>
                <a:ea typeface="Meiryo UI" pitchFamily="50" charset="-128"/>
                <a:cs typeface="Meiryo UI" pitchFamily="50" charset="-128"/>
              </a:rPr>
              <a:t>PC</a:t>
            </a:r>
            <a:r>
              <a:rPr lang="ja-JP" altLang="en-US" sz="2000" dirty="0">
                <a:latin typeface="Meiryo UI" pitchFamily="50" charset="-128"/>
                <a:ea typeface="Meiryo UI" pitchFamily="50" charset="-128"/>
                <a:cs typeface="Meiryo UI" pitchFamily="50" charset="-128"/>
              </a:rPr>
              <a:t>の場合と同じように考えてしまうと、スマートフォンではとても見づらいサイトになってしまう可能性があります。</a:t>
            </a:r>
          </a:p>
          <a:p>
            <a:pPr eaLnBrk="1" hangingPunct="1">
              <a:spcBef>
                <a:spcPts val="0"/>
              </a:spcBef>
              <a:spcAft>
                <a:spcPts val="600"/>
              </a:spcAft>
              <a:buFontTx/>
              <a:buNone/>
            </a:pPr>
            <a:endParaRPr lang="ja-JP" altLang="en-US"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モバイルファーストという考え方は、必ずしもスマートフォン向け</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サイトのみを作ったり、先に公開したりすることではありません。ユーザーの利用状況などの情報を元に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サイトを設計し、スマートフォンでもストレス</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なく利用できるデザインにすることです。</a:t>
            </a:r>
          </a:p>
          <a:p>
            <a:pPr eaLnBrk="1" hangingPunct="1">
              <a:spcBef>
                <a:spcPts val="0"/>
              </a:spcBef>
              <a:spcAft>
                <a:spcPts val="600"/>
              </a:spcAft>
              <a:buFontTx/>
              <a:buNone/>
            </a:pPr>
            <a:endParaRPr lang="ja-JP" altLang="en-US"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「スマートフォン向けサイトを優先的に制作・公開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する」という意味で、モバイルファーストという言葉が</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使われることもありますが、</a:t>
            </a:r>
            <a:r>
              <a:rPr lang="en-US" altLang="ja-JP" sz="2000" dirty="0">
                <a:latin typeface="Meiryo UI" pitchFamily="50" charset="-128"/>
                <a:ea typeface="Meiryo UI" pitchFamily="50" charset="-128"/>
                <a:cs typeface="Meiryo UI" pitchFamily="50" charset="-128"/>
              </a:rPr>
              <a:t>PC</a:t>
            </a:r>
            <a:r>
              <a:rPr lang="ja-JP" altLang="en-US" sz="2000" dirty="0">
                <a:latin typeface="Meiryo UI" pitchFamily="50" charset="-128"/>
                <a:ea typeface="Meiryo UI" pitchFamily="50" charset="-128"/>
                <a:cs typeface="Meiryo UI" pitchFamily="50" charset="-128"/>
              </a:rPr>
              <a:t>ユーザーをないが</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err="1">
                <a:latin typeface="Meiryo UI" pitchFamily="50" charset="-128"/>
                <a:ea typeface="Meiryo UI" pitchFamily="50" charset="-128"/>
                <a:cs typeface="Meiryo UI" pitchFamily="50" charset="-128"/>
              </a:rPr>
              <a:t>しろに</a:t>
            </a:r>
            <a:r>
              <a:rPr lang="ja-JP" altLang="en-US" sz="2000" dirty="0">
                <a:latin typeface="Meiryo UI" pitchFamily="50" charset="-128"/>
                <a:ea typeface="Meiryo UI" pitchFamily="50" charset="-128"/>
                <a:cs typeface="Meiryo UI" pitchFamily="50" charset="-128"/>
              </a:rPr>
              <a:t>するという意味ではありません。</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※from: https://online.dhw.co.jp/kuritama/</a:t>
            </a:r>
          </a:p>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what-is-mobile-first/</a:t>
            </a:r>
            <a:endParaRPr lang="ja-JP" altLang="en-US" sz="1800" dirty="0">
              <a:solidFill>
                <a:schemeClr val="bg1">
                  <a:lumMod val="65000"/>
                </a:schemeClr>
              </a:solidFill>
              <a:latin typeface="Meiryo UI" pitchFamily="50" charset="-128"/>
              <a:ea typeface="Meiryo UI" pitchFamily="50" charset="-128"/>
              <a:cs typeface="Meiryo UI" pitchFamily="50" charset="-128"/>
            </a:endParaRPr>
          </a:p>
        </p:txBody>
      </p:sp>
      <p:pic>
        <p:nvPicPr>
          <p:cNvPr id="2050" name="Picture 2" descr="全部わかる】モバイルフレンドリー・モバイルファーストインデックスなどややこしいモバイルSEO用語 | デジタルマーケティングブログ">
            <a:extLst>
              <a:ext uri="{FF2B5EF4-FFF2-40B4-BE49-F238E27FC236}">
                <a16:creationId xmlns:a16="http://schemas.microsoft.com/office/drawing/2014/main" id="{904ED3A1-A1B6-4D72-A537-CAC590194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717" y="3176621"/>
            <a:ext cx="3240760" cy="324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47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４，レスポンシブウェブ 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テキスト ボックス 5">
            <a:extLst>
              <a:ext uri="{FF2B5EF4-FFF2-40B4-BE49-F238E27FC236}">
                <a16:creationId xmlns:a16="http://schemas.microsoft.com/office/drawing/2014/main" id="{9DA73202-8D78-4D59-BD72-FC78D8561D6E}"/>
              </a:ext>
            </a:extLst>
          </p:cNvPr>
          <p:cNvSpPr txBox="1">
            <a:spLocks noChangeArrowheads="1"/>
          </p:cNvSpPr>
          <p:nvPr/>
        </p:nvSpPr>
        <p:spPr bwMode="auto">
          <a:xfrm>
            <a:off x="223092" y="1005408"/>
            <a:ext cx="8579385" cy="3801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できればコストをかけ</a:t>
            </a:r>
            <a:r>
              <a:rPr lang="en-US" altLang="ja-JP" sz="2000" dirty="0">
                <a:latin typeface="Meiryo UI" pitchFamily="50" charset="-128"/>
                <a:ea typeface="Meiryo UI" pitchFamily="50" charset="-128"/>
                <a:cs typeface="Meiryo UI" pitchFamily="50" charset="-128"/>
              </a:rPr>
              <a:t>PC</a:t>
            </a:r>
            <a:r>
              <a:rPr lang="ja-JP" altLang="en-US" sz="2000" dirty="0">
                <a:latin typeface="Meiryo UI" pitchFamily="50" charset="-128"/>
                <a:ea typeface="Meiryo UI" pitchFamily="50" charset="-128"/>
                <a:cs typeface="Meiryo UI" pitchFamily="50" charset="-128"/>
              </a:rPr>
              <a:t>とスマホを別々のデザインで制作するのが、利用者には理想的です。ただこれでは</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サイトの制作者にとって、</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サイト更新時のコストが</a:t>
            </a:r>
            <a:r>
              <a:rPr lang="en-US" altLang="ja-JP" sz="2000" dirty="0">
                <a:latin typeface="Meiryo UI" pitchFamily="50" charset="-128"/>
                <a:ea typeface="Meiryo UI" pitchFamily="50" charset="-128"/>
                <a:cs typeface="Meiryo UI" pitchFamily="50" charset="-128"/>
              </a:rPr>
              <a:t>2</a:t>
            </a:r>
            <a:r>
              <a:rPr lang="ja-JP" altLang="en-US" sz="2000" dirty="0">
                <a:latin typeface="Meiryo UI" pitchFamily="50" charset="-128"/>
                <a:ea typeface="Meiryo UI" pitchFamily="50" charset="-128"/>
                <a:cs typeface="Meiryo UI" pitchFamily="50" charset="-128"/>
              </a:rPr>
              <a:t>倍になり、運用を継続するのは難しくなりがちです。</a:t>
            </a:r>
          </a:p>
          <a:p>
            <a:pPr eaLnBrk="1" hangingPunct="1">
              <a:spcBef>
                <a:spcPts val="0"/>
              </a:spcBef>
              <a:spcAft>
                <a:spcPts val="600"/>
              </a:spcAft>
              <a:buFontTx/>
              <a:buNone/>
            </a:pPr>
            <a:endParaRPr lang="ja-JP" altLang="en-US"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そういった場合に、レスポンシブの考え方が役立ちます。</a:t>
            </a:r>
            <a:r>
              <a:rPr lang="en-US" altLang="ja-JP" sz="2000" dirty="0">
                <a:latin typeface="Meiryo UI" pitchFamily="50" charset="-128"/>
                <a:ea typeface="Meiryo UI" pitchFamily="50" charset="-128"/>
                <a:cs typeface="Meiryo UI" pitchFamily="50" charset="-128"/>
              </a:rPr>
              <a:t>PC</a:t>
            </a:r>
            <a:r>
              <a:rPr lang="ja-JP" altLang="en-US" sz="2000" dirty="0" err="1">
                <a:latin typeface="Meiryo UI" pitchFamily="50" charset="-128"/>
                <a:ea typeface="Meiryo UI" pitchFamily="50" charset="-128"/>
                <a:cs typeface="Meiryo UI" pitchFamily="50" charset="-128"/>
              </a:rPr>
              <a:t>なのか</a:t>
            </a:r>
            <a:r>
              <a:rPr lang="ja-JP" altLang="en-US" sz="2000" dirty="0">
                <a:latin typeface="Meiryo UI" pitchFamily="50" charset="-128"/>
                <a:ea typeface="Meiryo UI" pitchFamily="50" charset="-128"/>
                <a:cs typeface="Meiryo UI" pitchFamily="50" charset="-128"/>
              </a:rPr>
              <a:t>スマホなのか、</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サイトを利用する機器によってディスプレイの大きさが変わるため、どんな画面サイズでもわかりやすい画面表示が必要です。このように効率的に「切り替え」をする考え方や具体時な手法を、レスポンシブ</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デザインといいます。</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※from: https://www.kagoya.jp/</a:t>
            </a:r>
          </a:p>
          <a:p>
            <a:pPr eaLnBrk="1" hangingPunct="1">
              <a:spcBef>
                <a:spcPts val="0"/>
              </a:spcBef>
              <a:spcAft>
                <a:spcPts val="600"/>
              </a:spcAft>
              <a:buFontTx/>
              <a:buNone/>
            </a:pPr>
            <a:r>
              <a:rPr lang="en-US" altLang="ja-JP" sz="1800" dirty="0" err="1">
                <a:solidFill>
                  <a:schemeClr val="bg1">
                    <a:lumMod val="65000"/>
                  </a:schemeClr>
                </a:solidFill>
                <a:latin typeface="Meiryo UI" pitchFamily="50" charset="-128"/>
                <a:ea typeface="Meiryo UI" pitchFamily="50" charset="-128"/>
                <a:cs typeface="Meiryo UI" pitchFamily="50" charset="-128"/>
              </a:rPr>
              <a:t>howto</a:t>
            </a:r>
            <a:r>
              <a:rPr lang="en-US" altLang="ja-JP" sz="1800" dirty="0">
                <a:solidFill>
                  <a:schemeClr val="bg1">
                    <a:lumMod val="65000"/>
                  </a:schemeClr>
                </a:solidFill>
                <a:latin typeface="Meiryo UI" pitchFamily="50" charset="-128"/>
                <a:ea typeface="Meiryo UI" pitchFamily="50" charset="-128"/>
                <a:cs typeface="Meiryo UI" pitchFamily="50" charset="-128"/>
              </a:rPr>
              <a:t>/it-glossary/web/responsive/</a:t>
            </a:r>
            <a:endParaRPr lang="ja-JP" altLang="en-US" sz="1800" dirty="0">
              <a:solidFill>
                <a:schemeClr val="bg1">
                  <a:lumMod val="65000"/>
                </a:schemeClr>
              </a:solidFill>
              <a:latin typeface="Meiryo UI" pitchFamily="50" charset="-128"/>
              <a:ea typeface="Meiryo UI" pitchFamily="50" charset="-128"/>
              <a:cs typeface="Meiryo UI" pitchFamily="50" charset="-128"/>
            </a:endParaRPr>
          </a:p>
        </p:txBody>
      </p:sp>
      <p:pic>
        <p:nvPicPr>
          <p:cNvPr id="3074" name="Picture 2" descr="初心者必見】レスポンシブデザインとは？メリットや向き不向きを解説！ | QEEE">
            <a:extLst>
              <a:ext uri="{FF2B5EF4-FFF2-40B4-BE49-F238E27FC236}">
                <a16:creationId xmlns:a16="http://schemas.microsoft.com/office/drawing/2014/main" id="{32DD8125-595D-4CE1-9E1F-196ABCED8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694" y="3829966"/>
            <a:ext cx="4482130" cy="252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19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sass</a:t>
            </a:r>
            <a:r>
              <a:rPr lang="ja-JP" altLang="en-US" sz="2800" dirty="0">
                <a:solidFill>
                  <a:schemeClr val="tx2"/>
                </a:solidFill>
                <a:latin typeface="Meiryo UI" pitchFamily="50" charset="-128"/>
                <a:ea typeface="Meiryo UI" pitchFamily="50" charset="-128"/>
                <a:cs typeface="Meiryo UI" pitchFamily="50" charset="-128"/>
              </a:rPr>
              <a:t>変数 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テキスト ボックス 5">
            <a:extLst>
              <a:ext uri="{FF2B5EF4-FFF2-40B4-BE49-F238E27FC236}">
                <a16:creationId xmlns:a16="http://schemas.microsoft.com/office/drawing/2014/main" id="{9DA73202-8D78-4D59-BD72-FC78D8561D6E}"/>
              </a:ext>
            </a:extLst>
          </p:cNvPr>
          <p:cNvSpPr txBox="1">
            <a:spLocks noChangeArrowheads="1"/>
          </p:cNvSpPr>
          <p:nvPr/>
        </p:nvSpPr>
        <p:spPr bwMode="auto">
          <a:xfrm>
            <a:off x="223092" y="1005408"/>
            <a:ext cx="8579385"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説明は難しいですから、</a:t>
            </a:r>
            <a:r>
              <a:rPr lang="en-US" altLang="ja-JP" sz="2000" dirty="0" err="1">
                <a:latin typeface="Meiryo UI" pitchFamily="50" charset="-128"/>
                <a:ea typeface="Meiryo UI" pitchFamily="50" charset="-128"/>
                <a:cs typeface="Meiryo UI" pitchFamily="50" charset="-128"/>
              </a:rPr>
              <a:t>sass,scss,css</a:t>
            </a:r>
            <a:r>
              <a:rPr lang="ja-JP" altLang="en-US" sz="2000" dirty="0">
                <a:latin typeface="Meiryo UI" pitchFamily="50" charset="-128"/>
                <a:ea typeface="Meiryo UI" pitchFamily="50" charset="-128"/>
                <a:cs typeface="Meiryo UI" pitchFamily="50" charset="-128"/>
              </a:rPr>
              <a:t>の比較図をみてください。</a:t>
            </a: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※from: https://ja.wikipedia.org/wiki/Sass</a:t>
            </a:r>
          </a:p>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Sass</a:t>
            </a:r>
            <a:r>
              <a:rPr lang="ja-JP" altLang="en-US" sz="1800" dirty="0">
                <a:solidFill>
                  <a:schemeClr val="bg1">
                    <a:lumMod val="65000"/>
                  </a:schemeClr>
                </a:solidFill>
                <a:latin typeface="Meiryo UI" pitchFamily="50" charset="-128"/>
                <a:ea typeface="Meiryo UI" pitchFamily="50" charset="-128"/>
                <a:cs typeface="Meiryo UI" pitchFamily="50" charset="-128"/>
              </a:rPr>
              <a:t>を試してみたいなら、こちらへ</a:t>
            </a: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https://morderblog.com/sass-vscode-compile/</a:t>
            </a:r>
          </a:p>
          <a:p>
            <a:pPr eaLnBrk="1" hangingPunct="1">
              <a:spcBef>
                <a:spcPts val="0"/>
              </a:spcBef>
              <a:spcAft>
                <a:spcPts val="600"/>
              </a:spcAft>
              <a:buFontTx/>
              <a:buNone/>
            </a:pPr>
            <a:r>
              <a:rPr lang="ja-JP" altLang="en-US" sz="1800" dirty="0">
                <a:solidFill>
                  <a:schemeClr val="bg1">
                    <a:lumMod val="65000"/>
                  </a:schemeClr>
                </a:solidFill>
                <a:latin typeface="Meiryo UI" pitchFamily="50" charset="-128"/>
                <a:ea typeface="Meiryo UI" pitchFamily="50" charset="-128"/>
                <a:cs typeface="Meiryo UI" pitchFamily="50" charset="-128"/>
              </a:rPr>
              <a:t>関連知識として「</a:t>
            </a:r>
            <a:r>
              <a:rPr lang="en-US" altLang="ja-JP" sz="1800" dirty="0" err="1">
                <a:solidFill>
                  <a:schemeClr val="bg1">
                    <a:lumMod val="65000"/>
                  </a:schemeClr>
                </a:solidFill>
                <a:latin typeface="Meiryo UI" pitchFamily="50" charset="-128"/>
                <a:ea typeface="Meiryo UI" pitchFamily="50" charset="-128"/>
                <a:cs typeface="Meiryo UI" pitchFamily="50" charset="-128"/>
              </a:rPr>
              <a:t>css</a:t>
            </a:r>
            <a:r>
              <a:rPr lang="ja-JP" altLang="en-US" sz="1800" dirty="0">
                <a:solidFill>
                  <a:schemeClr val="bg1">
                    <a:lumMod val="65000"/>
                  </a:schemeClr>
                </a:solidFill>
                <a:latin typeface="Meiryo UI" pitchFamily="50" charset="-128"/>
                <a:ea typeface="Meiryo UI" pitchFamily="50" charset="-128"/>
                <a:cs typeface="Meiryo UI" pitchFamily="50" charset="-128"/>
              </a:rPr>
              <a:t>変数」の仕組みがあります。</a:t>
            </a:r>
            <a:endParaRPr lang="en-US" altLang="ja-JP" sz="18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https://drafts.csswg.org/css-variables/</a:t>
            </a:r>
            <a:endParaRPr lang="ja-JP" altLang="en-US" sz="1800" dirty="0">
              <a:solidFill>
                <a:schemeClr val="bg1">
                  <a:lumMod val="65000"/>
                </a:schemeClr>
              </a:solidFill>
              <a:latin typeface="Meiryo UI" pitchFamily="50" charset="-128"/>
              <a:ea typeface="Meiryo UI" pitchFamily="50" charset="-128"/>
              <a:cs typeface="Meiryo UI" pitchFamily="50" charset="-128"/>
            </a:endParaRPr>
          </a:p>
        </p:txBody>
      </p:sp>
      <p:pic>
        <p:nvPicPr>
          <p:cNvPr id="2" name="図 1">
            <a:extLst>
              <a:ext uri="{FF2B5EF4-FFF2-40B4-BE49-F238E27FC236}">
                <a16:creationId xmlns:a16="http://schemas.microsoft.com/office/drawing/2014/main" id="{BE7ADE10-934D-4A79-9796-BA03526254F1}"/>
              </a:ext>
            </a:extLst>
          </p:cNvPr>
          <p:cNvPicPr>
            <a:picLocks noChangeAspect="1"/>
          </p:cNvPicPr>
          <p:nvPr/>
        </p:nvPicPr>
        <p:blipFill>
          <a:blip r:embed="rId3"/>
          <a:stretch>
            <a:fillRect/>
          </a:stretch>
        </p:blipFill>
        <p:spPr>
          <a:xfrm>
            <a:off x="974786" y="1394745"/>
            <a:ext cx="6649906" cy="3188616"/>
          </a:xfrm>
          <a:prstGeom prst="rect">
            <a:avLst/>
          </a:prstGeom>
        </p:spPr>
      </p:pic>
    </p:spTree>
    <p:extLst>
      <p:ext uri="{BB962C8B-B14F-4D97-AF65-F5344CB8AC3E}">
        <p14:creationId xmlns:p14="http://schemas.microsoft.com/office/powerpoint/2010/main" val="47745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a:t>
            </a:r>
            <a:r>
              <a:rPr lang="en-US" altLang="ja-JP" sz="2800" dirty="0" err="1">
                <a:solidFill>
                  <a:schemeClr val="tx2"/>
                </a:solidFill>
                <a:latin typeface="Meiryo UI" pitchFamily="50" charset="-128"/>
                <a:ea typeface="Meiryo UI" pitchFamily="50" charset="-128"/>
                <a:cs typeface="Meiryo UI" pitchFamily="50" charset="-128"/>
              </a:rPr>
              <a:t>mixin</a:t>
            </a:r>
            <a:r>
              <a:rPr lang="ja-JP" altLang="en-US" sz="2800" dirty="0">
                <a:solidFill>
                  <a:schemeClr val="tx2"/>
                </a:solidFill>
                <a:latin typeface="Meiryo UI" pitchFamily="50" charset="-128"/>
                <a:ea typeface="Meiryo UI" pitchFamily="50" charset="-128"/>
                <a:cs typeface="Meiryo UI" pitchFamily="50" charset="-128"/>
              </a:rPr>
              <a:t>（ミックスイン）とは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テキスト ボックス 5">
            <a:extLst>
              <a:ext uri="{FF2B5EF4-FFF2-40B4-BE49-F238E27FC236}">
                <a16:creationId xmlns:a16="http://schemas.microsoft.com/office/drawing/2014/main" id="{9DA73202-8D78-4D59-BD72-FC78D8561D6E}"/>
              </a:ext>
            </a:extLst>
          </p:cNvPr>
          <p:cNvSpPr txBox="1">
            <a:spLocks noChangeArrowheads="1"/>
          </p:cNvSpPr>
          <p:nvPr/>
        </p:nvSpPr>
        <p:spPr bwMode="auto">
          <a:xfrm>
            <a:off x="223092" y="1005408"/>
            <a:ext cx="8579385"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a:t>
            </a:r>
            <a:r>
              <a:rPr lang="en-US" altLang="ja-JP" sz="2000" dirty="0" err="1">
                <a:latin typeface="Meiryo UI" pitchFamily="50" charset="-128"/>
                <a:ea typeface="Meiryo UI" pitchFamily="50" charset="-128"/>
                <a:cs typeface="Meiryo UI" pitchFamily="50" charset="-128"/>
              </a:rPr>
              <a:t>mixin</a:t>
            </a:r>
            <a:r>
              <a:rPr lang="ja-JP" altLang="en-US" sz="2000" dirty="0">
                <a:latin typeface="Meiryo UI" pitchFamily="50" charset="-128"/>
                <a:ea typeface="Meiryo UI" pitchFamily="50" charset="-128"/>
                <a:cs typeface="Meiryo UI" pitchFamily="50" charset="-128"/>
              </a:rPr>
              <a:t>（ミックスイン）とは、</a:t>
            </a:r>
            <a:r>
              <a:rPr lang="en-US" altLang="ja-JP" sz="2000" dirty="0">
                <a:latin typeface="Meiryo UI" pitchFamily="50" charset="-128"/>
                <a:ea typeface="Meiryo UI" pitchFamily="50" charset="-128"/>
                <a:cs typeface="Meiryo UI" pitchFamily="50" charset="-128"/>
              </a:rPr>
              <a:t>CSS</a:t>
            </a:r>
            <a:r>
              <a:rPr lang="ja-JP" altLang="en-US" sz="2000" dirty="0">
                <a:latin typeface="Meiryo UI" pitchFamily="50" charset="-128"/>
                <a:ea typeface="Meiryo UI" pitchFamily="50" charset="-128"/>
                <a:cs typeface="Meiryo UI" pitchFamily="50" charset="-128"/>
              </a:rPr>
              <a:t>のスタイルを定義しておいて、別の場所でそのスタイルを使い回せる機能。また、引数が使えるのも大きな特徴と言える。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※from: https://stand-4u.com/css/sass/mixin.html</a:t>
            </a:r>
            <a:endParaRPr lang="ja-JP" altLang="en-US" sz="1800" dirty="0">
              <a:solidFill>
                <a:schemeClr val="bg1">
                  <a:lumMod val="65000"/>
                </a:schemeClr>
              </a:solidFill>
              <a:latin typeface="Meiryo UI" pitchFamily="50" charset="-128"/>
              <a:ea typeface="Meiryo UI" pitchFamily="50" charset="-128"/>
              <a:cs typeface="Meiryo UI" pitchFamily="50" charset="-128"/>
            </a:endParaRPr>
          </a:p>
        </p:txBody>
      </p:sp>
      <p:pic>
        <p:nvPicPr>
          <p:cNvPr id="2" name="図 1">
            <a:extLst>
              <a:ext uri="{FF2B5EF4-FFF2-40B4-BE49-F238E27FC236}">
                <a16:creationId xmlns:a16="http://schemas.microsoft.com/office/drawing/2014/main" id="{664E0D93-56C2-4310-A0B5-1FA42D33E573}"/>
              </a:ext>
            </a:extLst>
          </p:cNvPr>
          <p:cNvPicPr>
            <a:picLocks noChangeAspect="1"/>
          </p:cNvPicPr>
          <p:nvPr/>
        </p:nvPicPr>
        <p:blipFill>
          <a:blip r:embed="rId3"/>
          <a:stretch>
            <a:fillRect/>
          </a:stretch>
        </p:blipFill>
        <p:spPr>
          <a:xfrm>
            <a:off x="276894" y="2312236"/>
            <a:ext cx="6856831" cy="3935640"/>
          </a:xfrm>
          <a:prstGeom prst="rect">
            <a:avLst/>
          </a:prstGeom>
        </p:spPr>
      </p:pic>
    </p:spTree>
    <p:extLst>
      <p:ext uri="{BB962C8B-B14F-4D97-AF65-F5344CB8AC3E}">
        <p14:creationId xmlns:p14="http://schemas.microsoft.com/office/powerpoint/2010/main" val="340291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７，グリッドシステム 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テキスト ボックス 5">
            <a:extLst>
              <a:ext uri="{FF2B5EF4-FFF2-40B4-BE49-F238E27FC236}">
                <a16:creationId xmlns:a16="http://schemas.microsoft.com/office/drawing/2014/main" id="{9DA73202-8D78-4D59-BD72-FC78D8561D6E}"/>
              </a:ext>
            </a:extLst>
          </p:cNvPr>
          <p:cNvSpPr txBox="1">
            <a:spLocks noChangeArrowheads="1"/>
          </p:cNvSpPr>
          <p:nvPr/>
        </p:nvSpPr>
        <p:spPr bwMode="auto">
          <a:xfrm>
            <a:off x="223092" y="1005408"/>
            <a:ext cx="857938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サイトの横幅を均等に分けるガイドラインを「グリッド」と呼びます。</a:t>
            </a:r>
            <a:r>
              <a:rPr lang="en-US" altLang="ja-JP" sz="2000" dirty="0">
                <a:latin typeface="Meiryo UI" pitchFamily="50" charset="-128"/>
                <a:ea typeface="Meiryo UI" pitchFamily="50" charset="-128"/>
                <a:cs typeface="Meiryo UI" pitchFamily="50" charset="-128"/>
              </a:rPr>
              <a:t>Bootstrap</a:t>
            </a:r>
            <a:r>
              <a:rPr lang="ja-JP" altLang="en-US" sz="2000" dirty="0">
                <a:latin typeface="Meiryo UI" pitchFamily="50" charset="-128"/>
                <a:ea typeface="Meiryo UI" pitchFamily="50" charset="-128"/>
                <a:cs typeface="Meiryo UI" pitchFamily="50" charset="-128"/>
              </a:rPr>
              <a:t>では</a:t>
            </a:r>
            <a:r>
              <a:rPr lang="en-US" altLang="ja-JP" sz="2000" dirty="0">
                <a:latin typeface="Meiryo UI" pitchFamily="50" charset="-128"/>
                <a:ea typeface="Meiryo UI" pitchFamily="50" charset="-128"/>
                <a:cs typeface="Meiryo UI" pitchFamily="50" charset="-128"/>
              </a:rPr>
              <a:t>12</a:t>
            </a:r>
            <a:r>
              <a:rPr lang="ja-JP" altLang="en-US" sz="2000" dirty="0">
                <a:latin typeface="Meiryo UI" pitchFamily="50" charset="-128"/>
                <a:ea typeface="Meiryo UI" pitchFamily="50" charset="-128"/>
                <a:cs typeface="Meiryo UI" pitchFamily="50" charset="-128"/>
              </a:rPr>
              <a:t>本のグリッドが存在します。グリッドに沿って表示物を配置しておけば、パソコンやスマホなど画面幅が異なってもレイアウトを組み替えやすくなります。このグリッドを活用してレイアウトできる仕組みを「グリッドシステム」というんです。複雑なレイアウトでも簡単にレスポンシブにできます。 </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※from: https://websae.net/twitter-bootstrap-grid-system-21060224/</a:t>
            </a:r>
            <a:endParaRPr lang="ja-JP" altLang="en-US" sz="1800" dirty="0">
              <a:solidFill>
                <a:schemeClr val="bg1">
                  <a:lumMod val="65000"/>
                </a:schemeClr>
              </a:solidFill>
              <a:latin typeface="Meiryo UI" pitchFamily="50" charset="-128"/>
              <a:ea typeface="Meiryo UI" pitchFamily="50" charset="-128"/>
              <a:cs typeface="Meiryo UI" pitchFamily="50" charset="-128"/>
            </a:endParaRPr>
          </a:p>
        </p:txBody>
      </p:sp>
      <p:pic>
        <p:nvPicPr>
          <p:cNvPr id="4" name="図 3">
            <a:extLst>
              <a:ext uri="{FF2B5EF4-FFF2-40B4-BE49-F238E27FC236}">
                <a16:creationId xmlns:a16="http://schemas.microsoft.com/office/drawing/2014/main" id="{C6B87C9F-4D26-4379-88CD-84AD38F8AEE2}"/>
              </a:ext>
            </a:extLst>
          </p:cNvPr>
          <p:cNvPicPr>
            <a:picLocks noChangeAspect="1"/>
          </p:cNvPicPr>
          <p:nvPr/>
        </p:nvPicPr>
        <p:blipFill>
          <a:blip r:embed="rId3"/>
          <a:stretch>
            <a:fillRect/>
          </a:stretch>
        </p:blipFill>
        <p:spPr>
          <a:xfrm>
            <a:off x="460375" y="3343975"/>
            <a:ext cx="2978689" cy="3148900"/>
          </a:xfrm>
          <a:prstGeom prst="rect">
            <a:avLst/>
          </a:prstGeom>
        </p:spPr>
      </p:pic>
      <p:pic>
        <p:nvPicPr>
          <p:cNvPr id="5" name="図 4">
            <a:extLst>
              <a:ext uri="{FF2B5EF4-FFF2-40B4-BE49-F238E27FC236}">
                <a16:creationId xmlns:a16="http://schemas.microsoft.com/office/drawing/2014/main" id="{2AED3599-FD7A-4FDE-9CDE-9AFF8275DC48}"/>
              </a:ext>
            </a:extLst>
          </p:cNvPr>
          <p:cNvPicPr>
            <a:picLocks noChangeAspect="1"/>
          </p:cNvPicPr>
          <p:nvPr/>
        </p:nvPicPr>
        <p:blipFill>
          <a:blip r:embed="rId4"/>
          <a:stretch>
            <a:fillRect/>
          </a:stretch>
        </p:blipFill>
        <p:spPr>
          <a:xfrm>
            <a:off x="3995781" y="3429000"/>
            <a:ext cx="4605604" cy="3125064"/>
          </a:xfrm>
          <a:prstGeom prst="rect">
            <a:avLst/>
          </a:prstGeom>
        </p:spPr>
      </p:pic>
    </p:spTree>
    <p:extLst>
      <p:ext uri="{BB962C8B-B14F-4D97-AF65-F5344CB8AC3E}">
        <p14:creationId xmlns:p14="http://schemas.microsoft.com/office/powerpoint/2010/main" val="2965272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８，コンポーネント 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テキスト ボックス 5">
            <a:extLst>
              <a:ext uri="{FF2B5EF4-FFF2-40B4-BE49-F238E27FC236}">
                <a16:creationId xmlns:a16="http://schemas.microsoft.com/office/drawing/2014/main" id="{9DA73202-8D78-4D59-BD72-FC78D8561D6E}"/>
              </a:ext>
            </a:extLst>
          </p:cNvPr>
          <p:cNvSpPr txBox="1">
            <a:spLocks noChangeArrowheads="1"/>
          </p:cNvSpPr>
          <p:nvPr/>
        </p:nvSpPr>
        <p:spPr bwMode="auto">
          <a:xfrm>
            <a:off x="223092" y="1005408"/>
            <a:ext cx="5832651" cy="52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Bootstrap </a:t>
            </a:r>
            <a:r>
              <a:rPr lang="ja-JP" altLang="en-US" sz="2000" dirty="0">
                <a:latin typeface="Meiryo UI" pitchFamily="50" charset="-128"/>
                <a:ea typeface="Meiryo UI" pitchFamily="50" charset="-128"/>
                <a:cs typeface="Meiryo UI" pitchFamily="50" charset="-128"/>
              </a:rPr>
              <a:t>のコンポーネントのほとんどは基本・修飾子命名法によって構成されています。できる限り共通のプロパティは </a:t>
            </a:r>
            <a:r>
              <a:rPr lang="en-US" altLang="ja-JP" sz="2000" dirty="0">
                <a:latin typeface="Meiryo UI" pitchFamily="50" charset="-128"/>
                <a:ea typeface="Meiryo UI" pitchFamily="50" charset="-128"/>
                <a:cs typeface="Meiryo UI" pitchFamily="50" charset="-128"/>
              </a:rPr>
              <a:t>.</a:t>
            </a:r>
            <a:r>
              <a:rPr lang="en-US" altLang="ja-JP" sz="2000" dirty="0" err="1">
                <a:latin typeface="Meiryo UI" pitchFamily="50" charset="-128"/>
                <a:ea typeface="Meiryo UI" pitchFamily="50" charset="-128"/>
                <a:cs typeface="Meiryo UI" pitchFamily="50" charset="-128"/>
              </a:rPr>
              <a:t>btn</a:t>
            </a:r>
            <a:r>
              <a:rPr lang="en-US" altLang="ja-JP" sz="2000" dirty="0">
                <a:latin typeface="Meiryo UI" pitchFamily="50" charset="-128"/>
                <a:ea typeface="Meiryo UI" pitchFamily="50" charset="-128"/>
                <a:cs typeface="Meiryo UI" pitchFamily="50" charset="-128"/>
              </a:rPr>
              <a:t> </a:t>
            </a:r>
            <a:r>
              <a:rPr lang="ja-JP" altLang="en-US" sz="2000" dirty="0" err="1">
                <a:latin typeface="Meiryo UI" pitchFamily="50" charset="-128"/>
                <a:ea typeface="Meiryo UI" pitchFamily="50" charset="-128"/>
                <a:cs typeface="Meiryo UI" pitchFamily="50" charset="-128"/>
              </a:rPr>
              <a:t>のような</a:t>
            </a:r>
            <a:r>
              <a:rPr lang="ja-JP" altLang="en-US" sz="2000" dirty="0">
                <a:latin typeface="Meiryo UI" pitchFamily="50" charset="-128"/>
                <a:ea typeface="Meiryo UI" pitchFamily="50" charset="-128"/>
                <a:cs typeface="Meiryo UI" pitchFamily="50" charset="-128"/>
              </a:rPr>
              <a:t>基本クラスにまとめ、個別のスタイルは </a:t>
            </a:r>
            <a:r>
              <a:rPr lang="en-US" altLang="ja-JP" sz="2000" dirty="0">
                <a:latin typeface="Meiryo UI" pitchFamily="50" charset="-128"/>
                <a:ea typeface="Meiryo UI" pitchFamily="50" charset="-128"/>
                <a:cs typeface="Meiryo UI" pitchFamily="50" charset="-128"/>
              </a:rPr>
              <a:t>.</a:t>
            </a:r>
            <a:r>
              <a:rPr lang="en-US" altLang="ja-JP" sz="2000" dirty="0" err="1">
                <a:latin typeface="Meiryo UI" pitchFamily="50" charset="-128"/>
                <a:ea typeface="Meiryo UI" pitchFamily="50" charset="-128"/>
                <a:cs typeface="Meiryo UI" pitchFamily="50" charset="-128"/>
              </a:rPr>
              <a:t>btn</a:t>
            </a:r>
            <a:r>
              <a:rPr lang="en-US" altLang="ja-JP" sz="2000" dirty="0">
                <a:latin typeface="Meiryo UI" pitchFamily="50" charset="-128"/>
                <a:ea typeface="Meiryo UI" pitchFamily="50" charset="-128"/>
                <a:cs typeface="Meiryo UI" pitchFamily="50" charset="-128"/>
              </a:rPr>
              <a:t>-primary </a:t>
            </a:r>
            <a:r>
              <a:rPr lang="ja-JP" altLang="en-US" sz="2000" dirty="0">
                <a:latin typeface="Meiryo UI" pitchFamily="50" charset="-128"/>
                <a:ea typeface="Meiryo UI" pitchFamily="50" charset="-128"/>
                <a:cs typeface="Meiryo UI" pitchFamily="50" charset="-128"/>
              </a:rPr>
              <a:t>や </a:t>
            </a:r>
            <a:r>
              <a:rPr lang="en-US" altLang="ja-JP" sz="2000" dirty="0">
                <a:latin typeface="Meiryo UI" pitchFamily="50" charset="-128"/>
                <a:ea typeface="Meiryo UI" pitchFamily="50" charset="-128"/>
                <a:cs typeface="Meiryo UI" pitchFamily="50" charset="-128"/>
              </a:rPr>
              <a:t>.</a:t>
            </a:r>
            <a:r>
              <a:rPr lang="en-US" altLang="ja-JP" sz="2000" dirty="0" err="1">
                <a:latin typeface="Meiryo UI" pitchFamily="50" charset="-128"/>
                <a:ea typeface="Meiryo UI" pitchFamily="50" charset="-128"/>
                <a:cs typeface="Meiryo UI" pitchFamily="50" charset="-128"/>
              </a:rPr>
              <a:t>btn</a:t>
            </a:r>
            <a:r>
              <a:rPr lang="en-US" altLang="ja-JP" sz="2000" dirty="0">
                <a:latin typeface="Meiryo UI" pitchFamily="50" charset="-128"/>
                <a:ea typeface="Meiryo UI" pitchFamily="50" charset="-128"/>
                <a:cs typeface="Meiryo UI" pitchFamily="50" charset="-128"/>
              </a:rPr>
              <a:t>-success </a:t>
            </a:r>
            <a:r>
              <a:rPr lang="ja-JP" altLang="en-US" sz="2000" dirty="0">
                <a:latin typeface="Meiryo UI" pitchFamily="50" charset="-128"/>
                <a:ea typeface="Meiryo UI" pitchFamily="50" charset="-128"/>
                <a:cs typeface="Meiryo UI" pitchFamily="50" charset="-128"/>
              </a:rPr>
              <a:t>など、それぞれのバリアントにまとめています。 </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修飾子クラスを作るためには、</a:t>
            </a:r>
            <a:r>
              <a:rPr lang="en-US" altLang="ja-JP" sz="2000" dirty="0">
                <a:latin typeface="Meiryo UI" pitchFamily="50" charset="-128"/>
                <a:ea typeface="Meiryo UI" pitchFamily="50" charset="-128"/>
                <a:cs typeface="Meiryo UI" pitchFamily="50" charset="-128"/>
              </a:rPr>
              <a:t>Sass </a:t>
            </a:r>
            <a:r>
              <a:rPr lang="ja-JP" altLang="en-US" sz="2000" dirty="0">
                <a:latin typeface="Meiryo UI" pitchFamily="50" charset="-128"/>
                <a:ea typeface="Meiryo UI" pitchFamily="50" charset="-128"/>
                <a:cs typeface="Meiryo UI" pitchFamily="50" charset="-128"/>
              </a:rPr>
              <a:t>マップをループする </a:t>
            </a:r>
            <a:r>
              <a:rPr lang="en-US" altLang="ja-JP" sz="2000" dirty="0">
                <a:latin typeface="Meiryo UI" pitchFamily="50" charset="-128"/>
                <a:ea typeface="Meiryo UI" pitchFamily="50" charset="-128"/>
                <a:cs typeface="Meiryo UI" pitchFamily="50" charset="-128"/>
              </a:rPr>
              <a:t>@each </a:t>
            </a:r>
            <a:r>
              <a:rPr lang="ja-JP" altLang="en-US" sz="2000" dirty="0">
                <a:latin typeface="Meiryo UI" pitchFamily="50" charset="-128"/>
                <a:ea typeface="Meiryo UI" pitchFamily="50" charset="-128"/>
                <a:cs typeface="Meiryo UI" pitchFamily="50" charset="-128"/>
              </a:rPr>
              <a:t>を利用しています。これは </a:t>
            </a:r>
            <a:r>
              <a:rPr lang="en-US" altLang="ja-JP" sz="2000" dirty="0">
                <a:latin typeface="Meiryo UI" pitchFamily="50" charset="-128"/>
                <a:ea typeface="Meiryo UI" pitchFamily="50" charset="-128"/>
                <a:cs typeface="Meiryo UI" pitchFamily="50" charset="-128"/>
              </a:rPr>
              <a:t>$theme-colors </a:t>
            </a:r>
            <a:r>
              <a:rPr lang="ja-JP" altLang="en-US" sz="2000" dirty="0">
                <a:latin typeface="Meiryo UI" pitchFamily="50" charset="-128"/>
                <a:ea typeface="Meiryo UI" pitchFamily="50" charset="-128"/>
                <a:cs typeface="Meiryo UI" pitchFamily="50" charset="-128"/>
              </a:rPr>
              <a:t>を使いコンポーネントのバリアントを生成する際や、各ブレークポイントのバリアントを作る際に特に有用です。</a:t>
            </a:r>
            <a:r>
              <a:rPr lang="en-US" altLang="ja-JP" sz="2000" dirty="0">
                <a:latin typeface="Meiryo UI" pitchFamily="50" charset="-128"/>
                <a:ea typeface="Meiryo UI" pitchFamily="50" charset="-128"/>
                <a:cs typeface="Meiryo UI" pitchFamily="50" charset="-128"/>
              </a:rPr>
              <a:t>Sass </a:t>
            </a:r>
            <a:r>
              <a:rPr lang="ja-JP" altLang="en-US" sz="2000" dirty="0">
                <a:latin typeface="Meiryo UI" pitchFamily="50" charset="-128"/>
                <a:ea typeface="Meiryo UI" pitchFamily="50" charset="-128"/>
                <a:cs typeface="Meiryo UI" pitchFamily="50" charset="-128"/>
              </a:rPr>
              <a:t>マップをカスタマイズし再コンパイルすると、変更はこれらのループに自動的に反映されます。</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800" dirty="0">
                <a:solidFill>
                  <a:schemeClr val="bg1">
                    <a:lumMod val="65000"/>
                  </a:schemeClr>
                </a:solidFill>
                <a:latin typeface="Meiryo UI" pitchFamily="50" charset="-128"/>
                <a:ea typeface="Meiryo UI" pitchFamily="50" charset="-128"/>
                <a:cs typeface="Meiryo UI" pitchFamily="50" charset="-128"/>
              </a:rPr>
              <a:t>※from: https://getbootstrap.jp/docs/5.0/customize/components/</a:t>
            </a:r>
            <a:endParaRPr lang="ja-JP" altLang="en-US" sz="1800" dirty="0">
              <a:solidFill>
                <a:schemeClr val="bg1">
                  <a:lumMod val="65000"/>
                </a:schemeClr>
              </a:solidFill>
              <a:latin typeface="Meiryo UI" pitchFamily="50" charset="-128"/>
              <a:ea typeface="Meiryo UI" pitchFamily="50" charset="-128"/>
              <a:cs typeface="Meiryo UI" pitchFamily="50" charset="-128"/>
            </a:endParaRPr>
          </a:p>
        </p:txBody>
      </p:sp>
      <p:pic>
        <p:nvPicPr>
          <p:cNvPr id="6" name="図 5">
            <a:extLst>
              <a:ext uri="{FF2B5EF4-FFF2-40B4-BE49-F238E27FC236}">
                <a16:creationId xmlns:a16="http://schemas.microsoft.com/office/drawing/2014/main" id="{9A7438A8-8F21-4C6D-B551-68DE7240977E}"/>
              </a:ext>
            </a:extLst>
          </p:cNvPr>
          <p:cNvPicPr>
            <a:picLocks noChangeAspect="1"/>
          </p:cNvPicPr>
          <p:nvPr/>
        </p:nvPicPr>
        <p:blipFill>
          <a:blip r:embed="rId3"/>
          <a:stretch>
            <a:fillRect/>
          </a:stretch>
        </p:blipFill>
        <p:spPr>
          <a:xfrm>
            <a:off x="6176183" y="1005408"/>
            <a:ext cx="2744725" cy="5411401"/>
          </a:xfrm>
          <a:prstGeom prst="rect">
            <a:avLst/>
          </a:prstGeom>
        </p:spPr>
      </p:pic>
    </p:spTree>
    <p:extLst>
      <p:ext uri="{BB962C8B-B14F-4D97-AF65-F5344CB8AC3E}">
        <p14:creationId xmlns:p14="http://schemas.microsoft.com/office/powerpoint/2010/main" val="375046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CE_TITLE" val="DB処理スピードの経験値v0.3"/>
  <p:tag name="ISPRING_ULTRA_SCORM_COURSE_ID" val="3646EA2F-B580-466D-A2B7-03A95492CBF8"/>
  <p:tag name="ISPRING_CMI5_LAUNCH_METHOD" val="any window"/>
  <p:tag name="ISPRING_SCORM_ENDPOINT" val="&lt;endpoint&gt;&lt;enable&gt;0&lt;/enable&gt;&lt;lrs&gt;http://&lt;/lrs&gt;&lt;auth&gt;0&lt;/auth&gt;&lt;login&gt;&lt;/login&gt;&lt;password&gt;&lt;/password&gt;&lt;key&gt;&lt;/key&gt;&lt;name&gt;&lt;/name&gt;&lt;email&gt;&lt;/email&gt;&lt;/endpoint&gt;&#10;"/>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QUIZZES" val="0"/>
  <p:tag name="ISPRING_SCORM_PASSING_SCORE" val="100.000000"/>
  <p:tag name="ISPRING_PRESENTATION_TITLE" val="DB処理スピードの経験値v0.3"/>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38824</TotalTime>
  <Words>1319</Words>
  <Application>Microsoft Office PowerPoint</Application>
  <PresentationFormat>画面に合わせる (4:3)</PresentationFormat>
  <Paragraphs>133</Paragraphs>
  <Slides>13</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ＭＳ Ｐゴシック</vt:lpstr>
      <vt:lpstr>MS UI Gothic</vt:lpstr>
      <vt:lpstr>Arial</vt:lpstr>
      <vt:lpstr>Calibri</vt:lpstr>
      <vt:lpstr>1_Office ​​テーマ</vt:lpstr>
      <vt:lpstr>PowerPoint プレゼンテーション</vt:lpstr>
      <vt:lpstr>１，Bootstrap とは</vt:lpstr>
      <vt:lpstr>２，フロントエンド とは</vt:lpstr>
      <vt:lpstr>３，モバイルファースト とは</vt:lpstr>
      <vt:lpstr>４，レスポンシブウェブ とは</vt:lpstr>
      <vt:lpstr>５，sass変数 とは</vt:lpstr>
      <vt:lpstr>６，@mixin（ミックスイン）とは</vt:lpstr>
      <vt:lpstr>７，グリッドシステム とは</vt:lpstr>
      <vt:lpstr>８，コンポーネント とは</vt:lpstr>
      <vt:lpstr>９， JavaScript プラグイン とは</vt:lpstr>
      <vt:lpstr>１０，メリット＆デメリット</vt:lpstr>
      <vt:lpstr>１１，efwからBootstrapの利用</vt:lpstr>
      <vt:lpstr>１２，efwからBootstrapの利用ーイメージ例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DB処理スピードの経験値v0.3</dc:title>
  <dc:creator>常 珂軍</dc:creator>
  <cp:lastModifiedBy>常 珂軍</cp:lastModifiedBy>
  <cp:revision>5158</cp:revision>
  <cp:lastPrinted>2012-10-25T09:56:50Z</cp:lastPrinted>
  <dcterms:modified xsi:type="dcterms:W3CDTF">2021-09-16T06:59:39Z</dcterms:modified>
</cp:coreProperties>
</file>