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38"/>
  </p:notesMasterIdLst>
  <p:handoutMasterIdLst>
    <p:handoutMasterId r:id="rId139"/>
  </p:handoutMasterIdLst>
  <p:sldIdLst>
    <p:sldId id="392" r:id="rId2"/>
    <p:sldId id="414" r:id="rId3"/>
    <p:sldId id="415" r:id="rId4"/>
    <p:sldId id="423" r:id="rId5"/>
    <p:sldId id="422" r:id="rId6"/>
    <p:sldId id="419" r:id="rId7"/>
    <p:sldId id="416" r:id="rId8"/>
    <p:sldId id="420" r:id="rId9"/>
    <p:sldId id="417" r:id="rId10"/>
    <p:sldId id="421" r:id="rId11"/>
    <p:sldId id="424" r:id="rId12"/>
    <p:sldId id="425" r:id="rId13"/>
    <p:sldId id="426" r:id="rId14"/>
    <p:sldId id="427" r:id="rId15"/>
    <p:sldId id="428" r:id="rId16"/>
    <p:sldId id="429" r:id="rId17"/>
    <p:sldId id="430" r:id="rId18"/>
    <p:sldId id="432" r:id="rId19"/>
    <p:sldId id="433" r:id="rId20"/>
    <p:sldId id="434" r:id="rId21"/>
    <p:sldId id="435" r:id="rId22"/>
    <p:sldId id="436" r:id="rId23"/>
    <p:sldId id="437" r:id="rId24"/>
    <p:sldId id="438" r:id="rId25"/>
    <p:sldId id="439" r:id="rId26"/>
    <p:sldId id="442" r:id="rId27"/>
    <p:sldId id="443" r:id="rId28"/>
    <p:sldId id="440" r:id="rId29"/>
    <p:sldId id="444" r:id="rId30"/>
    <p:sldId id="445" r:id="rId31"/>
    <p:sldId id="441" r:id="rId32"/>
    <p:sldId id="447" r:id="rId33"/>
    <p:sldId id="448" r:id="rId34"/>
    <p:sldId id="449" r:id="rId35"/>
    <p:sldId id="450" r:id="rId36"/>
    <p:sldId id="451" r:id="rId37"/>
    <p:sldId id="453" r:id="rId38"/>
    <p:sldId id="454"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73" r:id="rId53"/>
    <p:sldId id="471" r:id="rId54"/>
    <p:sldId id="472" r:id="rId55"/>
    <p:sldId id="470" r:id="rId56"/>
    <p:sldId id="474" r:id="rId57"/>
    <p:sldId id="475" r:id="rId58"/>
    <p:sldId id="476" r:id="rId59"/>
    <p:sldId id="477" r:id="rId60"/>
    <p:sldId id="479" r:id="rId61"/>
    <p:sldId id="480" r:id="rId62"/>
    <p:sldId id="483" r:id="rId63"/>
    <p:sldId id="481" r:id="rId64"/>
    <p:sldId id="484" r:id="rId65"/>
    <p:sldId id="482" r:id="rId66"/>
    <p:sldId id="485" r:id="rId67"/>
    <p:sldId id="486" r:id="rId68"/>
    <p:sldId id="487" r:id="rId69"/>
    <p:sldId id="489" r:id="rId70"/>
    <p:sldId id="490" r:id="rId71"/>
    <p:sldId id="491" r:id="rId72"/>
    <p:sldId id="493" r:id="rId73"/>
    <p:sldId id="492" r:id="rId74"/>
    <p:sldId id="494" r:id="rId75"/>
    <p:sldId id="497" r:id="rId76"/>
    <p:sldId id="498" r:id="rId77"/>
    <p:sldId id="495" r:id="rId78"/>
    <p:sldId id="500" r:id="rId79"/>
    <p:sldId id="502" r:id="rId80"/>
    <p:sldId id="503" r:id="rId81"/>
    <p:sldId id="504" r:id="rId82"/>
    <p:sldId id="499" r:id="rId83"/>
    <p:sldId id="501" r:id="rId84"/>
    <p:sldId id="496" r:id="rId85"/>
    <p:sldId id="505" r:id="rId86"/>
    <p:sldId id="506" r:id="rId87"/>
    <p:sldId id="507" r:id="rId88"/>
    <p:sldId id="508" r:id="rId89"/>
    <p:sldId id="512" r:id="rId90"/>
    <p:sldId id="509" r:id="rId91"/>
    <p:sldId id="513" r:id="rId92"/>
    <p:sldId id="514" r:id="rId93"/>
    <p:sldId id="515" r:id="rId94"/>
    <p:sldId id="516" r:id="rId95"/>
    <p:sldId id="518" r:id="rId96"/>
    <p:sldId id="517" r:id="rId97"/>
    <p:sldId id="519" r:id="rId98"/>
    <p:sldId id="520" r:id="rId99"/>
    <p:sldId id="521" r:id="rId100"/>
    <p:sldId id="510" r:id="rId101"/>
    <p:sldId id="522" r:id="rId102"/>
    <p:sldId id="523" r:id="rId103"/>
    <p:sldId id="524" r:id="rId104"/>
    <p:sldId id="525" r:id="rId105"/>
    <p:sldId id="526" r:id="rId106"/>
    <p:sldId id="527" r:id="rId107"/>
    <p:sldId id="529" r:id="rId108"/>
    <p:sldId id="530" r:id="rId109"/>
    <p:sldId id="531" r:id="rId110"/>
    <p:sldId id="537" r:id="rId111"/>
    <p:sldId id="534" r:id="rId112"/>
    <p:sldId id="535" r:id="rId113"/>
    <p:sldId id="564" r:id="rId114"/>
    <p:sldId id="536" r:id="rId115"/>
    <p:sldId id="538" r:id="rId116"/>
    <p:sldId id="540" r:id="rId117"/>
    <p:sldId id="541" r:id="rId118"/>
    <p:sldId id="543" r:id="rId119"/>
    <p:sldId id="533" r:id="rId120"/>
    <p:sldId id="544" r:id="rId121"/>
    <p:sldId id="545" r:id="rId122"/>
    <p:sldId id="546" r:id="rId123"/>
    <p:sldId id="547" r:id="rId124"/>
    <p:sldId id="558" r:id="rId125"/>
    <p:sldId id="548" r:id="rId126"/>
    <p:sldId id="551" r:id="rId127"/>
    <p:sldId id="552" r:id="rId128"/>
    <p:sldId id="561" r:id="rId129"/>
    <p:sldId id="562" r:id="rId130"/>
    <p:sldId id="550" r:id="rId131"/>
    <p:sldId id="554" r:id="rId132"/>
    <p:sldId id="555" r:id="rId133"/>
    <p:sldId id="560" r:id="rId134"/>
    <p:sldId id="556" r:id="rId135"/>
    <p:sldId id="557" r:id="rId136"/>
    <p:sldId id="563" r:id="rId137"/>
  </p:sldIdLst>
  <p:sldSz cx="9144000" cy="6858000" type="screen4x3"/>
  <p:notesSz cx="7099300" cy="10234613"/>
  <p:custDataLst>
    <p:tags r:id="rId14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表紙" id="{D29C0EC6-51A5-494F-95B4-2517E8F4C661}">
          <p14:sldIdLst>
            <p14:sldId id="392"/>
          </p14:sldIdLst>
        </p14:section>
        <p14:section name="１．配列とリスト" id="{6F5BFFE3-459F-4E82-AF65-A545FD886039}">
          <p14:sldIdLst>
            <p14:sldId id="414"/>
            <p14:sldId id="415"/>
            <p14:sldId id="423"/>
            <p14:sldId id="422"/>
            <p14:sldId id="419"/>
            <p14:sldId id="416"/>
            <p14:sldId id="420"/>
            <p14:sldId id="417"/>
            <p14:sldId id="421"/>
            <p14:sldId id="424"/>
            <p14:sldId id="425"/>
            <p14:sldId id="426"/>
            <p14:sldId id="427"/>
            <p14:sldId id="428"/>
            <p14:sldId id="429"/>
            <p14:sldId id="430"/>
            <p14:sldId id="432"/>
            <p14:sldId id="433"/>
            <p14:sldId id="434"/>
            <p14:sldId id="435"/>
            <p14:sldId id="436"/>
          </p14:sldIdLst>
        </p14:section>
        <p14:section name="２．スタックとキュー" id="{732986EB-3884-409B-9929-A2ECDEFABAA3}">
          <p14:sldIdLst>
            <p14:sldId id="437"/>
            <p14:sldId id="438"/>
            <p14:sldId id="439"/>
            <p14:sldId id="442"/>
            <p14:sldId id="443"/>
            <p14:sldId id="440"/>
            <p14:sldId id="444"/>
            <p14:sldId id="445"/>
            <p14:sldId id="441"/>
            <p14:sldId id="447"/>
            <p14:sldId id="448"/>
            <p14:sldId id="449"/>
            <p14:sldId id="450"/>
            <p14:sldId id="451"/>
            <p14:sldId id="453"/>
            <p14:sldId id="454"/>
            <p14:sldId id="455"/>
            <p14:sldId id="456"/>
            <p14:sldId id="457"/>
          </p14:sldIdLst>
        </p14:section>
        <p14:section name="３．ハッシュリスト" id="{A987054D-9BE7-4839-A2DE-373ED1DA6888}">
          <p14:sldIdLst>
            <p14:sldId id="458"/>
            <p14:sldId id="459"/>
            <p14:sldId id="460"/>
            <p14:sldId id="461"/>
            <p14:sldId id="462"/>
            <p14:sldId id="463"/>
            <p14:sldId id="464"/>
            <p14:sldId id="465"/>
            <p14:sldId id="466"/>
            <p14:sldId id="467"/>
            <p14:sldId id="473"/>
            <p14:sldId id="471"/>
            <p14:sldId id="472"/>
          </p14:sldIdLst>
        </p14:section>
        <p14:section name="４．バイナリーツリー（二分木）" id="{C1054950-A500-4735-86EC-600940A314E9}">
          <p14:sldIdLst>
            <p14:sldId id="470"/>
            <p14:sldId id="474"/>
            <p14:sldId id="475"/>
            <p14:sldId id="476"/>
            <p14:sldId id="477"/>
            <p14:sldId id="479"/>
            <p14:sldId id="480"/>
            <p14:sldId id="483"/>
            <p14:sldId id="481"/>
            <p14:sldId id="484"/>
            <p14:sldId id="482"/>
            <p14:sldId id="485"/>
            <p14:sldId id="486"/>
            <p14:sldId id="487"/>
            <p14:sldId id="489"/>
            <p14:sldId id="490"/>
            <p14:sldId id="491"/>
            <p14:sldId id="493"/>
            <p14:sldId id="492"/>
            <p14:sldId id="494"/>
            <p14:sldId id="497"/>
            <p14:sldId id="498"/>
            <p14:sldId id="495"/>
            <p14:sldId id="500"/>
            <p14:sldId id="502"/>
            <p14:sldId id="503"/>
            <p14:sldId id="504"/>
            <p14:sldId id="499"/>
            <p14:sldId id="501"/>
            <p14:sldId id="496"/>
            <p14:sldId id="505"/>
            <p14:sldId id="506"/>
            <p14:sldId id="507"/>
            <p14:sldId id="508"/>
            <p14:sldId id="512"/>
            <p14:sldId id="509"/>
            <p14:sldId id="513"/>
            <p14:sldId id="514"/>
            <p14:sldId id="515"/>
            <p14:sldId id="516"/>
            <p14:sldId id="518"/>
            <p14:sldId id="517"/>
            <p14:sldId id="519"/>
            <p14:sldId id="520"/>
            <p14:sldId id="521"/>
          </p14:sldIdLst>
        </p14:section>
        <p14:section name="５．ヒープ" id="{715045E1-178B-4F1E-97F3-E2EAC3E40A2C}">
          <p14:sldIdLst>
            <p14:sldId id="510"/>
            <p14:sldId id="522"/>
            <p14:sldId id="523"/>
            <p14:sldId id="524"/>
            <p14:sldId id="525"/>
            <p14:sldId id="526"/>
            <p14:sldId id="527"/>
            <p14:sldId id="529"/>
            <p14:sldId id="530"/>
          </p14:sldIdLst>
        </p14:section>
        <p14:section name="６．アルゴリズム" id="{EACF13AC-8C12-497F-98F1-FE85D3561CD2}">
          <p14:sldIdLst>
            <p14:sldId id="531"/>
            <p14:sldId id="537"/>
            <p14:sldId id="534"/>
            <p14:sldId id="535"/>
            <p14:sldId id="564"/>
            <p14:sldId id="536"/>
            <p14:sldId id="538"/>
            <p14:sldId id="540"/>
            <p14:sldId id="541"/>
            <p14:sldId id="543"/>
            <p14:sldId id="533"/>
            <p14:sldId id="544"/>
            <p14:sldId id="545"/>
            <p14:sldId id="546"/>
            <p14:sldId id="547"/>
            <p14:sldId id="558"/>
            <p14:sldId id="548"/>
            <p14:sldId id="551"/>
            <p14:sldId id="552"/>
            <p14:sldId id="561"/>
            <p14:sldId id="562"/>
            <p14:sldId id="550"/>
            <p14:sldId id="554"/>
            <p14:sldId id="555"/>
            <p14:sldId id="560"/>
            <p14:sldId id="556"/>
            <p14:sldId id="557"/>
            <p14:sldId id="563"/>
          </p14:sldIdLst>
        </p14:section>
      </p14:sectionLst>
    </p:ex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麿 琴弥" initials="松麿" lastIdx="1" clrIdx="0">
    <p:extLst>
      <p:ext uri="{19B8F6BF-5375-455C-9EA6-DF929625EA0E}">
        <p15:presenceInfo xmlns:p15="http://schemas.microsoft.com/office/powerpoint/2012/main" userId="S::kotomi.matsumaro@escco.co.jp::4560ff57-140c-4d9e-b0bb-d689d49ae5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99CC"/>
    <a:srgbClr val="FFCCFF"/>
    <a:srgbClr val="006600"/>
    <a:srgbClr val="003399"/>
    <a:srgbClr val="0000FF"/>
    <a:srgbClr val="99CCFF"/>
    <a:srgbClr val="FF9900"/>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4575" autoAdjust="0"/>
  </p:normalViewPr>
  <p:slideViewPr>
    <p:cSldViewPr snapToGrid="0">
      <p:cViewPr varScale="1">
        <p:scale>
          <a:sx n="76" d="100"/>
          <a:sy n="76" d="100"/>
        </p:scale>
        <p:origin x="1120" y="6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gs" Target="tags/tag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2023/1/31</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2023/1/31</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rogramming-place.net/ppp/contents/algorithm/search/006.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655482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75</a:t>
            </a:fld>
            <a:endParaRPr lang="en-US" altLang="ja-JP"/>
          </a:p>
        </p:txBody>
      </p:sp>
    </p:spTree>
    <p:extLst>
      <p:ext uri="{BB962C8B-B14F-4D97-AF65-F5344CB8AC3E}">
        <p14:creationId xmlns:p14="http://schemas.microsoft.com/office/powerpoint/2010/main" val="95149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lang="ja-JP" altLang="en-US" dirty="0">
                <a:hlinkClick r:id="rId3"/>
              </a:rPr>
              <a:t>ハッシュ探索①（チェイン法） </a:t>
            </a:r>
            <a:r>
              <a:rPr lang="en-US" altLang="ja-JP" dirty="0">
                <a:hlinkClick r:id="rId3"/>
              </a:rPr>
              <a:t>| Programming Place Plus</a:t>
            </a:r>
            <a:r>
              <a:rPr lang="ja-JP" altLang="en-US" dirty="0">
                <a:hlinkClick r:id="rId3"/>
              </a:rPr>
              <a:t>　アルゴリズムとデータ構造編</a:t>
            </a:r>
            <a:r>
              <a:rPr lang="en-US" altLang="ja-JP" dirty="0">
                <a:hlinkClick r:id="rId3"/>
              </a:rPr>
              <a:t>【</a:t>
            </a:r>
            <a:r>
              <a:rPr lang="ja-JP" altLang="en-US" dirty="0">
                <a:hlinkClick r:id="rId3"/>
              </a:rPr>
              <a:t>探索アルゴリズム</a:t>
            </a:r>
            <a:r>
              <a:rPr lang="en-US" altLang="ja-JP" dirty="0">
                <a:hlinkClick r:id="rId3"/>
              </a:rPr>
              <a:t>】</a:t>
            </a:r>
            <a:r>
              <a:rPr lang="ja-JP" altLang="en-US" dirty="0">
                <a:hlinkClick r:id="rId3"/>
              </a:rPr>
              <a:t>　第６章 </a:t>
            </a:r>
            <a:r>
              <a:rPr lang="en-US" altLang="ja-JP" dirty="0">
                <a:hlinkClick r:id="rId3"/>
              </a:rPr>
              <a:t>(programming-place.net)</a:t>
            </a:r>
            <a:endParaRPr lang="en-US" altLang="ja-JP"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44</a:t>
            </a:fld>
            <a:endParaRPr lang="en-US" altLang="ja-JP"/>
          </a:p>
        </p:txBody>
      </p:sp>
    </p:spTree>
    <p:extLst>
      <p:ext uri="{BB962C8B-B14F-4D97-AF65-F5344CB8AC3E}">
        <p14:creationId xmlns:p14="http://schemas.microsoft.com/office/powerpoint/2010/main" val="377506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45</a:t>
            </a:fld>
            <a:endParaRPr lang="en-US" altLang="ja-JP"/>
          </a:p>
        </p:txBody>
      </p:sp>
    </p:spTree>
    <p:extLst>
      <p:ext uri="{BB962C8B-B14F-4D97-AF65-F5344CB8AC3E}">
        <p14:creationId xmlns:p14="http://schemas.microsoft.com/office/powerpoint/2010/main" val="302589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49</a:t>
            </a:fld>
            <a:endParaRPr lang="en-US" altLang="ja-JP"/>
          </a:p>
        </p:txBody>
      </p:sp>
    </p:spTree>
    <p:extLst>
      <p:ext uri="{BB962C8B-B14F-4D97-AF65-F5344CB8AC3E}">
        <p14:creationId xmlns:p14="http://schemas.microsoft.com/office/powerpoint/2010/main" val="196657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kumimoji="1" lang="ja-JP" altLang="en-US" dirty="0"/>
              <a:t>平衡木と</a:t>
            </a:r>
            <a:r>
              <a:rPr kumimoji="1" lang="en-US" altLang="ja-JP" dirty="0"/>
              <a:t>Full </a:t>
            </a:r>
            <a:r>
              <a:rPr lang="en-US" altLang="ja-JP" dirty="0"/>
              <a:t>Binary Tree</a:t>
            </a:r>
            <a:r>
              <a:rPr lang="ja-JP" altLang="en-US" dirty="0"/>
              <a:t>がよくわからない</a:t>
            </a: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60</a:t>
            </a:fld>
            <a:endParaRPr lang="en-US" altLang="ja-JP"/>
          </a:p>
        </p:txBody>
      </p:sp>
    </p:spTree>
    <p:extLst>
      <p:ext uri="{BB962C8B-B14F-4D97-AF65-F5344CB8AC3E}">
        <p14:creationId xmlns:p14="http://schemas.microsoft.com/office/powerpoint/2010/main" val="392938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r>
              <a:rPr kumimoji="1" lang="ja-JP" altLang="en-US" dirty="0"/>
              <a:t>平衡木と</a:t>
            </a:r>
            <a:r>
              <a:rPr kumimoji="1" lang="en-US" altLang="ja-JP" dirty="0"/>
              <a:t>Full </a:t>
            </a:r>
            <a:r>
              <a:rPr lang="en-US" altLang="ja-JP" dirty="0"/>
              <a:t>Binary Tree</a:t>
            </a:r>
            <a:r>
              <a:rPr lang="ja-JP" altLang="en-US" dirty="0"/>
              <a:t>がよくわからない</a:t>
            </a:r>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61</a:t>
            </a:fld>
            <a:endParaRPr lang="en-US" altLang="ja-JP"/>
          </a:p>
        </p:txBody>
      </p:sp>
    </p:spTree>
    <p:extLst>
      <p:ext uri="{BB962C8B-B14F-4D97-AF65-F5344CB8AC3E}">
        <p14:creationId xmlns:p14="http://schemas.microsoft.com/office/powerpoint/2010/main" val="424849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62</a:t>
            </a:fld>
            <a:endParaRPr lang="en-US" altLang="ja-JP"/>
          </a:p>
        </p:txBody>
      </p:sp>
    </p:spTree>
    <p:extLst>
      <p:ext uri="{BB962C8B-B14F-4D97-AF65-F5344CB8AC3E}">
        <p14:creationId xmlns:p14="http://schemas.microsoft.com/office/powerpoint/2010/main" val="7077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63</a:t>
            </a:fld>
            <a:endParaRPr lang="en-US" altLang="ja-JP"/>
          </a:p>
        </p:txBody>
      </p:sp>
    </p:spTree>
    <p:extLst>
      <p:ext uri="{BB962C8B-B14F-4D97-AF65-F5344CB8AC3E}">
        <p14:creationId xmlns:p14="http://schemas.microsoft.com/office/powerpoint/2010/main" val="986144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E411F456-129C-4679-AE79-8CAE1F5EB502}" type="slidenum">
              <a:rPr lang="ja-JP" altLang="en-US" smtClean="0"/>
              <a:pPr>
                <a:defRPr/>
              </a:pPr>
              <a:t>64</a:t>
            </a:fld>
            <a:endParaRPr lang="en-US" altLang="ja-JP"/>
          </a:p>
        </p:txBody>
      </p:sp>
    </p:spTree>
    <p:extLst>
      <p:ext uri="{BB962C8B-B14F-4D97-AF65-F5344CB8AC3E}">
        <p14:creationId xmlns:p14="http://schemas.microsoft.com/office/powerpoint/2010/main" val="2977117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513" y="-47625"/>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a:t>
            </a:r>
            <a:r>
              <a:rPr lang="en-US" altLang="ja-JP" sz="1400" b="1" baseline="0" dirty="0">
                <a:solidFill>
                  <a:srgbClr val="C00000"/>
                </a:solidFill>
              </a:rPr>
              <a:t> IT EASY</a:t>
            </a:r>
            <a:endParaRPr lang="ja-JP" altLang="en-US" sz="1400" b="1" dirty="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698500" y="2422525"/>
            <a:ext cx="7772400" cy="1470025"/>
          </a:xfrm>
        </p:spPr>
        <p:txBody>
          <a:bodyPr/>
          <a:lstStyle/>
          <a:p>
            <a:r>
              <a:rPr lang="ja-JP" altLang="en-US" sz="3600" dirty="0">
                <a:latin typeface="Meiryo UI" pitchFamily="50" charset="-128"/>
                <a:ea typeface="Meiryo UI" pitchFamily="50" charset="-128"/>
                <a:cs typeface="Meiryo UI" pitchFamily="50" charset="-128"/>
              </a:rPr>
              <a:t>データ構造とアルゴリズム</a:t>
            </a:r>
            <a:r>
              <a:rPr lang="en-US" altLang="ja-JP" sz="3600" dirty="0">
                <a:latin typeface="Meiryo UI" pitchFamily="50" charset="-128"/>
                <a:ea typeface="Meiryo UI" pitchFamily="50" charset="-128"/>
                <a:cs typeface="Meiryo UI" pitchFamily="50" charset="-128"/>
              </a:rPr>
              <a:t>-JavaScript</a:t>
            </a:r>
            <a:br>
              <a:rPr lang="en-US" altLang="ja-JP" sz="3600" dirty="0">
                <a:latin typeface="Meiryo UI" pitchFamily="50" charset="-128"/>
                <a:ea typeface="Meiryo UI" pitchFamily="50" charset="-128"/>
                <a:cs typeface="Meiryo UI" pitchFamily="50" charset="-128"/>
              </a:rPr>
            </a:br>
            <a:endParaRPr lang="en-US" altLang="ja-JP" sz="1400" dirty="0">
              <a:latin typeface="Meiryo UI" pitchFamily="50" charset="-128"/>
              <a:ea typeface="Meiryo UI" pitchFamily="50" charset="-128"/>
              <a:cs typeface="Meiryo UI" pitchFamily="50" charset="-128"/>
            </a:endParaRPr>
          </a:p>
        </p:txBody>
      </p:sp>
      <p:sp>
        <p:nvSpPr>
          <p:cNvPr id="3075" name="タイトル 1"/>
          <p:cNvSpPr txBox="1">
            <a:spLocks/>
          </p:cNvSpPr>
          <p:nvPr/>
        </p:nvSpPr>
        <p:spPr bwMode="auto">
          <a:xfrm>
            <a:off x="250825" y="908050"/>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spcBef>
                <a:spcPct val="0"/>
              </a:spcBef>
              <a:buFontTx/>
              <a:buNone/>
            </a:pPr>
            <a:endParaRPr lang="ja-JP" altLang="en-US" sz="2400" dirty="0">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250825" y="908050"/>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spcBef>
                <a:spcPct val="0"/>
              </a:spcBef>
              <a:buFontTx/>
              <a:buNone/>
            </a:pPr>
            <a:endParaRPr lang="ja-JP" altLang="en-US" sz="2800" dirty="0">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698500" y="407987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eaLnBrk="1" hangingPunct="1">
              <a:spcBef>
                <a:spcPct val="0"/>
              </a:spcBef>
              <a:buFontTx/>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Tx/>
              <a:buNone/>
            </a:pPr>
            <a:r>
              <a:rPr lang="en-US" altLang="ja-JP" sz="1600" baseline="-25000" dirty="0">
                <a:latin typeface="Meiryo UI" panose="020B0604030504040204" pitchFamily="50" charset="-128"/>
                <a:ea typeface="Meiryo UI" panose="020B0604030504040204" pitchFamily="50" charset="-128"/>
                <a:cs typeface="Meiryo UI" panose="020B0604030504040204" pitchFamily="50" charset="-128"/>
              </a:rPr>
              <a:t>2023/01</a:t>
            </a:r>
          </a:p>
        </p:txBody>
      </p:sp>
      <p:sp>
        <p:nvSpPr>
          <p:cNvPr id="6" name="タイトル 1"/>
          <p:cNvSpPr txBox="1">
            <a:spLocks/>
          </p:cNvSpPr>
          <p:nvPr/>
        </p:nvSpPr>
        <p:spPr bwMode="auto">
          <a:xfrm>
            <a:off x="261938" y="1050925"/>
            <a:ext cx="65659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a:defRPr/>
            </a:pPr>
            <a:r>
              <a:rPr lang="en-US" altLang="zh-TW" sz="2400" dirty="0">
                <a:latin typeface="Meiryo UI" panose="020B0604030504040204" pitchFamily="50" charset="-128"/>
                <a:ea typeface="Meiryo UI" panose="020B0604030504040204" pitchFamily="50" charset="-128"/>
                <a:cs typeface="Meiryo UI" panose="020B0604030504040204" pitchFamily="50" charset="-128"/>
              </a:rPr>
              <a:t>Java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2400" kern="0" dirty="0">
              <a:latin typeface="Meiryo UI" pitchFamily="50" charset="-128"/>
              <a:ea typeface="Meiryo UI" pitchFamily="50" charset="-128"/>
              <a:cs typeface="Meiryo UI" pitchFamily="50" charset="-128"/>
            </a:endParaRPr>
          </a:p>
        </p:txBody>
      </p:sp>
      <p:sp>
        <p:nvSpPr>
          <p:cNvPr id="8" name="タイトル 1"/>
          <p:cNvSpPr txBox="1">
            <a:spLocks/>
          </p:cNvSpPr>
          <p:nvPr/>
        </p:nvSpPr>
        <p:spPr bwMode="auto">
          <a:xfrm>
            <a:off x="109057" y="4497416"/>
            <a:ext cx="2416029" cy="22431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１、配列とリスト </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２、スタックとキュー</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３、ハッシュリスト</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４、バイナリーツリー</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５、ヒープ</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６、アルゴリズム</a:t>
            </a:r>
            <a:endParaRPr lang="en-US" altLang="ja-JP" sz="1500" dirty="0">
              <a:latin typeface="Meiryo UI" pitchFamily="50" charset="-128"/>
              <a:ea typeface="Meiryo UI" pitchFamily="50" charset="-128"/>
              <a:cs typeface="Meiryo UI"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DF63C-6CE2-4EA4-848D-8B4955561E87}"/>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D9861FB0-5C1D-438F-A9B4-36397D4F329C}"/>
              </a:ext>
            </a:extLst>
          </p:cNvPr>
          <p:cNvSpPr>
            <a:spLocks noGrp="1"/>
          </p:cNvSpPr>
          <p:nvPr>
            <p:ph idx="1"/>
          </p:nvPr>
        </p:nvSpPr>
        <p:spPr/>
        <p:txBody>
          <a:bodyPr>
            <a:normAutofit/>
          </a:bodyPr>
          <a:lstStyle/>
          <a:p>
            <a:r>
              <a:rPr kumimoji="1" lang="ja-JP" altLang="en-US" sz="2000" dirty="0"/>
              <a:t>配列内の指定した要素を検索して取得する</a:t>
            </a:r>
            <a:endParaRPr kumimoji="1" lang="en-US" altLang="ja-JP" sz="2000" dirty="0"/>
          </a:p>
          <a:p>
            <a:pPr marL="0" indent="0">
              <a:buNone/>
            </a:pPr>
            <a:r>
              <a:rPr lang="ja-JP" altLang="en-US" dirty="0"/>
              <a:t>　配列を反復処理して配列内にある指定した要素を検索し、対応するインデックス番号を出力する。</a:t>
            </a:r>
            <a:endParaRPr lang="en-US" altLang="ja-JP" dirty="0"/>
          </a:p>
          <a:p>
            <a:pPr marL="0" indent="0">
              <a:buNone/>
            </a:pPr>
            <a:r>
              <a:rPr lang="ja-JP" altLang="en-US" dirty="0"/>
              <a:t>　反復処理には、前項「</a:t>
            </a:r>
            <a:r>
              <a:rPr lang="en-US" altLang="ja-JP" dirty="0"/>
              <a:t>for</a:t>
            </a:r>
            <a:r>
              <a:rPr lang="ja-JP" altLang="en-US" dirty="0"/>
              <a:t>構文」や「</a:t>
            </a:r>
            <a:r>
              <a:rPr lang="en-US" altLang="ja-JP" dirty="0"/>
              <a:t>for-of</a:t>
            </a:r>
            <a:r>
              <a:rPr lang="ja-JP" altLang="en-US" dirty="0"/>
              <a:t>構文」を使用する。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sz="2000" dirty="0"/>
          </a:p>
        </p:txBody>
      </p:sp>
      <p:sp>
        <p:nvSpPr>
          <p:cNvPr id="4" name="正方形/長方形 3">
            <a:extLst>
              <a:ext uri="{FF2B5EF4-FFF2-40B4-BE49-F238E27FC236}">
                <a16:creationId xmlns:a16="http://schemas.microsoft.com/office/drawing/2014/main" id="{346D781B-BF96-4CB7-AAC2-D80F4E29008D}"/>
              </a:ext>
            </a:extLst>
          </p:cNvPr>
          <p:cNvSpPr/>
          <p:nvPr/>
        </p:nvSpPr>
        <p:spPr>
          <a:xfrm>
            <a:off x="603681" y="2425823"/>
            <a:ext cx="7936637" cy="20063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配列内における指定された要素の検索*</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find(</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7128431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77327F7E-8EF8-4D2E-B932-6DE407F0113C}"/>
              </a:ext>
            </a:extLst>
          </p:cNvPr>
          <p:cNvSpPr/>
          <p:nvPr/>
        </p:nvSpPr>
        <p:spPr>
          <a:xfrm>
            <a:off x="457200" y="3333750"/>
            <a:ext cx="8229600" cy="3249612"/>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FB0975D4-F75D-4892-B631-1F6E9EE4693E}"/>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271847F3-29A0-45D0-8369-9834A587A663}"/>
              </a:ext>
            </a:extLst>
          </p:cNvPr>
          <p:cNvSpPr>
            <a:spLocks noGrp="1"/>
          </p:cNvSpPr>
          <p:nvPr>
            <p:ph idx="1"/>
          </p:nvPr>
        </p:nvSpPr>
        <p:spPr/>
        <p:txBody>
          <a:bodyPr/>
          <a:lstStyle/>
          <a:p>
            <a:r>
              <a:rPr kumimoji="1" lang="ja-JP" altLang="en-US" sz="2000" dirty="0"/>
              <a:t>ヒープについて</a:t>
            </a:r>
            <a:endParaRPr kumimoji="1" lang="en-US" altLang="ja-JP" sz="2000" dirty="0"/>
          </a:p>
          <a:p>
            <a:pPr marL="0" indent="0">
              <a:buNone/>
            </a:pPr>
            <a:r>
              <a:rPr kumimoji="1" lang="ja-JP" altLang="en-US" dirty="0"/>
              <a:t>　ヒープとは、限定された条件下での「完全二分木」である。</a:t>
            </a:r>
            <a:r>
              <a:rPr lang="ja-JP" altLang="en-US" b="0" i="0" dirty="0">
                <a:solidFill>
                  <a:srgbClr val="1D1D20"/>
                </a:solidFill>
                <a:effectLst/>
                <a:latin typeface="-apple-system"/>
              </a:rPr>
              <a:t>設立条件に応じて、ヒープは主に次の２つのタイプに分類される。</a:t>
            </a:r>
            <a:endParaRPr lang="en-US" altLang="ja-JP" b="0" i="0" dirty="0">
              <a:solidFill>
                <a:srgbClr val="1D1D20"/>
              </a:solidFill>
              <a:effectLst/>
              <a:latin typeface="-apple-system"/>
            </a:endParaRPr>
          </a:p>
          <a:p>
            <a:pPr lvl="1">
              <a:buFont typeface="+mj-ea"/>
              <a:buAutoNum type="circleNumDbPlain"/>
            </a:pPr>
            <a:r>
              <a:rPr kumimoji="1" lang="ja-JP" altLang="en-US" dirty="0"/>
              <a:t>最大ヒープ（</a:t>
            </a:r>
            <a:r>
              <a:rPr kumimoji="1" lang="en-US" altLang="ja-JP" dirty="0"/>
              <a:t>Max Heap</a:t>
            </a:r>
            <a:r>
              <a:rPr kumimoji="1" lang="ja-JP" altLang="en-US" dirty="0"/>
              <a:t>）</a:t>
            </a:r>
            <a:r>
              <a:rPr lang="ja-JP" altLang="en-US" dirty="0"/>
              <a:t>：</a:t>
            </a:r>
            <a:endParaRPr lang="en-US" altLang="ja-JP" dirty="0"/>
          </a:p>
          <a:p>
            <a:pPr marL="857250" lvl="2" indent="0">
              <a:buNone/>
            </a:pPr>
            <a:r>
              <a:rPr lang="ja-JP" altLang="en-US" b="0" i="0" dirty="0">
                <a:solidFill>
                  <a:srgbClr val="1D1D20"/>
                </a:solidFill>
                <a:effectLst/>
                <a:latin typeface="-apple-system"/>
              </a:rPr>
              <a:t>任意のノードの値 </a:t>
            </a:r>
            <a:r>
              <a:rPr lang="ja-JP" altLang="en-US" dirty="0">
                <a:solidFill>
                  <a:srgbClr val="1D1D20"/>
                </a:solidFill>
                <a:latin typeface="-apple-system"/>
              </a:rPr>
              <a:t>≧ 子ノードの値</a:t>
            </a:r>
            <a:endParaRPr kumimoji="1" lang="en-US" altLang="ja-JP" dirty="0">
              <a:solidFill>
                <a:srgbClr val="1D1D20"/>
              </a:solidFill>
              <a:latin typeface="-apple-system"/>
            </a:endParaRPr>
          </a:p>
          <a:p>
            <a:pPr lvl="1">
              <a:buFont typeface="+mj-ea"/>
              <a:buAutoNum type="circleNumDbPlain"/>
            </a:pPr>
            <a:r>
              <a:rPr lang="ja-JP" altLang="en-US" dirty="0">
                <a:solidFill>
                  <a:srgbClr val="1D1D20"/>
                </a:solidFill>
                <a:latin typeface="-apple-system"/>
              </a:rPr>
              <a:t>最少ヒープ（</a:t>
            </a:r>
            <a:r>
              <a:rPr lang="en-US" altLang="ja-JP" dirty="0">
                <a:solidFill>
                  <a:srgbClr val="1D1D20"/>
                </a:solidFill>
                <a:latin typeface="-apple-system"/>
              </a:rPr>
              <a:t>Min Heap</a:t>
            </a:r>
            <a:r>
              <a:rPr lang="ja-JP" altLang="en-US" dirty="0">
                <a:solidFill>
                  <a:srgbClr val="1D1D20"/>
                </a:solidFill>
                <a:latin typeface="-apple-system"/>
              </a:rPr>
              <a:t>）：</a:t>
            </a:r>
            <a:endParaRPr lang="en-US" altLang="ja-JP" dirty="0">
              <a:solidFill>
                <a:srgbClr val="1D1D20"/>
              </a:solidFill>
              <a:latin typeface="-apple-system"/>
            </a:endParaRPr>
          </a:p>
          <a:p>
            <a:pPr marL="857250" lvl="2" indent="0">
              <a:buNone/>
            </a:pPr>
            <a:r>
              <a:rPr lang="ja-JP" altLang="en-US" b="0" i="0" dirty="0">
                <a:solidFill>
                  <a:srgbClr val="1D1D20"/>
                </a:solidFill>
                <a:effectLst/>
                <a:latin typeface="-apple-system"/>
              </a:rPr>
              <a:t>任意のノードの値 ≦ 子ノードの値</a:t>
            </a:r>
            <a:endParaRPr kumimoji="1" lang="en-US" altLang="ja-JP" dirty="0">
              <a:solidFill>
                <a:srgbClr val="1D1D20"/>
              </a:solidFill>
              <a:latin typeface="-apple-system"/>
            </a:endParaRPr>
          </a:p>
          <a:p>
            <a:pPr marL="857250" lvl="2" indent="0">
              <a:buNone/>
            </a:pPr>
            <a:endParaRPr kumimoji="1" lang="ja-JP" altLang="en-US" dirty="0"/>
          </a:p>
        </p:txBody>
      </p:sp>
      <p:grpSp>
        <p:nvGrpSpPr>
          <p:cNvPr id="34" name="グループ化 33">
            <a:extLst>
              <a:ext uri="{FF2B5EF4-FFF2-40B4-BE49-F238E27FC236}">
                <a16:creationId xmlns:a16="http://schemas.microsoft.com/office/drawing/2014/main" id="{069831D2-035E-43F7-9FAA-ACFE39BA4F12}"/>
              </a:ext>
            </a:extLst>
          </p:cNvPr>
          <p:cNvGrpSpPr/>
          <p:nvPr/>
        </p:nvGrpSpPr>
        <p:grpSpPr>
          <a:xfrm>
            <a:off x="5018892" y="3896342"/>
            <a:ext cx="3349372" cy="2477094"/>
            <a:chOff x="618828" y="3584526"/>
            <a:chExt cx="3770833" cy="2807343"/>
          </a:xfrm>
        </p:grpSpPr>
        <p:sp>
          <p:nvSpPr>
            <p:cNvPr id="5" name="楕円 4">
              <a:extLst>
                <a:ext uri="{FF2B5EF4-FFF2-40B4-BE49-F238E27FC236}">
                  <a16:creationId xmlns:a16="http://schemas.microsoft.com/office/drawing/2014/main" id="{66B8ACFE-DD12-437F-865F-D9DC40C13951}"/>
                </a:ext>
              </a:extLst>
            </p:cNvPr>
            <p:cNvSpPr/>
            <p:nvPr/>
          </p:nvSpPr>
          <p:spPr>
            <a:xfrm>
              <a:off x="2403174" y="3584526"/>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E3736267-74F2-4F95-8969-4E621BD100B6}"/>
                </a:ext>
              </a:extLst>
            </p:cNvPr>
            <p:cNvSpPr/>
            <p:nvPr/>
          </p:nvSpPr>
          <p:spPr>
            <a:xfrm>
              <a:off x="1359188"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p>
          </p:txBody>
        </p:sp>
        <p:sp>
          <p:nvSpPr>
            <p:cNvPr id="7" name="楕円 6">
              <a:extLst>
                <a:ext uri="{FF2B5EF4-FFF2-40B4-BE49-F238E27FC236}">
                  <a16:creationId xmlns:a16="http://schemas.microsoft.com/office/drawing/2014/main" id="{B3A48680-B32E-4E64-AAB0-FE16D03BE1C3}"/>
                </a:ext>
              </a:extLst>
            </p:cNvPr>
            <p:cNvSpPr/>
            <p:nvPr/>
          </p:nvSpPr>
          <p:spPr>
            <a:xfrm>
              <a:off x="1865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79F9B800-4CC0-4ABA-985D-B58CE4FFD6D0}"/>
                </a:ext>
              </a:extLst>
            </p:cNvPr>
            <p:cNvSpPr/>
            <p:nvPr/>
          </p:nvSpPr>
          <p:spPr>
            <a:xfrm>
              <a:off x="828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77702740-9432-4866-BEB0-4D6A0EAEE537}"/>
                </a:ext>
              </a:extLst>
            </p:cNvPr>
            <p:cNvSpPr/>
            <p:nvPr/>
          </p:nvSpPr>
          <p:spPr>
            <a:xfrm>
              <a:off x="2162002"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EDD76693-1858-4BB1-B6AB-FB6DDDD4AC5F}"/>
                </a:ext>
              </a:extLst>
            </p:cNvPr>
            <p:cNvSpPr/>
            <p:nvPr/>
          </p:nvSpPr>
          <p:spPr>
            <a:xfrm>
              <a:off x="1647610"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2BBF0FB1-B31E-4DCD-A313-46E24E3CE582}"/>
                </a:ext>
              </a:extLst>
            </p:cNvPr>
            <p:cNvSpPr/>
            <p:nvPr/>
          </p:nvSpPr>
          <p:spPr>
            <a:xfrm>
              <a:off x="1133219"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F1A32E5A-04D9-4322-BC16-1888B925FACD}"/>
                </a:ext>
              </a:extLst>
            </p:cNvPr>
            <p:cNvSpPr/>
            <p:nvPr/>
          </p:nvSpPr>
          <p:spPr>
            <a:xfrm>
              <a:off x="618828"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13" name="楕円 12">
              <a:extLst>
                <a:ext uri="{FF2B5EF4-FFF2-40B4-BE49-F238E27FC236}">
                  <a16:creationId xmlns:a16="http://schemas.microsoft.com/office/drawing/2014/main" id="{6D20DCD0-735C-4205-B894-773F3ABE29BF}"/>
                </a:ext>
              </a:extLst>
            </p:cNvPr>
            <p:cNvSpPr/>
            <p:nvPr/>
          </p:nvSpPr>
          <p:spPr>
            <a:xfrm>
              <a:off x="3416754"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EE237727-A459-402B-AFF2-492CAB24BEF1}"/>
                </a:ext>
              </a:extLst>
            </p:cNvPr>
            <p:cNvSpPr/>
            <p:nvPr/>
          </p:nvSpPr>
          <p:spPr>
            <a:xfrm>
              <a:off x="3922929"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720695E1-548F-424D-9592-3073EF8486E9}"/>
                </a:ext>
              </a:extLst>
            </p:cNvPr>
            <p:cNvSpPr/>
            <p:nvPr/>
          </p:nvSpPr>
          <p:spPr>
            <a:xfrm>
              <a:off x="2885930"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402B4863-EC95-4070-9C52-6B3D7128082A}"/>
                </a:ext>
              </a:extLst>
            </p:cNvPr>
            <p:cNvSpPr/>
            <p:nvPr/>
          </p:nvSpPr>
          <p:spPr>
            <a:xfrm>
              <a:off x="2676394"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186A1E18-A1B9-44D8-840D-00734FE34B30}"/>
                </a:ext>
              </a:extLst>
            </p:cNvPr>
            <p:cNvCxnSpPr>
              <a:cxnSpLocks/>
              <a:stCxn id="5" idx="3"/>
              <a:endCxn id="6" idx="0"/>
            </p:cNvCxnSpPr>
            <p:nvPr/>
          </p:nvCxnSpPr>
          <p:spPr>
            <a:xfrm flipH="1">
              <a:off x="1592555" y="3991304"/>
              <a:ext cx="878970"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597A1A0-2676-4CC7-948F-664DE1CD660D}"/>
                </a:ext>
              </a:extLst>
            </p:cNvPr>
            <p:cNvCxnSpPr>
              <a:cxnSpLocks/>
              <a:stCxn id="5" idx="5"/>
              <a:endCxn id="13" idx="0"/>
            </p:cNvCxnSpPr>
            <p:nvPr/>
          </p:nvCxnSpPr>
          <p:spPr>
            <a:xfrm>
              <a:off x="2801555" y="3991304"/>
              <a:ext cx="848565"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59789DA-AFD5-416A-B697-B378F4CBD7E8}"/>
                </a:ext>
              </a:extLst>
            </p:cNvPr>
            <p:cNvCxnSpPr>
              <a:cxnSpLocks/>
              <a:stCxn id="6" idx="3"/>
              <a:endCxn id="8" idx="0"/>
            </p:cNvCxnSpPr>
            <p:nvPr/>
          </p:nvCxnSpPr>
          <p:spPr>
            <a:xfrm flipH="1">
              <a:off x="1061731"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F9A5809-C5DE-4452-A631-49338B3BD50C}"/>
                </a:ext>
              </a:extLst>
            </p:cNvPr>
            <p:cNvCxnSpPr>
              <a:cxnSpLocks/>
              <a:stCxn id="6" idx="5"/>
              <a:endCxn id="7" idx="0"/>
            </p:cNvCxnSpPr>
            <p:nvPr/>
          </p:nvCxnSpPr>
          <p:spPr>
            <a:xfrm>
              <a:off x="1757570"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E166FA5-F443-485F-B6E5-CDAC76F1C3E4}"/>
                </a:ext>
              </a:extLst>
            </p:cNvPr>
            <p:cNvCxnSpPr>
              <a:cxnSpLocks/>
              <a:stCxn id="8" idx="3"/>
              <a:endCxn id="12" idx="0"/>
            </p:cNvCxnSpPr>
            <p:nvPr/>
          </p:nvCxnSpPr>
          <p:spPr>
            <a:xfrm flipH="1">
              <a:off x="852195"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D896F88-E9F2-4F01-934D-0A26551EECD8}"/>
                </a:ext>
              </a:extLst>
            </p:cNvPr>
            <p:cNvCxnSpPr>
              <a:cxnSpLocks/>
              <a:stCxn id="8" idx="5"/>
              <a:endCxn id="11" idx="0"/>
            </p:cNvCxnSpPr>
            <p:nvPr/>
          </p:nvCxnSpPr>
          <p:spPr>
            <a:xfrm>
              <a:off x="1226745" y="5412660"/>
              <a:ext cx="139840"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04FF529-4998-465E-8300-78A8590A0024}"/>
                </a:ext>
              </a:extLst>
            </p:cNvPr>
            <p:cNvCxnSpPr>
              <a:cxnSpLocks/>
              <a:stCxn id="7" idx="3"/>
              <a:endCxn id="10" idx="0"/>
            </p:cNvCxnSpPr>
            <p:nvPr/>
          </p:nvCxnSpPr>
          <p:spPr>
            <a:xfrm flipH="1">
              <a:off x="1880977" y="5412660"/>
              <a:ext cx="52738"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4D00C175-1572-40A7-9AF7-C00CC550A269}"/>
                </a:ext>
              </a:extLst>
            </p:cNvPr>
            <p:cNvCxnSpPr>
              <a:cxnSpLocks/>
              <a:stCxn id="15" idx="3"/>
              <a:endCxn id="19" idx="0"/>
            </p:cNvCxnSpPr>
            <p:nvPr/>
          </p:nvCxnSpPr>
          <p:spPr>
            <a:xfrm flipH="1">
              <a:off x="2909760"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433E3FA-5CBD-482E-BC6F-6C184DA09883}"/>
                </a:ext>
              </a:extLst>
            </p:cNvPr>
            <p:cNvCxnSpPr>
              <a:cxnSpLocks/>
              <a:stCxn id="13" idx="5"/>
              <a:endCxn id="14" idx="0"/>
            </p:cNvCxnSpPr>
            <p:nvPr/>
          </p:nvCxnSpPr>
          <p:spPr>
            <a:xfrm>
              <a:off x="3815135"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1A98051-0987-420F-AA0B-5ADF8D1C2DC5}"/>
                </a:ext>
              </a:extLst>
            </p:cNvPr>
            <p:cNvCxnSpPr>
              <a:cxnSpLocks/>
              <a:stCxn id="13" idx="3"/>
              <a:endCxn id="15" idx="0"/>
            </p:cNvCxnSpPr>
            <p:nvPr/>
          </p:nvCxnSpPr>
          <p:spPr>
            <a:xfrm flipH="1">
              <a:off x="3119296"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1C8F6D0A-1659-459F-9F65-24C32EA8F323}"/>
                </a:ext>
              </a:extLst>
            </p:cNvPr>
            <p:cNvCxnSpPr>
              <a:cxnSpLocks/>
              <a:stCxn id="7" idx="5"/>
              <a:endCxn id="9" idx="0"/>
            </p:cNvCxnSpPr>
            <p:nvPr/>
          </p:nvCxnSpPr>
          <p:spPr>
            <a:xfrm>
              <a:off x="2263745" y="5412660"/>
              <a:ext cx="131624"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B6803EC2-4384-4143-B9E3-3017728B0C29}"/>
              </a:ext>
            </a:extLst>
          </p:cNvPr>
          <p:cNvGrpSpPr/>
          <p:nvPr/>
        </p:nvGrpSpPr>
        <p:grpSpPr>
          <a:xfrm>
            <a:off x="988365" y="3896342"/>
            <a:ext cx="3269918" cy="2477094"/>
            <a:chOff x="618828" y="3584526"/>
            <a:chExt cx="3770833" cy="2807343"/>
          </a:xfrm>
        </p:grpSpPr>
        <p:sp>
          <p:nvSpPr>
            <p:cNvPr id="36" name="楕円 35">
              <a:extLst>
                <a:ext uri="{FF2B5EF4-FFF2-40B4-BE49-F238E27FC236}">
                  <a16:creationId xmlns:a16="http://schemas.microsoft.com/office/drawing/2014/main" id="{B0CFDD2E-B053-4C88-8870-9EC74691BED3}"/>
                </a:ext>
              </a:extLst>
            </p:cNvPr>
            <p:cNvSpPr/>
            <p:nvPr/>
          </p:nvSpPr>
          <p:spPr>
            <a:xfrm>
              <a:off x="2403174" y="3584526"/>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楕円 36">
              <a:extLst>
                <a:ext uri="{FF2B5EF4-FFF2-40B4-BE49-F238E27FC236}">
                  <a16:creationId xmlns:a16="http://schemas.microsoft.com/office/drawing/2014/main" id="{EF6E2BF5-D775-40A2-8392-A4C7AE27DCF1}"/>
                </a:ext>
              </a:extLst>
            </p:cNvPr>
            <p:cNvSpPr/>
            <p:nvPr/>
          </p:nvSpPr>
          <p:spPr>
            <a:xfrm>
              <a:off x="1359188"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4B46FB12-626C-4FD0-B4C6-7905164A2881}"/>
                </a:ext>
              </a:extLst>
            </p:cNvPr>
            <p:cNvSpPr/>
            <p:nvPr/>
          </p:nvSpPr>
          <p:spPr>
            <a:xfrm>
              <a:off x="1865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8D7E85EC-0203-43F0-A745-5BBA33A1CA04}"/>
                </a:ext>
              </a:extLst>
            </p:cNvPr>
            <p:cNvSpPr/>
            <p:nvPr/>
          </p:nvSpPr>
          <p:spPr>
            <a:xfrm>
              <a:off x="828364"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13258ED0-FEA2-4918-BEA6-6901B59A4027}"/>
                </a:ext>
              </a:extLst>
            </p:cNvPr>
            <p:cNvSpPr/>
            <p:nvPr/>
          </p:nvSpPr>
          <p:spPr>
            <a:xfrm>
              <a:off x="2162002"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楕円 40">
              <a:extLst>
                <a:ext uri="{FF2B5EF4-FFF2-40B4-BE49-F238E27FC236}">
                  <a16:creationId xmlns:a16="http://schemas.microsoft.com/office/drawing/2014/main" id="{A14CE750-2896-4BC2-B813-8DA2760F19CA}"/>
                </a:ext>
              </a:extLst>
            </p:cNvPr>
            <p:cNvSpPr/>
            <p:nvPr/>
          </p:nvSpPr>
          <p:spPr>
            <a:xfrm>
              <a:off x="1647610"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楕円 41">
              <a:extLst>
                <a:ext uri="{FF2B5EF4-FFF2-40B4-BE49-F238E27FC236}">
                  <a16:creationId xmlns:a16="http://schemas.microsoft.com/office/drawing/2014/main" id="{6F8F8084-D310-4CB9-96D3-2120CF4C1989}"/>
                </a:ext>
              </a:extLst>
            </p:cNvPr>
            <p:cNvSpPr/>
            <p:nvPr/>
          </p:nvSpPr>
          <p:spPr>
            <a:xfrm>
              <a:off x="1133219"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楕円 42">
              <a:extLst>
                <a:ext uri="{FF2B5EF4-FFF2-40B4-BE49-F238E27FC236}">
                  <a16:creationId xmlns:a16="http://schemas.microsoft.com/office/drawing/2014/main" id="{76017674-6B64-4039-867C-66747971113E}"/>
                </a:ext>
              </a:extLst>
            </p:cNvPr>
            <p:cNvSpPr/>
            <p:nvPr/>
          </p:nvSpPr>
          <p:spPr>
            <a:xfrm>
              <a:off x="618828"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4129686A-3B22-4AED-B21E-DF8E1010CE1B}"/>
                </a:ext>
              </a:extLst>
            </p:cNvPr>
            <p:cNvSpPr/>
            <p:nvPr/>
          </p:nvSpPr>
          <p:spPr>
            <a:xfrm>
              <a:off x="3416754" y="4275818"/>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8B44B6F2-F0A4-4D9A-9671-4B47B43604FC}"/>
                </a:ext>
              </a:extLst>
            </p:cNvPr>
            <p:cNvSpPr/>
            <p:nvPr/>
          </p:nvSpPr>
          <p:spPr>
            <a:xfrm>
              <a:off x="3922929"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420AEBC9-E6F5-4804-A95C-85E57B153690}"/>
                </a:ext>
              </a:extLst>
            </p:cNvPr>
            <p:cNvSpPr/>
            <p:nvPr/>
          </p:nvSpPr>
          <p:spPr>
            <a:xfrm>
              <a:off x="2885930" y="5005883"/>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楕円 46">
              <a:extLst>
                <a:ext uri="{FF2B5EF4-FFF2-40B4-BE49-F238E27FC236}">
                  <a16:creationId xmlns:a16="http://schemas.microsoft.com/office/drawing/2014/main" id="{536DF1AF-608F-4DC5-987F-3C8F758F0FD0}"/>
                </a:ext>
              </a:extLst>
            </p:cNvPr>
            <p:cNvSpPr/>
            <p:nvPr/>
          </p:nvSpPr>
          <p:spPr>
            <a:xfrm>
              <a:off x="2676394" y="5915300"/>
              <a:ext cx="466732" cy="476569"/>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8" name="直線矢印コネクタ 47">
              <a:extLst>
                <a:ext uri="{FF2B5EF4-FFF2-40B4-BE49-F238E27FC236}">
                  <a16:creationId xmlns:a16="http://schemas.microsoft.com/office/drawing/2014/main" id="{55966B07-6DFC-4AD8-B0B0-6DB441C49DA6}"/>
                </a:ext>
              </a:extLst>
            </p:cNvPr>
            <p:cNvCxnSpPr>
              <a:cxnSpLocks/>
              <a:stCxn id="36" idx="3"/>
              <a:endCxn id="37" idx="0"/>
            </p:cNvCxnSpPr>
            <p:nvPr/>
          </p:nvCxnSpPr>
          <p:spPr>
            <a:xfrm flipH="1">
              <a:off x="1592555" y="3991304"/>
              <a:ext cx="878970"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46B4B2BC-831A-463C-AEA2-F4535A588D96}"/>
                </a:ext>
              </a:extLst>
            </p:cNvPr>
            <p:cNvCxnSpPr>
              <a:cxnSpLocks/>
              <a:stCxn id="36" idx="5"/>
              <a:endCxn id="44" idx="0"/>
            </p:cNvCxnSpPr>
            <p:nvPr/>
          </p:nvCxnSpPr>
          <p:spPr>
            <a:xfrm>
              <a:off x="2801555" y="3991304"/>
              <a:ext cx="848565" cy="28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7C19F62-5E16-4BCE-986F-97FF842A1E1E}"/>
                </a:ext>
              </a:extLst>
            </p:cNvPr>
            <p:cNvCxnSpPr>
              <a:cxnSpLocks/>
              <a:stCxn id="37" idx="3"/>
              <a:endCxn id="39" idx="0"/>
            </p:cNvCxnSpPr>
            <p:nvPr/>
          </p:nvCxnSpPr>
          <p:spPr>
            <a:xfrm flipH="1">
              <a:off x="1061731"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ECD3054-2340-40E0-880A-6A19A7023F24}"/>
                </a:ext>
              </a:extLst>
            </p:cNvPr>
            <p:cNvCxnSpPr>
              <a:cxnSpLocks/>
              <a:stCxn id="37" idx="5"/>
              <a:endCxn id="38" idx="0"/>
            </p:cNvCxnSpPr>
            <p:nvPr/>
          </p:nvCxnSpPr>
          <p:spPr>
            <a:xfrm>
              <a:off x="1757570"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CFF1C7AC-317C-46AE-A3B5-7063896C412D}"/>
                </a:ext>
              </a:extLst>
            </p:cNvPr>
            <p:cNvCxnSpPr>
              <a:cxnSpLocks/>
              <a:stCxn id="39" idx="3"/>
              <a:endCxn id="43" idx="0"/>
            </p:cNvCxnSpPr>
            <p:nvPr/>
          </p:nvCxnSpPr>
          <p:spPr>
            <a:xfrm flipH="1">
              <a:off x="852195"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EC8685-D9B1-45F3-BFAC-045430384376}"/>
                </a:ext>
              </a:extLst>
            </p:cNvPr>
            <p:cNvCxnSpPr>
              <a:cxnSpLocks/>
              <a:stCxn id="39" idx="5"/>
              <a:endCxn id="42" idx="0"/>
            </p:cNvCxnSpPr>
            <p:nvPr/>
          </p:nvCxnSpPr>
          <p:spPr>
            <a:xfrm>
              <a:off x="1226745" y="5412660"/>
              <a:ext cx="139840"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82DB7AA1-CC8A-467C-B875-E3F947100E32}"/>
                </a:ext>
              </a:extLst>
            </p:cNvPr>
            <p:cNvCxnSpPr>
              <a:cxnSpLocks/>
              <a:stCxn id="38" idx="3"/>
              <a:endCxn id="41" idx="0"/>
            </p:cNvCxnSpPr>
            <p:nvPr/>
          </p:nvCxnSpPr>
          <p:spPr>
            <a:xfrm flipH="1">
              <a:off x="1880977" y="5412660"/>
              <a:ext cx="52738"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EDD67604-E801-4EE6-827B-DDD3D1391619}"/>
                </a:ext>
              </a:extLst>
            </p:cNvPr>
            <p:cNvCxnSpPr>
              <a:cxnSpLocks/>
              <a:stCxn id="46" idx="3"/>
              <a:endCxn id="47" idx="0"/>
            </p:cNvCxnSpPr>
            <p:nvPr/>
          </p:nvCxnSpPr>
          <p:spPr>
            <a:xfrm flipH="1">
              <a:off x="2909760" y="5412660"/>
              <a:ext cx="44521"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289BE10-94E4-4A70-8F49-D64A231A1101}"/>
                </a:ext>
              </a:extLst>
            </p:cNvPr>
            <p:cNvCxnSpPr>
              <a:cxnSpLocks/>
              <a:stCxn id="44" idx="5"/>
              <a:endCxn id="45" idx="0"/>
            </p:cNvCxnSpPr>
            <p:nvPr/>
          </p:nvCxnSpPr>
          <p:spPr>
            <a:xfrm>
              <a:off x="3815135" y="4682595"/>
              <a:ext cx="341161"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FC990FDE-26D4-47AA-ABEF-EF4664207EB2}"/>
                </a:ext>
              </a:extLst>
            </p:cNvPr>
            <p:cNvCxnSpPr>
              <a:cxnSpLocks/>
              <a:stCxn id="44" idx="3"/>
              <a:endCxn id="46" idx="0"/>
            </p:cNvCxnSpPr>
            <p:nvPr/>
          </p:nvCxnSpPr>
          <p:spPr>
            <a:xfrm flipH="1">
              <a:off x="3119296" y="4682595"/>
              <a:ext cx="365809" cy="32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D3CB97C-6201-439D-9C17-D482B7A8D1D1}"/>
                </a:ext>
              </a:extLst>
            </p:cNvPr>
            <p:cNvCxnSpPr>
              <a:cxnSpLocks/>
              <a:stCxn id="38" idx="5"/>
              <a:endCxn id="40" idx="0"/>
            </p:cNvCxnSpPr>
            <p:nvPr/>
          </p:nvCxnSpPr>
          <p:spPr>
            <a:xfrm>
              <a:off x="2263745" y="5412660"/>
              <a:ext cx="131624" cy="5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0" name="テキスト ボックス 59">
            <a:extLst>
              <a:ext uri="{FF2B5EF4-FFF2-40B4-BE49-F238E27FC236}">
                <a16:creationId xmlns:a16="http://schemas.microsoft.com/office/drawing/2014/main" id="{53629C8D-D3D3-4E09-A962-B0AC674CBB30}"/>
              </a:ext>
            </a:extLst>
          </p:cNvPr>
          <p:cNvSpPr txBox="1"/>
          <p:nvPr/>
        </p:nvSpPr>
        <p:spPr>
          <a:xfrm>
            <a:off x="1884179" y="3439597"/>
            <a:ext cx="1478290" cy="369332"/>
          </a:xfrm>
          <a:prstGeom prst="rect">
            <a:avLst/>
          </a:prstGeom>
          <a:noFill/>
        </p:spPr>
        <p:txBody>
          <a:bodyPr wrap="none" rtlCol="0">
            <a:spAutoFit/>
          </a:bodyPr>
          <a:lstStyle/>
          <a:p>
            <a:r>
              <a:rPr kumimoji="1" lang="ja-JP" altLang="en-US" dirty="0"/>
              <a:t>①最大ヒープ</a:t>
            </a:r>
          </a:p>
        </p:txBody>
      </p:sp>
      <p:sp>
        <p:nvSpPr>
          <p:cNvPr id="61" name="テキスト ボックス 60">
            <a:extLst>
              <a:ext uri="{FF2B5EF4-FFF2-40B4-BE49-F238E27FC236}">
                <a16:creationId xmlns:a16="http://schemas.microsoft.com/office/drawing/2014/main" id="{4721754D-3BDC-45BE-B8A4-B9278F666559}"/>
              </a:ext>
            </a:extLst>
          </p:cNvPr>
          <p:cNvSpPr txBox="1"/>
          <p:nvPr/>
        </p:nvSpPr>
        <p:spPr>
          <a:xfrm>
            <a:off x="5932688" y="3439597"/>
            <a:ext cx="1478290" cy="369332"/>
          </a:xfrm>
          <a:prstGeom prst="rect">
            <a:avLst/>
          </a:prstGeom>
          <a:noFill/>
        </p:spPr>
        <p:txBody>
          <a:bodyPr wrap="none" rtlCol="0">
            <a:spAutoFit/>
          </a:bodyPr>
          <a:lstStyle/>
          <a:p>
            <a:r>
              <a:rPr kumimoji="1" lang="ja-JP" altLang="en-US" dirty="0"/>
              <a:t>②最小ヒープ</a:t>
            </a:r>
          </a:p>
        </p:txBody>
      </p:sp>
    </p:spTree>
    <p:extLst>
      <p:ext uri="{BB962C8B-B14F-4D97-AF65-F5344CB8AC3E}">
        <p14:creationId xmlns:p14="http://schemas.microsoft.com/office/powerpoint/2010/main" val="21415490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2D2E6-A32D-4417-B331-342758416687}"/>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39070AF6-1528-49BE-8155-6EF9AD1AE945}"/>
              </a:ext>
            </a:extLst>
          </p:cNvPr>
          <p:cNvSpPr>
            <a:spLocks noGrp="1"/>
          </p:cNvSpPr>
          <p:nvPr>
            <p:ph idx="1"/>
          </p:nvPr>
        </p:nvSpPr>
        <p:spPr/>
        <p:txBody>
          <a:bodyPr>
            <a:normAutofit/>
          </a:bodyPr>
          <a:lstStyle/>
          <a:p>
            <a:r>
              <a:rPr kumimoji="1" lang="ja-JP" altLang="en-US" sz="2000" dirty="0"/>
              <a:t>ヒープの用語と性質</a:t>
            </a:r>
            <a:endParaRPr kumimoji="1" lang="en-US" altLang="ja-JP" sz="2000" dirty="0"/>
          </a:p>
          <a:p>
            <a:pPr lvl="1" indent="-342900"/>
            <a:r>
              <a:rPr kumimoji="1" lang="ja-JP" altLang="en-US" dirty="0"/>
              <a:t>ヒープは「完全二分木」なので、最下層の葉ノードは左から埋まっていき他の階層はすべて埋まっていく</a:t>
            </a:r>
          </a:p>
          <a:p>
            <a:pPr lvl="1" indent="-342900"/>
            <a:r>
              <a:rPr kumimoji="1" lang="ja-JP" altLang="en-US" dirty="0"/>
              <a:t>二分木の根ノードは「ヒープの先頭」に、一番右下のノードは「ヒープの底」に相当する</a:t>
            </a:r>
          </a:p>
          <a:p>
            <a:pPr lvl="1" indent="-342900"/>
            <a:r>
              <a:rPr lang="ja-JP" altLang="en-US" dirty="0"/>
              <a:t>最大ヒープ</a:t>
            </a:r>
            <a:r>
              <a:rPr kumimoji="1" lang="en-US" altLang="ja-JP" dirty="0"/>
              <a:t> / </a:t>
            </a:r>
            <a:r>
              <a:rPr kumimoji="1" lang="ja-JP" altLang="en-US" dirty="0"/>
              <a:t>最小ヒープでは、先頭の要素（つまり根ノード）が最大 </a:t>
            </a:r>
            <a:r>
              <a:rPr kumimoji="1" lang="en-US" altLang="ja-JP" dirty="0"/>
              <a:t>/ </a:t>
            </a:r>
            <a:r>
              <a:rPr kumimoji="1" lang="ja-JP" altLang="en-US" dirty="0"/>
              <a:t>最小の値を持つ</a:t>
            </a:r>
            <a:endParaRPr kumimoji="1" lang="en-US" altLang="ja-JP" dirty="0"/>
          </a:p>
          <a:p>
            <a:pPr lvl="1" indent="-342900"/>
            <a:endParaRPr lang="en-US" altLang="ja-JP" dirty="0"/>
          </a:p>
          <a:p>
            <a:r>
              <a:rPr kumimoji="1" lang="ja-JP" altLang="en-US" sz="2000" dirty="0"/>
              <a:t>ヒープの一般的な操作</a:t>
            </a:r>
            <a:endParaRPr kumimoji="1" lang="en-US" altLang="ja-JP" sz="2000" dirty="0"/>
          </a:p>
          <a:p>
            <a:pPr marL="0" indent="0">
              <a:buNone/>
            </a:pPr>
            <a:r>
              <a:rPr lang="ja-JP" altLang="en-US" dirty="0"/>
              <a:t>　ヒープの定義は、</a:t>
            </a:r>
            <a:r>
              <a:rPr lang="ja-JP" altLang="en-US" b="1" i="0" dirty="0">
                <a:solidFill>
                  <a:srgbClr val="1D1D20"/>
                </a:solidFill>
                <a:effectLst/>
                <a:latin typeface="-apple-system"/>
              </a:rPr>
              <a:t>優先順位キューの操作ロジックと完全に一致</a:t>
            </a:r>
            <a:r>
              <a:rPr lang="ja-JP" altLang="en-US" i="0" dirty="0">
                <a:solidFill>
                  <a:srgbClr val="1D1D20"/>
                </a:solidFill>
                <a:effectLst/>
                <a:latin typeface="-apple-system"/>
              </a:rPr>
              <a:t>し</a:t>
            </a:r>
            <a:r>
              <a:rPr lang="ja-JP" altLang="en-US" dirty="0"/>
              <a:t>ている。最大ヒープは要素が大きいものから小さいものへとキューイングされる優先順位キューである。 </a:t>
            </a:r>
            <a:endParaRPr lang="en-US" altLang="ja-JP" dirty="0"/>
          </a:p>
          <a:p>
            <a:pPr marL="0" indent="0">
              <a:buNone/>
            </a:pPr>
            <a:r>
              <a:rPr lang="ja-JP" altLang="en-US" dirty="0"/>
              <a:t>　使い方としては、「優先順位キュー」と「ヒープ」を同等のデータ構造として理解することができる。 したがって、当資料とコードでは、両者を特に区別せず一貫して「ヒープ」という名称を使用する。</a:t>
            </a:r>
            <a:r>
              <a:rPr kumimoji="1" lang="ja-JP" altLang="en-US" dirty="0"/>
              <a:t>（</a:t>
            </a:r>
            <a:r>
              <a:rPr kumimoji="1" lang="en-US" altLang="ja-JP" dirty="0"/>
              <a:t>※</a:t>
            </a:r>
            <a:r>
              <a:rPr kumimoji="1" lang="ja-JP" altLang="en-US" dirty="0"/>
              <a:t>次シート参考は</a:t>
            </a:r>
            <a:r>
              <a:rPr kumimoji="1" lang="en-US" altLang="ja-JP" dirty="0"/>
              <a:t>Java</a:t>
            </a:r>
            <a:r>
              <a:rPr kumimoji="1" lang="ja-JP" altLang="en-US" dirty="0"/>
              <a:t>のコード）</a:t>
            </a:r>
            <a:endParaRPr kumimoji="1" lang="en-US" altLang="ja-JP" dirty="0"/>
          </a:p>
        </p:txBody>
      </p:sp>
    </p:spTree>
    <p:extLst>
      <p:ext uri="{BB962C8B-B14F-4D97-AF65-F5344CB8AC3E}">
        <p14:creationId xmlns:p14="http://schemas.microsoft.com/office/powerpoint/2010/main" val="40908858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52487-102F-4865-8374-3CA96DA35ACB}"/>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ED3539E8-BEE9-44A9-8519-F63001A17690}"/>
              </a:ext>
            </a:extLst>
          </p:cNvPr>
          <p:cNvSpPr/>
          <p:nvPr/>
        </p:nvSpPr>
        <p:spPr>
          <a:xfrm>
            <a:off x="691800" y="1057274"/>
            <a:ext cx="7760400" cy="53435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ヒープの初期化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最少ヒープの初期化</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Queue&lt;Integer&gt;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minHeap</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PriorityQueue</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最大ヒープを初期化する（ラムダ式でコンパレータを修正すればよい）</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Queue&lt;Integer&gt;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PriorityQueue</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 b) -&gt; { return b - a; });</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ヒープに要素を追加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最上位の要素を取得する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maxHeap.peek</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5</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ヒープから上位の要素を取り出す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ヒープ要素のうち、大きいものから小さいものへの順序を形成する</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5</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4</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3</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peek =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heap.poll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720181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4F03-36E4-4A1C-94E9-AED140EE7F41}"/>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B44C6C74-0F82-40CD-BACE-7309C8E6A9A2}"/>
              </a:ext>
            </a:extLst>
          </p:cNvPr>
          <p:cNvSpPr>
            <a:spLocks noGrp="1"/>
          </p:cNvSpPr>
          <p:nvPr>
            <p:ph idx="1"/>
          </p:nvPr>
        </p:nvSpPr>
        <p:spPr/>
        <p:txBody>
          <a:bodyPr>
            <a:normAutofit/>
          </a:bodyPr>
          <a:lstStyle/>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r>
              <a:rPr kumimoji="1" lang="ja-JP" altLang="en-US" sz="2000" dirty="0"/>
              <a:t>ヒープの実装</a:t>
            </a:r>
            <a:endParaRPr kumimoji="1" lang="en-US" altLang="ja-JP" sz="2000" dirty="0"/>
          </a:p>
          <a:p>
            <a:pPr marL="0" indent="0">
              <a:buNone/>
            </a:pPr>
            <a:r>
              <a:rPr lang="ja-JP" altLang="en-US" dirty="0"/>
              <a:t>　配列の指定された「インデックス：</a:t>
            </a:r>
            <a:r>
              <a:rPr lang="en-US" altLang="ja-JP" dirty="0" err="1"/>
              <a:t>i</a:t>
            </a:r>
            <a:r>
              <a:rPr lang="ja-JP" altLang="en-US" dirty="0"/>
              <a:t>」について、親ノードや子ノードへのアクセスは次のように表現できる。</a:t>
            </a:r>
          </a:p>
          <a:p>
            <a:pPr marL="685800" lvl="1"/>
            <a:r>
              <a:rPr lang="ja-JP" altLang="en-US" dirty="0"/>
              <a:t>インデックス： </a:t>
            </a:r>
            <a:r>
              <a:rPr lang="en-US" altLang="ja-JP" dirty="0" err="1"/>
              <a:t>i</a:t>
            </a:r>
            <a:r>
              <a:rPr lang="en-US" altLang="ja-JP" dirty="0"/>
              <a:t> </a:t>
            </a:r>
            <a:r>
              <a:rPr lang="ja-JP" altLang="en-US" dirty="0"/>
              <a:t>の左ノード </a:t>
            </a:r>
            <a:r>
              <a:rPr lang="en-US" altLang="ja-JP" dirty="0"/>
              <a:t>…</a:t>
            </a:r>
            <a:r>
              <a:rPr lang="ja-JP" altLang="en-US" dirty="0"/>
              <a:t> </a:t>
            </a:r>
            <a:r>
              <a:rPr lang="en-US" altLang="ja-JP" dirty="0"/>
              <a:t>2i + 1</a:t>
            </a:r>
          </a:p>
          <a:p>
            <a:pPr marL="685800" lvl="1"/>
            <a:r>
              <a:rPr lang="ja-JP" altLang="en-US" dirty="0"/>
              <a:t>インデックス： </a:t>
            </a:r>
            <a:r>
              <a:rPr lang="en-US" altLang="ja-JP" dirty="0" err="1"/>
              <a:t>i</a:t>
            </a:r>
            <a:r>
              <a:rPr lang="en-US" altLang="ja-JP" dirty="0"/>
              <a:t> </a:t>
            </a:r>
            <a:r>
              <a:rPr lang="ja-JP" altLang="en-US" dirty="0"/>
              <a:t>の右ノード </a:t>
            </a:r>
            <a:r>
              <a:rPr lang="en-US" altLang="ja-JP" dirty="0"/>
              <a:t>…</a:t>
            </a:r>
            <a:r>
              <a:rPr lang="ja-JP" altLang="en-US" dirty="0"/>
              <a:t> </a:t>
            </a:r>
            <a:r>
              <a:rPr lang="en-US" altLang="ja-JP" dirty="0"/>
              <a:t>2i + 2</a:t>
            </a:r>
            <a:endParaRPr lang="ja-JP" altLang="en-US" dirty="0"/>
          </a:p>
          <a:p>
            <a:pPr marL="685800" lvl="1"/>
            <a:r>
              <a:rPr lang="ja-JP" altLang="en-US" dirty="0"/>
              <a:t>インデックス：</a:t>
            </a:r>
            <a:r>
              <a:rPr lang="en-US" altLang="ja-JP" dirty="0"/>
              <a:t> </a:t>
            </a:r>
            <a:r>
              <a:rPr lang="en-US" altLang="ja-JP" dirty="0" err="1"/>
              <a:t>i</a:t>
            </a:r>
            <a:r>
              <a:rPr lang="en-US" altLang="ja-JP" dirty="0"/>
              <a:t> </a:t>
            </a:r>
            <a:r>
              <a:rPr lang="ja-JP" altLang="en-US" dirty="0"/>
              <a:t>の親ノード </a:t>
            </a:r>
            <a:r>
              <a:rPr lang="en-US" altLang="ja-JP" dirty="0"/>
              <a:t>… </a:t>
            </a:r>
            <a:r>
              <a:rPr lang="en-US" altLang="ja-JP" dirty="0" err="1"/>
              <a:t>i</a:t>
            </a:r>
            <a:r>
              <a:rPr lang="en-US" altLang="ja-JP" dirty="0"/>
              <a:t> / 2</a:t>
            </a:r>
          </a:p>
          <a:p>
            <a:pPr marL="0" indent="0">
              <a:buNone/>
            </a:pPr>
            <a:r>
              <a:rPr lang="en-US" altLang="ja-JP" dirty="0"/>
              <a:t> </a:t>
            </a:r>
            <a:r>
              <a:rPr lang="ja-JP" altLang="en-US" dirty="0"/>
              <a:t>（</a:t>
            </a:r>
            <a:r>
              <a:rPr lang="en-US" altLang="ja-JP" dirty="0"/>
              <a:t>※</a:t>
            </a:r>
            <a:r>
              <a:rPr lang="ja-JP" altLang="en-US" dirty="0"/>
              <a:t>次シート参考は</a:t>
            </a:r>
            <a:r>
              <a:rPr lang="en-US" altLang="ja-JP" dirty="0"/>
              <a:t>Java</a:t>
            </a:r>
            <a:r>
              <a:rPr lang="ja-JP" altLang="en-US" dirty="0"/>
              <a:t>のコード）</a:t>
            </a:r>
            <a:endParaRPr lang="en-US" altLang="ja-JP" dirty="0"/>
          </a:p>
        </p:txBody>
      </p:sp>
      <p:sp>
        <p:nvSpPr>
          <p:cNvPr id="5" name="正方形/長方形 4">
            <a:extLst>
              <a:ext uri="{FF2B5EF4-FFF2-40B4-BE49-F238E27FC236}">
                <a16:creationId xmlns:a16="http://schemas.microsoft.com/office/drawing/2014/main" id="{72A92292-AC01-4A6E-A842-9E9DDBD5D4D4}"/>
              </a:ext>
            </a:extLst>
          </p:cNvPr>
          <p:cNvSpPr/>
          <p:nvPr/>
        </p:nvSpPr>
        <p:spPr>
          <a:xfrm>
            <a:off x="691800" y="1123950"/>
            <a:ext cx="7760400" cy="24479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ヒープサイズの取得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size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boolean</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リストを入力し、ヒープを構築する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minHeap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PriorityQueue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Arrays.asList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3, 2, 5, 4));</a:t>
            </a:r>
          </a:p>
        </p:txBody>
      </p:sp>
    </p:spTree>
    <p:extLst>
      <p:ext uri="{BB962C8B-B14F-4D97-AF65-F5344CB8AC3E}">
        <p14:creationId xmlns:p14="http://schemas.microsoft.com/office/powerpoint/2010/main" val="14726156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EB61-892C-4A41-BF13-997551E7532E}"/>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9EA1D293-85D2-4496-8A45-0F3AC31CA1FE}"/>
              </a:ext>
            </a:extLst>
          </p:cNvPr>
          <p:cNvSpPr/>
          <p:nvPr/>
        </p:nvSpPr>
        <p:spPr>
          <a:xfrm>
            <a:off x="691800" y="1171576"/>
            <a:ext cx="7760400" cy="524827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配列ではなくリストを使用することで、スケーリングを考慮する必要がない</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List&lt;Integer&gt;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空のヒープを作成するコンストラクタ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ArrayList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&lt;&gt;();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左子ノードのインデックスを取得する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left(int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2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右子ノードのインデックスを取得する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right(int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2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親ノードインデックスの取得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parent(int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2;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向下整除</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8430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AE0B4-3DD2-49F7-AC55-15F6B4EF3137}"/>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1EC13AA0-8161-400B-B25E-7E5D2A5F63C3}"/>
              </a:ext>
            </a:extLst>
          </p:cNvPr>
          <p:cNvSpPr>
            <a:spLocks noGrp="1"/>
          </p:cNvSpPr>
          <p:nvPr>
            <p:ph idx="1"/>
          </p:nvPr>
        </p:nvSpPr>
        <p:spPr/>
        <p:txBody>
          <a:bodyPr>
            <a:normAutofit/>
          </a:bodyPr>
          <a:lstStyle/>
          <a:p>
            <a:r>
              <a:rPr kumimoji="1" lang="ja-JP" altLang="en-US" sz="2000" dirty="0"/>
              <a:t>ヒープの先頭要素へのアクセス（</a:t>
            </a:r>
            <a:r>
              <a:rPr kumimoji="1" lang="en-US" altLang="ja-JP" sz="2000" dirty="0"/>
              <a:t>※</a:t>
            </a:r>
            <a:r>
              <a:rPr kumimoji="1" lang="ja-JP" altLang="en-US" sz="2000" dirty="0"/>
              <a:t>参考は</a:t>
            </a:r>
            <a:r>
              <a:rPr kumimoji="1" lang="en-US" altLang="ja-JP" sz="2000" dirty="0"/>
              <a:t>Java</a:t>
            </a:r>
            <a:r>
              <a:rPr kumimoji="1" lang="ja-JP" altLang="en-US" sz="2000" dirty="0"/>
              <a:t>のコード）</a:t>
            </a:r>
            <a:endParaRPr kumimoji="1" lang="en-US" altLang="ja-JP" sz="2000" dirty="0"/>
          </a:p>
          <a:p>
            <a:endParaRPr lang="en-US" altLang="ja-JP" sz="2000" dirty="0"/>
          </a:p>
          <a:p>
            <a:endParaRPr kumimoji="1" lang="en-US" altLang="ja-JP" sz="2000" dirty="0"/>
          </a:p>
          <a:p>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1200" dirty="0"/>
          </a:p>
          <a:p>
            <a:r>
              <a:rPr kumimoji="1" lang="ja-JP" altLang="en-US" sz="2000" dirty="0"/>
              <a:t>ヒープに要素を追加</a:t>
            </a:r>
            <a:endParaRPr kumimoji="1" lang="en-US" altLang="ja-JP" sz="2000" dirty="0"/>
          </a:p>
          <a:p>
            <a:pPr marL="0" indent="0">
              <a:buNone/>
            </a:pPr>
            <a:r>
              <a:rPr lang="ja-JP" altLang="en-US" dirty="0"/>
              <a:t>　「要素：</a:t>
            </a:r>
            <a:r>
              <a:rPr lang="en-US" altLang="ja-JP" dirty="0" err="1"/>
              <a:t>val</a:t>
            </a:r>
            <a:r>
              <a:rPr lang="ja-JP" altLang="en-US" dirty="0"/>
              <a:t>」が与えられたら、まずそれをヒープの一番下に追加する。 </a:t>
            </a:r>
            <a:endParaRPr lang="en-US" altLang="ja-JP" dirty="0"/>
          </a:p>
          <a:p>
            <a:pPr marL="0" indent="0">
              <a:buNone/>
            </a:pPr>
            <a:r>
              <a:rPr lang="ja-JP" altLang="en-US" dirty="0"/>
              <a:t>　追加後、</a:t>
            </a:r>
            <a:r>
              <a:rPr lang="en-US" altLang="ja-JP" dirty="0" err="1"/>
              <a:t>val</a:t>
            </a:r>
            <a:r>
              <a:rPr lang="ja-JP" altLang="en-US" dirty="0"/>
              <a:t>がヒープ内の他の要素より大きくなる可能性がある。つまり、ヒープが形成される条件が崩れた可能性があり、挿入ノードから根ノードまでの値のバランスを整える必要がある。これは「ヒープ化」と呼ばれる操作である。</a:t>
            </a:r>
            <a:endParaRPr lang="en-US" altLang="ja-JP" dirty="0"/>
          </a:p>
          <a:p>
            <a:pPr marL="0" indent="0">
              <a:buNone/>
            </a:pPr>
            <a:r>
              <a:rPr lang="ja-JP" altLang="en-US" dirty="0"/>
              <a:t>　内容としては</a:t>
            </a:r>
            <a:r>
              <a:rPr kumimoji="1" lang="ja-JP" altLang="en-US" dirty="0"/>
              <a:t>、挿入ノードとその親ノードの値を比較し、挿入ノードの方が大きければ交換する。そして、ヒープ内の各ノードを下から上へと値のバランスを整え、根ノードを超えたら終了、もしくは交換する必要のないノードに出会って終了するまで上記の操作をループする。</a:t>
            </a:r>
            <a:endParaRPr kumimoji="1" lang="en-US" altLang="ja-JP" dirty="0"/>
          </a:p>
          <a:p>
            <a:pPr marL="0" indent="0">
              <a:buNone/>
            </a:pPr>
            <a:r>
              <a:rPr lang="ja-JP" altLang="en-US" dirty="0"/>
              <a:t>（</a:t>
            </a:r>
            <a:r>
              <a:rPr lang="en-US" altLang="ja-JP" dirty="0"/>
              <a:t>※</a:t>
            </a:r>
            <a:r>
              <a:rPr lang="ja-JP" altLang="en-US" dirty="0"/>
              <a:t>次シート参考は</a:t>
            </a:r>
            <a:r>
              <a:rPr lang="en-US" altLang="ja-JP" dirty="0"/>
              <a:t>Java</a:t>
            </a:r>
            <a:r>
              <a:rPr lang="ja-JP" altLang="en-US" dirty="0"/>
              <a:t>のコード）</a:t>
            </a:r>
            <a:endParaRPr kumimoji="1" lang="ja-JP" altLang="en-US" dirty="0"/>
          </a:p>
        </p:txBody>
      </p:sp>
      <p:sp>
        <p:nvSpPr>
          <p:cNvPr id="4" name="正方形/長方形 3">
            <a:extLst>
              <a:ext uri="{FF2B5EF4-FFF2-40B4-BE49-F238E27FC236}">
                <a16:creationId xmlns:a16="http://schemas.microsoft.com/office/drawing/2014/main" id="{35B9C837-3734-41FF-9069-E2204391FEA5}"/>
              </a:ext>
            </a:extLst>
          </p:cNvPr>
          <p:cNvSpPr/>
          <p:nvPr/>
        </p:nvSpPr>
        <p:spPr>
          <a:xfrm>
            <a:off x="691800" y="1466850"/>
            <a:ext cx="7760400" cy="152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ヒープの先頭要素にアクセスする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int peek()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6706426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EB61-892C-4A41-BF13-997551E7532E}"/>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9EA1D293-85D2-4496-8A45-0F3AC31CA1FE}"/>
              </a:ext>
            </a:extLst>
          </p:cNvPr>
          <p:cNvSpPr/>
          <p:nvPr/>
        </p:nvSpPr>
        <p:spPr>
          <a:xfrm>
            <a:off x="691800" y="1171576"/>
            <a:ext cx="7760400" cy="524827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push(int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ノードの追加</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maxHeap.add</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下から上にヒープ化</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siftUp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(size()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から開始し、下から上へヒープ化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siftUp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(true)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の親ノードを取得する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 = parent(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根ルードまでたどり着いた場合、またはノードバランス調整の必要がない場合はヒープ化終了</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(p &lt; 0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break;</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つのノードを入れ替える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親ルードへヒープ化を繰り返す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881644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AE0B4-3DD2-49F7-AC55-15F6B4EF3137}"/>
              </a:ext>
            </a:extLst>
          </p:cNvPr>
          <p:cNvSpPr>
            <a:spLocks noGrp="1"/>
          </p:cNvSpPr>
          <p:nvPr>
            <p:ph type="title"/>
          </p:nvPr>
        </p:nvSpPr>
        <p:spPr/>
        <p:txBody>
          <a:bodyPr/>
          <a:lstStyle/>
          <a:p>
            <a:r>
              <a:rPr kumimoji="1" lang="ja-JP" altLang="en-US" dirty="0"/>
              <a:t>５．ヒープ</a:t>
            </a:r>
          </a:p>
        </p:txBody>
      </p:sp>
      <p:sp>
        <p:nvSpPr>
          <p:cNvPr id="3" name="コンテンツ プレースホルダー 2">
            <a:extLst>
              <a:ext uri="{FF2B5EF4-FFF2-40B4-BE49-F238E27FC236}">
                <a16:creationId xmlns:a16="http://schemas.microsoft.com/office/drawing/2014/main" id="{1EC13AA0-8161-400B-B25E-7E5D2A5F63C3}"/>
              </a:ext>
            </a:extLst>
          </p:cNvPr>
          <p:cNvSpPr>
            <a:spLocks noGrp="1"/>
          </p:cNvSpPr>
          <p:nvPr>
            <p:ph idx="1"/>
          </p:nvPr>
        </p:nvSpPr>
        <p:spPr/>
        <p:txBody>
          <a:bodyPr>
            <a:normAutofit/>
          </a:bodyPr>
          <a:lstStyle/>
          <a:p>
            <a:r>
              <a:rPr kumimoji="1" lang="ja-JP" altLang="en-US" sz="2000" dirty="0"/>
              <a:t>ヒープの先頭の要素を削除（</a:t>
            </a:r>
            <a:r>
              <a:rPr kumimoji="1" lang="en-US" altLang="ja-JP" sz="2000" dirty="0"/>
              <a:t>※</a:t>
            </a:r>
            <a:r>
              <a:rPr kumimoji="1" lang="ja-JP" altLang="en-US" sz="2000" dirty="0"/>
              <a:t>次シート参考は</a:t>
            </a:r>
            <a:r>
              <a:rPr kumimoji="1" lang="en-US" altLang="ja-JP" sz="2000" dirty="0"/>
              <a:t>Java</a:t>
            </a:r>
            <a:r>
              <a:rPr kumimoji="1" lang="ja-JP" altLang="en-US" sz="2000" dirty="0"/>
              <a:t>のコード）</a:t>
            </a:r>
            <a:endParaRPr kumimoji="1" lang="en-US" altLang="ja-JP" sz="2000" dirty="0"/>
          </a:p>
          <a:p>
            <a:pPr marL="0" indent="0">
              <a:buNone/>
            </a:pPr>
            <a:r>
              <a:rPr lang="ja-JP" altLang="en-US" dirty="0"/>
              <a:t>　ヒープの先頭要素は二分木の根ノード、つまりリストの先頭要素である。 リストから先頭要素を直接削除すると、二分木のすべてのノードが一緒に移動（インデックス変更）してしまい、その後にヒープ化を用いて修復することが難しくなる。これらの変化を最小限に抑えるために、以下のような工夫をする必要がある。</a:t>
            </a:r>
            <a:endParaRPr lang="en-US" altLang="ja-JP" dirty="0"/>
          </a:p>
          <a:p>
            <a:pPr lvl="1" indent="-342900">
              <a:buFont typeface="+mj-ea"/>
              <a:buAutoNum type="circleNumDbPlain"/>
            </a:pPr>
            <a:r>
              <a:rPr lang="ja-JP" altLang="en-US" dirty="0"/>
              <a:t>ヒープの一番上の要素と一番下の要素を入れ替える（つまり、根ノードと一番右の葉ノードを入れ替える）</a:t>
            </a:r>
          </a:p>
          <a:p>
            <a:pPr lvl="1" indent="-342900">
              <a:buFont typeface="+mj-ea"/>
              <a:buAutoNum type="circleNumDbPlain"/>
            </a:pPr>
            <a:r>
              <a:rPr lang="ja-JP" altLang="en-US" dirty="0"/>
              <a:t>入れ替えが完了したら、リストからヒープの一番下の要素を削除する（入れ替えが行われたので、実際の値として削除されるのは元の一番上の要素）</a:t>
            </a:r>
          </a:p>
          <a:p>
            <a:pPr lvl="1" indent="-342900">
              <a:buFont typeface="+mj-ea"/>
              <a:buAutoNum type="circleNumDbPlain"/>
            </a:pPr>
            <a:r>
              <a:rPr lang="ja-JP" altLang="en-US" dirty="0"/>
              <a:t>根ノードから順にヒープ化を実行する</a:t>
            </a:r>
            <a:endParaRPr lang="en-US" altLang="ja-JP" dirty="0"/>
          </a:p>
          <a:p>
            <a:pPr marL="0" indent="0">
              <a:buNone/>
            </a:pPr>
            <a:r>
              <a:rPr kumimoji="1" lang="ja-JP" altLang="en-US" dirty="0"/>
              <a:t>　ヒープの削除は追加とは真逆の手順を踏み、根ノードとその</a:t>
            </a:r>
            <a:r>
              <a:rPr kumimoji="1" lang="en-US" altLang="ja-JP" dirty="0"/>
              <a:t>2</a:t>
            </a:r>
            <a:r>
              <a:rPr kumimoji="1" lang="ja-JP" altLang="en-US" dirty="0"/>
              <a:t>つの子ノードの値を比較し、最大の子と根ノードを交換し、葉ノードと交わるまで、あるいは交換する必要のないノードに遭遇するまで処理をループさせるものである。</a:t>
            </a:r>
            <a:endParaRPr kumimoji="1" lang="en-US" altLang="ja-JP" dirty="0"/>
          </a:p>
          <a:p>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1200" dirty="0"/>
          </a:p>
        </p:txBody>
      </p:sp>
    </p:spTree>
    <p:extLst>
      <p:ext uri="{BB962C8B-B14F-4D97-AF65-F5344CB8AC3E}">
        <p14:creationId xmlns:p14="http://schemas.microsoft.com/office/powerpoint/2010/main" val="6621988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A4668C-FC68-4955-BD61-62CA638F1223}"/>
              </a:ext>
            </a:extLst>
          </p:cNvPr>
          <p:cNvSpPr>
            <a:spLocks noGrp="1"/>
          </p:cNvSpPr>
          <p:nvPr>
            <p:ph type="title"/>
          </p:nvPr>
        </p:nvSpPr>
        <p:spPr/>
        <p:txBody>
          <a:bodyPr/>
          <a:lstStyle/>
          <a:p>
            <a:r>
              <a:rPr kumimoji="1" lang="ja-JP" altLang="en-US" dirty="0"/>
              <a:t>５．ヒープ</a:t>
            </a:r>
          </a:p>
        </p:txBody>
      </p:sp>
      <p:sp>
        <p:nvSpPr>
          <p:cNvPr id="4" name="正方形/長方形 3">
            <a:extLst>
              <a:ext uri="{FF2B5EF4-FFF2-40B4-BE49-F238E27FC236}">
                <a16:creationId xmlns:a16="http://schemas.microsoft.com/office/drawing/2014/main" id="{E770E046-8858-408E-B2D1-8DB3A2FCAE2F}"/>
              </a:ext>
            </a:extLst>
          </p:cNvPr>
          <p:cNvSpPr/>
          <p:nvPr/>
        </p:nvSpPr>
        <p:spPr>
          <a:xfrm>
            <a:off x="691800" y="981512"/>
            <a:ext cx="7760400" cy="56018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要素の削除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poll()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空判定処理</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EmptyStackException</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根ノードと右端の葉ノードを入れ替える（最初の要素と最後の要素の交換）</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swap(0, size() - 1);</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ノード削除</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maxHeap.remove</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(size() - 1);</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上から下へヒープ化</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siftDown</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ヒープの先頭要素を返す</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から開始し、上から下へヒープ化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siftDown</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(true)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 r</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の中で値が最も大きいノードを決定し</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とする</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l = left(</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 = right(</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(l &lt; size() &amp;&amp;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 &gt;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 = l;</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 &lt; size() &amp;&amp;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 &gt;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maxHeap.get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 = r;</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が最大、またはノードバランス調整の必要がない場合はヒープ化終了</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(ma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break;</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つのノードを入れ替える</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子ノードへヒープ化を繰り返す</a:t>
            </a:r>
          </a:p>
          <a:p>
            <a:pPr lvl="1"/>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ma;</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4704342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r>
              <a:rPr lang="ja-JP" altLang="en-US" sz="2000" dirty="0"/>
              <a:t>探索アルゴリズム</a:t>
            </a:r>
            <a:endParaRPr kumimoji="1" lang="en-US" altLang="ja-JP" sz="2000" dirty="0"/>
          </a:p>
          <a:p>
            <a:pPr>
              <a:buFont typeface="+mj-ea"/>
              <a:buAutoNum type="circleNumDbPlain"/>
            </a:pPr>
            <a:r>
              <a:rPr kumimoji="1" lang="ja-JP" altLang="en-US" dirty="0"/>
              <a:t>線型探索（</a:t>
            </a:r>
            <a:r>
              <a:rPr kumimoji="1" lang="en-US" altLang="ja-JP" dirty="0"/>
              <a:t>Linear Search</a:t>
            </a:r>
            <a:r>
              <a:rPr kumimoji="1" lang="ja-JP" altLang="en-US" dirty="0"/>
              <a:t>）</a:t>
            </a:r>
            <a:endParaRPr kumimoji="1" lang="en-US" altLang="ja-JP" dirty="0"/>
          </a:p>
          <a:p>
            <a:pPr marL="685800" lvl="1"/>
            <a:r>
              <a:rPr kumimoji="1" lang="ja-JP" altLang="en-US" dirty="0"/>
              <a:t>線型探索について</a:t>
            </a:r>
            <a:endParaRPr kumimoji="1" lang="en-US" altLang="ja-JP" dirty="0"/>
          </a:p>
          <a:p>
            <a:pPr marL="400050" lvl="1" indent="0">
              <a:buNone/>
            </a:pPr>
            <a:r>
              <a:rPr lang="ja-JP" altLang="en-US" dirty="0"/>
              <a:t>　</a:t>
            </a:r>
            <a:r>
              <a:rPr lang="ja-JP" altLang="en-US" b="0" i="0" dirty="0">
                <a:solidFill>
                  <a:srgbClr val="1D1D20"/>
                </a:solidFill>
                <a:effectLst/>
                <a:latin typeface="-apple-system"/>
              </a:rPr>
              <a:t>データ構造の一方の端から開始し、もう一方の端へ停止するまで各要素に順番にアクセスする最も基本的な検索方法である。</a:t>
            </a:r>
            <a:endParaRPr lang="en-US" altLang="ja-JP" b="0" i="0" dirty="0">
              <a:solidFill>
                <a:srgbClr val="1D1D20"/>
              </a:solidFill>
              <a:effectLst/>
              <a:latin typeface="-apple-system"/>
            </a:endParaRPr>
          </a:p>
          <a:p>
            <a:pPr>
              <a:buFont typeface="+mj-ea"/>
              <a:buAutoNum type="circleNumDbPlain"/>
            </a:pPr>
            <a:r>
              <a:rPr lang="ja-JP" altLang="en-US" dirty="0">
                <a:solidFill>
                  <a:srgbClr val="1D1D20"/>
                </a:solidFill>
                <a:latin typeface="-apple-system"/>
              </a:rPr>
              <a:t>二分探索（</a:t>
            </a:r>
            <a:r>
              <a:rPr lang="en-US" altLang="ja-JP" dirty="0">
                <a:solidFill>
                  <a:srgbClr val="1D1D20"/>
                </a:solidFill>
                <a:latin typeface="-apple-system"/>
              </a:rPr>
              <a:t>Binary Search</a:t>
            </a:r>
            <a:r>
              <a:rPr lang="ja-JP" altLang="en-US" dirty="0">
                <a:solidFill>
                  <a:srgbClr val="1D1D20"/>
                </a:solidFill>
                <a:latin typeface="-apple-system"/>
              </a:rPr>
              <a:t>）</a:t>
            </a:r>
            <a:endParaRPr lang="en-US" altLang="ja-JP" dirty="0">
              <a:solidFill>
                <a:srgbClr val="1D1D20"/>
              </a:solidFill>
              <a:latin typeface="-apple-system"/>
            </a:endParaRPr>
          </a:p>
          <a:p>
            <a:pPr lvl="1"/>
            <a:r>
              <a:rPr lang="ja-JP" altLang="en-US" b="0" i="0" dirty="0">
                <a:solidFill>
                  <a:srgbClr val="1D1D20"/>
                </a:solidFill>
                <a:effectLst/>
                <a:latin typeface="-apple-system"/>
              </a:rPr>
              <a:t>二分探索について</a:t>
            </a:r>
            <a:endParaRPr lang="en-US" altLang="ja-JP" b="0" i="0" dirty="0">
              <a:solidFill>
                <a:srgbClr val="1D1D20"/>
              </a:solidFill>
              <a:effectLst/>
              <a:latin typeface="-apple-system"/>
            </a:endParaRPr>
          </a:p>
          <a:p>
            <a:pPr marL="457200" lvl="1" indent="0">
              <a:buNone/>
            </a:pPr>
            <a:r>
              <a:rPr lang="ja-JP" altLang="en-US" dirty="0">
                <a:solidFill>
                  <a:srgbClr val="1D1D20"/>
                </a:solidFill>
                <a:latin typeface="-apple-system"/>
              </a:rPr>
              <a:t>　</a:t>
            </a:r>
            <a:r>
              <a:rPr lang="ja-JP" altLang="en-US" b="0" i="0" dirty="0">
                <a:solidFill>
                  <a:srgbClr val="1D1D20"/>
                </a:solidFill>
                <a:effectLst/>
                <a:latin typeface="-apple-system"/>
              </a:rPr>
              <a:t>データの順序性を利用して</a:t>
            </a:r>
            <a:r>
              <a:rPr lang="en-US" altLang="ja-JP" b="0" i="0" dirty="0">
                <a:solidFill>
                  <a:srgbClr val="1D1D20"/>
                </a:solidFill>
                <a:effectLst/>
                <a:latin typeface="-apple-system"/>
              </a:rPr>
              <a:t>,</a:t>
            </a:r>
            <a:r>
              <a:rPr lang="ja-JP" altLang="en-US" b="0" i="0" dirty="0">
                <a:solidFill>
                  <a:srgbClr val="1D1D20"/>
                </a:solidFill>
                <a:effectLst/>
                <a:latin typeface="-apple-system"/>
              </a:rPr>
              <a:t>各ラウンドで探索区間を半分に縮小してターゲット要素を見つける。</a:t>
            </a:r>
            <a:endParaRPr lang="en-US" altLang="ja-JP" b="0" i="0" dirty="0">
              <a:solidFill>
                <a:srgbClr val="1D1D20"/>
              </a:solidFill>
              <a:effectLst/>
              <a:latin typeface="-apple-system"/>
            </a:endParaRPr>
          </a:p>
          <a:p>
            <a:pPr marL="400050">
              <a:buFont typeface="+mj-ea"/>
              <a:buAutoNum type="circleNumDbPlain"/>
            </a:pPr>
            <a:r>
              <a:rPr lang="ja-JP" altLang="en-US" b="0" i="0" dirty="0">
                <a:solidFill>
                  <a:srgbClr val="1D1D20"/>
                </a:solidFill>
                <a:effectLst/>
                <a:latin typeface="-apple-system"/>
              </a:rPr>
              <a:t>ハッシュ探索（</a:t>
            </a:r>
            <a:r>
              <a:rPr lang="en-US" altLang="ja-JP" b="0" i="0" dirty="0">
                <a:solidFill>
                  <a:srgbClr val="1D1D20"/>
                </a:solidFill>
                <a:effectLst/>
                <a:latin typeface="-apple-system"/>
              </a:rPr>
              <a:t>Hash Searching</a:t>
            </a:r>
            <a:r>
              <a:rPr lang="ja-JP" altLang="en-US" b="0" i="0" dirty="0">
                <a:solidFill>
                  <a:srgbClr val="1D1D20"/>
                </a:solidFill>
                <a:effectLst/>
                <a:latin typeface="-apple-system"/>
              </a:rPr>
              <a:t>）</a:t>
            </a:r>
            <a:endParaRPr lang="en-US" altLang="ja-JP" b="0" i="0" dirty="0">
              <a:solidFill>
                <a:srgbClr val="1D1D20"/>
              </a:solidFill>
              <a:effectLst/>
              <a:latin typeface="-apple-system"/>
            </a:endParaRPr>
          </a:p>
          <a:p>
            <a:pPr marL="800100" lvl="1"/>
            <a:r>
              <a:rPr lang="ja-JP" altLang="en-US" dirty="0">
                <a:solidFill>
                  <a:srgbClr val="1D1D20"/>
                </a:solidFill>
                <a:latin typeface="-apple-system"/>
              </a:rPr>
              <a:t>ハッシュ探索について</a:t>
            </a:r>
            <a:endParaRPr lang="en-US" altLang="ja-JP" dirty="0">
              <a:solidFill>
                <a:srgbClr val="1D1D20"/>
              </a:solidFill>
              <a:latin typeface="-apple-system"/>
            </a:endParaRPr>
          </a:p>
          <a:p>
            <a:pPr marL="514350" lvl="1" indent="0">
              <a:buNone/>
            </a:pPr>
            <a:r>
              <a:rPr lang="ja-JP" altLang="en-US" b="0" i="0" dirty="0">
                <a:solidFill>
                  <a:srgbClr val="1D1D20"/>
                </a:solidFill>
                <a:effectLst/>
                <a:latin typeface="-apple-system"/>
              </a:rPr>
              <a:t>　線型探索ではデータ量が多ければ時間がかかり、二分探索ではデータの順序が必要で配列でないと適用できない。必要な「</a:t>
            </a:r>
            <a:r>
              <a:rPr lang="en-US" altLang="ja-JP" b="0" i="0" dirty="0">
                <a:solidFill>
                  <a:srgbClr val="1D1D20"/>
                </a:solidFill>
                <a:effectLst/>
                <a:latin typeface="-apple-system"/>
              </a:rPr>
              <a:t>key</a:t>
            </a:r>
            <a:r>
              <a:rPr lang="ja-JP" altLang="en-US" b="0" i="0" dirty="0">
                <a:solidFill>
                  <a:srgbClr val="1D1D20"/>
                </a:solidFill>
                <a:effectLst/>
                <a:latin typeface="-apple-system"/>
              </a:rPr>
              <a:t>」と「</a:t>
            </a:r>
            <a:r>
              <a:rPr lang="en-US" altLang="ja-JP" b="0" i="0" dirty="0">
                <a:solidFill>
                  <a:srgbClr val="1D1D20"/>
                </a:solidFill>
                <a:effectLst/>
                <a:latin typeface="-apple-system"/>
              </a:rPr>
              <a:t>value</a:t>
            </a:r>
            <a:r>
              <a:rPr lang="ja-JP" altLang="en-US" b="0" i="0" dirty="0">
                <a:solidFill>
                  <a:srgbClr val="1D1D20"/>
                </a:solidFill>
                <a:effectLst/>
                <a:latin typeface="-apple-system"/>
              </a:rPr>
              <a:t>」のペアをハッシュテーブルで保存することでこれら二つのデメリットを解消することができる探索方法である。</a:t>
            </a:r>
            <a:endParaRPr lang="en-US" altLang="ja-JP" b="0" i="0" dirty="0">
              <a:solidFill>
                <a:srgbClr val="1D1D20"/>
              </a:solidFill>
              <a:effectLst/>
              <a:latin typeface="-apple-system"/>
            </a:endParaRPr>
          </a:p>
        </p:txBody>
      </p:sp>
    </p:spTree>
    <p:extLst>
      <p:ext uri="{BB962C8B-B14F-4D97-AF65-F5344CB8AC3E}">
        <p14:creationId xmlns:p14="http://schemas.microsoft.com/office/powerpoint/2010/main" val="293656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B5DA6C9-78BC-44EB-AF34-C77A241A74ED}"/>
              </a:ext>
            </a:extLst>
          </p:cNvPr>
          <p:cNvSpPr>
            <a:spLocks noGrp="1"/>
          </p:cNvSpPr>
          <p:nvPr>
            <p:ph idx="1"/>
          </p:nvPr>
        </p:nvSpPr>
        <p:spPr/>
        <p:txBody>
          <a:bodyPr>
            <a:normAutofit/>
          </a:bodyPr>
          <a:lstStyle/>
          <a:p>
            <a:r>
              <a:rPr lang="en-US" altLang="ja-JP" sz="2000" dirty="0"/>
              <a:t>Linked List</a:t>
            </a:r>
            <a:r>
              <a:rPr lang="ja-JP" altLang="en-US" sz="2000" dirty="0"/>
              <a:t>（連結リスト）について</a:t>
            </a:r>
            <a:endParaRPr lang="en-US" altLang="ja-JP" sz="2000" dirty="0"/>
          </a:p>
          <a:p>
            <a:pPr marL="0" indent="0">
              <a:buNone/>
            </a:pPr>
            <a:r>
              <a:rPr kumimoji="1" lang="ja-JP" altLang="en-US" dirty="0"/>
              <a:t>　</a:t>
            </a:r>
            <a:r>
              <a:rPr lang="en-US" altLang="ja-JP" sz="1800" dirty="0"/>
              <a:t> Linked List</a:t>
            </a:r>
            <a:r>
              <a:rPr lang="ja-JP" altLang="en-US" sz="1800" dirty="0"/>
              <a:t>（連結リスト）は</a:t>
            </a:r>
            <a:r>
              <a:rPr lang="ja-JP" altLang="en-US" b="0" i="0" dirty="0">
                <a:solidFill>
                  <a:srgbClr val="1D1D20"/>
                </a:solidFill>
                <a:effectLst/>
                <a:latin typeface="-apple-system"/>
              </a:rPr>
              <a:t>線形データ構造で、各要素は個別のオブジェクトであり、各要素 （一般に「ノード」と呼ばれる）</a:t>
            </a:r>
            <a:r>
              <a:rPr lang="en-US" altLang="ja-JP" b="0" i="0" dirty="0">
                <a:solidFill>
                  <a:srgbClr val="1D1D20"/>
                </a:solidFill>
                <a:effectLst/>
                <a:latin typeface="-apple-system"/>
              </a:rPr>
              <a:t> </a:t>
            </a:r>
            <a:r>
              <a:rPr lang="ja-JP" altLang="en-US" dirty="0">
                <a:solidFill>
                  <a:srgbClr val="1D1D20"/>
                </a:solidFill>
                <a:latin typeface="-apple-system"/>
              </a:rPr>
              <a:t>がそれぞれ所持するリンク（ポインター）</a:t>
            </a:r>
            <a:r>
              <a:rPr lang="ja-JP" altLang="en-US" b="0" i="0" dirty="0">
                <a:solidFill>
                  <a:srgbClr val="1D1D20"/>
                </a:solidFill>
                <a:effectLst/>
                <a:latin typeface="-apple-system"/>
              </a:rPr>
              <a:t>で接続される。 </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接続関係をノードが保持することで配列よりも柔軟に格納されるため、システムはメモリ アドレスの連続性を保証する必要はない。</a:t>
            </a:r>
            <a:endParaRPr lang="en-US" altLang="ja-JP" b="0" i="0" dirty="0">
              <a:solidFill>
                <a:srgbClr val="1D1D20"/>
              </a:solidFill>
              <a:effectLst/>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lang="en-US" altLang="ja-JP" sz="2800" dirty="0"/>
          </a:p>
        </p:txBody>
      </p:sp>
      <p:sp>
        <p:nvSpPr>
          <p:cNvPr id="2" name="タイトル 1">
            <a:extLst>
              <a:ext uri="{FF2B5EF4-FFF2-40B4-BE49-F238E27FC236}">
                <a16:creationId xmlns:a16="http://schemas.microsoft.com/office/drawing/2014/main" id="{AB5E1454-9F20-4A3F-8FFE-E2461D5444F9}"/>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grpSp>
        <p:nvGrpSpPr>
          <p:cNvPr id="45" name="グループ化 44">
            <a:extLst>
              <a:ext uri="{FF2B5EF4-FFF2-40B4-BE49-F238E27FC236}">
                <a16:creationId xmlns:a16="http://schemas.microsoft.com/office/drawing/2014/main" id="{D2701E3C-88B2-4BB4-8071-80B5D3FB9E9E}"/>
              </a:ext>
            </a:extLst>
          </p:cNvPr>
          <p:cNvGrpSpPr/>
          <p:nvPr/>
        </p:nvGrpSpPr>
        <p:grpSpPr>
          <a:xfrm>
            <a:off x="705774" y="2687594"/>
            <a:ext cx="5868761" cy="1792966"/>
            <a:chOff x="705774" y="2843042"/>
            <a:chExt cx="5868761" cy="1792966"/>
          </a:xfrm>
        </p:grpSpPr>
        <p:sp>
          <p:nvSpPr>
            <p:cNvPr id="34" name="正方形/長方形 33">
              <a:extLst>
                <a:ext uri="{FF2B5EF4-FFF2-40B4-BE49-F238E27FC236}">
                  <a16:creationId xmlns:a16="http://schemas.microsoft.com/office/drawing/2014/main" id="{182250B0-2E8F-405C-8BAD-A5E266B4FD91}"/>
                </a:ext>
              </a:extLst>
            </p:cNvPr>
            <p:cNvSpPr/>
            <p:nvPr/>
          </p:nvSpPr>
          <p:spPr>
            <a:xfrm>
              <a:off x="705774" y="2843042"/>
              <a:ext cx="5868761" cy="179296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5" name="グループ化 14">
              <a:extLst>
                <a:ext uri="{FF2B5EF4-FFF2-40B4-BE49-F238E27FC236}">
                  <a16:creationId xmlns:a16="http://schemas.microsoft.com/office/drawing/2014/main" id="{6140614C-0442-45EB-A38C-B62195D0C0D1}"/>
                </a:ext>
              </a:extLst>
            </p:cNvPr>
            <p:cNvGrpSpPr/>
            <p:nvPr/>
          </p:nvGrpSpPr>
          <p:grpSpPr>
            <a:xfrm>
              <a:off x="1123223" y="3173483"/>
              <a:ext cx="3493987" cy="529688"/>
              <a:chOff x="1289636" y="2807312"/>
              <a:chExt cx="3493987" cy="529688"/>
            </a:xfrm>
          </p:grpSpPr>
          <p:sp>
            <p:nvSpPr>
              <p:cNvPr id="4" name="フローチャート: 結合子 3">
                <a:extLst>
                  <a:ext uri="{FF2B5EF4-FFF2-40B4-BE49-F238E27FC236}">
                    <a16:creationId xmlns:a16="http://schemas.microsoft.com/office/drawing/2014/main" id="{D649576E-01B1-4790-BBF9-D184C35C0B38}"/>
                  </a:ext>
                </a:extLst>
              </p:cNvPr>
              <p:cNvSpPr/>
              <p:nvPr/>
            </p:nvSpPr>
            <p:spPr>
              <a:xfrm>
                <a:off x="1289636" y="2807315"/>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フローチャート: 結合子 4">
                <a:extLst>
                  <a:ext uri="{FF2B5EF4-FFF2-40B4-BE49-F238E27FC236}">
                    <a16:creationId xmlns:a16="http://schemas.microsoft.com/office/drawing/2014/main" id="{BF22EC2B-1332-4387-B3F6-0688B71D8CCD}"/>
                  </a:ext>
                </a:extLst>
              </p:cNvPr>
              <p:cNvSpPr/>
              <p:nvPr/>
            </p:nvSpPr>
            <p:spPr>
              <a:xfrm>
                <a:off x="2024674" y="280731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6" name="フローチャート: 結合子 5">
                <a:extLst>
                  <a:ext uri="{FF2B5EF4-FFF2-40B4-BE49-F238E27FC236}">
                    <a16:creationId xmlns:a16="http://schemas.microsoft.com/office/drawing/2014/main" id="{95375A59-C200-4694-BEB8-BB81A21B8FC3}"/>
                  </a:ext>
                </a:extLst>
              </p:cNvPr>
              <p:cNvSpPr/>
              <p:nvPr/>
            </p:nvSpPr>
            <p:spPr>
              <a:xfrm>
                <a:off x="2759712"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7" name="フローチャート: 結合子 6">
                <a:extLst>
                  <a:ext uri="{FF2B5EF4-FFF2-40B4-BE49-F238E27FC236}">
                    <a16:creationId xmlns:a16="http://schemas.microsoft.com/office/drawing/2014/main" id="{071F79CC-27FB-4750-A1DB-A0A26DCC91B3}"/>
                  </a:ext>
                </a:extLst>
              </p:cNvPr>
              <p:cNvSpPr/>
              <p:nvPr/>
            </p:nvSpPr>
            <p:spPr>
              <a:xfrm>
                <a:off x="3494750"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8" name="フローチャート: 結合子 7">
                <a:extLst>
                  <a:ext uri="{FF2B5EF4-FFF2-40B4-BE49-F238E27FC236}">
                    <a16:creationId xmlns:a16="http://schemas.microsoft.com/office/drawing/2014/main" id="{82532D37-7520-402F-B047-B62528A02AB3}"/>
                  </a:ext>
                </a:extLst>
              </p:cNvPr>
              <p:cNvSpPr/>
              <p:nvPr/>
            </p:nvSpPr>
            <p:spPr>
              <a:xfrm>
                <a:off x="4229788" y="280731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 name="直線矢印コネクタ 9">
                <a:extLst>
                  <a:ext uri="{FF2B5EF4-FFF2-40B4-BE49-F238E27FC236}">
                    <a16:creationId xmlns:a16="http://schemas.microsoft.com/office/drawing/2014/main" id="{20FF3183-FA16-4FE7-9326-2FA3AD7A5823}"/>
                  </a:ext>
                </a:extLst>
              </p:cNvPr>
              <p:cNvCxnSpPr>
                <a:stCxn id="4" idx="6"/>
                <a:endCxn id="5" idx="2"/>
              </p:cNvCxnSpPr>
              <p:nvPr/>
            </p:nvCxnSpPr>
            <p:spPr>
              <a:xfrm flipV="1">
                <a:off x="1843471" y="3072157"/>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FD7CB49-3F73-444E-BC1E-A03D158BAE9A}"/>
                  </a:ext>
                </a:extLst>
              </p:cNvPr>
              <p:cNvCxnSpPr/>
              <p:nvPr/>
            </p:nvCxnSpPr>
            <p:spPr>
              <a:xfrm flipV="1">
                <a:off x="4055381" y="3072154"/>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8F03A46-278F-4F80-BC6A-AD34BB20F123}"/>
                  </a:ext>
                </a:extLst>
              </p:cNvPr>
              <p:cNvCxnSpPr/>
              <p:nvPr/>
            </p:nvCxnSpPr>
            <p:spPr>
              <a:xfrm flipV="1">
                <a:off x="3320343" y="3060798"/>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890676B-2E96-414A-9CC8-B8D3CED62F17}"/>
                  </a:ext>
                </a:extLst>
              </p:cNvPr>
              <p:cNvCxnSpPr/>
              <p:nvPr/>
            </p:nvCxnSpPr>
            <p:spPr>
              <a:xfrm flipV="1">
                <a:off x="2578509" y="3060799"/>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2C8D6EEA-3BC0-4B9D-90A5-E6D8F706E5FE}"/>
                </a:ext>
              </a:extLst>
            </p:cNvPr>
            <p:cNvCxnSpPr>
              <a:cxnSpLocks/>
            </p:cNvCxnSpPr>
            <p:nvPr/>
          </p:nvCxnSpPr>
          <p:spPr>
            <a:xfrm>
              <a:off x="2135178" y="3703168"/>
              <a:ext cx="0" cy="2340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4D62E9C-8412-4A15-AA58-B37AA4CB818F}"/>
                </a:ext>
              </a:extLst>
            </p:cNvPr>
            <p:cNvSpPr txBox="1"/>
            <p:nvPr/>
          </p:nvSpPr>
          <p:spPr>
            <a:xfrm>
              <a:off x="1927429" y="3937838"/>
              <a:ext cx="389850" cy="338554"/>
            </a:xfrm>
            <a:prstGeom prst="rect">
              <a:avLst/>
            </a:prstGeom>
            <a:noFill/>
          </p:spPr>
          <p:txBody>
            <a:bodyPr wrap="none" rtlCol="0">
              <a:spAutoFit/>
            </a:bodyPr>
            <a:lstStyle/>
            <a:p>
              <a:r>
                <a:rPr kumimoji="1" lang="ja-JP" altLang="en-US" sz="1600" dirty="0"/>
                <a:t>値</a:t>
              </a:r>
            </a:p>
          </p:txBody>
        </p:sp>
        <p:cxnSp>
          <p:nvCxnSpPr>
            <p:cNvPr id="21" name="直線コネクタ 20">
              <a:extLst>
                <a:ext uri="{FF2B5EF4-FFF2-40B4-BE49-F238E27FC236}">
                  <a16:creationId xmlns:a16="http://schemas.microsoft.com/office/drawing/2014/main" id="{7F2656D5-D8CB-4F45-9176-5D39558FD941}"/>
                </a:ext>
              </a:extLst>
            </p:cNvPr>
            <p:cNvCxnSpPr>
              <a:cxnSpLocks/>
            </p:cNvCxnSpPr>
            <p:nvPr/>
          </p:nvCxnSpPr>
          <p:spPr>
            <a:xfrm>
              <a:off x="2467134" y="3426969"/>
              <a:ext cx="152711" cy="529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C7A2877-9486-40B0-A097-1FCDE8F8A18A}"/>
                </a:ext>
              </a:extLst>
            </p:cNvPr>
            <p:cNvCxnSpPr>
              <a:cxnSpLocks/>
              <a:stCxn id="8" idx="6"/>
            </p:cNvCxnSpPr>
            <p:nvPr/>
          </p:nvCxnSpPr>
          <p:spPr>
            <a:xfrm>
              <a:off x="4617210" y="3438326"/>
              <a:ext cx="219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6C7F6044-F1A9-4C90-9C39-8CFE21C8BD69}"/>
                </a:ext>
              </a:extLst>
            </p:cNvPr>
            <p:cNvSpPr txBox="1"/>
            <p:nvPr/>
          </p:nvSpPr>
          <p:spPr>
            <a:xfrm>
              <a:off x="2331794" y="3959886"/>
              <a:ext cx="1297738" cy="338554"/>
            </a:xfrm>
            <a:prstGeom prst="rect">
              <a:avLst/>
            </a:prstGeom>
            <a:noFill/>
          </p:spPr>
          <p:txBody>
            <a:bodyPr wrap="square" rtlCol="0">
              <a:spAutoFit/>
            </a:bodyPr>
            <a:lstStyle/>
            <a:p>
              <a:pPr algn="ctr"/>
              <a:r>
                <a:rPr kumimoji="1" lang="ja-JP" altLang="en-US" sz="1600" dirty="0"/>
                <a:t>ポインタ</a:t>
              </a:r>
            </a:p>
          </p:txBody>
        </p:sp>
        <p:sp>
          <p:nvSpPr>
            <p:cNvPr id="31" name="テキスト ボックス 30">
              <a:extLst>
                <a:ext uri="{FF2B5EF4-FFF2-40B4-BE49-F238E27FC236}">
                  <a16:creationId xmlns:a16="http://schemas.microsoft.com/office/drawing/2014/main" id="{B9BFAA9F-FA41-438B-9548-DFF42370FBB5}"/>
                </a:ext>
              </a:extLst>
            </p:cNvPr>
            <p:cNvSpPr txBox="1"/>
            <p:nvPr/>
          </p:nvSpPr>
          <p:spPr>
            <a:xfrm>
              <a:off x="4837014" y="3257692"/>
              <a:ext cx="535724" cy="338554"/>
            </a:xfrm>
            <a:prstGeom prst="rect">
              <a:avLst/>
            </a:prstGeom>
            <a:noFill/>
          </p:spPr>
          <p:txBody>
            <a:bodyPr wrap="none" rtlCol="0">
              <a:spAutoFit/>
            </a:bodyPr>
            <a:lstStyle/>
            <a:p>
              <a:r>
                <a:rPr lang="en-US" altLang="ja-JP" sz="1600" dirty="0"/>
                <a:t>Null</a:t>
              </a:r>
              <a:endParaRPr kumimoji="1" lang="ja-JP" altLang="en-US" sz="1600" dirty="0"/>
            </a:p>
          </p:txBody>
        </p:sp>
        <p:sp>
          <p:nvSpPr>
            <p:cNvPr id="33" name="テキスト ボックス 32">
              <a:extLst>
                <a:ext uri="{FF2B5EF4-FFF2-40B4-BE49-F238E27FC236}">
                  <a16:creationId xmlns:a16="http://schemas.microsoft.com/office/drawing/2014/main" id="{56D50517-150A-4632-877B-56F7450A28EC}"/>
                </a:ext>
              </a:extLst>
            </p:cNvPr>
            <p:cNvSpPr txBox="1"/>
            <p:nvPr/>
          </p:nvSpPr>
          <p:spPr>
            <a:xfrm>
              <a:off x="4110005" y="4183934"/>
              <a:ext cx="673582" cy="338554"/>
            </a:xfrm>
            <a:prstGeom prst="rect">
              <a:avLst/>
            </a:prstGeom>
            <a:noFill/>
          </p:spPr>
          <p:txBody>
            <a:bodyPr wrap="none" rtlCol="0">
              <a:spAutoFit/>
            </a:bodyPr>
            <a:lstStyle/>
            <a:p>
              <a:r>
                <a:rPr lang="ja-JP" altLang="en-US" sz="1600" dirty="0"/>
                <a:t>ノード</a:t>
              </a:r>
              <a:endParaRPr kumimoji="1" lang="ja-JP" altLang="en-US" sz="1600" dirty="0"/>
            </a:p>
          </p:txBody>
        </p:sp>
        <p:sp>
          <p:nvSpPr>
            <p:cNvPr id="35" name="正方形/長方形 34">
              <a:extLst>
                <a:ext uri="{FF2B5EF4-FFF2-40B4-BE49-F238E27FC236}">
                  <a16:creationId xmlns:a16="http://schemas.microsoft.com/office/drawing/2014/main" id="{6E80530C-28B9-4098-9FEB-CFC6A58FD10D}"/>
                </a:ext>
              </a:extLst>
            </p:cNvPr>
            <p:cNvSpPr/>
            <p:nvPr/>
          </p:nvSpPr>
          <p:spPr>
            <a:xfrm>
              <a:off x="4056579" y="3047231"/>
              <a:ext cx="780435" cy="759749"/>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6" name="直線コネクタ 35">
              <a:extLst>
                <a:ext uri="{FF2B5EF4-FFF2-40B4-BE49-F238E27FC236}">
                  <a16:creationId xmlns:a16="http://schemas.microsoft.com/office/drawing/2014/main" id="{857D8354-02BA-4FDD-9242-801ED0CDD875}"/>
                </a:ext>
              </a:extLst>
            </p:cNvPr>
            <p:cNvCxnSpPr>
              <a:cxnSpLocks/>
              <a:stCxn id="35" idx="2"/>
              <a:endCxn id="33" idx="0"/>
            </p:cNvCxnSpPr>
            <p:nvPr/>
          </p:nvCxnSpPr>
          <p:spPr>
            <a:xfrm flipH="1">
              <a:off x="4446796" y="3806980"/>
              <a:ext cx="1" cy="3769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正方形/長方形 43">
            <a:extLst>
              <a:ext uri="{FF2B5EF4-FFF2-40B4-BE49-F238E27FC236}">
                <a16:creationId xmlns:a16="http://schemas.microsoft.com/office/drawing/2014/main" id="{49FDD66C-7994-4DA2-87A9-457A251737BD}"/>
              </a:ext>
            </a:extLst>
          </p:cNvPr>
          <p:cNvSpPr/>
          <p:nvPr/>
        </p:nvSpPr>
        <p:spPr>
          <a:xfrm>
            <a:off x="956814" y="4606812"/>
            <a:ext cx="7760400" cy="21494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LinkedList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のノード構造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constructor(</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next)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undefined ? 0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(next === undefined ? null : next);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次のノードへの参照</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877525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pPr marL="457200" indent="-457200">
              <a:buFont typeface="+mj-ea"/>
              <a:buAutoNum type="circleNumDbPlain"/>
            </a:pPr>
            <a:r>
              <a:rPr kumimoji="1" lang="ja-JP" altLang="en-US" sz="2000" dirty="0"/>
              <a:t>線型探索</a:t>
            </a:r>
            <a:endParaRPr kumimoji="1" lang="en-US" altLang="ja-JP" sz="2000" dirty="0"/>
          </a:p>
          <a:p>
            <a:pPr marL="0" indent="0">
              <a:buNone/>
            </a:pPr>
            <a:r>
              <a:rPr lang="ja-JP" altLang="en-US" dirty="0"/>
              <a:t>　線形探索は、基本的にデータ構造と判定条件を走査する探索方法である。例えば、配列 </a:t>
            </a:r>
            <a:r>
              <a:rPr lang="en-US" altLang="ja-JP" dirty="0" err="1"/>
              <a:t>nums</a:t>
            </a:r>
            <a:r>
              <a:rPr lang="en-US" altLang="ja-JP" dirty="0"/>
              <a:t> </a:t>
            </a:r>
            <a:r>
              <a:rPr lang="ja-JP" altLang="en-US" dirty="0"/>
              <a:t>の中の対象要素 </a:t>
            </a:r>
            <a:r>
              <a:rPr lang="en-US" altLang="ja-JP" dirty="0"/>
              <a:t>target </a:t>
            </a:r>
            <a:r>
              <a:rPr lang="ja-JP" altLang="en-US" dirty="0"/>
              <a:t>のインデックスを求める場合、配列の線形探索を実施する。</a:t>
            </a:r>
            <a:endParaRPr kumimoji="1" lang="en-US" altLang="ja-JP" dirty="0"/>
          </a:p>
        </p:txBody>
      </p:sp>
      <p:sp>
        <p:nvSpPr>
          <p:cNvPr id="4" name="正方形/長方形 3">
            <a:extLst>
              <a:ext uri="{FF2B5EF4-FFF2-40B4-BE49-F238E27FC236}">
                <a16:creationId xmlns:a16="http://schemas.microsoft.com/office/drawing/2014/main" id="{26C6A520-94CC-4AE6-ACF7-026C112F25A9}"/>
              </a:ext>
            </a:extLst>
          </p:cNvPr>
          <p:cNvSpPr/>
          <p:nvPr/>
        </p:nvSpPr>
        <p:spPr>
          <a:xfrm>
            <a:off x="691800" y="2416953"/>
            <a:ext cx="7760400" cy="25960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線形探索</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linearSearchArray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配列のトラバース</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対象要素を検索し、そのインデックスを返す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対象要素が見つからない場合は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が返される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983336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991269"/>
            <a:ext cx="8229600" cy="5592093"/>
          </a:xfrm>
        </p:spPr>
        <p:txBody>
          <a:bodyPr>
            <a:normAutofit/>
          </a:bodyPr>
          <a:lstStyle/>
          <a:p>
            <a:pPr marL="0" indent="0">
              <a:buNone/>
            </a:pPr>
            <a:r>
              <a:rPr kumimoji="1" lang="ja-JP" altLang="en-US" dirty="0"/>
              <a:t>　例えば、対象ノードの値を与えて対応するノードオブジェクトを返す場合、連結リストで線形探索することも可能である。</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r>
              <a:rPr kumimoji="1" lang="ja-JP" altLang="en-US" dirty="0"/>
              <a:t>長所と短所</a:t>
            </a:r>
            <a:endParaRPr kumimoji="1" lang="en-US" altLang="ja-JP" dirty="0"/>
          </a:p>
          <a:p>
            <a:pPr marL="685800" lvl="1"/>
            <a:r>
              <a:rPr kumimoji="1" lang="ja-JP" altLang="en-US" dirty="0"/>
              <a:t>長所：線形探索は非常に汎用性が高い。 線形探索は、要素に順次アクセスするため（すなわち飛躍がないため）、配列と</a:t>
            </a:r>
            <a:r>
              <a:rPr lang="ja-JP" altLang="en-US" dirty="0"/>
              <a:t>連結リスト</a:t>
            </a:r>
            <a:r>
              <a:rPr kumimoji="1" lang="ja-JP" altLang="en-US" dirty="0"/>
              <a:t>の両方に適している</a:t>
            </a:r>
            <a:r>
              <a:rPr lang="ja-JP" altLang="en-US" dirty="0"/>
              <a:t>。</a:t>
            </a:r>
            <a:endParaRPr kumimoji="1" lang="en-US" altLang="ja-JP" dirty="0"/>
          </a:p>
          <a:p>
            <a:pPr marL="685800" lvl="1"/>
            <a:r>
              <a:rPr lang="ja-JP" altLang="en-US" dirty="0"/>
              <a:t>短所：線形探索は時間複雑性が高すぎる。 データ量が大きい場合、線型探索は非効率的である。</a:t>
            </a:r>
            <a:endParaRPr lang="en-US" altLang="ja-JP" dirty="0"/>
          </a:p>
        </p:txBody>
      </p:sp>
      <p:sp>
        <p:nvSpPr>
          <p:cNvPr id="4" name="正方形/長方形 3">
            <a:extLst>
              <a:ext uri="{FF2B5EF4-FFF2-40B4-BE49-F238E27FC236}">
                <a16:creationId xmlns:a16="http://schemas.microsoft.com/office/drawing/2014/main" id="{9B8D729B-1956-4190-866E-503818739E8E}"/>
              </a:ext>
            </a:extLst>
          </p:cNvPr>
          <p:cNvSpPr/>
          <p:nvPr/>
        </p:nvSpPr>
        <p:spPr>
          <a:xfrm>
            <a:off x="691800" y="1714500"/>
            <a:ext cx="7760400" cy="27717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線形探索</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linearSearchLinkedList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(head,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連結リストのトラバース</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while(head)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対象ノードを検索し、それを返す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head;</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head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ターゲットノードが見つからない場合、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null</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5906266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a:extLst>
              <a:ext uri="{FF2B5EF4-FFF2-40B4-BE49-F238E27FC236}">
                <a16:creationId xmlns:a16="http://schemas.microsoft.com/office/drawing/2014/main" id="{B08159D7-43C3-4845-98BC-48F122842E26}"/>
              </a:ext>
            </a:extLst>
          </p:cNvPr>
          <p:cNvSpPr/>
          <p:nvPr/>
        </p:nvSpPr>
        <p:spPr>
          <a:xfrm>
            <a:off x="304800" y="3324225"/>
            <a:ext cx="8658225" cy="325913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pPr>
              <a:buFont typeface="+mj-ea"/>
              <a:buAutoNum type="circleNumDbPlain" startAt="2"/>
            </a:pPr>
            <a:r>
              <a:rPr kumimoji="1" lang="ja-JP" altLang="en-US" dirty="0"/>
              <a:t>二分探索</a:t>
            </a:r>
            <a:endParaRPr kumimoji="1" lang="en-US" altLang="ja-JP" dirty="0"/>
          </a:p>
          <a:p>
            <a:pPr marL="0" indent="0">
              <a:buNone/>
            </a:pPr>
            <a:r>
              <a:rPr lang="ja-JP" altLang="en-US" dirty="0"/>
              <a:t>　基本的な考え方は二分探索木とおおよそ同じである。そのため、二分探索には２つの前提条件がある。</a:t>
            </a:r>
            <a:endParaRPr lang="en-US" altLang="ja-JP" dirty="0"/>
          </a:p>
          <a:p>
            <a:pPr marL="685800" lvl="1"/>
            <a:r>
              <a:rPr lang="ja-JP" altLang="en-US" i="0" dirty="0">
                <a:solidFill>
                  <a:srgbClr val="1D1D20"/>
                </a:solidFill>
                <a:effectLst/>
                <a:latin typeface="-apple-system"/>
              </a:rPr>
              <a:t>入力データは、サイズ関係を判断することによって検索範囲の半分を除外できるように、順序付けされている必要がある（二分探索木）</a:t>
            </a:r>
          </a:p>
          <a:p>
            <a:pPr marL="685800" lvl="1"/>
            <a:r>
              <a:rPr lang="ja-JP" altLang="en-US" i="0" dirty="0">
                <a:solidFill>
                  <a:srgbClr val="1D1D20"/>
                </a:solidFill>
                <a:effectLst/>
                <a:latin typeface="-apple-system"/>
              </a:rPr>
              <a:t>二分探索は配列にしか適用できず、ループ内の要素にジャンプ（非連続）アクセスする必要があるため、連結リストで使用するには非効率的である</a:t>
            </a:r>
            <a:endParaRPr kumimoji="1" lang="en-US" altLang="ja-JP" dirty="0"/>
          </a:p>
          <a:p>
            <a:pPr lvl="1"/>
            <a:endParaRPr kumimoji="1" lang="ja-JP" altLang="en-US" dirty="0"/>
          </a:p>
        </p:txBody>
      </p:sp>
      <p:sp>
        <p:nvSpPr>
          <p:cNvPr id="24" name="正方形/長方形 23">
            <a:extLst>
              <a:ext uri="{FF2B5EF4-FFF2-40B4-BE49-F238E27FC236}">
                <a16:creationId xmlns:a16="http://schemas.microsoft.com/office/drawing/2014/main" id="{2A44172E-65E8-4210-9997-7CCC58DCDC1A}"/>
              </a:ext>
            </a:extLst>
          </p:cNvPr>
          <p:cNvSpPr/>
          <p:nvPr/>
        </p:nvSpPr>
        <p:spPr>
          <a:xfrm>
            <a:off x="4057146" y="4533510"/>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5" name="正方形/長方形 24">
            <a:extLst>
              <a:ext uri="{FF2B5EF4-FFF2-40B4-BE49-F238E27FC236}">
                <a16:creationId xmlns:a16="http://schemas.microsoft.com/office/drawing/2014/main" id="{9624E099-6459-4E1D-A272-FA84D6B1C422}"/>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402F0629-D25C-4A62-9B27-125998B19CB0}"/>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a:extLst>
              <a:ext uri="{FF2B5EF4-FFF2-40B4-BE49-F238E27FC236}">
                <a16:creationId xmlns:a16="http://schemas.microsoft.com/office/drawing/2014/main" id="{8F6E979C-C877-4877-89D8-385953EBC722}"/>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a:extLst>
              <a:ext uri="{FF2B5EF4-FFF2-40B4-BE49-F238E27FC236}">
                <a16:creationId xmlns:a16="http://schemas.microsoft.com/office/drawing/2014/main" id="{559723F1-BA7C-4249-94F2-61AEE5AE0237}"/>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a:extLst>
              <a:ext uri="{FF2B5EF4-FFF2-40B4-BE49-F238E27FC236}">
                <a16:creationId xmlns:a16="http://schemas.microsoft.com/office/drawing/2014/main" id="{850A9587-3A44-4195-9D09-92C17E60981E}"/>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a:extLst>
              <a:ext uri="{FF2B5EF4-FFF2-40B4-BE49-F238E27FC236}">
                <a16:creationId xmlns:a16="http://schemas.microsoft.com/office/drawing/2014/main" id="{F94D0741-AE15-4E3A-8AF6-56E27DD7A095}"/>
              </a:ext>
            </a:extLst>
          </p:cNvPr>
          <p:cNvSpPr/>
          <p:nvPr/>
        </p:nvSpPr>
        <p:spPr>
          <a:xfrm>
            <a:off x="6866213" y="4537134"/>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a:extLst>
              <a:ext uri="{FF2B5EF4-FFF2-40B4-BE49-F238E27FC236}">
                <a16:creationId xmlns:a16="http://schemas.microsoft.com/office/drawing/2014/main" id="{28A37319-E43C-4F35-840D-0A52AB5D3717}"/>
              </a:ext>
            </a:extLst>
          </p:cNvPr>
          <p:cNvSpPr/>
          <p:nvPr/>
        </p:nvSpPr>
        <p:spPr>
          <a:xfrm>
            <a:off x="7333546" y="4537134"/>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a:extLst>
              <a:ext uri="{FF2B5EF4-FFF2-40B4-BE49-F238E27FC236}">
                <a16:creationId xmlns:a16="http://schemas.microsoft.com/office/drawing/2014/main" id="{86A37D39-03E3-4182-B1ED-E883915ED449}"/>
              </a:ext>
            </a:extLst>
          </p:cNvPr>
          <p:cNvSpPr/>
          <p:nvPr/>
        </p:nvSpPr>
        <p:spPr>
          <a:xfrm>
            <a:off x="7808076" y="453538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42EB85FD-EE66-41A0-884A-208DAF3F1570}"/>
              </a:ext>
            </a:extLst>
          </p:cNvPr>
          <p:cNvSpPr/>
          <p:nvPr/>
        </p:nvSpPr>
        <p:spPr>
          <a:xfrm>
            <a:off x="8261355"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EBD683BC-492C-4DE9-9984-8344DCE4654A}"/>
              </a:ext>
            </a:extLst>
          </p:cNvPr>
          <p:cNvSpPr txBox="1"/>
          <p:nvPr/>
        </p:nvSpPr>
        <p:spPr>
          <a:xfrm>
            <a:off x="4125834" y="4170059"/>
            <a:ext cx="284052" cy="307777"/>
          </a:xfrm>
          <a:prstGeom prst="rect">
            <a:avLst/>
          </a:prstGeom>
          <a:noFill/>
        </p:spPr>
        <p:txBody>
          <a:bodyPr wrap="none" rtlCol="0">
            <a:spAutoFit/>
          </a:bodyPr>
          <a:lstStyle/>
          <a:p>
            <a:r>
              <a:rPr kumimoji="1" lang="en-US" altLang="ja-JP" sz="1400" dirty="0"/>
              <a:t>0</a:t>
            </a:r>
            <a:endParaRPr kumimoji="1" lang="ja-JP" altLang="en-US" dirty="0"/>
          </a:p>
        </p:txBody>
      </p:sp>
      <p:sp>
        <p:nvSpPr>
          <p:cNvPr id="8" name="テキスト ボックス 7">
            <a:extLst>
              <a:ext uri="{FF2B5EF4-FFF2-40B4-BE49-F238E27FC236}">
                <a16:creationId xmlns:a16="http://schemas.microsoft.com/office/drawing/2014/main" id="{3A05F85C-630A-457C-AE7F-A6B92362CA81}"/>
              </a:ext>
            </a:extLst>
          </p:cNvPr>
          <p:cNvSpPr txBox="1"/>
          <p:nvPr/>
        </p:nvSpPr>
        <p:spPr>
          <a:xfrm>
            <a:off x="6011870" y="4170058"/>
            <a:ext cx="284052" cy="307777"/>
          </a:xfrm>
          <a:prstGeom prst="rect">
            <a:avLst/>
          </a:prstGeom>
          <a:noFill/>
        </p:spPr>
        <p:txBody>
          <a:bodyPr wrap="none" rtlCol="0">
            <a:spAutoFit/>
          </a:bodyPr>
          <a:lstStyle/>
          <a:p>
            <a:r>
              <a:rPr lang="en-US" altLang="ja-JP" sz="1400" dirty="0"/>
              <a:t>4</a:t>
            </a:r>
            <a:endParaRPr kumimoji="1" lang="ja-JP" altLang="en-US" dirty="0"/>
          </a:p>
        </p:txBody>
      </p:sp>
      <p:sp>
        <p:nvSpPr>
          <p:cNvPr id="9" name="テキスト ボックス 8">
            <a:extLst>
              <a:ext uri="{FF2B5EF4-FFF2-40B4-BE49-F238E27FC236}">
                <a16:creationId xmlns:a16="http://schemas.microsoft.com/office/drawing/2014/main" id="{C0FA767A-668E-4BA1-AAF0-7130DA80FA71}"/>
              </a:ext>
            </a:extLst>
          </p:cNvPr>
          <p:cNvSpPr txBox="1"/>
          <p:nvPr/>
        </p:nvSpPr>
        <p:spPr>
          <a:xfrm>
            <a:off x="6480219" y="4164479"/>
            <a:ext cx="284052" cy="307777"/>
          </a:xfrm>
          <a:prstGeom prst="rect">
            <a:avLst/>
          </a:prstGeom>
          <a:noFill/>
        </p:spPr>
        <p:txBody>
          <a:bodyPr wrap="none" rtlCol="0">
            <a:spAutoFit/>
          </a:bodyPr>
          <a:lstStyle/>
          <a:p>
            <a:r>
              <a:rPr lang="en-US" altLang="ja-JP" sz="1400" dirty="0"/>
              <a:t>5</a:t>
            </a:r>
            <a:endParaRPr kumimoji="1" lang="ja-JP" altLang="en-US" dirty="0"/>
          </a:p>
        </p:txBody>
      </p:sp>
      <p:sp>
        <p:nvSpPr>
          <p:cNvPr id="10" name="テキスト ボックス 9">
            <a:extLst>
              <a:ext uri="{FF2B5EF4-FFF2-40B4-BE49-F238E27FC236}">
                <a16:creationId xmlns:a16="http://schemas.microsoft.com/office/drawing/2014/main" id="{5E7EAC0A-AAC8-42C4-8FBD-6BCEC1F4E043}"/>
              </a:ext>
            </a:extLst>
          </p:cNvPr>
          <p:cNvSpPr txBox="1"/>
          <p:nvPr/>
        </p:nvSpPr>
        <p:spPr>
          <a:xfrm>
            <a:off x="6933313" y="4164478"/>
            <a:ext cx="284052" cy="307777"/>
          </a:xfrm>
          <a:prstGeom prst="rect">
            <a:avLst/>
          </a:prstGeom>
          <a:noFill/>
        </p:spPr>
        <p:txBody>
          <a:bodyPr wrap="none" rtlCol="0">
            <a:spAutoFit/>
          </a:bodyPr>
          <a:lstStyle/>
          <a:p>
            <a:r>
              <a:rPr kumimoji="1" lang="en-US" altLang="ja-JP" sz="1400" dirty="0"/>
              <a:t>6</a:t>
            </a:r>
            <a:endParaRPr kumimoji="1" lang="ja-JP" altLang="en-US" dirty="0"/>
          </a:p>
        </p:txBody>
      </p:sp>
      <p:sp>
        <p:nvSpPr>
          <p:cNvPr id="11" name="テキスト ボックス 10">
            <a:extLst>
              <a:ext uri="{FF2B5EF4-FFF2-40B4-BE49-F238E27FC236}">
                <a16:creationId xmlns:a16="http://schemas.microsoft.com/office/drawing/2014/main" id="{8FAF69E6-57BA-4CFA-A41B-B8C7E52BF532}"/>
              </a:ext>
            </a:extLst>
          </p:cNvPr>
          <p:cNvSpPr txBox="1"/>
          <p:nvPr/>
        </p:nvSpPr>
        <p:spPr>
          <a:xfrm>
            <a:off x="7419958" y="4170058"/>
            <a:ext cx="284052" cy="307777"/>
          </a:xfrm>
          <a:prstGeom prst="rect">
            <a:avLst/>
          </a:prstGeom>
          <a:noFill/>
        </p:spPr>
        <p:txBody>
          <a:bodyPr wrap="none" rtlCol="0">
            <a:spAutoFit/>
          </a:bodyPr>
          <a:lstStyle/>
          <a:p>
            <a:r>
              <a:rPr lang="en-US" altLang="ja-JP" sz="1400" dirty="0"/>
              <a:t>7</a:t>
            </a:r>
            <a:endParaRPr kumimoji="1" lang="ja-JP" altLang="en-US" dirty="0"/>
          </a:p>
        </p:txBody>
      </p:sp>
      <p:sp>
        <p:nvSpPr>
          <p:cNvPr id="12" name="テキスト ボックス 11">
            <a:extLst>
              <a:ext uri="{FF2B5EF4-FFF2-40B4-BE49-F238E27FC236}">
                <a16:creationId xmlns:a16="http://schemas.microsoft.com/office/drawing/2014/main" id="{852BE191-0FE7-43B7-8AA7-A14F6F13CD70}"/>
              </a:ext>
            </a:extLst>
          </p:cNvPr>
          <p:cNvSpPr txBox="1"/>
          <p:nvPr/>
        </p:nvSpPr>
        <p:spPr>
          <a:xfrm>
            <a:off x="7886568" y="4164477"/>
            <a:ext cx="284052" cy="307777"/>
          </a:xfrm>
          <a:prstGeom prst="rect">
            <a:avLst/>
          </a:prstGeom>
          <a:noFill/>
        </p:spPr>
        <p:txBody>
          <a:bodyPr wrap="none" rtlCol="0">
            <a:spAutoFit/>
          </a:bodyPr>
          <a:lstStyle/>
          <a:p>
            <a:r>
              <a:rPr kumimoji="1" lang="en-US" altLang="ja-JP" sz="1400" dirty="0"/>
              <a:t>8</a:t>
            </a:r>
            <a:endParaRPr kumimoji="1" lang="ja-JP" altLang="en-US" dirty="0"/>
          </a:p>
        </p:txBody>
      </p:sp>
      <p:sp>
        <p:nvSpPr>
          <p:cNvPr id="13" name="テキスト ボックス 12">
            <a:extLst>
              <a:ext uri="{FF2B5EF4-FFF2-40B4-BE49-F238E27FC236}">
                <a16:creationId xmlns:a16="http://schemas.microsoft.com/office/drawing/2014/main" id="{45B5EC46-FAC1-4B6E-B5F5-16C07DB34050}"/>
              </a:ext>
            </a:extLst>
          </p:cNvPr>
          <p:cNvSpPr txBox="1"/>
          <p:nvPr/>
        </p:nvSpPr>
        <p:spPr>
          <a:xfrm>
            <a:off x="8338871" y="4164477"/>
            <a:ext cx="284052" cy="307777"/>
          </a:xfrm>
          <a:prstGeom prst="rect">
            <a:avLst/>
          </a:prstGeom>
          <a:noFill/>
        </p:spPr>
        <p:txBody>
          <a:bodyPr wrap="none" rtlCol="0">
            <a:spAutoFit/>
          </a:bodyPr>
          <a:lstStyle/>
          <a:p>
            <a:r>
              <a:rPr lang="en-US" altLang="ja-JP" sz="1400" dirty="0"/>
              <a:t>9</a:t>
            </a:r>
            <a:endParaRPr kumimoji="1" lang="ja-JP" altLang="en-US" dirty="0"/>
          </a:p>
        </p:txBody>
      </p:sp>
      <p:sp>
        <p:nvSpPr>
          <p:cNvPr id="19" name="テキスト ボックス 18">
            <a:extLst>
              <a:ext uri="{FF2B5EF4-FFF2-40B4-BE49-F238E27FC236}">
                <a16:creationId xmlns:a16="http://schemas.microsoft.com/office/drawing/2014/main" id="{D1A2ED9B-DA99-491D-875C-59BAC73B01E8}"/>
              </a:ext>
            </a:extLst>
          </p:cNvPr>
          <p:cNvSpPr txBox="1"/>
          <p:nvPr/>
        </p:nvSpPr>
        <p:spPr>
          <a:xfrm>
            <a:off x="4596593" y="4170059"/>
            <a:ext cx="284052" cy="307777"/>
          </a:xfrm>
          <a:prstGeom prst="rect">
            <a:avLst/>
          </a:prstGeom>
          <a:noFill/>
        </p:spPr>
        <p:txBody>
          <a:bodyPr wrap="none" rtlCol="0">
            <a:spAutoFit/>
          </a:bodyPr>
          <a:lstStyle/>
          <a:p>
            <a:r>
              <a:rPr kumimoji="1" lang="en-US" altLang="ja-JP" sz="1400" dirty="0"/>
              <a:t>1</a:t>
            </a:r>
            <a:endParaRPr kumimoji="1" lang="ja-JP" altLang="en-US" sz="1400" dirty="0"/>
          </a:p>
        </p:txBody>
      </p:sp>
      <p:sp>
        <p:nvSpPr>
          <p:cNvPr id="20" name="テキスト ボックス 19">
            <a:extLst>
              <a:ext uri="{FF2B5EF4-FFF2-40B4-BE49-F238E27FC236}">
                <a16:creationId xmlns:a16="http://schemas.microsoft.com/office/drawing/2014/main" id="{E3ACE96A-7E96-4806-A369-80D1FEF31E05}"/>
              </a:ext>
            </a:extLst>
          </p:cNvPr>
          <p:cNvSpPr txBox="1"/>
          <p:nvPr/>
        </p:nvSpPr>
        <p:spPr>
          <a:xfrm>
            <a:off x="5077361" y="4170058"/>
            <a:ext cx="284052" cy="307777"/>
          </a:xfrm>
          <a:prstGeom prst="rect">
            <a:avLst/>
          </a:prstGeom>
          <a:noFill/>
        </p:spPr>
        <p:txBody>
          <a:bodyPr wrap="none" rtlCol="0">
            <a:spAutoFit/>
          </a:bodyPr>
          <a:lstStyle/>
          <a:p>
            <a:r>
              <a:rPr kumimoji="1" lang="en-US" altLang="ja-JP" sz="1400" dirty="0"/>
              <a:t>2</a:t>
            </a:r>
            <a:endParaRPr kumimoji="1" lang="ja-JP" altLang="en-US" dirty="0"/>
          </a:p>
        </p:txBody>
      </p:sp>
      <p:sp>
        <p:nvSpPr>
          <p:cNvPr id="21" name="テキスト ボックス 20">
            <a:extLst>
              <a:ext uri="{FF2B5EF4-FFF2-40B4-BE49-F238E27FC236}">
                <a16:creationId xmlns:a16="http://schemas.microsoft.com/office/drawing/2014/main" id="{AFC2FA4E-79C8-442B-BC85-E2284888A77E}"/>
              </a:ext>
            </a:extLst>
          </p:cNvPr>
          <p:cNvSpPr txBox="1"/>
          <p:nvPr/>
        </p:nvSpPr>
        <p:spPr>
          <a:xfrm>
            <a:off x="5555310" y="4170058"/>
            <a:ext cx="284052" cy="307777"/>
          </a:xfrm>
          <a:prstGeom prst="rect">
            <a:avLst/>
          </a:prstGeom>
          <a:noFill/>
        </p:spPr>
        <p:txBody>
          <a:bodyPr wrap="none" rtlCol="0">
            <a:spAutoFit/>
          </a:bodyPr>
          <a:lstStyle/>
          <a:p>
            <a:r>
              <a:rPr lang="en-US" altLang="ja-JP" sz="1400" dirty="0"/>
              <a:t>3</a:t>
            </a:r>
            <a:endParaRPr kumimoji="1" lang="ja-JP" altLang="en-US" dirty="0"/>
          </a:p>
        </p:txBody>
      </p:sp>
      <p:sp>
        <p:nvSpPr>
          <p:cNvPr id="22" name="テキスト ボックス 21">
            <a:extLst>
              <a:ext uri="{FF2B5EF4-FFF2-40B4-BE49-F238E27FC236}">
                <a16:creationId xmlns:a16="http://schemas.microsoft.com/office/drawing/2014/main" id="{EB1C439E-2916-442A-9D0D-82D45FCECCD4}"/>
              </a:ext>
            </a:extLst>
          </p:cNvPr>
          <p:cNvSpPr txBox="1"/>
          <p:nvPr/>
        </p:nvSpPr>
        <p:spPr>
          <a:xfrm>
            <a:off x="3367350" y="4161925"/>
            <a:ext cx="612668" cy="307777"/>
          </a:xfrm>
          <a:prstGeom prst="rect">
            <a:avLst/>
          </a:prstGeom>
          <a:noFill/>
        </p:spPr>
        <p:txBody>
          <a:bodyPr wrap="none" rtlCol="0">
            <a:spAutoFit/>
          </a:bodyPr>
          <a:lstStyle/>
          <a:p>
            <a:r>
              <a:rPr lang="en-US" altLang="ja-JP" sz="1400" dirty="0"/>
              <a:t>index</a:t>
            </a:r>
            <a:endParaRPr kumimoji="1" lang="ja-JP" altLang="en-US" dirty="0"/>
          </a:p>
        </p:txBody>
      </p:sp>
      <p:sp>
        <p:nvSpPr>
          <p:cNvPr id="23" name="テキスト ボックス 22">
            <a:extLst>
              <a:ext uri="{FF2B5EF4-FFF2-40B4-BE49-F238E27FC236}">
                <a16:creationId xmlns:a16="http://schemas.microsoft.com/office/drawing/2014/main" id="{FF9B76C6-88DD-4BCE-B137-0C4CF1F0F76D}"/>
              </a:ext>
            </a:extLst>
          </p:cNvPr>
          <p:cNvSpPr txBox="1"/>
          <p:nvPr/>
        </p:nvSpPr>
        <p:spPr>
          <a:xfrm>
            <a:off x="3365917" y="4583641"/>
            <a:ext cx="591829" cy="307777"/>
          </a:xfrm>
          <a:prstGeom prst="rect">
            <a:avLst/>
          </a:prstGeom>
          <a:noFill/>
        </p:spPr>
        <p:txBody>
          <a:bodyPr wrap="none" rtlCol="0">
            <a:spAutoFit/>
          </a:bodyPr>
          <a:lstStyle/>
          <a:p>
            <a:r>
              <a:rPr kumimoji="1" lang="en-US" altLang="ja-JP" sz="1400" dirty="0">
                <a:solidFill>
                  <a:schemeClr val="tx2">
                    <a:lumMod val="75000"/>
                  </a:schemeClr>
                </a:solidFill>
              </a:rPr>
              <a:t>array</a:t>
            </a:r>
            <a:endParaRPr kumimoji="1" lang="ja-JP" altLang="en-US" dirty="0">
              <a:solidFill>
                <a:schemeClr val="tx2">
                  <a:lumMod val="75000"/>
                </a:schemeClr>
              </a:solidFill>
            </a:endParaRPr>
          </a:p>
        </p:txBody>
      </p:sp>
      <p:sp>
        <p:nvSpPr>
          <p:cNvPr id="40" name="テキスト ボックス 39">
            <a:extLst>
              <a:ext uri="{FF2B5EF4-FFF2-40B4-BE49-F238E27FC236}">
                <a16:creationId xmlns:a16="http://schemas.microsoft.com/office/drawing/2014/main" id="{AEA5F0AD-53E8-43F8-9A3C-48FE8F763D0A}"/>
              </a:ext>
            </a:extLst>
          </p:cNvPr>
          <p:cNvSpPr txBox="1"/>
          <p:nvPr/>
        </p:nvSpPr>
        <p:spPr>
          <a:xfrm>
            <a:off x="8338871" y="4941559"/>
            <a:ext cx="293670" cy="646331"/>
          </a:xfrm>
          <a:prstGeom prst="rect">
            <a:avLst/>
          </a:prstGeom>
          <a:noFill/>
        </p:spPr>
        <p:txBody>
          <a:bodyPr wrap="none" rtlCol="0">
            <a:spAutoFit/>
          </a:bodyPr>
          <a:lstStyle/>
          <a:p>
            <a:pPr algn="ctr"/>
            <a:r>
              <a:rPr kumimoji="1" lang="en-US" altLang="ja-JP" dirty="0">
                <a:solidFill>
                  <a:schemeClr val="bg1">
                    <a:lumMod val="65000"/>
                  </a:schemeClr>
                </a:solidFill>
              </a:rPr>
              <a:t>^</a:t>
            </a:r>
          </a:p>
          <a:p>
            <a:pPr algn="ctr"/>
            <a:r>
              <a:rPr kumimoji="1" lang="en-US" altLang="ja-JP" dirty="0">
                <a:solidFill>
                  <a:schemeClr val="bg1">
                    <a:lumMod val="65000"/>
                  </a:schemeClr>
                </a:solidFill>
              </a:rPr>
              <a:t>j</a:t>
            </a:r>
            <a:endParaRPr kumimoji="1" lang="ja-JP" altLang="en-US" dirty="0">
              <a:solidFill>
                <a:schemeClr val="bg1">
                  <a:lumMod val="65000"/>
                </a:schemeClr>
              </a:solidFill>
            </a:endParaRPr>
          </a:p>
        </p:txBody>
      </p:sp>
      <p:sp>
        <p:nvSpPr>
          <p:cNvPr id="41" name="テキスト ボックス 40">
            <a:extLst>
              <a:ext uri="{FF2B5EF4-FFF2-40B4-BE49-F238E27FC236}">
                <a16:creationId xmlns:a16="http://schemas.microsoft.com/office/drawing/2014/main" id="{8C08F33D-8230-4A78-8ED6-620F14A59D70}"/>
              </a:ext>
            </a:extLst>
          </p:cNvPr>
          <p:cNvSpPr txBox="1"/>
          <p:nvPr/>
        </p:nvSpPr>
        <p:spPr>
          <a:xfrm>
            <a:off x="4129751" y="4941559"/>
            <a:ext cx="293670" cy="646331"/>
          </a:xfrm>
          <a:prstGeom prst="rect">
            <a:avLst/>
          </a:prstGeom>
          <a:noFill/>
        </p:spPr>
        <p:txBody>
          <a:bodyPr wrap="none" rtlCol="0">
            <a:spAutoFit/>
          </a:bodyPr>
          <a:lstStyle/>
          <a:p>
            <a:r>
              <a:rPr lang="en-US" altLang="ja-JP" dirty="0">
                <a:solidFill>
                  <a:schemeClr val="accent3">
                    <a:lumMod val="75000"/>
                  </a:schemeClr>
                </a:solidFill>
              </a:rPr>
              <a:t>^</a:t>
            </a:r>
          </a:p>
          <a:p>
            <a:pPr algn="ctr"/>
            <a:r>
              <a:rPr lang="en-US" altLang="ja-JP" dirty="0" err="1">
                <a:solidFill>
                  <a:schemeClr val="accent3">
                    <a:lumMod val="75000"/>
                  </a:schemeClr>
                </a:solidFill>
              </a:rPr>
              <a:t>i</a:t>
            </a:r>
            <a:endParaRPr kumimoji="1" lang="ja-JP" altLang="en-US" dirty="0">
              <a:solidFill>
                <a:schemeClr val="accent3">
                  <a:lumMod val="75000"/>
                </a:schemeClr>
              </a:solidFill>
            </a:endParaRPr>
          </a:p>
        </p:txBody>
      </p:sp>
      <p:sp>
        <p:nvSpPr>
          <p:cNvPr id="42" name="テキスト ボックス 41">
            <a:extLst>
              <a:ext uri="{FF2B5EF4-FFF2-40B4-BE49-F238E27FC236}">
                <a16:creationId xmlns:a16="http://schemas.microsoft.com/office/drawing/2014/main" id="{94726681-0C82-4533-A4E0-8333B078DD53}"/>
              </a:ext>
            </a:extLst>
          </p:cNvPr>
          <p:cNvSpPr txBox="1"/>
          <p:nvPr/>
        </p:nvSpPr>
        <p:spPr>
          <a:xfrm>
            <a:off x="5954453" y="4946208"/>
            <a:ext cx="377027" cy="646331"/>
          </a:xfrm>
          <a:prstGeom prst="rect">
            <a:avLst/>
          </a:prstGeom>
          <a:noFill/>
        </p:spPr>
        <p:txBody>
          <a:bodyPr wrap="none" rtlCol="0">
            <a:spAutoFit/>
          </a:bodyPr>
          <a:lstStyle/>
          <a:p>
            <a:pPr algn="ctr"/>
            <a:r>
              <a:rPr kumimoji="1" lang="en-US" altLang="ja-JP" dirty="0">
                <a:solidFill>
                  <a:schemeClr val="accent6">
                    <a:lumMod val="75000"/>
                  </a:schemeClr>
                </a:solidFill>
              </a:rPr>
              <a:t>^</a:t>
            </a:r>
          </a:p>
          <a:p>
            <a:pPr algn="ctr"/>
            <a:r>
              <a:rPr kumimoji="1" lang="en-US" altLang="ja-JP" dirty="0">
                <a:solidFill>
                  <a:schemeClr val="accent6">
                    <a:lumMod val="75000"/>
                  </a:schemeClr>
                </a:solidFill>
              </a:rPr>
              <a:t>m</a:t>
            </a:r>
            <a:endParaRPr kumimoji="1" lang="ja-JP" altLang="en-US" dirty="0">
              <a:solidFill>
                <a:schemeClr val="accent6">
                  <a:lumMod val="75000"/>
                </a:schemeClr>
              </a:solidFill>
            </a:endParaRPr>
          </a:p>
        </p:txBody>
      </p:sp>
      <p:sp>
        <p:nvSpPr>
          <p:cNvPr id="44" name="テキスト ボックス 43">
            <a:extLst>
              <a:ext uri="{FF2B5EF4-FFF2-40B4-BE49-F238E27FC236}">
                <a16:creationId xmlns:a16="http://schemas.microsoft.com/office/drawing/2014/main" id="{80D2F61B-9496-4FDF-8757-1A26B7B3FF23}"/>
              </a:ext>
            </a:extLst>
          </p:cNvPr>
          <p:cNvSpPr txBox="1"/>
          <p:nvPr/>
        </p:nvSpPr>
        <p:spPr>
          <a:xfrm>
            <a:off x="5504131" y="3792593"/>
            <a:ext cx="1858201" cy="369332"/>
          </a:xfrm>
          <a:prstGeom prst="rect">
            <a:avLst/>
          </a:prstGeom>
          <a:noFill/>
        </p:spPr>
        <p:txBody>
          <a:bodyPr wrap="none" rtlCol="0">
            <a:spAutoFit/>
          </a:bodyPr>
          <a:lstStyle/>
          <a:p>
            <a:r>
              <a:rPr lang="en-US" altLang="ja-JP" dirty="0"/>
              <a:t>t</a:t>
            </a:r>
            <a:r>
              <a:rPr kumimoji="1" lang="en-US" altLang="ja-JP" dirty="0"/>
              <a:t>arget = 6</a:t>
            </a:r>
            <a:r>
              <a:rPr kumimoji="1" lang="ja-JP" altLang="en-US" dirty="0"/>
              <a:t>の場合</a:t>
            </a:r>
          </a:p>
        </p:txBody>
      </p:sp>
      <p:sp>
        <p:nvSpPr>
          <p:cNvPr id="46" name="テキスト ボックス 45">
            <a:extLst>
              <a:ext uri="{FF2B5EF4-FFF2-40B4-BE49-F238E27FC236}">
                <a16:creationId xmlns:a16="http://schemas.microsoft.com/office/drawing/2014/main" id="{FF2D970D-6796-4D25-9129-FCAECD9640DE}"/>
              </a:ext>
            </a:extLst>
          </p:cNvPr>
          <p:cNvSpPr txBox="1"/>
          <p:nvPr/>
        </p:nvSpPr>
        <p:spPr>
          <a:xfrm>
            <a:off x="5528365" y="4941558"/>
            <a:ext cx="293670" cy="646331"/>
          </a:xfrm>
          <a:prstGeom prst="rect">
            <a:avLst/>
          </a:prstGeom>
          <a:noFill/>
        </p:spPr>
        <p:txBody>
          <a:bodyPr wrap="none" rtlCol="0">
            <a:spAutoFit/>
          </a:bodyPr>
          <a:lstStyle/>
          <a:p>
            <a:pPr algn="ctr"/>
            <a:r>
              <a:rPr kumimoji="1" lang="en-US" altLang="ja-JP" dirty="0">
                <a:solidFill>
                  <a:schemeClr val="tx2">
                    <a:lumMod val="60000"/>
                    <a:lumOff val="40000"/>
                  </a:schemeClr>
                </a:solidFill>
              </a:rPr>
              <a:t>^</a:t>
            </a:r>
          </a:p>
          <a:p>
            <a:pPr algn="ctr"/>
            <a:r>
              <a:rPr kumimoji="1" lang="en-US" altLang="ja-JP" dirty="0">
                <a:solidFill>
                  <a:schemeClr val="tx2">
                    <a:lumMod val="60000"/>
                    <a:lumOff val="40000"/>
                  </a:schemeClr>
                </a:solidFill>
              </a:rPr>
              <a:t>j</a:t>
            </a:r>
            <a:endParaRPr kumimoji="1" lang="ja-JP" altLang="en-US" dirty="0">
              <a:solidFill>
                <a:schemeClr val="tx2">
                  <a:lumMod val="60000"/>
                  <a:lumOff val="40000"/>
                </a:schemeClr>
              </a:solidFill>
            </a:endParaRPr>
          </a:p>
        </p:txBody>
      </p:sp>
      <p:cxnSp>
        <p:nvCxnSpPr>
          <p:cNvPr id="48" name="コネクタ: 曲線 47">
            <a:extLst>
              <a:ext uri="{FF2B5EF4-FFF2-40B4-BE49-F238E27FC236}">
                <a16:creationId xmlns:a16="http://schemas.microsoft.com/office/drawing/2014/main" id="{BE812B61-2F95-4532-BC58-1EFE6688150B}"/>
              </a:ext>
            </a:extLst>
          </p:cNvPr>
          <p:cNvCxnSpPr>
            <a:cxnSpLocks/>
            <a:stCxn id="40" idx="2"/>
            <a:endCxn id="46" idx="2"/>
          </p:cNvCxnSpPr>
          <p:nvPr/>
        </p:nvCxnSpPr>
        <p:spPr>
          <a:xfrm rot="5400000" flipH="1">
            <a:off x="7080452" y="4182637"/>
            <a:ext cx="1" cy="2810506"/>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吹き出し: 四角形 52">
            <a:extLst>
              <a:ext uri="{FF2B5EF4-FFF2-40B4-BE49-F238E27FC236}">
                <a16:creationId xmlns:a16="http://schemas.microsoft.com/office/drawing/2014/main" id="{A816BD89-3FB6-481B-B723-F7C5B924406E}"/>
              </a:ext>
            </a:extLst>
          </p:cNvPr>
          <p:cNvSpPr/>
          <p:nvPr/>
        </p:nvSpPr>
        <p:spPr>
          <a:xfrm>
            <a:off x="501133" y="3533775"/>
            <a:ext cx="2776375" cy="2902433"/>
          </a:xfrm>
          <a:prstGeom prst="wedgeRectCallout">
            <a:avLst>
              <a:gd name="adj1" fmla="val 74284"/>
              <a:gd name="adj2" fmla="val 21862"/>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①</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arget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の値と中心値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②大きければ右半分を再度比較</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小さければ左半分を再度比較</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③上記の①②手順を繰り返すことで</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の値が格納されているインデックスを特定し返却する</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テキスト ボックス 55">
            <a:extLst>
              <a:ext uri="{FF2B5EF4-FFF2-40B4-BE49-F238E27FC236}">
                <a16:creationId xmlns:a16="http://schemas.microsoft.com/office/drawing/2014/main" id="{F4DC37C9-DFD0-4A60-B65C-7D71B24E7744}"/>
              </a:ext>
            </a:extLst>
          </p:cNvPr>
          <p:cNvSpPr txBox="1"/>
          <p:nvPr/>
        </p:nvSpPr>
        <p:spPr>
          <a:xfrm>
            <a:off x="4886105" y="4953793"/>
            <a:ext cx="641521" cy="523220"/>
          </a:xfrm>
          <a:prstGeom prst="rect">
            <a:avLst/>
          </a:prstGeom>
          <a:noFill/>
        </p:spPr>
        <p:txBody>
          <a:bodyPr wrap="none" rtlCol="0">
            <a:spAutoFit/>
          </a:bodyPr>
          <a:lstStyle/>
          <a:p>
            <a:pPr algn="ctr"/>
            <a:r>
              <a:rPr lang="ja-JP" altLang="en-US" sz="1400" dirty="0"/>
              <a:t>↑</a:t>
            </a:r>
            <a:endParaRPr kumimoji="1" lang="en-US" altLang="ja-JP" sz="1400" dirty="0"/>
          </a:p>
          <a:p>
            <a:pPr algn="ctr"/>
            <a:r>
              <a:rPr lang="en-US" altLang="ja-JP" sz="1400" dirty="0"/>
              <a:t>target</a:t>
            </a:r>
            <a:endParaRPr kumimoji="1" lang="ja-JP" altLang="en-US" sz="1400" dirty="0"/>
          </a:p>
        </p:txBody>
      </p:sp>
    </p:spTree>
    <p:extLst>
      <p:ext uri="{BB962C8B-B14F-4D97-AF65-F5344CB8AC3E}">
        <p14:creationId xmlns:p14="http://schemas.microsoft.com/office/powerpoint/2010/main" val="31894481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FB3A5-D68E-486A-B827-94FE6CFAC097}"/>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E55F80DF-73BD-45E1-AD70-17B718232BC0}"/>
              </a:ext>
            </a:extLst>
          </p:cNvPr>
          <p:cNvSpPr>
            <a:spLocks noGrp="1"/>
          </p:cNvSpPr>
          <p:nvPr>
            <p:ph idx="1"/>
          </p:nvPr>
        </p:nvSpPr>
        <p:spPr/>
        <p:txBody>
          <a:bodyPr/>
          <a:lstStyle/>
          <a:p>
            <a:pPr marL="0" indent="0">
              <a:buNone/>
            </a:pPr>
            <a:r>
              <a:rPr kumimoji="1" lang="ja-JP" altLang="en-US" dirty="0"/>
              <a:t>　長さ </a:t>
            </a:r>
            <a:r>
              <a:rPr kumimoji="1" lang="en-US" altLang="ja-JP" dirty="0"/>
              <a:t>n </a:t>
            </a:r>
            <a:r>
              <a:rPr kumimoji="1" lang="ja-JP" altLang="en-US" dirty="0"/>
              <a:t>のソートされた配列 </a:t>
            </a:r>
            <a:r>
              <a:rPr kumimoji="1" lang="en-US" altLang="ja-JP" dirty="0" err="1"/>
              <a:t>nums</a:t>
            </a:r>
            <a:r>
              <a:rPr kumimoji="1" lang="en-US" altLang="ja-JP" dirty="0"/>
              <a:t> </a:t>
            </a:r>
            <a:r>
              <a:rPr kumimoji="1" lang="ja-JP" altLang="en-US" dirty="0"/>
              <a:t>が与えられたとき、要素は小さいものから大きいものへと並べられる。配列のインデックスは以下のように表現される。</a:t>
            </a:r>
            <a:endParaRPr kumimoji="1" lang="en-US" altLang="ja-JP" dirty="0"/>
          </a:p>
          <a:p>
            <a:pPr marL="0" indent="0" algn="ctr">
              <a:buNone/>
            </a:pPr>
            <a:r>
              <a:rPr lang="en-US" altLang="ja-JP" dirty="0"/>
              <a:t>0, 1, 2, … , n – 1</a:t>
            </a:r>
          </a:p>
          <a:p>
            <a:pPr marL="0" indent="0">
              <a:buNone/>
            </a:pPr>
            <a:r>
              <a:rPr lang="ja-JP" altLang="en-US" dirty="0"/>
              <a:t>　この</a:t>
            </a:r>
            <a:r>
              <a:rPr kumimoji="1" lang="ja-JP" altLang="en-US" dirty="0"/>
              <a:t>数値の範囲を表す「間隔」の使い方には、大きく分けて</a:t>
            </a:r>
            <a:r>
              <a:rPr kumimoji="1" lang="en-US" altLang="ja-JP" dirty="0"/>
              <a:t>2</a:t>
            </a:r>
            <a:r>
              <a:rPr kumimoji="1" lang="ja-JP" altLang="en-US" dirty="0"/>
              <a:t>つの方法がある。</a:t>
            </a:r>
            <a:endParaRPr kumimoji="1" lang="en-US" altLang="ja-JP" dirty="0"/>
          </a:p>
          <a:p>
            <a:pPr lvl="1" indent="-342900">
              <a:buFont typeface="+mj-ea"/>
              <a:buAutoNum type="circleNumDbPlain"/>
            </a:pPr>
            <a:r>
              <a:rPr kumimoji="1" lang="ja-JP" altLang="en-US" dirty="0"/>
              <a:t>二重閉区間</a:t>
            </a:r>
            <a:r>
              <a:rPr kumimoji="1" lang="en-US" altLang="ja-JP" dirty="0"/>
              <a:t>[ 0, n – 1 ]</a:t>
            </a:r>
            <a:r>
              <a:rPr kumimoji="1" lang="ja-JP" altLang="en-US" dirty="0"/>
              <a:t>：</a:t>
            </a:r>
            <a:endParaRPr kumimoji="1" lang="en-US" altLang="ja-JP" dirty="0"/>
          </a:p>
          <a:p>
            <a:pPr marL="800100" lvl="2" indent="0">
              <a:buNone/>
            </a:pPr>
            <a:r>
              <a:rPr lang="ja-JP" altLang="en-US" dirty="0"/>
              <a:t>　つまり、両方の境界に自身が含まれる。 この方法では、区間 </a:t>
            </a:r>
            <a:r>
              <a:rPr lang="en-US" altLang="ja-JP" dirty="0"/>
              <a:t>[ 0, 0 ]</a:t>
            </a:r>
            <a:r>
              <a:rPr lang="ja-JP" altLang="en-US" dirty="0"/>
              <a:t> 要素がまだ含まれている。</a:t>
            </a:r>
            <a:endParaRPr kumimoji="1" lang="en-US" altLang="ja-JP" dirty="0"/>
          </a:p>
          <a:p>
            <a:pPr lvl="1" indent="-342900">
              <a:buFont typeface="+mj-ea"/>
              <a:buAutoNum type="circleNumDbPlain"/>
            </a:pPr>
            <a:r>
              <a:rPr kumimoji="1" lang="ja-JP" altLang="en-US" dirty="0"/>
              <a:t>左閉右開</a:t>
            </a:r>
            <a:r>
              <a:rPr kumimoji="1" lang="en-US" altLang="ja-JP" dirty="0"/>
              <a:t>[ 0, n ]</a:t>
            </a:r>
            <a:r>
              <a:rPr kumimoji="1" lang="ja-JP" altLang="en-US" dirty="0"/>
              <a:t>：</a:t>
            </a:r>
            <a:endParaRPr kumimoji="1" lang="en-US" altLang="ja-JP" dirty="0"/>
          </a:p>
          <a:p>
            <a:pPr marL="800100" lvl="2" indent="0">
              <a:buNone/>
            </a:pPr>
            <a:r>
              <a:rPr lang="ja-JP" altLang="en-US" dirty="0"/>
              <a:t>　すなわち、左の境界はそれ自身を含み、右の境界はそれ自身を含まない。この方法では、区間 </a:t>
            </a:r>
            <a:r>
              <a:rPr lang="en-US" altLang="ja-JP" dirty="0"/>
              <a:t>[ 0, 0 ] </a:t>
            </a:r>
            <a:r>
              <a:rPr lang="ja-JP" altLang="en-US" dirty="0"/>
              <a:t>は空である。</a:t>
            </a:r>
            <a:endParaRPr kumimoji="1" lang="ja-JP" altLang="en-US" dirty="0"/>
          </a:p>
        </p:txBody>
      </p:sp>
    </p:spTree>
    <p:extLst>
      <p:ext uri="{BB962C8B-B14F-4D97-AF65-F5344CB8AC3E}">
        <p14:creationId xmlns:p14="http://schemas.microsoft.com/office/powerpoint/2010/main" val="381516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1048625"/>
            <a:ext cx="8229600" cy="5188688"/>
          </a:xfrm>
        </p:spPr>
        <p:txBody>
          <a:bodyPr/>
          <a:lstStyle/>
          <a:p>
            <a:pPr>
              <a:buFont typeface="+mj-ea"/>
              <a:buAutoNum type="circleNumDbPlain"/>
            </a:pPr>
            <a:r>
              <a:rPr kumimoji="1" lang="ja-JP" altLang="en-US" dirty="0"/>
              <a:t>二重閉区間</a:t>
            </a:r>
            <a:endParaRPr kumimoji="1" lang="en-US" altLang="ja-JP" dirty="0"/>
          </a:p>
          <a:p>
            <a:pPr marL="0" indent="0">
              <a:buNone/>
            </a:pPr>
            <a:r>
              <a:rPr lang="ja-JP" altLang="en-US" dirty="0"/>
              <a:t>　</a:t>
            </a:r>
            <a:r>
              <a:rPr kumimoji="1" lang="ja-JP" altLang="en-US" dirty="0"/>
              <a:t>まず、「二重閉区間」の表現を使って、配列</a:t>
            </a:r>
            <a:r>
              <a:rPr kumimoji="1" lang="en-US" altLang="ja-JP" dirty="0" err="1"/>
              <a:t>nums</a:t>
            </a:r>
            <a:r>
              <a:rPr kumimoji="1" lang="ja-JP" altLang="en-US" dirty="0"/>
              <a:t>の中の対象要素</a:t>
            </a:r>
            <a:r>
              <a:rPr kumimoji="1" lang="en-US" altLang="ja-JP" dirty="0"/>
              <a:t>target</a:t>
            </a:r>
            <a:r>
              <a:rPr kumimoji="1" lang="ja-JP" altLang="en-US" dirty="0"/>
              <a:t>の対応するインデックスを求める。</a:t>
            </a:r>
          </a:p>
        </p:txBody>
      </p:sp>
      <p:sp>
        <p:nvSpPr>
          <p:cNvPr id="4" name="正方形/長方形 3">
            <a:extLst>
              <a:ext uri="{FF2B5EF4-FFF2-40B4-BE49-F238E27FC236}">
                <a16:creationId xmlns:a16="http://schemas.microsoft.com/office/drawing/2014/main" id="{BF21052D-F1D0-46EF-B350-68D00CB9DC1B}"/>
              </a:ext>
            </a:extLst>
          </p:cNvPr>
          <p:cNvSpPr/>
          <p:nvPr/>
        </p:nvSpPr>
        <p:spPr>
          <a:xfrm>
            <a:off x="691800" y="2353269"/>
            <a:ext cx="7760400" cy="37814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二分探索</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二重閉区間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binarySearch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二重閉区間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n-1]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を初期化する．すなわち，</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はそれぞれ配列の最初と最後の要素を指す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ループ、探索区間が空になったらジャンプアウト（</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のとき空になる）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中点指数</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を計算するために、</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JS</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関数を使って丸める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&lt;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[m+1,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&gt;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m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m;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対象要素を検索し、そのインデックスを返却する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対象要素が見つからない場合、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2498918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990600"/>
            <a:ext cx="8229600" cy="5246712"/>
          </a:xfrm>
        </p:spPr>
        <p:txBody>
          <a:bodyPr/>
          <a:lstStyle/>
          <a:p>
            <a:pPr>
              <a:buFont typeface="+mj-ea"/>
              <a:buAutoNum type="circleNumDbPlain" startAt="2"/>
            </a:pPr>
            <a:r>
              <a:rPr kumimoji="1" lang="ja-JP" altLang="en-US" dirty="0"/>
              <a:t>左閉右開</a:t>
            </a:r>
            <a:r>
              <a:rPr kumimoji="1" lang="en-US" altLang="ja-JP" dirty="0"/>
              <a:t>[ 0, n ]</a:t>
            </a:r>
          </a:p>
          <a:p>
            <a:pPr marL="0" indent="0">
              <a:buNone/>
            </a:pPr>
            <a:r>
              <a:rPr kumimoji="1" lang="ja-JP" altLang="en-US" dirty="0"/>
              <a:t>　「左閉じ、右開き」の表現を使って同じ</a:t>
            </a:r>
            <a:r>
              <a:rPr lang="ja-JP" altLang="en-US" dirty="0"/>
              <a:t>機能</a:t>
            </a:r>
            <a:r>
              <a:rPr kumimoji="1" lang="ja-JP" altLang="en-US" dirty="0"/>
              <a:t>の二分探索コードを書くこともできる。</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sz="2400" dirty="0"/>
          </a:p>
          <a:p>
            <a:pPr marL="0" indent="0">
              <a:buNone/>
            </a:pPr>
            <a:endParaRPr kumimoji="1" lang="ja-JP" altLang="en-US" dirty="0"/>
          </a:p>
        </p:txBody>
      </p:sp>
      <p:sp>
        <p:nvSpPr>
          <p:cNvPr id="4" name="正方形/長方形 3">
            <a:extLst>
              <a:ext uri="{FF2B5EF4-FFF2-40B4-BE49-F238E27FC236}">
                <a16:creationId xmlns:a16="http://schemas.microsoft.com/office/drawing/2014/main" id="{BF21052D-F1D0-46EF-B350-68D00CB9DC1B}"/>
              </a:ext>
            </a:extLst>
          </p:cNvPr>
          <p:cNvSpPr/>
          <p:nvPr/>
        </p:nvSpPr>
        <p:spPr>
          <a:xfrm>
            <a:off x="691800" y="1797739"/>
            <a:ext cx="7760400" cy="363243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二分探索（左閉右開）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binarySearch1(</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左閉じ右開き</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n]</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の初期化，すなわち</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はそれぞれ配列の最初と最後の要素を指す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ループ、探索区間が空になったらジャンプアウト（</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のとき空になる）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中点指数</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を計算するために、</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JS</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関数を使って丸める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&lt;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[m+1, 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 &gt; target)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これは、ターゲットが区間</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にあることを意味する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対象要素を検索し、そのインデックスを返却する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対象要素が見つからない場合、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5294997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a:xfrm>
            <a:off x="457200" y="990600"/>
            <a:ext cx="8229600" cy="5592762"/>
          </a:xfrm>
        </p:spPr>
        <p:txBody>
          <a:bodyPr>
            <a:normAutofit/>
          </a:bodyPr>
          <a:lstStyle/>
          <a:p>
            <a:pPr marL="0" indent="0">
              <a:buNone/>
            </a:pPr>
            <a:r>
              <a:rPr kumimoji="1" lang="ja-JP" altLang="en-US" dirty="0"/>
              <a:t>　</a:t>
            </a:r>
            <a:r>
              <a:rPr lang="ja-JP" altLang="en-US" b="0" i="0" dirty="0">
                <a:solidFill>
                  <a:srgbClr val="000000"/>
                </a:solidFill>
                <a:effectLst/>
                <a:latin typeface="Roboto" panose="02000000000000000000" pitchFamily="2" charset="0"/>
              </a:rPr>
              <a:t> 「二重閉区間」表現では、左右の境界の定義が同じであるため、区間を狭めるための </a:t>
            </a:r>
            <a:r>
              <a:rPr lang="en-US" altLang="ja-JP" b="0" i="0" dirty="0" err="1">
                <a:solidFill>
                  <a:srgbClr val="000000"/>
                </a:solidFill>
                <a:effectLst/>
                <a:latin typeface="Roboto" panose="02000000000000000000" pitchFamily="2" charset="0"/>
              </a:rPr>
              <a:t>i</a:t>
            </a:r>
            <a:r>
              <a:rPr lang="en-US" altLang="ja-JP" b="0" i="0" dirty="0">
                <a:solidFill>
                  <a:srgbClr val="000000"/>
                </a:solidFill>
                <a:effectLst/>
                <a:latin typeface="Roboto" panose="02000000000000000000" pitchFamily="2" charset="0"/>
              </a:rPr>
              <a:t> </a:t>
            </a:r>
            <a:r>
              <a:rPr lang="ja-JP" altLang="en-US" b="0" i="0" dirty="0">
                <a:solidFill>
                  <a:srgbClr val="000000"/>
                </a:solidFill>
                <a:effectLst/>
                <a:latin typeface="Roboto" panose="02000000000000000000" pitchFamily="2" charset="0"/>
              </a:rPr>
              <a:t>と </a:t>
            </a:r>
            <a:r>
              <a:rPr lang="en-US" altLang="ja-JP" b="0" i="0" dirty="0">
                <a:solidFill>
                  <a:srgbClr val="000000"/>
                </a:solidFill>
                <a:effectLst/>
                <a:latin typeface="Roboto" panose="02000000000000000000" pitchFamily="2" charset="0"/>
              </a:rPr>
              <a:t>j </a:t>
            </a:r>
            <a:r>
              <a:rPr lang="ja-JP" altLang="en-US" b="0" i="0" dirty="0">
                <a:solidFill>
                  <a:srgbClr val="000000"/>
                </a:solidFill>
                <a:effectLst/>
                <a:latin typeface="Roboto" panose="02000000000000000000" pitchFamily="2" charset="0"/>
              </a:rPr>
              <a:t>の処理方法も対称的であり、エラーが発生しにくいことがわかる。 結論から言うと、「二重閉区間」の書き方が推奨されている。</a:t>
            </a:r>
            <a:endParaRPr kumimoji="1" lang="en-US" altLang="ja-JP" dirty="0"/>
          </a:p>
          <a:p>
            <a:pPr marL="0" indent="0">
              <a:buNone/>
            </a:pPr>
            <a:r>
              <a:rPr kumimoji="1" lang="ja-JP" altLang="en-US" dirty="0"/>
              <a:t>　また、配列の長さが大きい場合，</a:t>
            </a:r>
            <a:r>
              <a:rPr kumimoji="1" lang="en-US" altLang="ja-JP" dirty="0" err="1"/>
              <a:t>i</a:t>
            </a:r>
            <a:r>
              <a:rPr kumimoji="1" lang="en-US" altLang="ja-JP" dirty="0"/>
              <a:t> + j </a:t>
            </a:r>
            <a:r>
              <a:rPr kumimoji="1" lang="ja-JP" altLang="en-US" dirty="0"/>
              <a:t>を足した結果 は，</a:t>
            </a:r>
            <a:r>
              <a:rPr kumimoji="1" lang="en-US" altLang="ja-JP" dirty="0"/>
              <a:t>int </a:t>
            </a:r>
            <a:r>
              <a:rPr kumimoji="1" lang="ja-JP" altLang="en-US" dirty="0"/>
              <a:t>型の範囲外である可能性がある。 この場合、中点</a:t>
            </a:r>
            <a:r>
              <a:rPr lang="ja-JP" altLang="en-US" dirty="0"/>
              <a:t>（</a:t>
            </a:r>
            <a:r>
              <a:rPr kumimoji="1" lang="en-US" altLang="ja-JP" dirty="0"/>
              <a:t>m</a:t>
            </a:r>
            <a:r>
              <a:rPr kumimoji="1" lang="ja-JP" altLang="en-US" dirty="0"/>
              <a:t>）は別の書き方をする必要がある。</a:t>
            </a:r>
          </a:p>
          <a:p>
            <a:endParaRPr kumimoji="1" lang="en-US" altLang="ja-JP" dirty="0"/>
          </a:p>
          <a:p>
            <a:endParaRPr lang="en-US" altLang="ja-JP" dirty="0"/>
          </a:p>
          <a:p>
            <a:pPr marL="0" indent="0">
              <a:buNone/>
            </a:pPr>
            <a:endParaRPr kumimoji="1" lang="en-US" altLang="ja-JP" sz="2800" dirty="0"/>
          </a:p>
          <a:p>
            <a:r>
              <a:rPr kumimoji="1" lang="ja-JP" altLang="en-US" dirty="0"/>
              <a:t>長所と短所</a:t>
            </a:r>
            <a:endParaRPr kumimoji="1" lang="en-US" altLang="ja-JP" dirty="0"/>
          </a:p>
          <a:p>
            <a:pPr marL="685800" lvl="1"/>
            <a:r>
              <a:rPr kumimoji="1" lang="ja-JP" altLang="en-US" dirty="0"/>
              <a:t>長所：二分探索は時間複雑性が非常に低い。一度の処理で全体のデータ量から候補が半分ずつ減っていくため、特にデータ量が多い場合に大きな利点がある。</a:t>
            </a:r>
            <a:endParaRPr kumimoji="1" lang="en-US" altLang="ja-JP" dirty="0"/>
          </a:p>
          <a:p>
            <a:pPr marL="685800" lvl="1"/>
            <a:r>
              <a:rPr lang="ja-JP" altLang="en-US" dirty="0"/>
              <a:t>短所：二分探索は追加のスペースを必要としない。 探索を実装するために追加のデータ構造を使用するアルゴリズムに比べて、スペース効率が高い。</a:t>
            </a:r>
            <a:endParaRPr lang="en-US" altLang="ja-JP" dirty="0"/>
          </a:p>
          <a:p>
            <a:pPr marL="0" indent="0">
              <a:buNone/>
            </a:pPr>
            <a:r>
              <a:rPr lang="ja-JP" altLang="en-US" dirty="0"/>
              <a:t>　ただし、以下の理由によりすべてのケースで二分探索が使用されるわけではない。</a:t>
            </a:r>
            <a:endParaRPr lang="en-US" altLang="ja-JP" dirty="0"/>
          </a:p>
          <a:p>
            <a:pPr marL="685800" lvl="1"/>
            <a:r>
              <a:rPr lang="ja-JP" altLang="en-US" dirty="0"/>
              <a:t>二分探索は順序付けられたデータでのみ機能する</a:t>
            </a:r>
            <a:endParaRPr lang="en-US" altLang="ja-JP" dirty="0"/>
          </a:p>
          <a:p>
            <a:pPr marL="685800" lvl="1"/>
            <a:r>
              <a:rPr lang="ja-JP" altLang="en-US" b="0" i="0" dirty="0">
                <a:solidFill>
                  <a:srgbClr val="000000"/>
                </a:solidFill>
                <a:effectLst/>
                <a:latin typeface="Roboto" panose="02000000000000000000" pitchFamily="2" charset="0"/>
              </a:rPr>
              <a:t>二分探索は配列でのみ機能する</a:t>
            </a:r>
            <a:endParaRPr lang="en-US" altLang="ja-JP" b="0" i="0" dirty="0">
              <a:solidFill>
                <a:srgbClr val="000000"/>
              </a:solidFill>
              <a:effectLst/>
              <a:latin typeface="Roboto" panose="02000000000000000000" pitchFamily="2" charset="0"/>
            </a:endParaRPr>
          </a:p>
          <a:p>
            <a:pPr marL="685800" lvl="1"/>
            <a:r>
              <a:rPr lang="ja-JP" altLang="en-US" b="0" i="0" dirty="0">
                <a:solidFill>
                  <a:srgbClr val="000000"/>
                </a:solidFill>
                <a:effectLst/>
                <a:latin typeface="Roboto" panose="02000000000000000000" pitchFamily="2" charset="0"/>
              </a:rPr>
              <a:t>少量のデータでは線形探索のほうがパフォーマンスが向上する</a:t>
            </a:r>
            <a:endParaRPr lang="en-US" altLang="ja-JP" dirty="0"/>
          </a:p>
          <a:p>
            <a:pPr marL="685800" lvl="1"/>
            <a:endParaRPr lang="en-US" altLang="ja-JP" dirty="0"/>
          </a:p>
          <a:p>
            <a:pPr marL="685800" lvl="1"/>
            <a:endParaRPr lang="en-US" altLang="ja-JP" dirty="0"/>
          </a:p>
        </p:txBody>
      </p:sp>
      <p:sp>
        <p:nvSpPr>
          <p:cNvPr id="4" name="正方形/長方形 3">
            <a:extLst>
              <a:ext uri="{FF2B5EF4-FFF2-40B4-BE49-F238E27FC236}">
                <a16:creationId xmlns:a16="http://schemas.microsoft.com/office/drawing/2014/main" id="{4AE4A856-0039-418B-B996-CF75BADC452A}"/>
              </a:ext>
            </a:extLst>
          </p:cNvPr>
          <p:cNvSpPr/>
          <p:nvPr/>
        </p:nvSpPr>
        <p:spPr>
          <a:xfrm>
            <a:off x="691800" y="2588402"/>
            <a:ext cx="7760400" cy="104403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2);</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この書き方で置き換えると境界を越えない</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parseInt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2);</a:t>
            </a:r>
          </a:p>
        </p:txBody>
      </p:sp>
    </p:spTree>
    <p:extLst>
      <p:ext uri="{BB962C8B-B14F-4D97-AF65-F5344CB8AC3E}">
        <p14:creationId xmlns:p14="http://schemas.microsoft.com/office/powerpoint/2010/main" val="4943812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pPr>
              <a:buFont typeface="+mj-ea"/>
              <a:buAutoNum type="circleNumDbPlain" startAt="3"/>
            </a:pPr>
            <a:r>
              <a:rPr lang="ja-JP" altLang="en-US" dirty="0"/>
              <a:t>ハッシュ</a:t>
            </a:r>
            <a:r>
              <a:rPr kumimoji="1" lang="ja-JP" altLang="en-US" dirty="0"/>
              <a:t>探索</a:t>
            </a:r>
            <a:endParaRPr kumimoji="1" lang="en-US" altLang="ja-JP" dirty="0"/>
          </a:p>
          <a:p>
            <a:pPr marL="0" indent="0">
              <a:buNone/>
            </a:pPr>
            <a:r>
              <a:rPr lang="ja-JP" altLang="en-US" dirty="0"/>
              <a:t>　データ量が多い場合は線型探索は処理が遅すぎるため推奨されず、データが事前にソートがされていない場合は二分探索を実施することもできない。こうした場合に利用される探索法として、ハッシュ探索が挙げられる。</a:t>
            </a:r>
            <a:endParaRPr lang="en-US" altLang="ja-JP" dirty="0"/>
          </a:p>
          <a:p>
            <a:pPr marL="0" indent="0">
              <a:buNone/>
            </a:pPr>
            <a:r>
              <a:rPr lang="ja-JP" altLang="en-US" dirty="0"/>
              <a:t>　配列が持つ対象の要素が与えられたときに、その要素のインデックスを取得したい場合、ハッシュテーブルの助けを借りてそれを行うことができる。</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sz="1400" dirty="0"/>
          </a:p>
          <a:p>
            <a:pPr marL="0" indent="0">
              <a:buNone/>
            </a:pPr>
            <a:r>
              <a:rPr lang="ja-JP" altLang="en-US" dirty="0"/>
              <a:t>　また、対象のノードの値から対応する連結リストのノードオブジェクトを取得したい場合、ハッシュ探索を使用することもできる。</a:t>
            </a:r>
            <a:endParaRPr kumimoji="1" lang="ja-JP" altLang="en-US" dirty="0"/>
          </a:p>
        </p:txBody>
      </p:sp>
      <p:sp>
        <p:nvSpPr>
          <p:cNvPr id="4" name="正方形/長方形 3">
            <a:extLst>
              <a:ext uri="{FF2B5EF4-FFF2-40B4-BE49-F238E27FC236}">
                <a16:creationId xmlns:a16="http://schemas.microsoft.com/office/drawing/2014/main" id="{C00073E4-A792-4D05-9C48-2012546BFD53}"/>
              </a:ext>
            </a:extLst>
          </p:cNvPr>
          <p:cNvSpPr/>
          <p:nvPr/>
        </p:nvSpPr>
        <p:spPr>
          <a:xfrm>
            <a:off x="691800" y="2878261"/>
            <a:ext cx="7760400" cy="13066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ハッシュ探索（配列）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hashingSearch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 キー：対象要素、値：インデックス</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ハッシュテーブルに該当するキーがない場合、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map.has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map.get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正方形/長方形 4">
            <a:extLst>
              <a:ext uri="{FF2B5EF4-FFF2-40B4-BE49-F238E27FC236}">
                <a16:creationId xmlns:a16="http://schemas.microsoft.com/office/drawing/2014/main" id="{398398E1-1770-47BA-8A33-080F7A7DCA34}"/>
              </a:ext>
            </a:extLst>
          </p:cNvPr>
          <p:cNvSpPr/>
          <p:nvPr/>
        </p:nvSpPr>
        <p:spPr>
          <a:xfrm>
            <a:off x="691800" y="5085183"/>
            <a:ext cx="7760400" cy="13066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ハッシュ探索（連結リスト）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hashingSearch1(map, target)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対象ノード値</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value: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ノードオブジェクト</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ハッシュテーブルに該当するキーがない場合、</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null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map.has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map.get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 :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1974431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lang="ja-JP" altLang="en-US" dirty="0"/>
              <a:t>探索</a:t>
            </a:r>
            <a:r>
              <a:rPr kumimoji="1" lang="ja-JP" altLang="en-US" dirty="0"/>
              <a:t>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r>
              <a:rPr kumimoji="1" lang="ja-JP" altLang="en-US" dirty="0"/>
              <a:t>長所と短所</a:t>
            </a:r>
            <a:endParaRPr kumimoji="1" lang="en-US" altLang="ja-JP" dirty="0"/>
          </a:p>
          <a:p>
            <a:pPr marL="0" indent="0">
              <a:buNone/>
            </a:pPr>
            <a:r>
              <a:rPr lang="ja-JP" altLang="en-US" dirty="0"/>
              <a:t>　ハッシュテーブルは高頻度の追加と削除、高頻度の検索の両方で非常によく機能する。 もちろん、すべてはハッシュテーブルが劣化していないことが前提である。</a:t>
            </a:r>
            <a:endParaRPr lang="en-US" altLang="ja-JP" dirty="0"/>
          </a:p>
          <a:p>
            <a:pPr marL="0" indent="0">
              <a:buNone/>
            </a:pPr>
            <a:r>
              <a:rPr kumimoji="1" lang="ja-JP" altLang="en-US" dirty="0"/>
              <a:t>　それでもハッシュ探索には問題があり、実際には状況に応じて柔軟に方法を選択する必要がある。</a:t>
            </a:r>
            <a:endParaRPr kumimoji="1" lang="en-US" altLang="ja-JP" dirty="0"/>
          </a:p>
          <a:p>
            <a:pPr marL="685800" lvl="1"/>
            <a:r>
              <a:rPr kumimoji="1" lang="ja-JP" altLang="en-US" dirty="0"/>
              <a:t>補助的なハッシュテーブルは、配列やリストに追加のスペースを必要とし、より多くのコンピュータのメモリを確保する必要がある。</a:t>
            </a:r>
            <a:endParaRPr kumimoji="1" lang="en-US" altLang="ja-JP" dirty="0"/>
          </a:p>
          <a:p>
            <a:pPr marL="685800" lvl="1"/>
            <a:r>
              <a:rPr kumimoji="1" lang="ja-JP" altLang="en-US" dirty="0"/>
              <a:t>ハッシュテーブルの構築と維持に時間がかかるため、ハッシュ探索は高頻度な追加</a:t>
            </a:r>
            <a:r>
              <a:rPr lang="ja-JP" altLang="en-US" dirty="0"/>
              <a:t>、</a:t>
            </a:r>
            <a:r>
              <a:rPr kumimoji="1" lang="ja-JP" altLang="en-US" dirty="0"/>
              <a:t>削除、低頻度な探索には不向きである。</a:t>
            </a:r>
            <a:endParaRPr kumimoji="1" lang="en-US" altLang="ja-JP" dirty="0"/>
          </a:p>
          <a:p>
            <a:pPr marL="685800" lvl="1"/>
            <a:r>
              <a:rPr kumimoji="1" lang="ja-JP" altLang="en-US" dirty="0"/>
              <a:t>ハッシュの衝突が激しい場合、ハッシュテーブルは連結リストにまで時間複雑性が劣化する。</a:t>
            </a:r>
            <a:endParaRPr kumimoji="1" lang="en-US" altLang="ja-JP" dirty="0"/>
          </a:p>
          <a:p>
            <a:pPr marL="685800" lvl="1"/>
            <a:r>
              <a:rPr kumimoji="1" lang="ja-JP" altLang="en-US" dirty="0"/>
              <a:t>データ量が少ない場合は、ハッシュ探索より線形探索の方が高速になる。 これは、ハッシュマッピング関数の計算が、小さな配列をトラバースするよりも遅い場合があるためである。</a:t>
            </a:r>
            <a:endParaRPr kumimoji="1" lang="en-US" altLang="ja-JP" dirty="0"/>
          </a:p>
        </p:txBody>
      </p:sp>
    </p:spTree>
    <p:extLst>
      <p:ext uri="{BB962C8B-B14F-4D97-AF65-F5344CB8AC3E}">
        <p14:creationId xmlns:p14="http://schemas.microsoft.com/office/powerpoint/2010/main" val="18751697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AEB73-CE39-45B4-871F-15C26EEF4800}"/>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C18B4B9D-B045-4F68-855E-47F510D6B5C0}"/>
              </a:ext>
            </a:extLst>
          </p:cNvPr>
          <p:cNvSpPr>
            <a:spLocks noGrp="1"/>
          </p:cNvSpPr>
          <p:nvPr>
            <p:ph idx="1"/>
          </p:nvPr>
        </p:nvSpPr>
        <p:spPr/>
        <p:txBody>
          <a:bodyPr/>
          <a:lstStyle/>
          <a:p>
            <a:r>
              <a:rPr lang="ja-JP" altLang="en-US" sz="2000" dirty="0"/>
              <a:t>ソートアルゴリズムについて</a:t>
            </a:r>
            <a:endParaRPr lang="en-US" altLang="ja-JP" sz="2000" dirty="0"/>
          </a:p>
          <a:p>
            <a:pPr marL="0" indent="0">
              <a:buNone/>
            </a:pPr>
            <a:r>
              <a:rPr lang="ja-JP" altLang="en-US" dirty="0"/>
              <a:t>　ソートアルゴリズムは、リスト内のすべての要素を小さなものから大きい順に並べ替えるものである。</a:t>
            </a:r>
            <a:endParaRPr lang="en-US" altLang="ja-JP" dirty="0"/>
          </a:p>
          <a:p>
            <a:pPr marL="685800" lvl="1"/>
            <a:r>
              <a:rPr kumimoji="1" lang="ja-JP" altLang="en-US" dirty="0"/>
              <a:t>並べ替えるリストの要素の種類は、整数、浮動小数点数、文字、または文字列</a:t>
            </a:r>
            <a:endParaRPr lang="en-US" altLang="ja-JP" dirty="0"/>
          </a:p>
          <a:p>
            <a:pPr marL="685800" lvl="1"/>
            <a:r>
              <a:rPr kumimoji="1" lang="ja-JP" altLang="en-US" dirty="0"/>
              <a:t>並べ替えアルゴリズムは、必要に応じて、数値サイズ、文字 </a:t>
            </a:r>
            <a:r>
              <a:rPr kumimoji="1" lang="en-US" altLang="ja-JP" dirty="0"/>
              <a:t>ASCII </a:t>
            </a:r>
            <a:r>
              <a:rPr kumimoji="1" lang="ja-JP" altLang="en-US" dirty="0"/>
              <a:t>コードの順序、カスタムルールなど必要に応じてルールを決定するように設定できる</a:t>
            </a:r>
            <a:endParaRPr kumimoji="1" lang="en-US" altLang="ja-JP" dirty="0"/>
          </a:p>
          <a:p>
            <a:pPr marL="0" indent="0">
              <a:buNone/>
            </a:pPr>
            <a:endParaRPr lang="en-US" altLang="ja-JP" dirty="0"/>
          </a:p>
          <a:p>
            <a:pPr marL="0" indent="0">
              <a:buNone/>
            </a:pPr>
            <a:r>
              <a:rPr kumimoji="1" lang="ja-JP" altLang="en-US" dirty="0"/>
              <a:t>　また、</a:t>
            </a:r>
            <a:r>
              <a:rPr lang="ja-JP" altLang="en-US" i="0" dirty="0">
                <a:solidFill>
                  <a:srgbClr val="1D1D20"/>
                </a:solidFill>
                <a:effectLst/>
                <a:latin typeface="-apple-system"/>
              </a:rPr>
              <a:t>ソートアルゴリズムは、主に安定性、インプレース性、適応性、比較クラスに基づいて</a:t>
            </a:r>
            <a:r>
              <a:rPr lang="ja-JP" altLang="en-US" b="0" i="0" dirty="0">
                <a:solidFill>
                  <a:srgbClr val="1D1D20"/>
                </a:solidFill>
                <a:effectLst/>
                <a:latin typeface="-apple-system"/>
              </a:rPr>
              <a:t>分類することが可能で、すべての機能を同時に備えているものはない。そのため、ソートアルゴリズムの種類の中でどれを使用するかという選択は、特定のリストの種類、リストの長さ、要素の分布などの要因によって異なる。</a:t>
            </a:r>
            <a:endParaRPr kumimoji="1" lang="en-US" altLang="ja-JP" dirty="0"/>
          </a:p>
        </p:txBody>
      </p:sp>
    </p:spTree>
    <p:extLst>
      <p:ext uri="{BB962C8B-B14F-4D97-AF65-F5344CB8AC3E}">
        <p14:creationId xmlns:p14="http://schemas.microsoft.com/office/powerpoint/2010/main" val="357222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3F292-44A9-4837-9016-D241D555CAB7}"/>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636CAB1E-F144-4F07-B093-3F72DABC4666}"/>
              </a:ext>
            </a:extLst>
          </p:cNvPr>
          <p:cNvSpPr>
            <a:spLocks noGrp="1"/>
          </p:cNvSpPr>
          <p:nvPr>
            <p:ph idx="1"/>
          </p:nvPr>
        </p:nvSpPr>
        <p:spPr/>
        <p:txBody>
          <a:bodyPr>
            <a:normAutofit/>
          </a:bodyPr>
          <a:lstStyle/>
          <a:p>
            <a:r>
              <a:rPr lang="en-US" altLang="ja-JP" sz="2000" dirty="0"/>
              <a:t>Linked List</a:t>
            </a:r>
            <a:r>
              <a:rPr lang="ja-JP" altLang="en-US" sz="2000" dirty="0"/>
              <a:t>の初期化</a:t>
            </a:r>
            <a:endParaRPr lang="en-US" altLang="ja-JP" sz="2000" dirty="0"/>
          </a:p>
          <a:p>
            <a:pPr marL="0" indent="0">
              <a:buNone/>
            </a:pPr>
            <a:r>
              <a:rPr lang="ja-JP" altLang="en-US" dirty="0">
                <a:solidFill>
                  <a:srgbClr val="1D1D20"/>
                </a:solidFill>
                <a:latin typeface="-apple-system"/>
              </a:rPr>
              <a:t>　</a:t>
            </a:r>
            <a:r>
              <a:rPr lang="ja-JP" altLang="en-US" sz="1800" dirty="0"/>
              <a:t>連結リスト</a:t>
            </a:r>
            <a:r>
              <a:rPr lang="ja-JP" altLang="en-US" dirty="0">
                <a:solidFill>
                  <a:srgbClr val="1D1D20"/>
                </a:solidFill>
                <a:latin typeface="-apple-system"/>
              </a:rPr>
              <a:t>の初期化</a:t>
            </a:r>
            <a:r>
              <a:rPr lang="ja-JP" altLang="en-US" b="0" i="0" dirty="0">
                <a:solidFill>
                  <a:srgbClr val="1D1D20"/>
                </a:solidFill>
                <a:effectLst/>
                <a:latin typeface="-apple-system"/>
              </a:rPr>
              <a:t>は </a:t>
            </a:r>
            <a:r>
              <a:rPr lang="en-US" altLang="ja-JP" b="0" i="0" dirty="0">
                <a:solidFill>
                  <a:srgbClr val="1D1D20"/>
                </a:solidFill>
                <a:effectLst/>
                <a:latin typeface="-apple-system"/>
              </a:rPr>
              <a:t>2 </a:t>
            </a:r>
            <a:r>
              <a:rPr lang="ja-JP" altLang="en-US" b="0" i="0" dirty="0">
                <a:solidFill>
                  <a:srgbClr val="1D1D20"/>
                </a:solidFill>
                <a:effectLst/>
                <a:latin typeface="-apple-system"/>
              </a:rPr>
              <a:t>つのステップに分かれている。</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最初のステップは各ノード オブジェクトを初期化し、</a:t>
            </a:r>
            <a:r>
              <a:rPr lang="ja-JP" altLang="en-US" dirty="0">
                <a:solidFill>
                  <a:srgbClr val="1D1D20"/>
                </a:solidFill>
                <a:latin typeface="-apple-system"/>
              </a:rPr>
              <a:t>２</a:t>
            </a:r>
            <a:r>
              <a:rPr lang="ja-JP" altLang="en-US" b="0" i="0" dirty="0">
                <a:solidFill>
                  <a:srgbClr val="1D1D20"/>
                </a:solidFill>
                <a:effectLst/>
                <a:latin typeface="-apple-system"/>
              </a:rPr>
              <a:t>番目のステップでは各ノードの接続をそれぞれ指定する。</a:t>
            </a:r>
            <a:endParaRPr kumimoji="1" lang="en-US" altLang="ja-JP" dirty="0"/>
          </a:p>
          <a:p>
            <a:pPr marL="0" indent="0">
              <a:buNone/>
            </a:pPr>
            <a:r>
              <a:rPr kumimoji="1" lang="ja-JP" altLang="en-US" dirty="0"/>
              <a:t>　</a:t>
            </a:r>
            <a:r>
              <a:rPr lang="ja-JP" altLang="en-US" dirty="0">
                <a:solidFill>
                  <a:srgbClr val="1D1D20"/>
                </a:solidFill>
                <a:latin typeface="-apple-system"/>
              </a:rPr>
              <a:t>下記のような書き方をすることで</a:t>
            </a:r>
            <a:r>
              <a:rPr lang="ja-JP" altLang="en-US" sz="1800" dirty="0"/>
              <a:t>連結リスト</a:t>
            </a:r>
            <a:r>
              <a:rPr lang="ja-JP" altLang="en-US" dirty="0">
                <a:solidFill>
                  <a:srgbClr val="1D1D20"/>
                </a:solidFill>
                <a:latin typeface="-apple-system"/>
              </a:rPr>
              <a:t>の初期化を行うことができる。</a:t>
            </a:r>
            <a:endParaRPr kumimoji="1" lang="ja-JP" altLang="en-US" dirty="0"/>
          </a:p>
        </p:txBody>
      </p:sp>
      <p:sp>
        <p:nvSpPr>
          <p:cNvPr id="5" name="正方形/長方形 4">
            <a:extLst>
              <a:ext uri="{FF2B5EF4-FFF2-40B4-BE49-F238E27FC236}">
                <a16:creationId xmlns:a16="http://schemas.microsoft.com/office/drawing/2014/main" id="{382267FF-EBD3-4A84-BA1F-5C7B5EE6DB87}"/>
              </a:ext>
            </a:extLst>
          </p:cNvPr>
          <p:cNvSpPr/>
          <p:nvPr/>
        </p:nvSpPr>
        <p:spPr>
          <a:xfrm>
            <a:off x="691800" y="2785481"/>
            <a:ext cx="7760400" cy="308125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リンクリストを初期化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1 -&gt; 3 -&gt; 2 -&gt; 5 -&gt; 4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各ノードの初期化</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n0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n1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n2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n3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n4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各ノードの次の接続先の指定</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n0.next =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n1.next = n2;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n2.next = n3;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n3.next = n4;</a:t>
            </a:r>
          </a:p>
        </p:txBody>
      </p:sp>
    </p:spTree>
    <p:extLst>
      <p:ext uri="{BB962C8B-B14F-4D97-AF65-F5344CB8AC3E}">
        <p14:creationId xmlns:p14="http://schemas.microsoft.com/office/powerpoint/2010/main" val="1212408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4CC180EF-2D04-4B23-9431-F6584F5CB2F8}"/>
              </a:ext>
            </a:extLst>
          </p:cNvPr>
          <p:cNvSpPr/>
          <p:nvPr/>
        </p:nvSpPr>
        <p:spPr>
          <a:xfrm>
            <a:off x="242887" y="3657600"/>
            <a:ext cx="8658225" cy="292576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pPr>
              <a:buFont typeface="+mj-ea"/>
              <a:buAutoNum type="circleNumDbPlain"/>
            </a:pPr>
            <a:r>
              <a:rPr kumimoji="1" lang="ja-JP" altLang="en-US" sz="2000" dirty="0"/>
              <a:t>バブルソート（</a:t>
            </a:r>
            <a:r>
              <a:rPr kumimoji="1" lang="en-US" altLang="ja-JP" sz="2000" dirty="0"/>
              <a:t>Bubble Sort</a:t>
            </a:r>
            <a:r>
              <a:rPr kumimoji="1" lang="ja-JP" altLang="en-US" sz="2000" dirty="0"/>
              <a:t>）</a:t>
            </a:r>
            <a:endParaRPr kumimoji="1" lang="en-US" altLang="ja-JP" sz="2000" dirty="0"/>
          </a:p>
          <a:p>
            <a:r>
              <a:rPr lang="ja-JP" altLang="en-US" sz="2000" dirty="0"/>
              <a:t>バブルソートについて</a:t>
            </a:r>
            <a:endParaRPr kumimoji="1" lang="en-US" altLang="ja-JP" sz="2000" dirty="0"/>
          </a:p>
          <a:p>
            <a:pPr marL="0" indent="0">
              <a:buNone/>
            </a:pPr>
            <a:r>
              <a:rPr kumimoji="1" lang="ja-JP" altLang="en-US" dirty="0"/>
              <a:t>　バブルソートは</a:t>
            </a:r>
            <a:r>
              <a:rPr lang="ja-JP" altLang="en-US" b="0" i="0" dirty="0">
                <a:solidFill>
                  <a:srgbClr val="1D1D20"/>
                </a:solidFill>
                <a:effectLst/>
                <a:latin typeface="-apple-system"/>
              </a:rPr>
              <a:t>最も基本的なソートアルゴリズムの</a:t>
            </a:r>
            <a:r>
              <a:rPr lang="ja-JP" altLang="en-US" dirty="0">
                <a:solidFill>
                  <a:srgbClr val="1D1D20"/>
                </a:solidFill>
                <a:latin typeface="-apple-system"/>
              </a:rPr>
              <a:t>１つである。</a:t>
            </a:r>
            <a:endParaRPr lang="en-US" altLang="ja-JP" dirty="0">
              <a:solidFill>
                <a:srgbClr val="1D1D20"/>
              </a:solidFill>
              <a:latin typeface="-apple-system"/>
            </a:endParaRPr>
          </a:p>
          <a:p>
            <a:pPr marL="0" indent="0">
              <a:buNone/>
            </a:pPr>
            <a:r>
              <a:rPr kumimoji="1" lang="ja-JP" altLang="en-US" dirty="0">
                <a:solidFill>
                  <a:srgbClr val="1D1D20"/>
                </a:solidFill>
                <a:latin typeface="-apple-system"/>
              </a:rPr>
              <a:t>　</a:t>
            </a:r>
            <a:r>
              <a:rPr lang="ja-JP" altLang="en-US" b="0" i="0" dirty="0">
                <a:solidFill>
                  <a:srgbClr val="1D1D20"/>
                </a:solidFill>
                <a:effectLst/>
                <a:latin typeface="-apple-system"/>
              </a:rPr>
              <a:t>配列の左端から右に走査し、隣接する要素のサイズを１つ</a:t>
            </a:r>
            <a:r>
              <a:rPr lang="ja-JP" altLang="en-US" dirty="0">
                <a:solidFill>
                  <a:srgbClr val="1D1D20"/>
                </a:solidFill>
                <a:latin typeface="-apple-system"/>
              </a:rPr>
              <a:t>１</a:t>
            </a:r>
            <a:r>
              <a:rPr lang="ja-JP" altLang="en-US" b="0" i="0" dirty="0">
                <a:solidFill>
                  <a:srgbClr val="1D1D20"/>
                </a:solidFill>
                <a:effectLst/>
                <a:latin typeface="-apple-system"/>
              </a:rPr>
              <a:t>つ順番に比較して</a:t>
            </a:r>
            <a:r>
              <a:rPr lang="ja-JP" altLang="en-US" i="0" dirty="0">
                <a:solidFill>
                  <a:srgbClr val="1D1D20"/>
                </a:solidFill>
                <a:effectLst/>
                <a:latin typeface="-apple-system"/>
              </a:rPr>
              <a:t>左要素 </a:t>
            </a:r>
            <a:r>
              <a:rPr lang="en-US" altLang="ja-JP" i="0" dirty="0">
                <a:solidFill>
                  <a:srgbClr val="1D1D20"/>
                </a:solidFill>
                <a:effectLst/>
                <a:latin typeface="-apple-system"/>
              </a:rPr>
              <a:t>&gt; </a:t>
            </a:r>
            <a:r>
              <a:rPr lang="ja-JP" altLang="en-US" i="0" dirty="0">
                <a:solidFill>
                  <a:srgbClr val="1D1D20"/>
                </a:solidFill>
                <a:effectLst/>
                <a:latin typeface="-apple-system"/>
              </a:rPr>
              <a:t>右要素であれば交換</a:t>
            </a:r>
            <a:r>
              <a:rPr lang="ja-JP" altLang="en-US" b="0" i="0" dirty="0">
                <a:solidFill>
                  <a:srgbClr val="1D1D20"/>
                </a:solidFill>
                <a:effectLst/>
                <a:latin typeface="-apple-system"/>
              </a:rPr>
              <a:t>していく。</a:t>
            </a:r>
            <a:r>
              <a:rPr lang="ja-JP" altLang="en-US" b="1" i="0" dirty="0">
                <a:solidFill>
                  <a:srgbClr val="1D1D20"/>
                </a:solidFill>
                <a:effectLst/>
                <a:latin typeface="-apple-system"/>
              </a:rPr>
              <a:t>最終的に</a:t>
            </a:r>
            <a:r>
              <a:rPr lang="ja-JP" altLang="en-US" b="1" dirty="0">
                <a:solidFill>
                  <a:srgbClr val="1D1D20"/>
                </a:solidFill>
                <a:latin typeface="-apple-system"/>
              </a:rPr>
              <a:t>１</a:t>
            </a:r>
            <a:r>
              <a:rPr lang="ja-JP" altLang="en-US" b="1" i="0" dirty="0">
                <a:solidFill>
                  <a:srgbClr val="1D1D20"/>
                </a:solidFill>
                <a:effectLst/>
                <a:latin typeface="-apple-system"/>
              </a:rPr>
              <a:t>度のプロセスで配列の右端から大きい順で並ぶよう最大要素を移動する</a:t>
            </a:r>
            <a:r>
              <a:rPr lang="ja-JP" altLang="en-US" b="0" i="0" dirty="0">
                <a:solidFill>
                  <a:srgbClr val="1D1D20"/>
                </a:solidFill>
                <a:effectLst/>
                <a:latin typeface="-apple-system"/>
              </a:rPr>
              <a:t>ことで、前述したプロセスを実行していく。</a:t>
            </a:r>
            <a:endParaRPr lang="en-US" altLang="ja-JP" b="0" i="0" dirty="0">
              <a:solidFill>
                <a:srgbClr val="1D1D20"/>
              </a:solidFill>
              <a:effectLst/>
              <a:latin typeface="-apple-system"/>
            </a:endParaRPr>
          </a:p>
          <a:p>
            <a:pPr marL="0" indent="0">
              <a:buNone/>
            </a:pPr>
            <a:r>
              <a:rPr kumimoji="1" lang="ja-JP" altLang="en-US" dirty="0">
                <a:solidFill>
                  <a:srgbClr val="1D1D20"/>
                </a:solidFill>
                <a:latin typeface="-apple-system"/>
              </a:rPr>
              <a:t>　これを繰り返し、右側へインデックスが確定していない要素がなくなった時点でソートが完了する。</a:t>
            </a:r>
            <a:endParaRPr kumimoji="1" lang="ja-JP" altLang="en-US" dirty="0"/>
          </a:p>
        </p:txBody>
      </p:sp>
      <p:sp>
        <p:nvSpPr>
          <p:cNvPr id="26" name="吹き出し: 四角形 25">
            <a:extLst>
              <a:ext uri="{FF2B5EF4-FFF2-40B4-BE49-F238E27FC236}">
                <a16:creationId xmlns:a16="http://schemas.microsoft.com/office/drawing/2014/main" id="{5A6634C7-8826-4CBD-AAA7-0981A3ECD293}"/>
              </a:ext>
            </a:extLst>
          </p:cNvPr>
          <p:cNvSpPr/>
          <p:nvPr/>
        </p:nvSpPr>
        <p:spPr>
          <a:xfrm>
            <a:off x="796043" y="5652886"/>
            <a:ext cx="1661922" cy="609600"/>
          </a:xfrm>
          <a:prstGeom prst="wedgeRectCallout">
            <a:avLst>
              <a:gd name="adj1" fmla="val 15210"/>
              <a:gd name="adj2" fmla="val -8750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左要素と右要素を１つずつ比較・交換</a:t>
            </a:r>
          </a:p>
        </p:txBody>
      </p:sp>
      <p:grpSp>
        <p:nvGrpSpPr>
          <p:cNvPr id="11" name="グループ化 10">
            <a:extLst>
              <a:ext uri="{FF2B5EF4-FFF2-40B4-BE49-F238E27FC236}">
                <a16:creationId xmlns:a16="http://schemas.microsoft.com/office/drawing/2014/main" id="{B7411125-4001-45C5-BCBA-B2E563ABB756}"/>
              </a:ext>
            </a:extLst>
          </p:cNvPr>
          <p:cNvGrpSpPr/>
          <p:nvPr/>
        </p:nvGrpSpPr>
        <p:grpSpPr>
          <a:xfrm>
            <a:off x="457199" y="3998250"/>
            <a:ext cx="4114800" cy="980187"/>
            <a:chOff x="1707357" y="3159323"/>
            <a:chExt cx="5536413" cy="1301354"/>
          </a:xfrm>
        </p:grpSpPr>
        <p:grpSp>
          <p:nvGrpSpPr>
            <p:cNvPr id="10" name="グループ化 9">
              <a:extLst>
                <a:ext uri="{FF2B5EF4-FFF2-40B4-BE49-F238E27FC236}">
                  <a16:creationId xmlns:a16="http://schemas.microsoft.com/office/drawing/2014/main" id="{1F448D4A-1A5A-4772-94CA-3E4EF4A41399}"/>
                </a:ext>
              </a:extLst>
            </p:cNvPr>
            <p:cNvGrpSpPr/>
            <p:nvPr/>
          </p:nvGrpSpPr>
          <p:grpSpPr>
            <a:xfrm>
              <a:off x="1707357" y="3159323"/>
              <a:ext cx="5536413" cy="1301354"/>
              <a:chOff x="1516857" y="3854648"/>
              <a:chExt cx="5536413" cy="1301354"/>
            </a:xfrm>
          </p:grpSpPr>
          <p:sp>
            <p:nvSpPr>
              <p:cNvPr id="4" name="楕円 3">
                <a:extLst>
                  <a:ext uri="{FF2B5EF4-FFF2-40B4-BE49-F238E27FC236}">
                    <a16:creationId xmlns:a16="http://schemas.microsoft.com/office/drawing/2014/main" id="{D2E49C2A-2738-431B-8185-EE3A7D89EB9C}"/>
                  </a:ext>
                </a:extLst>
              </p:cNvPr>
              <p:cNvSpPr/>
              <p:nvPr/>
            </p:nvSpPr>
            <p:spPr>
              <a:xfrm>
                <a:off x="2640808" y="4229100"/>
                <a:ext cx="609600" cy="5905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楕円 4">
                <a:extLst>
                  <a:ext uri="{FF2B5EF4-FFF2-40B4-BE49-F238E27FC236}">
                    <a16:creationId xmlns:a16="http://schemas.microsoft.com/office/drawing/2014/main" id="{163595B0-B9E0-4562-8AB8-5FA86D5685A8}"/>
                  </a:ext>
                </a:extLst>
              </p:cNvPr>
              <p:cNvSpPr/>
              <p:nvPr/>
            </p:nvSpPr>
            <p:spPr>
              <a:xfrm>
                <a:off x="3284937" y="4083841"/>
                <a:ext cx="895350" cy="878682"/>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A1121333-0F45-4EAF-995F-426205DD72BD}"/>
                  </a:ext>
                </a:extLst>
              </p:cNvPr>
              <p:cNvSpPr/>
              <p:nvPr/>
            </p:nvSpPr>
            <p:spPr>
              <a:xfrm>
                <a:off x="1516857" y="3966567"/>
                <a:ext cx="1095375" cy="1077516"/>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9E5A2DA0-A0D2-4593-909A-455FC1140895}"/>
                  </a:ext>
                </a:extLst>
              </p:cNvPr>
              <p:cNvSpPr/>
              <p:nvPr/>
            </p:nvSpPr>
            <p:spPr>
              <a:xfrm>
                <a:off x="4208863" y="4229100"/>
                <a:ext cx="609600" cy="5905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22807AF-9A43-42C0-95B4-5879D6B89249}"/>
                  </a:ext>
                </a:extLst>
              </p:cNvPr>
              <p:cNvSpPr/>
              <p:nvPr/>
            </p:nvSpPr>
            <p:spPr>
              <a:xfrm>
                <a:off x="6234120" y="4126703"/>
                <a:ext cx="819150" cy="79295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B977A00A-F015-4EAF-B65D-E431C8C901F3}"/>
                  </a:ext>
                </a:extLst>
              </p:cNvPr>
              <p:cNvSpPr/>
              <p:nvPr/>
            </p:nvSpPr>
            <p:spPr>
              <a:xfrm>
                <a:off x="4847039" y="3854648"/>
                <a:ext cx="1357311" cy="130135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cxnSp>
          <p:nvCxnSpPr>
            <p:cNvPr id="12" name="コネクタ: 曲線 11">
              <a:extLst>
                <a:ext uri="{FF2B5EF4-FFF2-40B4-BE49-F238E27FC236}">
                  <a16:creationId xmlns:a16="http://schemas.microsoft.com/office/drawing/2014/main" id="{E2450B6C-EB57-4A46-92E4-0AA1CEF3D5E0}"/>
                </a:ext>
              </a:extLst>
            </p:cNvPr>
            <p:cNvCxnSpPr>
              <a:stCxn id="6" idx="4"/>
              <a:endCxn id="4" idx="4"/>
            </p:cNvCxnSpPr>
            <p:nvPr/>
          </p:nvCxnSpPr>
          <p:spPr>
            <a:xfrm rot="5400000" flipH="1" flipV="1">
              <a:off x="2583359" y="3796010"/>
              <a:ext cx="224433" cy="881063"/>
            </a:xfrm>
            <a:prstGeom prst="curvedConnector3">
              <a:avLst>
                <a:gd name="adj1" fmla="val -101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曲線 12">
              <a:extLst>
                <a:ext uri="{FF2B5EF4-FFF2-40B4-BE49-F238E27FC236}">
                  <a16:creationId xmlns:a16="http://schemas.microsoft.com/office/drawing/2014/main" id="{EE5BC33F-3207-45DF-9447-561108BA955F}"/>
                </a:ext>
              </a:extLst>
            </p:cNvPr>
            <p:cNvCxnSpPr>
              <a:cxnSpLocks/>
              <a:stCxn id="6" idx="4"/>
              <a:endCxn id="5" idx="4"/>
            </p:cNvCxnSpPr>
            <p:nvPr/>
          </p:nvCxnSpPr>
          <p:spPr>
            <a:xfrm rot="5400000" flipH="1" flipV="1">
              <a:off x="3048298" y="3473944"/>
              <a:ext cx="81560" cy="1668067"/>
            </a:xfrm>
            <a:prstGeom prst="curvedConnector3">
              <a:avLst>
                <a:gd name="adj1" fmla="val -3970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曲線 17">
              <a:extLst>
                <a:ext uri="{FF2B5EF4-FFF2-40B4-BE49-F238E27FC236}">
                  <a16:creationId xmlns:a16="http://schemas.microsoft.com/office/drawing/2014/main" id="{376B48F7-59FA-474F-9301-6A9245C25386}"/>
                </a:ext>
              </a:extLst>
            </p:cNvPr>
            <p:cNvCxnSpPr>
              <a:cxnSpLocks/>
              <a:stCxn id="6" idx="4"/>
              <a:endCxn id="7" idx="4"/>
            </p:cNvCxnSpPr>
            <p:nvPr/>
          </p:nvCxnSpPr>
          <p:spPr>
            <a:xfrm rot="5400000" flipH="1" flipV="1">
              <a:off x="3367387" y="3011983"/>
              <a:ext cx="224433" cy="2449118"/>
            </a:xfrm>
            <a:prstGeom prst="curvedConnector3">
              <a:avLst>
                <a:gd name="adj1" fmla="val -1909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曲線 21">
              <a:extLst>
                <a:ext uri="{FF2B5EF4-FFF2-40B4-BE49-F238E27FC236}">
                  <a16:creationId xmlns:a16="http://schemas.microsoft.com/office/drawing/2014/main" id="{2B488C74-DA6C-4220-B70F-D6353847D7CE}"/>
                </a:ext>
              </a:extLst>
            </p:cNvPr>
            <p:cNvCxnSpPr>
              <a:cxnSpLocks/>
              <a:stCxn id="6" idx="4"/>
              <a:endCxn id="9" idx="4"/>
            </p:cNvCxnSpPr>
            <p:nvPr/>
          </p:nvCxnSpPr>
          <p:spPr>
            <a:xfrm rot="16200000" flipH="1">
              <a:off x="3929661" y="2674142"/>
              <a:ext cx="111919" cy="3461150"/>
            </a:xfrm>
            <a:prstGeom prst="curvedConnector3">
              <a:avLst>
                <a:gd name="adj1" fmla="val 4829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97CB3322-C731-4605-9D6C-A96A87D03CF7}"/>
                </a:ext>
              </a:extLst>
            </p:cNvPr>
            <p:cNvCxnSpPr>
              <a:cxnSpLocks/>
              <a:stCxn id="9" idx="4"/>
              <a:endCxn id="8" idx="4"/>
            </p:cNvCxnSpPr>
            <p:nvPr/>
          </p:nvCxnSpPr>
          <p:spPr>
            <a:xfrm rot="5400000" flipH="1" flipV="1">
              <a:off x="6157024" y="3783506"/>
              <a:ext cx="236342" cy="1118000"/>
            </a:xfrm>
            <a:prstGeom prst="curvedConnector3">
              <a:avLst>
                <a:gd name="adj1" fmla="val -96724"/>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7E54CEF7-7B47-4BB1-ADD5-1CD54BD93CD0}"/>
              </a:ext>
            </a:extLst>
          </p:cNvPr>
          <p:cNvGrpSpPr/>
          <p:nvPr/>
        </p:nvGrpSpPr>
        <p:grpSpPr>
          <a:xfrm>
            <a:off x="4583064" y="4874420"/>
            <a:ext cx="4114799" cy="980187"/>
            <a:chOff x="5429473" y="4552128"/>
            <a:chExt cx="4114799" cy="980187"/>
          </a:xfrm>
        </p:grpSpPr>
        <p:sp>
          <p:nvSpPr>
            <p:cNvPr id="32" name="楕円 31">
              <a:extLst>
                <a:ext uri="{FF2B5EF4-FFF2-40B4-BE49-F238E27FC236}">
                  <a16:creationId xmlns:a16="http://schemas.microsoft.com/office/drawing/2014/main" id="{70A3366D-3831-43E8-BC56-809F5114F64A}"/>
                </a:ext>
              </a:extLst>
            </p:cNvPr>
            <p:cNvSpPr/>
            <p:nvPr/>
          </p:nvSpPr>
          <p:spPr>
            <a:xfrm>
              <a:off x="5429473" y="4820719"/>
              <a:ext cx="453070" cy="444806"/>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楕円 32">
              <a:extLst>
                <a:ext uri="{FF2B5EF4-FFF2-40B4-BE49-F238E27FC236}">
                  <a16:creationId xmlns:a16="http://schemas.microsoft.com/office/drawing/2014/main" id="{BA25A4D2-3BA3-4514-A8EE-3A3F248EAAB4}"/>
                </a:ext>
              </a:extLst>
            </p:cNvPr>
            <p:cNvSpPr/>
            <p:nvPr/>
          </p:nvSpPr>
          <p:spPr>
            <a:xfrm>
              <a:off x="5908206" y="4711309"/>
              <a:ext cx="665446" cy="66182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楕円 33">
              <a:extLst>
                <a:ext uri="{FF2B5EF4-FFF2-40B4-BE49-F238E27FC236}">
                  <a16:creationId xmlns:a16="http://schemas.microsoft.com/office/drawing/2014/main" id="{4EA3812F-E086-46C8-A09B-8AFF6086D3FA}"/>
                </a:ext>
              </a:extLst>
            </p:cNvPr>
            <p:cNvSpPr/>
            <p:nvPr/>
          </p:nvSpPr>
          <p:spPr>
            <a:xfrm>
              <a:off x="7069755" y="4636427"/>
              <a:ext cx="814110" cy="81159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楕円 34">
              <a:extLst>
                <a:ext uri="{FF2B5EF4-FFF2-40B4-BE49-F238E27FC236}">
                  <a16:creationId xmlns:a16="http://schemas.microsoft.com/office/drawing/2014/main" id="{72936D54-601B-4C78-BAAD-CF77C49340AD}"/>
                </a:ext>
              </a:extLst>
            </p:cNvPr>
            <p:cNvSpPr/>
            <p:nvPr/>
          </p:nvSpPr>
          <p:spPr>
            <a:xfrm>
              <a:off x="6594891" y="4820719"/>
              <a:ext cx="453070" cy="444806"/>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楕円 35">
              <a:extLst>
                <a:ext uri="{FF2B5EF4-FFF2-40B4-BE49-F238E27FC236}">
                  <a16:creationId xmlns:a16="http://schemas.microsoft.com/office/drawing/2014/main" id="{E0E7094B-26E4-47D1-A954-EDF9FF733B10}"/>
                </a:ext>
              </a:extLst>
            </p:cNvPr>
            <p:cNvSpPr/>
            <p:nvPr/>
          </p:nvSpPr>
          <p:spPr>
            <a:xfrm>
              <a:off x="7905659" y="4743592"/>
              <a:ext cx="608813" cy="59726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楕円 36">
              <a:extLst>
                <a:ext uri="{FF2B5EF4-FFF2-40B4-BE49-F238E27FC236}">
                  <a16:creationId xmlns:a16="http://schemas.microsoft.com/office/drawing/2014/main" id="{848F45AA-DE72-4902-A641-4DF811FD0BB2}"/>
                </a:ext>
              </a:extLst>
            </p:cNvPr>
            <p:cNvSpPr/>
            <p:nvPr/>
          </p:nvSpPr>
          <p:spPr>
            <a:xfrm>
              <a:off x="8535485" y="4552128"/>
              <a:ext cx="1008787" cy="980187"/>
            </a:xfrm>
            <a:prstGeom prst="ellipse">
              <a:avLst/>
            </a:prstGeom>
            <a:solidFill>
              <a:schemeClr val="bg1">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8" name="矢印: 折線 37">
            <a:extLst>
              <a:ext uri="{FF2B5EF4-FFF2-40B4-BE49-F238E27FC236}">
                <a16:creationId xmlns:a16="http://schemas.microsoft.com/office/drawing/2014/main" id="{BCE98AFE-4EB1-457D-B8C7-C301C356FFA5}"/>
              </a:ext>
            </a:extLst>
          </p:cNvPr>
          <p:cNvSpPr/>
          <p:nvPr/>
        </p:nvSpPr>
        <p:spPr>
          <a:xfrm rot="5400000">
            <a:off x="4740590" y="4322159"/>
            <a:ext cx="535146" cy="608813"/>
          </a:xfrm>
          <a:prstGeom prst="ben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吹き出し: 四角形 51">
            <a:extLst>
              <a:ext uri="{FF2B5EF4-FFF2-40B4-BE49-F238E27FC236}">
                <a16:creationId xmlns:a16="http://schemas.microsoft.com/office/drawing/2014/main" id="{2FE6E1E8-191E-4DA1-940E-7D330A5D7B1B}"/>
              </a:ext>
            </a:extLst>
          </p:cNvPr>
          <p:cNvSpPr/>
          <p:nvPr/>
        </p:nvSpPr>
        <p:spPr>
          <a:xfrm>
            <a:off x="6031294" y="3889914"/>
            <a:ext cx="2162175" cy="820675"/>
          </a:xfrm>
          <a:prstGeom prst="wedgeRectCallout">
            <a:avLst>
              <a:gd name="adj1" fmla="val 34153"/>
              <a:gd name="adj2" fmla="val 75229"/>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この配列における最大要素の特定と確定</a:t>
            </a:r>
          </a:p>
        </p:txBody>
      </p:sp>
      <p:sp>
        <p:nvSpPr>
          <p:cNvPr id="54" name="左中かっこ 53">
            <a:extLst>
              <a:ext uri="{FF2B5EF4-FFF2-40B4-BE49-F238E27FC236}">
                <a16:creationId xmlns:a16="http://schemas.microsoft.com/office/drawing/2014/main" id="{44D7E80C-58C4-4ABD-A311-99EE0C5EBCB7}"/>
              </a:ext>
            </a:extLst>
          </p:cNvPr>
          <p:cNvSpPr/>
          <p:nvPr/>
        </p:nvSpPr>
        <p:spPr>
          <a:xfrm rot="16200000">
            <a:off x="5935053" y="4283318"/>
            <a:ext cx="330849" cy="3155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1FE44F28-38D2-4329-AF79-83CA3593FEE7}"/>
              </a:ext>
            </a:extLst>
          </p:cNvPr>
          <p:cNvSpPr txBox="1"/>
          <p:nvPr/>
        </p:nvSpPr>
        <p:spPr>
          <a:xfrm>
            <a:off x="4922109" y="6058564"/>
            <a:ext cx="2356735" cy="369332"/>
          </a:xfrm>
          <a:prstGeom prst="rect">
            <a:avLst/>
          </a:prstGeom>
          <a:noFill/>
        </p:spPr>
        <p:txBody>
          <a:bodyPr wrap="none" rtlCol="0">
            <a:spAutoFit/>
          </a:bodyPr>
          <a:lstStyle/>
          <a:p>
            <a:r>
              <a:rPr kumimoji="1" lang="ja-JP" altLang="en-US" dirty="0"/>
              <a:t>ソートが未完了の要素</a:t>
            </a:r>
          </a:p>
        </p:txBody>
      </p:sp>
    </p:spTree>
    <p:extLst>
      <p:ext uri="{BB962C8B-B14F-4D97-AF65-F5344CB8AC3E}">
        <p14:creationId xmlns:p14="http://schemas.microsoft.com/office/powerpoint/2010/main" val="36941722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endParaRPr kumimoji="1" lang="en-US" altLang="ja-JP" sz="2000" dirty="0"/>
          </a:p>
          <a:p>
            <a:pPr marL="800100" lvl="1" indent="-342900">
              <a:buFont typeface="+mj-lt"/>
              <a:buAutoNum type="arabicPeriod"/>
            </a:pPr>
            <a:r>
              <a:rPr kumimoji="1" lang="ja-JP" altLang="en-US" dirty="0"/>
              <a:t>配列の長さを</a:t>
            </a:r>
            <a:r>
              <a:rPr kumimoji="1" lang="en-US" altLang="ja-JP" dirty="0"/>
              <a:t>n</a:t>
            </a:r>
            <a:r>
              <a:rPr kumimoji="1" lang="ja-JP" altLang="en-US" dirty="0"/>
              <a:t>とすると、最初の比較・交換の後、配列の最大の要素はすでに正しい位置にあるので、残りのソートが完了していない</a:t>
            </a:r>
            <a:r>
              <a:rPr kumimoji="1" lang="en-US" altLang="ja-JP" dirty="0"/>
              <a:t>n-1</a:t>
            </a:r>
            <a:r>
              <a:rPr kumimoji="1" lang="ja-JP" altLang="en-US" dirty="0"/>
              <a:t>個の要素を並べ替える</a:t>
            </a:r>
            <a:endParaRPr kumimoji="1" lang="en-US" altLang="ja-JP" dirty="0"/>
          </a:p>
          <a:p>
            <a:pPr marL="800100" lvl="1" indent="-342900">
              <a:buFont typeface="+mj-lt"/>
              <a:buAutoNum type="arabicPeriod"/>
            </a:pPr>
            <a:r>
              <a:rPr kumimoji="1" lang="ja-JP" altLang="en-US" dirty="0"/>
              <a:t>同様に、残りの</a:t>
            </a:r>
            <a:r>
              <a:rPr kumimoji="1" lang="en-US" altLang="ja-JP" dirty="0"/>
              <a:t>n-1</a:t>
            </a:r>
            <a:r>
              <a:rPr kumimoji="1" lang="ja-JP" altLang="en-US" dirty="0"/>
              <a:t>個の要素に対して</a:t>
            </a:r>
            <a:r>
              <a:rPr lang="ja-JP" altLang="en-US" dirty="0"/>
              <a:t>比較・交換を実施</a:t>
            </a:r>
            <a:r>
              <a:rPr kumimoji="1" lang="ja-JP" altLang="en-US" dirty="0"/>
              <a:t>すると、</a:t>
            </a:r>
            <a:r>
              <a:rPr kumimoji="1" lang="en-US" altLang="ja-JP" dirty="0"/>
              <a:t>2</a:t>
            </a:r>
            <a:r>
              <a:rPr kumimoji="1" lang="ja-JP" altLang="en-US" dirty="0"/>
              <a:t>番目に大きい要素が正しい位置（右端から２番目）に入れ替わり、</a:t>
            </a:r>
            <a:r>
              <a:rPr kumimoji="1" lang="en-US" altLang="ja-JP" dirty="0"/>
              <a:t>n-2</a:t>
            </a:r>
            <a:r>
              <a:rPr kumimoji="1" lang="ja-JP" altLang="en-US" dirty="0"/>
              <a:t>個の要素だけがソート未完了の状態で残ることになる</a:t>
            </a:r>
            <a:endParaRPr kumimoji="1" lang="en-US" altLang="ja-JP" dirty="0"/>
          </a:p>
          <a:p>
            <a:pPr marL="800100" lvl="1" indent="-342900">
              <a:buFont typeface="+mj-lt"/>
              <a:buAutoNum type="arabicPeriod"/>
            </a:pPr>
            <a:r>
              <a:rPr kumimoji="1" lang="ja-JP" altLang="en-US" dirty="0"/>
              <a:t>上記の処理をループすることで配列全体のソートを完了させる</a:t>
            </a:r>
          </a:p>
        </p:txBody>
      </p:sp>
      <p:sp>
        <p:nvSpPr>
          <p:cNvPr id="4" name="正方形/長方形 3">
            <a:extLst>
              <a:ext uri="{FF2B5EF4-FFF2-40B4-BE49-F238E27FC236}">
                <a16:creationId xmlns:a16="http://schemas.microsoft.com/office/drawing/2014/main" id="{7C1AD88B-AC0E-4640-98C9-7222ADC62934}"/>
              </a:ext>
            </a:extLst>
          </p:cNvPr>
          <p:cNvSpPr/>
          <p:nvPr/>
        </p:nvSpPr>
        <p:spPr>
          <a:xfrm>
            <a:off x="691800" y="3343275"/>
            <a:ext cx="7760400" cy="317026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バブルソート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bubbleSort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外周ループ：ソートされる要素の数は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 n-2, ..., 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0;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内周</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ループ：バブリング操作</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j = 0; j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をスワップする。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0663946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ADD06837-3C30-4718-8F43-C3632CAB14AA}"/>
              </a:ext>
            </a:extLst>
          </p:cNvPr>
          <p:cNvSpPr/>
          <p:nvPr/>
        </p:nvSpPr>
        <p:spPr>
          <a:xfrm>
            <a:off x="242887" y="3103926"/>
            <a:ext cx="8658225" cy="347943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normAutofit/>
          </a:bodyPr>
          <a:lstStyle/>
          <a:p>
            <a:pPr>
              <a:buFont typeface="+mj-ea"/>
              <a:buAutoNum type="circleNumDbPlain" startAt="2"/>
            </a:pPr>
            <a:r>
              <a:rPr kumimoji="1" lang="ja-JP" altLang="en-US" sz="2000" dirty="0"/>
              <a:t>挿入ソート（</a:t>
            </a:r>
            <a:r>
              <a:rPr kumimoji="1" lang="en-US" altLang="ja-JP" sz="2000" dirty="0"/>
              <a:t>Insertion Sort</a:t>
            </a:r>
            <a:r>
              <a:rPr kumimoji="1" lang="ja-JP" altLang="en-US" sz="2000" dirty="0"/>
              <a:t>）</a:t>
            </a:r>
            <a:endParaRPr kumimoji="1" lang="en-US" altLang="ja-JP" sz="2000" dirty="0"/>
          </a:p>
          <a:p>
            <a:r>
              <a:rPr lang="ja-JP" altLang="en-US" sz="2000" dirty="0"/>
              <a:t>挿入ソートについて</a:t>
            </a:r>
            <a:endParaRPr lang="en-US" altLang="ja-JP" sz="2000" dirty="0"/>
          </a:p>
          <a:p>
            <a:pPr marL="0" indent="0">
              <a:buNone/>
            </a:pPr>
            <a:r>
              <a:rPr kumimoji="1" lang="ja-JP" altLang="en-US" dirty="0"/>
              <a:t>　配列挿入操作に基づくソートアルゴリズムである。</a:t>
            </a:r>
            <a:endParaRPr kumimoji="1" lang="en-US" altLang="ja-JP" dirty="0"/>
          </a:p>
          <a:p>
            <a:pPr marL="0" indent="0">
              <a:buNone/>
            </a:pPr>
            <a:r>
              <a:rPr lang="ja-JP" altLang="en-US" dirty="0"/>
              <a:t>　</a:t>
            </a:r>
            <a:r>
              <a:rPr kumimoji="1" lang="ja-JP" altLang="en-US" dirty="0"/>
              <a:t>「挿入ソート」の考え方</a:t>
            </a:r>
            <a:r>
              <a:rPr lang="ja-JP" altLang="en-US" dirty="0"/>
              <a:t>として、</a:t>
            </a:r>
            <a:r>
              <a:rPr kumimoji="1" lang="ja-JP" altLang="en-US" dirty="0"/>
              <a:t>配列のある要素を対象として、その要素</a:t>
            </a:r>
            <a:r>
              <a:rPr lang="ja-JP" altLang="en-US" dirty="0"/>
              <a:t>から左の要素すべてを</a:t>
            </a:r>
            <a:r>
              <a:rPr kumimoji="1" lang="ja-JP" altLang="en-US" dirty="0"/>
              <a:t>比較してその対象の要素を左側の正しい位置に「挿入」</a:t>
            </a:r>
            <a:r>
              <a:rPr lang="ja-JP" altLang="en-US" dirty="0"/>
              <a:t>してソートを実施する。その後、対象の要素を右に１つずつずらして同様の処理を繰り返していくものである。</a:t>
            </a:r>
            <a:endParaRPr kumimoji="1" lang="ja-JP" altLang="en-US" dirty="0"/>
          </a:p>
        </p:txBody>
      </p:sp>
      <p:grpSp>
        <p:nvGrpSpPr>
          <p:cNvPr id="14" name="グループ化 13">
            <a:extLst>
              <a:ext uri="{FF2B5EF4-FFF2-40B4-BE49-F238E27FC236}">
                <a16:creationId xmlns:a16="http://schemas.microsoft.com/office/drawing/2014/main" id="{F3C48E72-5B9D-4BBC-B444-64DB5DD6F32D}"/>
              </a:ext>
            </a:extLst>
          </p:cNvPr>
          <p:cNvGrpSpPr/>
          <p:nvPr/>
        </p:nvGrpSpPr>
        <p:grpSpPr>
          <a:xfrm>
            <a:off x="1427848" y="4088953"/>
            <a:ext cx="3553329" cy="594335"/>
            <a:chOff x="4057146" y="4533510"/>
            <a:chExt cx="2770494" cy="413750"/>
          </a:xfrm>
        </p:grpSpPr>
        <p:sp>
          <p:nvSpPr>
            <p:cNvPr id="4" name="正方形/長方形 3">
              <a:extLst>
                <a:ext uri="{FF2B5EF4-FFF2-40B4-BE49-F238E27FC236}">
                  <a16:creationId xmlns:a16="http://schemas.microsoft.com/office/drawing/2014/main" id="{B32F19B8-CE2D-42AF-AA5C-3BD993D42B6D}"/>
                </a:ext>
              </a:extLst>
            </p:cNvPr>
            <p:cNvSpPr/>
            <p:nvPr/>
          </p:nvSpPr>
          <p:spPr>
            <a:xfrm>
              <a:off x="4057146" y="4533510"/>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正方形/長方形 4">
              <a:extLst>
                <a:ext uri="{FF2B5EF4-FFF2-40B4-BE49-F238E27FC236}">
                  <a16:creationId xmlns:a16="http://schemas.microsoft.com/office/drawing/2014/main" id="{29D6779E-9620-4E82-8E8E-530F84276007}"/>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C67B14B2-9890-4352-BB43-1E0BEA439A85}"/>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ED21508B-92DE-4E26-BE0E-A24B28A4E55E}"/>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A77BE891-5CD9-4FCF-B3D7-AB7C4CB8DEE7}"/>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FDAF9318-DB50-4F9F-AFB1-308959C561F5}"/>
                </a:ext>
              </a:extLst>
            </p:cNvPr>
            <p:cNvSpPr/>
            <p:nvPr/>
          </p:nvSpPr>
          <p:spPr>
            <a:xfrm>
              <a:off x="6402195" y="4537135"/>
              <a:ext cx="425445" cy="408049"/>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2" name="吹き出し: 四角形 31">
            <a:extLst>
              <a:ext uri="{FF2B5EF4-FFF2-40B4-BE49-F238E27FC236}">
                <a16:creationId xmlns:a16="http://schemas.microsoft.com/office/drawing/2014/main" id="{D9887FBC-EA05-4BF7-B82D-7C5D400A28A5}"/>
              </a:ext>
            </a:extLst>
          </p:cNvPr>
          <p:cNvSpPr/>
          <p:nvPr/>
        </p:nvSpPr>
        <p:spPr>
          <a:xfrm>
            <a:off x="5390035" y="3960101"/>
            <a:ext cx="2608952" cy="714997"/>
          </a:xfrm>
          <a:prstGeom prst="wedgeRectCallout">
            <a:avLst>
              <a:gd name="adj1" fmla="val -82456"/>
              <a:gd name="adj2" fmla="val -81375"/>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比較の結果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が小さいので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を左側へ正しい位置に挿入</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a:extLst>
              <a:ext uri="{FF2B5EF4-FFF2-40B4-BE49-F238E27FC236}">
                <a16:creationId xmlns:a16="http://schemas.microsoft.com/office/drawing/2014/main" id="{1C3B7968-70AA-4305-9EF4-6597C5927AFE}"/>
              </a:ext>
            </a:extLst>
          </p:cNvPr>
          <p:cNvSpPr txBox="1"/>
          <p:nvPr/>
        </p:nvSpPr>
        <p:spPr>
          <a:xfrm>
            <a:off x="3119443" y="4123319"/>
            <a:ext cx="184731" cy="369332"/>
          </a:xfrm>
          <a:prstGeom prst="rect">
            <a:avLst/>
          </a:prstGeom>
          <a:noFill/>
        </p:spPr>
        <p:txBody>
          <a:bodyPr wrap="none" rtlCol="0">
            <a:spAutoFit/>
          </a:bodyPr>
          <a:lstStyle/>
          <a:p>
            <a:endParaRPr kumimoji="1" lang="ja-JP" altLang="en-US" dirty="0"/>
          </a:p>
        </p:txBody>
      </p:sp>
      <p:cxnSp>
        <p:nvCxnSpPr>
          <p:cNvPr id="34" name="コネクタ: 曲線 33">
            <a:extLst>
              <a:ext uri="{FF2B5EF4-FFF2-40B4-BE49-F238E27FC236}">
                <a16:creationId xmlns:a16="http://schemas.microsoft.com/office/drawing/2014/main" id="{6F572C7F-AA17-4185-B034-2C2A47E6451B}"/>
              </a:ext>
            </a:extLst>
          </p:cNvPr>
          <p:cNvCxnSpPr>
            <a:cxnSpLocks/>
            <a:stCxn id="9" idx="0"/>
            <a:endCxn id="36" idx="0"/>
          </p:cNvCxnSpPr>
          <p:nvPr/>
        </p:nvCxnSpPr>
        <p:spPr>
          <a:xfrm rot="16200000" flipH="1" flipV="1">
            <a:off x="3945499" y="3360469"/>
            <a:ext cx="29159" cy="1496539"/>
          </a:xfrm>
          <a:prstGeom prst="curvedConnector3">
            <a:avLst>
              <a:gd name="adj1" fmla="val -1299136"/>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0744C4D-EF10-4ABA-B681-3E768169490D}"/>
              </a:ext>
            </a:extLst>
          </p:cNvPr>
          <p:cNvSpPr txBox="1"/>
          <p:nvPr/>
        </p:nvSpPr>
        <p:spPr>
          <a:xfrm>
            <a:off x="3688208" y="3383279"/>
            <a:ext cx="543739"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挿入</a:t>
            </a:r>
            <a:endParaRPr kumimoji="1" lang="ja-JP" altLang="en-US"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0A1F6FF6-B80E-45F2-A4CF-1455F0F2CE7E}"/>
              </a:ext>
            </a:extLst>
          </p:cNvPr>
          <p:cNvSpPr txBox="1"/>
          <p:nvPr/>
        </p:nvSpPr>
        <p:spPr>
          <a:xfrm>
            <a:off x="2020723" y="4815690"/>
            <a:ext cx="572593" cy="523220"/>
          </a:xfrm>
          <a:prstGeom prst="rect">
            <a:avLst/>
          </a:prstGeom>
          <a:noFill/>
        </p:spPr>
        <p:txBody>
          <a:bodyPr wrap="none" rtlCol="0">
            <a:spAutoFit/>
          </a:bodyPr>
          <a:lstStyle/>
          <a:p>
            <a:pPr algn="ctr"/>
            <a:r>
              <a:rPr lang="en-US" altLang="ja-JP" sz="1400" dirty="0">
                <a:solidFill>
                  <a:schemeClr val="tx2">
                    <a:lumMod val="60000"/>
                    <a:lumOff val="40000"/>
                  </a:schemeClr>
                </a:solidFill>
              </a:rPr>
              <a:t>^</a:t>
            </a:r>
          </a:p>
          <a:p>
            <a:pPr algn="ctr"/>
            <a:r>
              <a:rPr kumimoji="1" lang="en-US" altLang="ja-JP" sz="1400" dirty="0">
                <a:solidFill>
                  <a:schemeClr val="tx2">
                    <a:lumMod val="60000"/>
                    <a:lumOff val="40000"/>
                  </a:schemeClr>
                </a:solidFill>
              </a:rPr>
              <a:t>base</a:t>
            </a:r>
          </a:p>
        </p:txBody>
      </p:sp>
      <p:cxnSp>
        <p:nvCxnSpPr>
          <p:cNvPr id="30" name="コネクタ: 曲線 29">
            <a:extLst>
              <a:ext uri="{FF2B5EF4-FFF2-40B4-BE49-F238E27FC236}">
                <a16:creationId xmlns:a16="http://schemas.microsoft.com/office/drawing/2014/main" id="{981A9CAA-9A78-4E1D-85BA-1BF3041AAEB7}"/>
              </a:ext>
            </a:extLst>
          </p:cNvPr>
          <p:cNvCxnSpPr>
            <a:cxnSpLocks/>
            <a:stCxn id="24" idx="3"/>
            <a:endCxn id="6" idx="2"/>
          </p:cNvCxnSpPr>
          <p:nvPr/>
        </p:nvCxnSpPr>
        <p:spPr>
          <a:xfrm flipV="1">
            <a:off x="2593316" y="4676163"/>
            <a:ext cx="320047" cy="4011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曲線 30">
            <a:extLst>
              <a:ext uri="{FF2B5EF4-FFF2-40B4-BE49-F238E27FC236}">
                <a16:creationId xmlns:a16="http://schemas.microsoft.com/office/drawing/2014/main" id="{9E40EC94-E3F9-425C-81AB-9C6FD9ACB57C}"/>
              </a:ext>
            </a:extLst>
          </p:cNvPr>
          <p:cNvCxnSpPr>
            <a:cxnSpLocks/>
            <a:stCxn id="6" idx="2"/>
            <a:endCxn id="7" idx="2"/>
          </p:cNvCxnSpPr>
          <p:nvPr/>
        </p:nvCxnSpPr>
        <p:spPr>
          <a:xfrm rot="16200000" flipH="1">
            <a:off x="3212490" y="4377035"/>
            <a:ext cx="7125" cy="605379"/>
          </a:xfrm>
          <a:prstGeom prst="curvedConnector3">
            <a:avLst>
              <a:gd name="adj1" fmla="val 33084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D74A9E18-C050-4E12-A7F7-E96B819498F9}"/>
              </a:ext>
            </a:extLst>
          </p:cNvPr>
          <p:cNvCxnSpPr>
            <a:cxnSpLocks/>
            <a:stCxn id="7" idx="2"/>
            <a:endCxn id="8" idx="2"/>
          </p:cNvCxnSpPr>
          <p:nvPr/>
        </p:nvCxnSpPr>
        <p:spPr>
          <a:xfrm rot="5400000" flipH="1" flipV="1">
            <a:off x="3811893" y="4387157"/>
            <a:ext cx="2980" cy="589282"/>
          </a:xfrm>
          <a:prstGeom prst="curvedConnector3">
            <a:avLst>
              <a:gd name="adj1" fmla="val -767114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吹き出し: 四角形 37">
            <a:extLst>
              <a:ext uri="{FF2B5EF4-FFF2-40B4-BE49-F238E27FC236}">
                <a16:creationId xmlns:a16="http://schemas.microsoft.com/office/drawing/2014/main" id="{6CA0AAE4-2D5F-49E4-8D89-C5AE60C6F40C}"/>
              </a:ext>
            </a:extLst>
          </p:cNvPr>
          <p:cNvSpPr/>
          <p:nvPr/>
        </p:nvSpPr>
        <p:spPr>
          <a:xfrm>
            <a:off x="3533172" y="5052097"/>
            <a:ext cx="4379053" cy="1335675"/>
          </a:xfrm>
          <a:prstGeom prst="wedgeRectCallout">
            <a:avLst>
              <a:gd name="adj1" fmla="val -71345"/>
              <a:gd name="adj2" fmla="val -36170"/>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base</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から</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左側のすべての要素に対しソートを実施</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２．ソート終了後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base</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を一つ右に動かして１を再実施</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３．１～２を繰り返す</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9" name="コネクタ: 曲線 38">
            <a:extLst>
              <a:ext uri="{FF2B5EF4-FFF2-40B4-BE49-F238E27FC236}">
                <a16:creationId xmlns:a16="http://schemas.microsoft.com/office/drawing/2014/main" id="{B8DA648E-AC58-479E-B3D0-8F045CC5262E}"/>
              </a:ext>
            </a:extLst>
          </p:cNvPr>
          <p:cNvCxnSpPr>
            <a:cxnSpLocks/>
            <a:stCxn id="8" idx="2"/>
            <a:endCxn id="9" idx="2"/>
          </p:cNvCxnSpPr>
          <p:nvPr/>
        </p:nvCxnSpPr>
        <p:spPr>
          <a:xfrm rot="5400000" flipH="1" flipV="1">
            <a:off x="4408185" y="4380145"/>
            <a:ext cx="2" cy="600324"/>
          </a:xfrm>
          <a:prstGeom prst="curvedConnector3">
            <a:avLst>
              <a:gd name="adj1" fmla="val -114300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4402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endParaRPr kumimoji="1" lang="en-US" altLang="ja-JP" sz="2000" dirty="0"/>
          </a:p>
          <a:p>
            <a:pPr lvl="1">
              <a:buFont typeface="+mj-lt"/>
              <a:buAutoNum type="arabicPeriod"/>
            </a:pPr>
            <a:r>
              <a:rPr kumimoji="1" lang="ja-JP" altLang="en-US" dirty="0"/>
              <a:t>まず配列の</a:t>
            </a:r>
            <a:r>
              <a:rPr kumimoji="1" lang="en-US" altLang="ja-JP" dirty="0"/>
              <a:t>2</a:t>
            </a:r>
            <a:r>
              <a:rPr kumimoji="1" lang="ja-JP" altLang="en-US" dirty="0"/>
              <a:t>番目の要素を「</a:t>
            </a:r>
            <a:r>
              <a:rPr kumimoji="1" lang="en-US" altLang="ja-JP" dirty="0"/>
              <a:t>base</a:t>
            </a:r>
            <a:r>
              <a:rPr kumimoji="1" lang="ja-JP" altLang="en-US" dirty="0"/>
              <a:t>」として選択し、順番通りになるよう「</a:t>
            </a:r>
            <a:r>
              <a:rPr kumimoji="1" lang="en-US" altLang="ja-JP" dirty="0"/>
              <a:t>base</a:t>
            </a:r>
            <a:r>
              <a:rPr kumimoji="1" lang="ja-JP" altLang="en-US" dirty="0"/>
              <a:t>」の要素に対し挿入を行って配列の最初の２つの要素をソートする</a:t>
            </a:r>
            <a:endParaRPr kumimoji="1" lang="en-US" altLang="ja-JP" dirty="0"/>
          </a:p>
          <a:p>
            <a:pPr lvl="1">
              <a:buFont typeface="+mj-lt"/>
              <a:buAutoNum type="arabicPeriod"/>
            </a:pPr>
            <a:r>
              <a:rPr kumimoji="1" lang="en-US" altLang="ja-JP" dirty="0"/>
              <a:t>3</a:t>
            </a:r>
            <a:r>
              <a:rPr kumimoji="1" lang="ja-JP" altLang="en-US" dirty="0"/>
              <a:t>番目の要素を「</a:t>
            </a:r>
            <a:r>
              <a:rPr kumimoji="1" lang="en-US" altLang="ja-JP" dirty="0"/>
              <a:t>base</a:t>
            </a:r>
            <a:r>
              <a:rPr kumimoji="1" lang="ja-JP" altLang="en-US" dirty="0"/>
              <a:t>」として選択し、１と同様に</a:t>
            </a:r>
            <a:r>
              <a:rPr lang="ja-JP" altLang="en-US" dirty="0"/>
              <a:t>「</a:t>
            </a:r>
            <a:r>
              <a:rPr lang="en-US" altLang="ja-JP" dirty="0"/>
              <a:t>base</a:t>
            </a:r>
            <a:r>
              <a:rPr lang="ja-JP" altLang="en-US" dirty="0"/>
              <a:t>」から左側の３要素に対して</a:t>
            </a:r>
            <a:r>
              <a:rPr kumimoji="1" lang="ja-JP" altLang="en-US" dirty="0"/>
              <a:t>ソートを実施する</a:t>
            </a:r>
            <a:endParaRPr kumimoji="1" lang="en-US" altLang="ja-JP" dirty="0"/>
          </a:p>
          <a:p>
            <a:pPr lvl="1">
              <a:buFont typeface="+mj-lt"/>
              <a:buAutoNum type="arabicPeriod"/>
            </a:pPr>
            <a:r>
              <a:rPr lang="ja-JP" altLang="en-US" dirty="0"/>
              <a:t>上記を繰り返していき、最終的に</a:t>
            </a:r>
            <a:r>
              <a:rPr kumimoji="1" lang="ja-JP" altLang="en-US" dirty="0"/>
              <a:t>配列の最後の要素を「</a:t>
            </a:r>
            <a:r>
              <a:rPr kumimoji="1" lang="en-US" altLang="ja-JP" dirty="0"/>
              <a:t>base</a:t>
            </a:r>
            <a:r>
              <a:rPr kumimoji="1" lang="ja-JP" altLang="en-US" dirty="0"/>
              <a:t>」として選択し、左側の要素へ正しい位置へ「挿入」</a:t>
            </a:r>
            <a:r>
              <a:rPr lang="ja-JP" altLang="en-US" dirty="0"/>
              <a:t>を実施すると</a:t>
            </a:r>
            <a:r>
              <a:rPr kumimoji="1" lang="ja-JP" altLang="en-US" dirty="0"/>
              <a:t>すべての要素</a:t>
            </a:r>
            <a:r>
              <a:rPr lang="ja-JP" altLang="en-US" dirty="0"/>
              <a:t>に対して</a:t>
            </a:r>
            <a:r>
              <a:rPr kumimoji="1" lang="ja-JP" altLang="en-US" dirty="0"/>
              <a:t>ソートが完了する</a:t>
            </a:r>
          </a:p>
        </p:txBody>
      </p:sp>
      <p:sp>
        <p:nvSpPr>
          <p:cNvPr id="4" name="正方形/長方形 3">
            <a:extLst>
              <a:ext uri="{FF2B5EF4-FFF2-40B4-BE49-F238E27FC236}">
                <a16:creationId xmlns:a16="http://schemas.microsoft.com/office/drawing/2014/main" id="{6DCE8D34-CCA5-4D93-8C66-42557CEE9619}"/>
              </a:ext>
            </a:extLst>
          </p:cNvPr>
          <p:cNvSpPr/>
          <p:nvPr/>
        </p:nvSpPr>
        <p:spPr>
          <a:xfrm>
            <a:off x="691800" y="3624044"/>
            <a:ext cx="7760400" cy="28043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挿入ソート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insertionSort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外周ループ：</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base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base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内周ループ：ベースを左の正しい位置に挿入する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(j &gt;= 0 &amp;&amp;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&gt; base)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を右に</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つ移動させる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+ 1] = base;         // 2. base</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を正しい位置に配置する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551639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normAutofit/>
          </a:bodyPr>
          <a:lstStyle/>
          <a:p>
            <a:r>
              <a:rPr lang="ja-JP" altLang="en-US" sz="2000" dirty="0"/>
              <a:t>バブルソートと挿入ソートの比較</a:t>
            </a:r>
            <a:endParaRPr lang="en-US" altLang="ja-JP" sz="2000" dirty="0"/>
          </a:p>
          <a:p>
            <a:pPr marL="57150" indent="0">
              <a:buNone/>
            </a:pPr>
            <a:r>
              <a:rPr lang="ja-JP" altLang="en-US" dirty="0"/>
              <a:t>　「バブルソート」と「挿入ソート」はソートアルゴリズムの中でも実装のしやすさを重視しているため、処理速度は遅い部類に分類される。</a:t>
            </a:r>
            <a:endParaRPr lang="en-US" altLang="ja-JP" dirty="0"/>
          </a:p>
          <a:p>
            <a:pPr marL="57150" indent="0">
              <a:buNone/>
            </a:pPr>
            <a:r>
              <a:rPr lang="ja-JP" altLang="en-US" dirty="0"/>
              <a:t>　そのため、短いデータ量であればこれらのアルゴリズムの使用が推奨されている。</a:t>
            </a:r>
            <a:endParaRPr lang="en-US" altLang="ja-JP" dirty="0"/>
          </a:p>
          <a:p>
            <a:pPr marL="57150" indent="0">
              <a:buNone/>
            </a:pPr>
            <a:endParaRPr lang="en-US" altLang="ja-JP" dirty="0"/>
          </a:p>
          <a:p>
            <a:pPr marL="57150" indent="0">
              <a:buNone/>
            </a:pPr>
            <a:r>
              <a:rPr lang="ja-JP" altLang="en-US" dirty="0"/>
              <a:t>　複雑さを比較してみるとどちらも同じだが、「バブルソート」は要素の入れ替えであり、一時変数と合計３回の単位演算が必要なのに対し、「挿入ソート」は代入であり、１回の単位演算で済むため、バブルソートの計算量は挿入ソートの約３倍と概算することができる。</a:t>
            </a:r>
            <a:endParaRPr lang="en-US" altLang="ja-JP" dirty="0"/>
          </a:p>
          <a:p>
            <a:pPr marL="57150" indent="0">
              <a:buNone/>
            </a:pPr>
            <a:r>
              <a:rPr lang="ja-JP" altLang="en-US" dirty="0"/>
              <a:t>　また、挿入ソートは対象の要素がソートされているとプロセスをスキップするため、データ列が事前にある程度整えられている場合、バブルソートと比較して時間効率を上げることができる。</a:t>
            </a:r>
            <a:endParaRPr kumimoji="1" lang="ja-JP" altLang="en-US" dirty="0"/>
          </a:p>
        </p:txBody>
      </p:sp>
    </p:spTree>
    <p:extLst>
      <p:ext uri="{BB962C8B-B14F-4D97-AF65-F5344CB8AC3E}">
        <p14:creationId xmlns:p14="http://schemas.microsoft.com/office/powerpoint/2010/main" val="28042544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a:xfrm>
            <a:off x="359885" y="1076324"/>
            <a:ext cx="4789612" cy="5507037"/>
          </a:xfrm>
        </p:spPr>
        <p:txBody>
          <a:bodyPr>
            <a:normAutofit lnSpcReduction="10000"/>
          </a:bodyPr>
          <a:lstStyle/>
          <a:p>
            <a:pPr>
              <a:buFont typeface="+mj-ea"/>
              <a:buAutoNum type="circleNumDbPlain" startAt="3"/>
            </a:pPr>
            <a:r>
              <a:rPr kumimoji="1" lang="ja-JP" altLang="en-US" sz="2000" dirty="0"/>
              <a:t>クイックソート（</a:t>
            </a:r>
            <a:r>
              <a:rPr kumimoji="1" lang="en-US" altLang="ja-JP" sz="2000" dirty="0"/>
              <a:t>Quick Sort</a:t>
            </a:r>
            <a:r>
              <a:rPr kumimoji="1" lang="ja-JP" altLang="en-US" sz="2000" dirty="0"/>
              <a:t>）</a:t>
            </a:r>
            <a:endParaRPr kumimoji="1" lang="en-US" altLang="ja-JP" sz="2000" dirty="0"/>
          </a:p>
          <a:p>
            <a:r>
              <a:rPr lang="ja-JP" altLang="en-US" sz="2000" dirty="0"/>
              <a:t>クイックソートについて</a:t>
            </a:r>
            <a:endParaRPr kumimoji="1" lang="en-US" altLang="ja-JP" sz="2000" dirty="0"/>
          </a:p>
          <a:p>
            <a:pPr marL="0" indent="0">
              <a:buNone/>
            </a:pPr>
            <a:r>
              <a:rPr lang="ja-JP" altLang="en-US" dirty="0"/>
              <a:t>　クイックソートは</a:t>
            </a:r>
            <a:r>
              <a:rPr lang="ja-JP" altLang="en-US" b="0" i="0" dirty="0">
                <a:solidFill>
                  <a:srgbClr val="1D1D20"/>
                </a:solidFill>
                <a:effectLst/>
                <a:latin typeface="-apple-system"/>
              </a:rPr>
              <a:t>高速かつ広く使用されている「分割統治法」に基づくソートアルゴリズムである。</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クイックソート</a:t>
            </a:r>
            <a:r>
              <a:rPr lang="ja-JP" altLang="en-US" dirty="0">
                <a:solidFill>
                  <a:srgbClr val="1D1D20"/>
                </a:solidFill>
                <a:latin typeface="-apple-system"/>
              </a:rPr>
              <a:t>では、ソートの際に</a:t>
            </a:r>
            <a:r>
              <a:rPr lang="ja-JP" altLang="en-US" b="0" i="0" dirty="0">
                <a:solidFill>
                  <a:srgbClr val="1D1D20"/>
                </a:solidFill>
                <a:effectLst/>
                <a:latin typeface="-apple-system"/>
              </a:rPr>
              <a:t>配列のある要素を</a:t>
            </a:r>
            <a:r>
              <a:rPr lang="ja-JP" altLang="en-US" dirty="0">
                <a:solidFill>
                  <a:srgbClr val="1D1D20"/>
                </a:solidFill>
                <a:latin typeface="-apple-system"/>
              </a:rPr>
              <a:t>基準値（ピボット）</a:t>
            </a:r>
            <a:r>
              <a:rPr lang="ja-JP" altLang="en-US" b="0" i="0" dirty="0">
                <a:solidFill>
                  <a:srgbClr val="1D1D20"/>
                </a:solidFill>
                <a:effectLst/>
                <a:latin typeface="-apple-system"/>
              </a:rPr>
              <a:t>として選び、その</a:t>
            </a:r>
            <a:r>
              <a:rPr lang="ja-JP" altLang="en-US" dirty="0">
                <a:solidFill>
                  <a:srgbClr val="1D1D20"/>
                </a:solidFill>
                <a:latin typeface="-apple-system"/>
              </a:rPr>
              <a:t>基準値</a:t>
            </a:r>
            <a:r>
              <a:rPr lang="ja-JP" altLang="en-US" b="0" i="0" dirty="0">
                <a:solidFill>
                  <a:srgbClr val="1D1D20"/>
                </a:solidFill>
                <a:effectLst/>
                <a:latin typeface="-apple-system"/>
              </a:rPr>
              <a:t>より小さい要素はすべてその左に、</a:t>
            </a:r>
            <a:r>
              <a:rPr lang="ja-JP" altLang="en-US" dirty="0">
                <a:solidFill>
                  <a:srgbClr val="1D1D20"/>
                </a:solidFill>
                <a:latin typeface="-apple-system"/>
              </a:rPr>
              <a:t>基準値</a:t>
            </a:r>
            <a:r>
              <a:rPr lang="ja-JP" altLang="en-US" b="0" i="0" dirty="0">
                <a:solidFill>
                  <a:srgbClr val="1D1D20"/>
                </a:solidFill>
                <a:effectLst/>
                <a:latin typeface="-apple-system"/>
              </a:rPr>
              <a:t>より大きい要素は右に移動させる。手順としては以下となる。</a:t>
            </a:r>
            <a:endParaRPr lang="en-US" altLang="ja-JP" b="0" i="0" dirty="0">
              <a:solidFill>
                <a:srgbClr val="1D1D20"/>
              </a:solidFill>
              <a:effectLst/>
              <a:latin typeface="-apple-system"/>
            </a:endParaRPr>
          </a:p>
          <a:p>
            <a:pPr marL="0" indent="0">
              <a:buNone/>
            </a:pPr>
            <a:r>
              <a:rPr lang="ja-JP" altLang="en-US" b="0" i="0" dirty="0">
                <a:solidFill>
                  <a:srgbClr val="1D1D20"/>
                </a:solidFill>
                <a:effectLst/>
                <a:latin typeface="-apple-system"/>
              </a:rPr>
              <a:t>（</a:t>
            </a:r>
            <a:r>
              <a:rPr lang="en-US" altLang="ja-JP" b="0" i="0" dirty="0">
                <a:solidFill>
                  <a:srgbClr val="1D1D20"/>
                </a:solidFill>
                <a:effectLst/>
                <a:latin typeface="-apple-system"/>
              </a:rPr>
              <a:t>※</a:t>
            </a:r>
            <a:r>
              <a:rPr lang="ja-JP" altLang="en-US" b="0" i="0" dirty="0">
                <a:solidFill>
                  <a:srgbClr val="1D1D20"/>
                </a:solidFill>
                <a:effectLst/>
                <a:latin typeface="-apple-system"/>
              </a:rPr>
              <a:t>右図参考）</a:t>
            </a:r>
            <a:endParaRPr lang="en-US" altLang="ja-JP" b="0" i="0" dirty="0">
              <a:solidFill>
                <a:srgbClr val="1D1D20"/>
              </a:solidFill>
              <a:effectLst/>
              <a:latin typeface="-apple-system"/>
            </a:endParaRPr>
          </a:p>
          <a:p>
            <a:pPr lvl="1" indent="-342900">
              <a:buFont typeface="+mj-lt"/>
              <a:buAutoNum type="arabicPeriod"/>
            </a:pPr>
            <a:r>
              <a:rPr kumimoji="1" lang="ja-JP" altLang="en-US" dirty="0"/>
              <a:t>配列の両端へ</a:t>
            </a:r>
            <a:r>
              <a:rPr kumimoji="1" lang="en-US" altLang="ja-JP" dirty="0"/>
              <a:t>2</a:t>
            </a:r>
            <a:r>
              <a:rPr kumimoji="1" lang="ja-JP" altLang="en-US" dirty="0"/>
              <a:t>つのポインタ </a:t>
            </a:r>
            <a:r>
              <a:rPr kumimoji="1" lang="en-US" altLang="ja-JP" dirty="0" err="1"/>
              <a:t>i</a:t>
            </a:r>
            <a:r>
              <a:rPr kumimoji="1" lang="en-US" altLang="ja-JP" dirty="0"/>
              <a:t> </a:t>
            </a:r>
            <a:r>
              <a:rPr lang="ja-JP" altLang="en-US" dirty="0"/>
              <a:t>、</a:t>
            </a:r>
            <a:r>
              <a:rPr kumimoji="1" lang="en-US" altLang="ja-JP" dirty="0"/>
              <a:t> j </a:t>
            </a:r>
            <a:r>
              <a:rPr kumimoji="1" lang="ja-JP" altLang="en-US" dirty="0"/>
              <a:t>を初期化する</a:t>
            </a:r>
            <a:r>
              <a:rPr lang="ja-JP" altLang="en-US" dirty="0"/>
              <a:t>。今回は例として、基準値は配列の左端（「２」）とする。</a:t>
            </a:r>
            <a:endParaRPr kumimoji="1" lang="en-US" altLang="ja-JP" dirty="0"/>
          </a:p>
          <a:p>
            <a:pPr lvl="1" indent="-342900">
              <a:buFont typeface="+mj-lt"/>
              <a:buAutoNum type="arabicPeriod"/>
            </a:pPr>
            <a:r>
              <a:rPr kumimoji="1" lang="ja-JP" altLang="en-US" dirty="0"/>
              <a:t> </a:t>
            </a:r>
            <a:r>
              <a:rPr kumimoji="1" lang="en-US" altLang="ja-JP" dirty="0" err="1"/>
              <a:t>i</a:t>
            </a:r>
            <a:r>
              <a:rPr kumimoji="1" lang="en-US" altLang="ja-JP" dirty="0"/>
              <a:t> / j </a:t>
            </a:r>
            <a:r>
              <a:rPr kumimoji="1" lang="ja-JP" altLang="en-US" dirty="0"/>
              <a:t>を配列の中央に向かって１つずつ動かし、それぞれ</a:t>
            </a:r>
            <a:r>
              <a:rPr lang="ja-JP" altLang="en-US" dirty="0"/>
              <a:t>基準値</a:t>
            </a:r>
            <a:r>
              <a:rPr kumimoji="1" lang="ja-JP" altLang="en-US" dirty="0"/>
              <a:t>より大きい </a:t>
            </a:r>
            <a:r>
              <a:rPr kumimoji="1" lang="en-US" altLang="ja-JP" dirty="0"/>
              <a:t>/ </a:t>
            </a:r>
            <a:r>
              <a:rPr kumimoji="1" lang="ja-JP" altLang="en-US" dirty="0"/>
              <a:t>小さい要素を</a:t>
            </a:r>
            <a:r>
              <a:rPr lang="ja-JP" altLang="en-US" dirty="0"/>
              <a:t>探す。</a:t>
            </a:r>
            <a:r>
              <a:rPr kumimoji="1" lang="ja-JP" altLang="en-US" dirty="0"/>
              <a:t>これら</a:t>
            </a:r>
            <a:r>
              <a:rPr lang="ja-JP" altLang="en-US" dirty="0"/>
              <a:t>２</a:t>
            </a:r>
            <a:r>
              <a:rPr kumimoji="1" lang="ja-JP" altLang="en-US" dirty="0"/>
              <a:t>つの要素を交換する処理を繰り返しループ</a:t>
            </a:r>
            <a:r>
              <a:rPr lang="ja-JP" altLang="en-US" dirty="0"/>
              <a:t>させる。</a:t>
            </a:r>
            <a:endParaRPr kumimoji="1" lang="en-US" altLang="ja-JP" dirty="0"/>
          </a:p>
          <a:p>
            <a:pPr lvl="1" indent="-342900">
              <a:buFont typeface="+mj-lt"/>
              <a:buAutoNum type="arabicPeriod"/>
            </a:pPr>
            <a:r>
              <a:rPr lang="en-US" altLang="ja-JP" b="0" i="0" dirty="0" err="1">
                <a:solidFill>
                  <a:srgbClr val="1D1D20"/>
                </a:solidFill>
                <a:effectLst/>
                <a:latin typeface="-apple-system"/>
              </a:rPr>
              <a:t>i</a:t>
            </a:r>
            <a:r>
              <a:rPr lang="en-US" altLang="ja-JP" b="0" i="0" dirty="0">
                <a:solidFill>
                  <a:srgbClr val="1D1D20"/>
                </a:solidFill>
                <a:effectLst/>
                <a:latin typeface="-apple-system"/>
              </a:rPr>
              <a:t> , j </a:t>
            </a:r>
            <a:r>
              <a:rPr lang="ja-JP" altLang="en-US" b="0" i="0" dirty="0">
                <a:solidFill>
                  <a:srgbClr val="1D1D20"/>
                </a:solidFill>
                <a:effectLst/>
                <a:latin typeface="-apple-system"/>
              </a:rPr>
              <a:t>が</a:t>
            </a:r>
            <a:r>
              <a:rPr lang="ja-JP" altLang="en-US" dirty="0">
                <a:solidFill>
                  <a:srgbClr val="1D1D20"/>
                </a:solidFill>
                <a:latin typeface="-apple-system"/>
              </a:rPr>
              <a:t>重なるまで</a:t>
            </a:r>
            <a:r>
              <a:rPr lang="ja-JP" altLang="en-US" b="0" i="0" dirty="0">
                <a:solidFill>
                  <a:srgbClr val="1D1D20"/>
                </a:solidFill>
                <a:effectLst/>
                <a:latin typeface="-apple-system"/>
              </a:rPr>
              <a:t>上記の手順をループし、最終的に</a:t>
            </a:r>
            <a:r>
              <a:rPr lang="en-US" altLang="ja-JP" b="0" i="0" dirty="0" err="1">
                <a:solidFill>
                  <a:srgbClr val="1D1D20"/>
                </a:solidFill>
                <a:effectLst/>
                <a:latin typeface="-apple-system"/>
              </a:rPr>
              <a:t>i</a:t>
            </a:r>
            <a:r>
              <a:rPr lang="en-US" altLang="ja-JP" b="0" i="0" dirty="0">
                <a:solidFill>
                  <a:srgbClr val="1D1D20"/>
                </a:solidFill>
                <a:effectLst/>
                <a:latin typeface="-apple-system"/>
              </a:rPr>
              <a:t> , j </a:t>
            </a:r>
            <a:r>
              <a:rPr lang="ja-JP" altLang="en-US" b="0" i="0" dirty="0">
                <a:solidFill>
                  <a:srgbClr val="1D1D20"/>
                </a:solidFill>
                <a:effectLst/>
                <a:latin typeface="-apple-system"/>
              </a:rPr>
              <a:t>が</a:t>
            </a:r>
            <a:r>
              <a:rPr lang="ja-JP" altLang="en-US" dirty="0">
                <a:solidFill>
                  <a:srgbClr val="1D1D20"/>
                </a:solidFill>
                <a:latin typeface="-apple-system"/>
              </a:rPr>
              <a:t>重なるインデックスをサブ</a:t>
            </a:r>
            <a:r>
              <a:rPr lang="ja-JP" altLang="en-US" b="0" i="0" dirty="0">
                <a:solidFill>
                  <a:srgbClr val="1D1D20"/>
                </a:solidFill>
                <a:effectLst/>
                <a:latin typeface="-apple-system"/>
              </a:rPr>
              <a:t>配列の分割</a:t>
            </a:r>
            <a:r>
              <a:rPr lang="ja-JP" altLang="en-US" dirty="0">
                <a:solidFill>
                  <a:srgbClr val="1D1D20"/>
                </a:solidFill>
                <a:latin typeface="-apple-system"/>
              </a:rPr>
              <a:t>点として、分割点と</a:t>
            </a:r>
            <a:r>
              <a:rPr lang="ja-JP" altLang="en-US" b="0" i="0" dirty="0">
                <a:solidFill>
                  <a:srgbClr val="1D1D20"/>
                </a:solidFill>
                <a:effectLst/>
                <a:latin typeface="-apple-system"/>
              </a:rPr>
              <a:t>基準値を入れ替える。</a:t>
            </a:r>
            <a:endParaRPr kumimoji="1" lang="ja-JP" altLang="en-US" dirty="0"/>
          </a:p>
        </p:txBody>
      </p:sp>
      <p:sp>
        <p:nvSpPr>
          <p:cNvPr id="42" name="正方形/長方形 41">
            <a:extLst>
              <a:ext uri="{FF2B5EF4-FFF2-40B4-BE49-F238E27FC236}">
                <a16:creationId xmlns:a16="http://schemas.microsoft.com/office/drawing/2014/main" id="{0ABDC5B4-48E2-4813-B20C-F0641904FDE4}"/>
              </a:ext>
            </a:extLst>
          </p:cNvPr>
          <p:cNvSpPr/>
          <p:nvPr/>
        </p:nvSpPr>
        <p:spPr>
          <a:xfrm>
            <a:off x="5236166" y="4705868"/>
            <a:ext cx="3741048" cy="17985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00AFABD1-4C5A-4863-AC4B-D0711C6AD81C}"/>
              </a:ext>
            </a:extLst>
          </p:cNvPr>
          <p:cNvSpPr/>
          <p:nvPr/>
        </p:nvSpPr>
        <p:spPr>
          <a:xfrm>
            <a:off x="5234730" y="3001629"/>
            <a:ext cx="3709244" cy="163971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a:extLst>
              <a:ext uri="{FF2B5EF4-FFF2-40B4-BE49-F238E27FC236}">
                <a16:creationId xmlns:a16="http://schemas.microsoft.com/office/drawing/2014/main" id="{8BEE2EBA-00F9-4997-B9F8-163CFABD7615}"/>
              </a:ext>
            </a:extLst>
          </p:cNvPr>
          <p:cNvSpPr/>
          <p:nvPr/>
        </p:nvSpPr>
        <p:spPr>
          <a:xfrm>
            <a:off x="5234730" y="1085046"/>
            <a:ext cx="3709244" cy="185646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7" name="グループ化 46">
            <a:extLst>
              <a:ext uri="{FF2B5EF4-FFF2-40B4-BE49-F238E27FC236}">
                <a16:creationId xmlns:a16="http://schemas.microsoft.com/office/drawing/2014/main" id="{43FEA41B-419E-45BC-87D8-2EF4368969E7}"/>
              </a:ext>
            </a:extLst>
          </p:cNvPr>
          <p:cNvGrpSpPr/>
          <p:nvPr/>
        </p:nvGrpSpPr>
        <p:grpSpPr>
          <a:xfrm>
            <a:off x="5657591" y="4841661"/>
            <a:ext cx="3078193" cy="1548290"/>
            <a:chOff x="1708795" y="3680464"/>
            <a:chExt cx="3553329" cy="2013806"/>
          </a:xfrm>
        </p:grpSpPr>
        <p:grpSp>
          <p:nvGrpSpPr>
            <p:cNvPr id="48" name="グループ化 47">
              <a:extLst>
                <a:ext uri="{FF2B5EF4-FFF2-40B4-BE49-F238E27FC236}">
                  <a16:creationId xmlns:a16="http://schemas.microsoft.com/office/drawing/2014/main" id="{6216D6CB-83FE-4FB8-91C2-781F0E9F165C}"/>
                </a:ext>
              </a:extLst>
            </p:cNvPr>
            <p:cNvGrpSpPr/>
            <p:nvPr/>
          </p:nvGrpSpPr>
          <p:grpSpPr>
            <a:xfrm>
              <a:off x="1708795" y="4329821"/>
              <a:ext cx="3553329" cy="596839"/>
              <a:chOff x="4057146" y="4534251"/>
              <a:chExt cx="2770494" cy="415493"/>
            </a:xfrm>
          </p:grpSpPr>
          <p:sp>
            <p:nvSpPr>
              <p:cNvPr id="64" name="正方形/長方形 63">
                <a:extLst>
                  <a:ext uri="{FF2B5EF4-FFF2-40B4-BE49-F238E27FC236}">
                    <a16:creationId xmlns:a16="http://schemas.microsoft.com/office/drawing/2014/main" id="{5142195C-3E5A-4D5B-BEF8-D74FEEB12DE6}"/>
                  </a:ext>
                </a:extLst>
              </p:cNvPr>
              <p:cNvSpPr/>
              <p:nvPr/>
            </p:nvSpPr>
            <p:spPr>
              <a:xfrm>
                <a:off x="4057146" y="454169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正方形/長方形 64">
                <a:extLst>
                  <a:ext uri="{FF2B5EF4-FFF2-40B4-BE49-F238E27FC236}">
                    <a16:creationId xmlns:a16="http://schemas.microsoft.com/office/drawing/2014/main" id="{C232422B-8086-4994-96ED-084A8DEAE76B}"/>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正方形/長方形 65">
                <a:extLst>
                  <a:ext uri="{FF2B5EF4-FFF2-40B4-BE49-F238E27FC236}">
                    <a16:creationId xmlns:a16="http://schemas.microsoft.com/office/drawing/2014/main" id="{C0057773-D621-4D07-B20F-2A93B999E270}"/>
                  </a:ext>
                </a:extLst>
              </p:cNvPr>
              <p:cNvSpPr/>
              <p:nvPr/>
            </p:nvSpPr>
            <p:spPr>
              <a:xfrm>
                <a:off x="5002664" y="4534251"/>
                <a:ext cx="425445" cy="40804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a:extLst>
                  <a:ext uri="{FF2B5EF4-FFF2-40B4-BE49-F238E27FC236}">
                    <a16:creationId xmlns:a16="http://schemas.microsoft.com/office/drawing/2014/main" id="{324CD8AA-00F6-46A1-AEA1-11C25D88DEF4}"/>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a:extLst>
                  <a:ext uri="{FF2B5EF4-FFF2-40B4-BE49-F238E27FC236}">
                    <a16:creationId xmlns:a16="http://schemas.microsoft.com/office/drawing/2014/main" id="{91130B96-24A6-416A-B4CD-04405B352089}"/>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正方形/長方形 68">
                <a:extLst>
                  <a:ext uri="{FF2B5EF4-FFF2-40B4-BE49-F238E27FC236}">
                    <a16:creationId xmlns:a16="http://schemas.microsoft.com/office/drawing/2014/main" id="{3CB5863D-9FE9-486A-8882-D7C471BCC19F}"/>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9" name="テキスト ボックス 48">
              <a:extLst>
                <a:ext uri="{FF2B5EF4-FFF2-40B4-BE49-F238E27FC236}">
                  <a16:creationId xmlns:a16="http://schemas.microsoft.com/office/drawing/2014/main" id="{8D51F1D8-1E66-4CB7-81C6-73DA50E9B7CE}"/>
                </a:ext>
              </a:extLst>
            </p:cNvPr>
            <p:cNvSpPr txBox="1"/>
            <p:nvPr/>
          </p:nvSpPr>
          <p:spPr>
            <a:xfrm>
              <a:off x="2926398" y="5013736"/>
              <a:ext cx="311244" cy="680534"/>
            </a:xfrm>
            <a:prstGeom prst="rect">
              <a:avLst/>
            </a:prstGeom>
            <a:noFill/>
          </p:spPr>
          <p:txBody>
            <a:bodyPr wrap="none" rtlCol="0">
              <a:spAutoFit/>
            </a:bodyPr>
            <a:lstStyle/>
            <a:p>
              <a:pPr algn="ctr"/>
              <a:r>
                <a:rPr lang="en-US" altLang="ja-JP" sz="1400" dirty="0">
                  <a:solidFill>
                    <a:schemeClr val="accent3">
                      <a:lumMod val="75000"/>
                    </a:schemeClr>
                  </a:solidFill>
                </a:rPr>
                <a:t>^</a:t>
              </a:r>
            </a:p>
            <a:p>
              <a:pPr algn="ctr"/>
              <a:r>
                <a:rPr lang="en-US" altLang="ja-JP" sz="1400" dirty="0" err="1">
                  <a:solidFill>
                    <a:schemeClr val="accent3">
                      <a:lumMod val="75000"/>
                    </a:schemeClr>
                  </a:solidFill>
                </a:rPr>
                <a:t>i</a:t>
              </a:r>
              <a:endParaRPr kumimoji="1" lang="ja-JP" altLang="en-US" sz="1400" dirty="0">
                <a:solidFill>
                  <a:schemeClr val="accent3">
                    <a:lumMod val="75000"/>
                  </a:schemeClr>
                </a:solidFill>
              </a:endParaRPr>
            </a:p>
          </p:txBody>
        </p:sp>
        <p:sp>
          <p:nvSpPr>
            <p:cNvPr id="51" name="テキスト ボックス 50">
              <a:extLst>
                <a:ext uri="{FF2B5EF4-FFF2-40B4-BE49-F238E27FC236}">
                  <a16:creationId xmlns:a16="http://schemas.microsoft.com/office/drawing/2014/main" id="{69662A18-49C0-4003-92A8-01B85D87096E}"/>
                </a:ext>
              </a:extLst>
            </p:cNvPr>
            <p:cNvSpPr txBox="1"/>
            <p:nvPr/>
          </p:nvSpPr>
          <p:spPr>
            <a:xfrm>
              <a:off x="3147668" y="5013736"/>
              <a:ext cx="311244" cy="680534"/>
            </a:xfrm>
            <a:prstGeom prst="rect">
              <a:avLst/>
            </a:prstGeom>
            <a:noFill/>
          </p:spPr>
          <p:txBody>
            <a:bodyPr wrap="none" rtlCol="0">
              <a:spAutoFit/>
            </a:bodyPr>
            <a:lstStyle/>
            <a:p>
              <a:pPr algn="ctr"/>
              <a:r>
                <a:rPr kumimoji="1" lang="en-US" altLang="ja-JP" sz="1400" dirty="0">
                  <a:solidFill>
                    <a:schemeClr val="tx2">
                      <a:lumMod val="60000"/>
                      <a:lumOff val="40000"/>
                    </a:schemeClr>
                  </a:solidFill>
                </a:rPr>
                <a:t>^</a:t>
              </a:r>
            </a:p>
            <a:p>
              <a:pPr algn="ctr"/>
              <a:r>
                <a:rPr lang="en-US" altLang="ja-JP" sz="1400" dirty="0">
                  <a:solidFill>
                    <a:schemeClr val="tx2">
                      <a:lumMod val="60000"/>
                      <a:lumOff val="40000"/>
                    </a:schemeClr>
                  </a:solidFill>
                </a:rPr>
                <a:t>j</a:t>
              </a:r>
              <a:endParaRPr kumimoji="1" lang="ja-JP" altLang="en-US" sz="1400" dirty="0">
                <a:solidFill>
                  <a:schemeClr val="tx2">
                    <a:lumMod val="60000"/>
                    <a:lumOff val="40000"/>
                  </a:schemeClr>
                </a:solidFill>
              </a:endParaRPr>
            </a:p>
          </p:txBody>
        </p:sp>
        <p:sp>
          <p:nvSpPr>
            <p:cNvPr id="52" name="テキスト ボックス 51">
              <a:extLst>
                <a:ext uri="{FF2B5EF4-FFF2-40B4-BE49-F238E27FC236}">
                  <a16:creationId xmlns:a16="http://schemas.microsoft.com/office/drawing/2014/main" id="{80B7155D-6DA7-467B-85F0-1608BD75D9EE}"/>
                </a:ext>
              </a:extLst>
            </p:cNvPr>
            <p:cNvSpPr txBox="1"/>
            <p:nvPr/>
          </p:nvSpPr>
          <p:spPr>
            <a:xfrm>
              <a:off x="3146062" y="3680464"/>
              <a:ext cx="873776" cy="600471"/>
            </a:xfrm>
            <a:prstGeom prst="rect">
              <a:avLst/>
            </a:prstGeom>
            <a:noFill/>
          </p:spPr>
          <p:txBody>
            <a:bodyPr wrap="none" rtlCol="0">
              <a:spAutoFit/>
            </a:bodyPr>
            <a:lstStyle/>
            <a:p>
              <a:pPr algn="ctr"/>
              <a:r>
                <a:rPr kumimoji="1" lang="ja-JP" altLang="en-US" sz="1200" dirty="0">
                  <a:solidFill>
                    <a:schemeClr val="accent4"/>
                  </a:solidFill>
                  <a:latin typeface="Meiryo UI" panose="020B0604030504040204" pitchFamily="50" charset="-128"/>
                  <a:ea typeface="Meiryo UI" panose="020B0604030504040204" pitchFamily="50" charset="-128"/>
                </a:rPr>
                <a:t>基準値</a:t>
              </a:r>
              <a:endParaRPr kumimoji="1" lang="en-US" altLang="ja-JP" sz="1200" dirty="0">
                <a:solidFill>
                  <a:schemeClr val="accent4"/>
                </a:solidFill>
                <a:latin typeface="Meiryo UI" panose="020B0604030504040204" pitchFamily="50" charset="-128"/>
                <a:ea typeface="Meiryo UI" panose="020B0604030504040204" pitchFamily="50" charset="-128"/>
              </a:endParaRPr>
            </a:p>
            <a:p>
              <a:pPr algn="ctr"/>
              <a:r>
                <a:rPr kumimoji="1" lang="en-US" altLang="ja-JP" sz="1200" dirty="0">
                  <a:solidFill>
                    <a:schemeClr val="accent4"/>
                  </a:solidFill>
                  <a:latin typeface="Meiryo UI" panose="020B0604030504040204" pitchFamily="50" charset="-128"/>
                  <a:ea typeface="Meiryo UI" panose="020B0604030504040204" pitchFamily="50" charset="-128"/>
                </a:rPr>
                <a:t>(</a:t>
              </a:r>
              <a:r>
                <a:rPr kumimoji="1" lang="ja-JP" altLang="en-US" sz="1200" dirty="0">
                  <a:solidFill>
                    <a:schemeClr val="accent4"/>
                  </a:solidFill>
                  <a:latin typeface="Meiryo UI" panose="020B0604030504040204" pitchFamily="50" charset="-128"/>
                  <a:ea typeface="Meiryo UI" panose="020B0604030504040204" pitchFamily="50" charset="-128"/>
                </a:rPr>
                <a:t>ピボット</a:t>
              </a:r>
              <a:r>
                <a:rPr kumimoji="1" lang="en-US" altLang="ja-JP" sz="1200" dirty="0">
                  <a:solidFill>
                    <a:schemeClr val="accent4"/>
                  </a:solidFill>
                  <a:latin typeface="Meiryo UI" panose="020B0604030504040204" pitchFamily="50" charset="-128"/>
                  <a:ea typeface="Meiryo UI" panose="020B0604030504040204" pitchFamily="50" charset="-128"/>
                </a:rPr>
                <a:t>)</a:t>
              </a:r>
              <a:endParaRPr kumimoji="1" lang="ja-JP" altLang="en-US" sz="1600" dirty="0">
                <a:solidFill>
                  <a:schemeClr val="accent4"/>
                </a:solidFill>
                <a:latin typeface="Meiryo UI" panose="020B0604030504040204" pitchFamily="50" charset="-128"/>
                <a:ea typeface="Meiryo UI" panose="020B0604030504040204" pitchFamily="50" charset="-128"/>
              </a:endParaRPr>
            </a:p>
          </p:txBody>
        </p:sp>
      </p:grpSp>
      <p:grpSp>
        <p:nvGrpSpPr>
          <p:cNvPr id="70" name="グループ化 69">
            <a:extLst>
              <a:ext uri="{FF2B5EF4-FFF2-40B4-BE49-F238E27FC236}">
                <a16:creationId xmlns:a16="http://schemas.microsoft.com/office/drawing/2014/main" id="{F0461D1E-5D97-4922-A9A2-FF95875C7B59}"/>
              </a:ext>
            </a:extLst>
          </p:cNvPr>
          <p:cNvGrpSpPr/>
          <p:nvPr/>
        </p:nvGrpSpPr>
        <p:grpSpPr>
          <a:xfrm>
            <a:off x="5481290" y="1194773"/>
            <a:ext cx="3302825" cy="1649452"/>
            <a:chOff x="4964563" y="2992917"/>
            <a:chExt cx="3391895" cy="1744320"/>
          </a:xfrm>
        </p:grpSpPr>
        <p:grpSp>
          <p:nvGrpSpPr>
            <p:cNvPr id="73" name="グループ化 72">
              <a:extLst>
                <a:ext uri="{FF2B5EF4-FFF2-40B4-BE49-F238E27FC236}">
                  <a16:creationId xmlns:a16="http://schemas.microsoft.com/office/drawing/2014/main" id="{955EE8FE-92F5-41B7-BF1D-3BAACF70CD9C}"/>
                </a:ext>
              </a:extLst>
            </p:cNvPr>
            <p:cNvGrpSpPr/>
            <p:nvPr/>
          </p:nvGrpSpPr>
          <p:grpSpPr>
            <a:xfrm>
              <a:off x="4964563" y="2992917"/>
              <a:ext cx="3391895" cy="1744320"/>
              <a:chOff x="1523982" y="3756930"/>
              <a:chExt cx="3812635" cy="2145382"/>
            </a:xfrm>
          </p:grpSpPr>
          <p:grpSp>
            <p:nvGrpSpPr>
              <p:cNvPr id="77" name="グループ化 76">
                <a:extLst>
                  <a:ext uri="{FF2B5EF4-FFF2-40B4-BE49-F238E27FC236}">
                    <a16:creationId xmlns:a16="http://schemas.microsoft.com/office/drawing/2014/main" id="{9CF929B6-BDCF-48C4-B727-70309359460F}"/>
                  </a:ext>
                </a:extLst>
              </p:cNvPr>
              <p:cNvGrpSpPr/>
              <p:nvPr/>
            </p:nvGrpSpPr>
            <p:grpSpPr>
              <a:xfrm>
                <a:off x="1708795" y="4329821"/>
                <a:ext cx="3553329" cy="596839"/>
                <a:chOff x="4057146" y="4534251"/>
                <a:chExt cx="2770494" cy="415493"/>
              </a:xfrm>
            </p:grpSpPr>
            <p:sp>
              <p:nvSpPr>
                <p:cNvPr id="81" name="正方形/長方形 80">
                  <a:extLst>
                    <a:ext uri="{FF2B5EF4-FFF2-40B4-BE49-F238E27FC236}">
                      <a16:creationId xmlns:a16="http://schemas.microsoft.com/office/drawing/2014/main" id="{76DD6921-9D43-4900-84B6-D4FF7E3E68D0}"/>
                    </a:ext>
                  </a:extLst>
                </p:cNvPr>
                <p:cNvSpPr/>
                <p:nvPr/>
              </p:nvSpPr>
              <p:spPr>
                <a:xfrm>
                  <a:off x="4057146" y="4541695"/>
                  <a:ext cx="425445" cy="40804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正方形/長方形 81">
                  <a:extLst>
                    <a:ext uri="{FF2B5EF4-FFF2-40B4-BE49-F238E27FC236}">
                      <a16:creationId xmlns:a16="http://schemas.microsoft.com/office/drawing/2014/main" id="{4BC7EA6E-8280-40E0-8B27-2CAED7C43177}"/>
                    </a:ext>
                  </a:extLst>
                </p:cNvPr>
                <p:cNvSpPr/>
                <p:nvPr/>
              </p:nvSpPr>
              <p:spPr>
                <a:xfrm>
                  <a:off x="4529905" y="453713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正方形/長方形 82">
                  <a:extLst>
                    <a:ext uri="{FF2B5EF4-FFF2-40B4-BE49-F238E27FC236}">
                      <a16:creationId xmlns:a16="http://schemas.microsoft.com/office/drawing/2014/main" id="{2ACE0B1B-DD30-4C25-9393-6BF7459344E4}"/>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正方形/長方形 83">
                  <a:extLst>
                    <a:ext uri="{FF2B5EF4-FFF2-40B4-BE49-F238E27FC236}">
                      <a16:creationId xmlns:a16="http://schemas.microsoft.com/office/drawing/2014/main" id="{BCDA9C7E-AF59-4A34-AAB1-A3F8982C80E7}"/>
                    </a:ext>
                  </a:extLst>
                </p:cNvPr>
                <p:cNvSpPr/>
                <p:nvPr/>
              </p:nvSpPr>
              <p:spPr>
                <a:xfrm>
                  <a:off x="5474672" y="453921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正方形/長方形 84">
                  <a:extLst>
                    <a:ext uri="{FF2B5EF4-FFF2-40B4-BE49-F238E27FC236}">
                      <a16:creationId xmlns:a16="http://schemas.microsoft.com/office/drawing/2014/main" id="{B3D8F3E7-2EEC-46C1-B45B-69AE49D9D231}"/>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a:extLst>
                    <a:ext uri="{FF2B5EF4-FFF2-40B4-BE49-F238E27FC236}">
                      <a16:creationId xmlns:a16="http://schemas.microsoft.com/office/drawing/2014/main" id="{0C172F99-0E6D-4EB0-9CCC-980A4E381ADC}"/>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8" name="テキスト ボックス 77">
                <a:extLst>
                  <a:ext uri="{FF2B5EF4-FFF2-40B4-BE49-F238E27FC236}">
                    <a16:creationId xmlns:a16="http://schemas.microsoft.com/office/drawing/2014/main" id="{077A546E-6070-4483-B49F-4DE9E215B0A7}"/>
                  </a:ext>
                </a:extLst>
              </p:cNvPr>
              <p:cNvSpPr txBox="1"/>
              <p:nvPr/>
            </p:nvSpPr>
            <p:spPr>
              <a:xfrm>
                <a:off x="1716428" y="4941558"/>
                <a:ext cx="488886" cy="960753"/>
              </a:xfrm>
              <a:prstGeom prst="rect">
                <a:avLst/>
              </a:prstGeom>
              <a:noFill/>
            </p:spPr>
            <p:txBody>
              <a:bodyPr wrap="none" rtlCol="0">
                <a:spAutoFit/>
              </a:bodyPr>
              <a:lstStyle/>
              <a:p>
                <a:pPr algn="ctr"/>
                <a:r>
                  <a:rPr lang="en-US" altLang="ja-JP" sz="1400" dirty="0">
                    <a:solidFill>
                      <a:schemeClr val="accent3">
                        <a:lumMod val="75000"/>
                      </a:schemeClr>
                    </a:solidFill>
                  </a:rPr>
                  <a:t>^</a:t>
                </a:r>
              </a:p>
              <a:p>
                <a:pPr algn="ctr"/>
                <a:r>
                  <a:rPr lang="en-US" altLang="ja-JP" sz="1400" dirty="0" err="1">
                    <a:solidFill>
                      <a:schemeClr val="accent3">
                        <a:lumMod val="75000"/>
                      </a:schemeClr>
                    </a:solidFill>
                  </a:rPr>
                  <a:t>i</a:t>
                </a:r>
                <a:endParaRPr lang="en-US" altLang="ja-JP" sz="1400" dirty="0">
                  <a:solidFill>
                    <a:schemeClr val="accent3">
                      <a:lumMod val="75000"/>
                    </a:schemeClr>
                  </a:solidFill>
                </a:endParaRPr>
              </a:p>
              <a:p>
                <a:pPr algn="ctr"/>
                <a:r>
                  <a:rPr kumimoji="1" lang="en-US" altLang="ja-JP" sz="1400" dirty="0">
                    <a:solidFill>
                      <a:schemeClr val="accent3">
                        <a:lumMod val="75000"/>
                      </a:schemeClr>
                    </a:solidFill>
                  </a:rPr>
                  <a:t>left</a:t>
                </a:r>
                <a:endParaRPr kumimoji="1" lang="ja-JP" altLang="en-US" sz="1400" dirty="0">
                  <a:solidFill>
                    <a:schemeClr val="accent3">
                      <a:lumMod val="75000"/>
                    </a:schemeClr>
                  </a:solidFill>
                </a:endParaRPr>
              </a:p>
            </p:txBody>
          </p:sp>
          <p:sp>
            <p:nvSpPr>
              <p:cNvPr id="79" name="テキスト ボックス 78">
                <a:extLst>
                  <a:ext uri="{FF2B5EF4-FFF2-40B4-BE49-F238E27FC236}">
                    <a16:creationId xmlns:a16="http://schemas.microsoft.com/office/drawing/2014/main" id="{2FD4882A-C54A-40AE-8004-4AAA9240B6DD}"/>
                  </a:ext>
                </a:extLst>
              </p:cNvPr>
              <p:cNvSpPr txBox="1"/>
              <p:nvPr/>
            </p:nvSpPr>
            <p:spPr>
              <a:xfrm>
                <a:off x="4721903" y="4941558"/>
                <a:ext cx="614714" cy="960754"/>
              </a:xfrm>
              <a:prstGeom prst="rect">
                <a:avLst/>
              </a:prstGeom>
              <a:noFill/>
            </p:spPr>
            <p:txBody>
              <a:bodyPr wrap="none" rtlCol="0">
                <a:spAutoFit/>
              </a:bodyPr>
              <a:lstStyle/>
              <a:p>
                <a:pPr algn="ctr"/>
                <a:r>
                  <a:rPr kumimoji="1" lang="en-US" altLang="ja-JP" sz="1400" dirty="0">
                    <a:solidFill>
                      <a:schemeClr val="tx2">
                        <a:lumMod val="60000"/>
                        <a:lumOff val="40000"/>
                      </a:schemeClr>
                    </a:solidFill>
                  </a:rPr>
                  <a:t>^</a:t>
                </a:r>
              </a:p>
              <a:p>
                <a:pPr algn="ctr"/>
                <a:r>
                  <a:rPr lang="en-US" altLang="ja-JP" sz="1400" dirty="0">
                    <a:solidFill>
                      <a:schemeClr val="tx2">
                        <a:lumMod val="60000"/>
                        <a:lumOff val="40000"/>
                      </a:schemeClr>
                    </a:solidFill>
                  </a:rPr>
                  <a:t>j</a:t>
                </a:r>
                <a:endParaRPr kumimoji="1" lang="en-US" altLang="ja-JP" sz="1400" dirty="0">
                  <a:solidFill>
                    <a:schemeClr val="tx2">
                      <a:lumMod val="60000"/>
                      <a:lumOff val="40000"/>
                    </a:schemeClr>
                  </a:solidFill>
                </a:endParaRPr>
              </a:p>
              <a:p>
                <a:pPr algn="ctr"/>
                <a:r>
                  <a:rPr lang="en-US" altLang="ja-JP" sz="1400" dirty="0">
                    <a:solidFill>
                      <a:schemeClr val="tx2">
                        <a:lumMod val="60000"/>
                        <a:lumOff val="40000"/>
                      </a:schemeClr>
                    </a:solidFill>
                  </a:rPr>
                  <a:t>right</a:t>
                </a:r>
                <a:endParaRPr kumimoji="1" lang="ja-JP" altLang="en-US" sz="1400" dirty="0">
                  <a:solidFill>
                    <a:schemeClr val="tx2">
                      <a:lumMod val="60000"/>
                      <a:lumOff val="40000"/>
                    </a:schemeClr>
                  </a:solidFill>
                </a:endParaRPr>
              </a:p>
            </p:txBody>
          </p:sp>
          <p:sp>
            <p:nvSpPr>
              <p:cNvPr id="80" name="テキスト ボックス 79">
                <a:extLst>
                  <a:ext uri="{FF2B5EF4-FFF2-40B4-BE49-F238E27FC236}">
                    <a16:creationId xmlns:a16="http://schemas.microsoft.com/office/drawing/2014/main" id="{CDDE5D57-1A76-45A1-BAB0-D23D15DD3FC9}"/>
                  </a:ext>
                </a:extLst>
              </p:cNvPr>
              <p:cNvSpPr txBox="1"/>
              <p:nvPr/>
            </p:nvSpPr>
            <p:spPr>
              <a:xfrm>
                <a:off x="1523982" y="3756930"/>
                <a:ext cx="873776" cy="600471"/>
              </a:xfrm>
              <a:prstGeom prst="rect">
                <a:avLst/>
              </a:prstGeom>
              <a:noFill/>
            </p:spPr>
            <p:txBody>
              <a:bodyPr wrap="none" rtlCol="0">
                <a:spAutoFit/>
              </a:bodyPr>
              <a:lstStyle/>
              <a:p>
                <a:pPr algn="ctr"/>
                <a:r>
                  <a:rPr lang="ja-JP" altLang="en-US" sz="1200" dirty="0">
                    <a:solidFill>
                      <a:schemeClr val="accent4"/>
                    </a:solidFill>
                    <a:latin typeface="Meiryo UI" panose="020B0604030504040204" pitchFamily="50" charset="-128"/>
                    <a:ea typeface="Meiryo UI" panose="020B0604030504040204" pitchFamily="50" charset="-128"/>
                  </a:rPr>
                  <a:t>基準値</a:t>
                </a:r>
                <a:endParaRPr lang="en-US" altLang="ja-JP" sz="1200" dirty="0">
                  <a:solidFill>
                    <a:schemeClr val="accent4"/>
                  </a:solidFill>
                  <a:latin typeface="Meiryo UI" panose="020B0604030504040204" pitchFamily="50" charset="-128"/>
                  <a:ea typeface="Meiryo UI" panose="020B0604030504040204" pitchFamily="50" charset="-128"/>
                </a:endParaRPr>
              </a:p>
              <a:p>
                <a:pPr algn="ctr"/>
                <a:r>
                  <a:rPr lang="en-US" altLang="ja-JP" sz="1200" dirty="0">
                    <a:solidFill>
                      <a:schemeClr val="accent4"/>
                    </a:solidFill>
                    <a:latin typeface="Meiryo UI" panose="020B0604030504040204" pitchFamily="50" charset="-128"/>
                    <a:ea typeface="Meiryo UI" panose="020B0604030504040204" pitchFamily="50" charset="-128"/>
                  </a:rPr>
                  <a:t>(</a:t>
                </a:r>
                <a:r>
                  <a:rPr lang="ja-JP" altLang="en-US" sz="1200" dirty="0">
                    <a:solidFill>
                      <a:schemeClr val="accent4"/>
                    </a:solidFill>
                    <a:latin typeface="Meiryo UI" panose="020B0604030504040204" pitchFamily="50" charset="-128"/>
                    <a:ea typeface="Meiryo UI" panose="020B0604030504040204" pitchFamily="50" charset="-128"/>
                  </a:rPr>
                  <a:t>ピボット</a:t>
                </a:r>
                <a:r>
                  <a:rPr lang="en-US" altLang="ja-JP" sz="1200" dirty="0">
                    <a:solidFill>
                      <a:schemeClr val="accent4"/>
                    </a:solidFill>
                    <a:latin typeface="Meiryo UI" panose="020B0604030504040204" pitchFamily="50" charset="-128"/>
                    <a:ea typeface="Meiryo UI" panose="020B0604030504040204" pitchFamily="50" charset="-128"/>
                  </a:rPr>
                  <a:t>)</a:t>
                </a:r>
                <a:endParaRPr kumimoji="1" lang="ja-JP" altLang="en-US" sz="1600" dirty="0">
                  <a:solidFill>
                    <a:schemeClr val="accent4"/>
                  </a:solidFill>
                  <a:latin typeface="Meiryo UI" panose="020B0604030504040204" pitchFamily="50" charset="-128"/>
                  <a:ea typeface="Meiryo UI" panose="020B0604030504040204" pitchFamily="50" charset="-128"/>
                </a:endParaRPr>
              </a:p>
            </p:txBody>
          </p:sp>
        </p:grpSp>
        <p:cxnSp>
          <p:nvCxnSpPr>
            <p:cNvPr id="74" name="コネクタ: 曲線 73">
              <a:extLst>
                <a:ext uri="{FF2B5EF4-FFF2-40B4-BE49-F238E27FC236}">
                  <a16:creationId xmlns:a16="http://schemas.microsoft.com/office/drawing/2014/main" id="{D47ACE50-939C-4B93-95E1-56573C6EE385}"/>
                </a:ext>
              </a:extLst>
            </p:cNvPr>
            <p:cNvCxnSpPr>
              <a:cxnSpLocks/>
              <a:stCxn id="78" idx="3"/>
            </p:cNvCxnSpPr>
            <p:nvPr/>
          </p:nvCxnSpPr>
          <p:spPr>
            <a:xfrm flipV="1">
              <a:off x="5570707" y="3935286"/>
              <a:ext cx="340427" cy="411377"/>
            </a:xfrm>
            <a:prstGeom prst="curved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5" name="コネクタ: 曲線 74">
              <a:extLst>
                <a:ext uri="{FF2B5EF4-FFF2-40B4-BE49-F238E27FC236}">
                  <a16:creationId xmlns:a16="http://schemas.microsoft.com/office/drawing/2014/main" id="{96164A6B-B4FE-404D-93F1-8D2A6B616FE8}"/>
                </a:ext>
              </a:extLst>
            </p:cNvPr>
            <p:cNvCxnSpPr>
              <a:cxnSpLocks/>
              <a:stCxn id="79" idx="1"/>
              <a:endCxn id="85" idx="2"/>
            </p:cNvCxnSpPr>
            <p:nvPr/>
          </p:nvCxnSpPr>
          <p:spPr>
            <a:xfrm rot="10800000">
              <a:off x="7513388" y="3938653"/>
              <a:ext cx="296192" cy="4080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曲線 75">
              <a:extLst>
                <a:ext uri="{FF2B5EF4-FFF2-40B4-BE49-F238E27FC236}">
                  <a16:creationId xmlns:a16="http://schemas.microsoft.com/office/drawing/2014/main" id="{0E8F06CD-5E74-45CF-8331-B2238537CBA8}"/>
                </a:ext>
              </a:extLst>
            </p:cNvPr>
            <p:cNvCxnSpPr>
              <a:cxnSpLocks/>
              <a:stCxn id="85" idx="2"/>
              <a:endCxn id="84" idx="2"/>
            </p:cNvCxnSpPr>
            <p:nvPr/>
          </p:nvCxnSpPr>
          <p:spPr>
            <a:xfrm rot="5400000">
              <a:off x="7250051" y="3677739"/>
              <a:ext cx="2424" cy="524252"/>
            </a:xfrm>
            <a:prstGeom prst="curvedConnector3">
              <a:avLst>
                <a:gd name="adj1" fmla="val 953069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7" name="グループ化 86">
            <a:extLst>
              <a:ext uri="{FF2B5EF4-FFF2-40B4-BE49-F238E27FC236}">
                <a16:creationId xmlns:a16="http://schemas.microsoft.com/office/drawing/2014/main" id="{1C9432BD-9690-4728-B6FA-761835A4E717}"/>
              </a:ext>
            </a:extLst>
          </p:cNvPr>
          <p:cNvGrpSpPr/>
          <p:nvPr/>
        </p:nvGrpSpPr>
        <p:grpSpPr>
          <a:xfrm>
            <a:off x="5488345" y="3116526"/>
            <a:ext cx="3247439" cy="1436469"/>
            <a:chOff x="724474" y="4036861"/>
            <a:chExt cx="3335016" cy="1519088"/>
          </a:xfrm>
        </p:grpSpPr>
        <p:grpSp>
          <p:nvGrpSpPr>
            <p:cNvPr id="88" name="グループ化 87">
              <a:extLst>
                <a:ext uri="{FF2B5EF4-FFF2-40B4-BE49-F238E27FC236}">
                  <a16:creationId xmlns:a16="http://schemas.microsoft.com/office/drawing/2014/main" id="{9F2DBEE6-24BF-4FE6-A9AA-020B16B70BC4}"/>
                </a:ext>
              </a:extLst>
            </p:cNvPr>
            <p:cNvGrpSpPr/>
            <p:nvPr/>
          </p:nvGrpSpPr>
          <p:grpSpPr>
            <a:xfrm>
              <a:off x="898285" y="4505259"/>
              <a:ext cx="3161205" cy="485265"/>
              <a:chOff x="4057146" y="4534251"/>
              <a:chExt cx="2770494" cy="415493"/>
            </a:xfrm>
          </p:grpSpPr>
          <p:sp>
            <p:nvSpPr>
              <p:cNvPr id="92" name="正方形/長方形 91">
                <a:extLst>
                  <a:ext uri="{FF2B5EF4-FFF2-40B4-BE49-F238E27FC236}">
                    <a16:creationId xmlns:a16="http://schemas.microsoft.com/office/drawing/2014/main" id="{93DA0D7C-2E00-4B1E-9794-9288E315E9C3}"/>
                  </a:ext>
                </a:extLst>
              </p:cNvPr>
              <p:cNvSpPr/>
              <p:nvPr/>
            </p:nvSpPr>
            <p:spPr>
              <a:xfrm>
                <a:off x="4057146" y="4541695"/>
                <a:ext cx="425445" cy="40804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正方形/長方形 92">
                <a:extLst>
                  <a:ext uri="{FF2B5EF4-FFF2-40B4-BE49-F238E27FC236}">
                    <a16:creationId xmlns:a16="http://schemas.microsoft.com/office/drawing/2014/main" id="{111E5AB8-99C8-46F2-A060-DE7F2A99020C}"/>
                  </a:ext>
                </a:extLst>
              </p:cNvPr>
              <p:cNvSpPr/>
              <p:nvPr/>
            </p:nvSpPr>
            <p:spPr>
              <a:xfrm>
                <a:off x="4529905" y="4537137"/>
                <a:ext cx="425445" cy="40804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正方形/長方形 93">
                <a:extLst>
                  <a:ext uri="{FF2B5EF4-FFF2-40B4-BE49-F238E27FC236}">
                    <a16:creationId xmlns:a16="http://schemas.microsoft.com/office/drawing/2014/main" id="{3434BB3C-8F60-4000-A0EB-E86D59055E06}"/>
                  </a:ext>
                </a:extLst>
              </p:cNvPr>
              <p:cNvSpPr/>
              <p:nvPr/>
            </p:nvSpPr>
            <p:spPr>
              <a:xfrm>
                <a:off x="5002664" y="453425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正方形/長方形 94">
                <a:extLst>
                  <a:ext uri="{FF2B5EF4-FFF2-40B4-BE49-F238E27FC236}">
                    <a16:creationId xmlns:a16="http://schemas.microsoft.com/office/drawing/2014/main" id="{376E4033-248D-41E7-A9B8-FFBE5451AD29}"/>
                  </a:ext>
                </a:extLst>
              </p:cNvPr>
              <p:cNvSpPr/>
              <p:nvPr/>
            </p:nvSpPr>
            <p:spPr>
              <a:xfrm>
                <a:off x="5474672" y="4539211"/>
                <a:ext cx="425445" cy="40804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正方形/長方形 95">
                <a:extLst>
                  <a:ext uri="{FF2B5EF4-FFF2-40B4-BE49-F238E27FC236}">
                    <a16:creationId xmlns:a16="http://schemas.microsoft.com/office/drawing/2014/main" id="{39768CE9-1C33-4680-985C-303968E69A33}"/>
                  </a:ext>
                </a:extLst>
              </p:cNvPr>
              <p:cNvSpPr/>
              <p:nvPr/>
            </p:nvSpPr>
            <p:spPr>
              <a:xfrm>
                <a:off x="5934129" y="453713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正方形/長方形 96">
                <a:extLst>
                  <a:ext uri="{FF2B5EF4-FFF2-40B4-BE49-F238E27FC236}">
                    <a16:creationId xmlns:a16="http://schemas.microsoft.com/office/drawing/2014/main" id="{D6F541C2-3CA3-4917-9BB5-F0F5D686DD10}"/>
                  </a:ext>
                </a:extLst>
              </p:cNvPr>
              <p:cNvSpPr/>
              <p:nvPr/>
            </p:nvSpPr>
            <p:spPr>
              <a:xfrm>
                <a:off x="6402195" y="4537135"/>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9" name="テキスト ボックス 88">
              <a:extLst>
                <a:ext uri="{FF2B5EF4-FFF2-40B4-BE49-F238E27FC236}">
                  <a16:creationId xmlns:a16="http://schemas.microsoft.com/office/drawing/2014/main" id="{14407AA9-E13B-4ED2-9AC9-3812AD484006}"/>
                </a:ext>
              </a:extLst>
            </p:cNvPr>
            <p:cNvSpPr txBox="1"/>
            <p:nvPr/>
          </p:nvSpPr>
          <p:spPr>
            <a:xfrm>
              <a:off x="1541988" y="5002636"/>
              <a:ext cx="276897" cy="553313"/>
            </a:xfrm>
            <a:prstGeom prst="rect">
              <a:avLst/>
            </a:prstGeom>
            <a:noFill/>
          </p:spPr>
          <p:txBody>
            <a:bodyPr wrap="none" rtlCol="0">
              <a:spAutoFit/>
            </a:bodyPr>
            <a:lstStyle/>
            <a:p>
              <a:pPr algn="ctr"/>
              <a:r>
                <a:rPr lang="en-US" altLang="ja-JP" sz="1400" dirty="0">
                  <a:solidFill>
                    <a:schemeClr val="accent3">
                      <a:lumMod val="75000"/>
                    </a:schemeClr>
                  </a:solidFill>
                </a:rPr>
                <a:t>^</a:t>
              </a:r>
            </a:p>
            <a:p>
              <a:pPr algn="ctr"/>
              <a:r>
                <a:rPr lang="en-US" altLang="ja-JP" sz="1400" dirty="0" err="1">
                  <a:solidFill>
                    <a:schemeClr val="accent3">
                      <a:lumMod val="75000"/>
                    </a:schemeClr>
                  </a:solidFill>
                </a:rPr>
                <a:t>i</a:t>
              </a:r>
              <a:endParaRPr kumimoji="1" lang="ja-JP" altLang="en-US" sz="1400" dirty="0">
                <a:solidFill>
                  <a:schemeClr val="accent3">
                    <a:lumMod val="75000"/>
                  </a:schemeClr>
                </a:solidFill>
              </a:endParaRPr>
            </a:p>
          </p:txBody>
        </p:sp>
        <p:sp>
          <p:nvSpPr>
            <p:cNvPr id="90" name="テキスト ボックス 89">
              <a:extLst>
                <a:ext uri="{FF2B5EF4-FFF2-40B4-BE49-F238E27FC236}">
                  <a16:creationId xmlns:a16="http://schemas.microsoft.com/office/drawing/2014/main" id="{C409708A-D770-4C1C-B92A-890368E2B3E8}"/>
                </a:ext>
              </a:extLst>
            </p:cNvPr>
            <p:cNvSpPr txBox="1"/>
            <p:nvPr/>
          </p:nvSpPr>
          <p:spPr>
            <a:xfrm>
              <a:off x="2619992" y="5002636"/>
              <a:ext cx="276897" cy="553313"/>
            </a:xfrm>
            <a:prstGeom prst="rect">
              <a:avLst/>
            </a:prstGeom>
            <a:noFill/>
          </p:spPr>
          <p:txBody>
            <a:bodyPr wrap="none" rtlCol="0">
              <a:spAutoFit/>
            </a:bodyPr>
            <a:lstStyle/>
            <a:p>
              <a:pPr algn="ctr"/>
              <a:r>
                <a:rPr kumimoji="1" lang="en-US" altLang="ja-JP" sz="1400" dirty="0">
                  <a:solidFill>
                    <a:schemeClr val="tx2">
                      <a:lumMod val="60000"/>
                      <a:lumOff val="40000"/>
                    </a:schemeClr>
                  </a:solidFill>
                </a:rPr>
                <a:t>^</a:t>
              </a:r>
            </a:p>
            <a:p>
              <a:pPr algn="ctr"/>
              <a:r>
                <a:rPr lang="en-US" altLang="ja-JP" sz="1400" dirty="0">
                  <a:solidFill>
                    <a:schemeClr val="tx2">
                      <a:lumMod val="60000"/>
                      <a:lumOff val="40000"/>
                    </a:schemeClr>
                  </a:solidFill>
                </a:rPr>
                <a:t>j</a:t>
              </a:r>
              <a:endParaRPr kumimoji="1" lang="ja-JP" altLang="en-US" sz="1400" dirty="0">
                <a:solidFill>
                  <a:schemeClr val="tx2">
                    <a:lumMod val="60000"/>
                    <a:lumOff val="40000"/>
                  </a:schemeClr>
                </a:solidFill>
              </a:endParaRPr>
            </a:p>
          </p:txBody>
        </p:sp>
        <p:sp>
          <p:nvSpPr>
            <p:cNvPr id="91" name="テキスト ボックス 90">
              <a:extLst>
                <a:ext uri="{FF2B5EF4-FFF2-40B4-BE49-F238E27FC236}">
                  <a16:creationId xmlns:a16="http://schemas.microsoft.com/office/drawing/2014/main" id="{D0FE28F4-AA8C-4D85-BE60-F0D0E281E34A}"/>
                </a:ext>
              </a:extLst>
            </p:cNvPr>
            <p:cNvSpPr txBox="1"/>
            <p:nvPr/>
          </p:nvSpPr>
          <p:spPr>
            <a:xfrm>
              <a:off x="724474" y="4036861"/>
              <a:ext cx="777351" cy="488218"/>
            </a:xfrm>
            <a:prstGeom prst="rect">
              <a:avLst/>
            </a:prstGeom>
            <a:noFill/>
          </p:spPr>
          <p:txBody>
            <a:bodyPr wrap="none" rtlCol="0">
              <a:spAutoFit/>
            </a:bodyPr>
            <a:lstStyle/>
            <a:p>
              <a:pPr algn="ctr"/>
              <a:r>
                <a:rPr lang="ja-JP" altLang="en-US" sz="1200" dirty="0">
                  <a:solidFill>
                    <a:schemeClr val="accent4"/>
                  </a:solidFill>
                  <a:latin typeface="Meiryo UI" panose="020B0604030504040204" pitchFamily="50" charset="-128"/>
                  <a:ea typeface="Meiryo UI" panose="020B0604030504040204" pitchFamily="50" charset="-128"/>
                </a:rPr>
                <a:t>基準値</a:t>
              </a:r>
              <a:endParaRPr lang="en-US" altLang="ja-JP" sz="1200" dirty="0">
                <a:solidFill>
                  <a:schemeClr val="accent4"/>
                </a:solidFill>
                <a:latin typeface="Meiryo UI" panose="020B0604030504040204" pitchFamily="50" charset="-128"/>
                <a:ea typeface="Meiryo UI" panose="020B0604030504040204" pitchFamily="50" charset="-128"/>
              </a:endParaRPr>
            </a:p>
            <a:p>
              <a:pPr algn="ctr"/>
              <a:r>
                <a:rPr lang="en-US" altLang="ja-JP" sz="1200" dirty="0">
                  <a:solidFill>
                    <a:schemeClr val="accent4"/>
                  </a:solidFill>
                  <a:latin typeface="Meiryo UI" panose="020B0604030504040204" pitchFamily="50" charset="-128"/>
                  <a:ea typeface="Meiryo UI" panose="020B0604030504040204" pitchFamily="50" charset="-128"/>
                </a:rPr>
                <a:t>(</a:t>
              </a:r>
              <a:r>
                <a:rPr lang="ja-JP" altLang="en-US" sz="1200" dirty="0">
                  <a:solidFill>
                    <a:schemeClr val="accent4"/>
                  </a:solidFill>
                  <a:latin typeface="Meiryo UI" panose="020B0604030504040204" pitchFamily="50" charset="-128"/>
                  <a:ea typeface="Meiryo UI" panose="020B0604030504040204" pitchFamily="50" charset="-128"/>
                </a:rPr>
                <a:t>ピボット</a:t>
              </a:r>
              <a:r>
                <a:rPr lang="en-US" altLang="ja-JP" sz="1200" dirty="0">
                  <a:solidFill>
                    <a:schemeClr val="accent4"/>
                  </a:solidFill>
                  <a:latin typeface="Meiryo UI" panose="020B0604030504040204" pitchFamily="50" charset="-128"/>
                  <a:ea typeface="Meiryo UI" panose="020B0604030504040204" pitchFamily="50" charset="-128"/>
                </a:rPr>
                <a:t>)</a:t>
              </a:r>
              <a:endParaRPr kumimoji="1" lang="ja-JP" altLang="en-US" sz="1600" dirty="0">
                <a:solidFill>
                  <a:schemeClr val="accent4"/>
                </a:solidFill>
                <a:latin typeface="Meiryo UI" panose="020B0604030504040204" pitchFamily="50" charset="-128"/>
                <a:ea typeface="Meiryo UI" panose="020B0604030504040204" pitchFamily="50" charset="-128"/>
              </a:endParaRPr>
            </a:p>
          </p:txBody>
        </p:sp>
      </p:grpSp>
      <p:cxnSp>
        <p:nvCxnSpPr>
          <p:cNvPr id="98" name="コネクタ: 曲線 97">
            <a:extLst>
              <a:ext uri="{FF2B5EF4-FFF2-40B4-BE49-F238E27FC236}">
                <a16:creationId xmlns:a16="http://schemas.microsoft.com/office/drawing/2014/main" id="{B430631A-0FCE-4D32-8B44-6465F5381ED6}"/>
              </a:ext>
            </a:extLst>
          </p:cNvPr>
          <p:cNvCxnSpPr>
            <a:stCxn id="93" idx="0"/>
            <a:endCxn id="95" idx="0"/>
          </p:cNvCxnSpPr>
          <p:nvPr/>
        </p:nvCxnSpPr>
        <p:spPr>
          <a:xfrm rot="16200000" flipH="1">
            <a:off x="6942906" y="3038934"/>
            <a:ext cx="2291" cy="1049695"/>
          </a:xfrm>
          <a:prstGeom prst="curvedConnector3">
            <a:avLst>
              <a:gd name="adj1" fmla="val -9978175"/>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99" name="コネクタ: 曲線 98">
            <a:extLst>
              <a:ext uri="{FF2B5EF4-FFF2-40B4-BE49-F238E27FC236}">
                <a16:creationId xmlns:a16="http://schemas.microsoft.com/office/drawing/2014/main" id="{5F9699C0-ED78-4618-935D-33FD59F17A8C}"/>
              </a:ext>
            </a:extLst>
          </p:cNvPr>
          <p:cNvCxnSpPr>
            <a:stCxn id="64" idx="0"/>
            <a:endCxn id="66" idx="0"/>
          </p:cNvCxnSpPr>
          <p:nvPr/>
        </p:nvCxnSpPr>
        <p:spPr>
          <a:xfrm rot="5400000" flipH="1" flipV="1">
            <a:off x="6415094" y="4819757"/>
            <a:ext cx="8221" cy="1050530"/>
          </a:xfrm>
          <a:prstGeom prst="curvedConnector3">
            <a:avLst>
              <a:gd name="adj1" fmla="val 2880684"/>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100" name="矢印: 下 99">
            <a:extLst>
              <a:ext uri="{FF2B5EF4-FFF2-40B4-BE49-F238E27FC236}">
                <a16:creationId xmlns:a16="http://schemas.microsoft.com/office/drawing/2014/main" id="{52CAD87B-10C2-4706-9918-3720BEA37B8E}"/>
              </a:ext>
            </a:extLst>
          </p:cNvPr>
          <p:cNvSpPr/>
          <p:nvPr/>
        </p:nvSpPr>
        <p:spPr>
          <a:xfrm>
            <a:off x="7871652" y="2753295"/>
            <a:ext cx="354476" cy="385821"/>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1" name="矢印: 下 100">
            <a:extLst>
              <a:ext uri="{FF2B5EF4-FFF2-40B4-BE49-F238E27FC236}">
                <a16:creationId xmlns:a16="http://schemas.microsoft.com/office/drawing/2014/main" id="{8CE95BCD-F226-49BB-94CA-9014A0DB03FE}"/>
              </a:ext>
            </a:extLst>
          </p:cNvPr>
          <p:cNvSpPr/>
          <p:nvPr/>
        </p:nvSpPr>
        <p:spPr>
          <a:xfrm>
            <a:off x="7871652" y="4497798"/>
            <a:ext cx="354476" cy="385821"/>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左中かっこ 101">
            <a:extLst>
              <a:ext uri="{FF2B5EF4-FFF2-40B4-BE49-F238E27FC236}">
                <a16:creationId xmlns:a16="http://schemas.microsoft.com/office/drawing/2014/main" id="{A467FDDA-1B4D-445F-8981-27FD5FC701A9}"/>
              </a:ext>
            </a:extLst>
          </p:cNvPr>
          <p:cNvSpPr/>
          <p:nvPr/>
        </p:nvSpPr>
        <p:spPr>
          <a:xfrm rot="16200000">
            <a:off x="6012825" y="5487076"/>
            <a:ext cx="253291" cy="10788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左中かっこ 102">
            <a:extLst>
              <a:ext uri="{FF2B5EF4-FFF2-40B4-BE49-F238E27FC236}">
                <a16:creationId xmlns:a16="http://schemas.microsoft.com/office/drawing/2014/main" id="{0BDAF951-706A-49ED-B091-C28523BB1895}"/>
              </a:ext>
            </a:extLst>
          </p:cNvPr>
          <p:cNvSpPr/>
          <p:nvPr/>
        </p:nvSpPr>
        <p:spPr>
          <a:xfrm rot="16200000">
            <a:off x="7881687" y="5250725"/>
            <a:ext cx="253292" cy="1551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602937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2A578913-0705-4D6A-B47D-B62E39F0C210}"/>
              </a:ext>
            </a:extLst>
          </p:cNvPr>
          <p:cNvSpPr/>
          <p:nvPr/>
        </p:nvSpPr>
        <p:spPr>
          <a:xfrm>
            <a:off x="741187" y="1104900"/>
            <a:ext cx="7661625" cy="53235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要素の交換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swap(</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partition(</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を基準値として使用する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left, j = right; </a:t>
            </a:r>
            <a:endParaRPr kumimoji="1" lang="en-US" altLang="ja-JP" sz="12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&amp;&amp;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1;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右から左へ、基準値より小さい最初の要素を探す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j &amp;&amp;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左から右へ、基準値より大きい最初の要素を探す</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要素の交換</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この</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つの要素を交換する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swap(</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 2</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つのサブ配列の区切り線にベースナンバーを入れ替える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基準値のインデックスを返す</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1309003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endParaRPr kumimoji="1" lang="en-US" altLang="ja-JP" sz="2000" dirty="0"/>
          </a:p>
          <a:p>
            <a:pPr lvl="1" indent="-342900">
              <a:buFont typeface="+mj-lt"/>
              <a:buAutoNum type="arabicPeriod"/>
            </a:pPr>
            <a:r>
              <a:rPr kumimoji="1" lang="ja-JP" altLang="en-US" dirty="0"/>
              <a:t>まず、配列に対して前項のサブ配列の分割を実行し、</a:t>
            </a:r>
            <a:r>
              <a:rPr lang="ja-JP" altLang="en-US" dirty="0"/>
              <a:t>基準値の値よりも小さい値がまとめられた</a:t>
            </a:r>
            <a:r>
              <a:rPr kumimoji="1" lang="ja-JP" altLang="en-US" dirty="0"/>
              <a:t>左サブ配列と基準値の値よりも大きい値がまとめられた右サブ配列を取得する</a:t>
            </a:r>
            <a:endParaRPr kumimoji="1" lang="en-US" altLang="ja-JP" dirty="0"/>
          </a:p>
          <a:p>
            <a:pPr lvl="1" indent="-342900">
              <a:buFont typeface="+mj-lt"/>
              <a:buAutoNum type="arabicPeriod"/>
            </a:pPr>
            <a:r>
              <a:rPr kumimoji="1" lang="ja-JP" altLang="en-US" dirty="0"/>
              <a:t>左のサブ配列と右のサブ配列のそれぞれにおいて、前項と同様の分割処理を繰り返し実行する</a:t>
            </a:r>
            <a:endParaRPr kumimoji="1" lang="en-US" altLang="ja-JP" dirty="0"/>
          </a:p>
          <a:p>
            <a:pPr lvl="1" indent="-342900">
              <a:buFont typeface="+mj-lt"/>
              <a:buAutoNum type="arabicPeriod"/>
            </a:pPr>
            <a:r>
              <a:rPr lang="ja-JP" altLang="en-US" b="0" i="0" dirty="0">
                <a:solidFill>
                  <a:srgbClr val="1D1D20"/>
                </a:solidFill>
                <a:effectLst/>
                <a:latin typeface="-apple-system"/>
              </a:rPr>
              <a:t>サブ配列の長さが１になるまで</a:t>
            </a:r>
            <a:r>
              <a:rPr lang="ja-JP" altLang="en-US" b="0" dirty="0">
                <a:solidFill>
                  <a:srgbClr val="1D1D20"/>
                </a:solidFill>
                <a:latin typeface="-apple-system"/>
              </a:rPr>
              <a:t>上記の手順を繰り返す</a:t>
            </a:r>
            <a:r>
              <a:rPr lang="ja-JP" altLang="en-US" i="0" dirty="0">
                <a:solidFill>
                  <a:srgbClr val="1D1D20"/>
                </a:solidFill>
                <a:effectLst/>
                <a:latin typeface="-apple-system"/>
              </a:rPr>
              <a:t>と、最終的に配列全体の並べ替えが完了す</a:t>
            </a:r>
            <a:r>
              <a:rPr lang="ja-JP" altLang="en-US" b="0" i="0" dirty="0">
                <a:solidFill>
                  <a:srgbClr val="1D1D20"/>
                </a:solidFill>
                <a:effectLst/>
                <a:latin typeface="-apple-system"/>
              </a:rPr>
              <a:t>る</a:t>
            </a:r>
          </a:p>
          <a:p>
            <a:pPr lvl="1" indent="-342900">
              <a:buFont typeface="+mj-lt"/>
              <a:buAutoNum type="arabicPeriod"/>
            </a:pPr>
            <a:endParaRPr kumimoji="1" lang="ja-JP" altLang="en-US" dirty="0"/>
          </a:p>
        </p:txBody>
      </p:sp>
      <p:sp>
        <p:nvSpPr>
          <p:cNvPr id="22" name="正方形/長方形 21">
            <a:extLst>
              <a:ext uri="{FF2B5EF4-FFF2-40B4-BE49-F238E27FC236}">
                <a16:creationId xmlns:a16="http://schemas.microsoft.com/office/drawing/2014/main" id="{1E88496D-87C3-498E-9BF9-9A99AEEB4EFA}"/>
              </a:ext>
            </a:extLst>
          </p:cNvPr>
          <p:cNvSpPr/>
          <p:nvPr/>
        </p:nvSpPr>
        <p:spPr>
          <a:xfrm>
            <a:off x="1055512" y="3657600"/>
            <a:ext cx="7032975" cy="28279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クイックソート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quickSort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サブ配列の長さが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のとき再帰を終了する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(left &gt;= right) return;</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pivot = partition(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再帰的な左のサブ配列，右のサブ配列</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quickSort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pivot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quickSort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pivot + 1,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9443992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DCC4E-24DC-4920-AAE4-6CE1A1CEBAFB}"/>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7F8C6D17-DA24-4D01-A4BE-519513586BA5}"/>
              </a:ext>
            </a:extLst>
          </p:cNvPr>
          <p:cNvSpPr>
            <a:spLocks noGrp="1"/>
          </p:cNvSpPr>
          <p:nvPr>
            <p:ph idx="1"/>
          </p:nvPr>
        </p:nvSpPr>
        <p:spPr/>
        <p:txBody>
          <a:bodyPr/>
          <a:lstStyle/>
          <a:p>
            <a:r>
              <a:rPr kumimoji="1" lang="ja-JP" altLang="en-US" sz="2000" dirty="0"/>
              <a:t>基準値（ピボット）の最適化</a:t>
            </a:r>
            <a:endParaRPr kumimoji="1" lang="en-US" altLang="ja-JP" sz="2000" dirty="0"/>
          </a:p>
          <a:p>
            <a:pPr marL="0" indent="0">
              <a:buNone/>
            </a:pPr>
            <a:r>
              <a:rPr lang="ja-JP" altLang="en-US" dirty="0"/>
              <a:t>　クイックソートの時間効率はある一部のケースではバブルソートと同等程度まで劣化する可能性がある。</a:t>
            </a:r>
            <a:endParaRPr lang="en-US" altLang="ja-JP" dirty="0"/>
          </a:p>
          <a:p>
            <a:pPr marL="0" indent="0">
              <a:buNone/>
            </a:pPr>
            <a:r>
              <a:rPr lang="ja-JP" altLang="en-US" dirty="0"/>
              <a:t>　例を挙げると、データ件数が</a:t>
            </a:r>
            <a:r>
              <a:rPr lang="en-US" altLang="ja-JP" dirty="0"/>
              <a:t>1000</a:t>
            </a:r>
            <a:r>
              <a:rPr lang="ja-JP" altLang="en-US" dirty="0"/>
              <a:t>だとした場合の時間効率が最高なケースは、初回の分割時に</a:t>
            </a:r>
            <a:r>
              <a:rPr lang="en-US" altLang="ja-JP" dirty="0"/>
              <a:t>500</a:t>
            </a:r>
            <a:r>
              <a:rPr lang="ja-JP" altLang="en-US" dirty="0"/>
              <a:t>と</a:t>
            </a:r>
            <a:r>
              <a:rPr lang="en-US" altLang="ja-JP" dirty="0"/>
              <a:t>500</a:t>
            </a:r>
            <a:r>
              <a:rPr lang="ja-JP" altLang="en-US" dirty="0"/>
              <a:t>でケースが分割できた場合である。逆に最悪のケースは、初回の分割で１と</a:t>
            </a:r>
            <a:r>
              <a:rPr lang="en-US" altLang="ja-JP" dirty="0"/>
              <a:t>999</a:t>
            </a:r>
            <a:r>
              <a:rPr lang="ja-JP" altLang="en-US" dirty="0"/>
              <a:t>で分割がされてしまった場合となる。つまり、クイックソートが高水準の時間効率を保つためには、データ件数をおおよそ半分程度で分割しなければいけない。</a:t>
            </a:r>
            <a:endParaRPr lang="en-US" altLang="ja-JP" dirty="0"/>
          </a:p>
          <a:p>
            <a:pPr marL="0" indent="0">
              <a:buNone/>
            </a:pPr>
            <a:endParaRPr lang="en-US" altLang="ja-JP" dirty="0"/>
          </a:p>
          <a:p>
            <a:pPr marL="0" indent="0">
              <a:buNone/>
            </a:pPr>
            <a:r>
              <a:rPr lang="ja-JP" altLang="en-US" dirty="0"/>
              <a:t>　上記のような最悪なケースを避ける方法として、下記の手段が挙げられる。</a:t>
            </a:r>
            <a:endParaRPr lang="en-US" altLang="ja-JP" dirty="0"/>
          </a:p>
          <a:p>
            <a:pPr marL="0" indent="0">
              <a:buNone/>
            </a:pPr>
            <a:r>
              <a:rPr lang="ja-JP" altLang="en-US" dirty="0"/>
              <a:t>　配列内から３つの候補要素 </a:t>
            </a:r>
            <a:r>
              <a:rPr lang="en-US" altLang="ja-JP" dirty="0"/>
              <a:t>(</a:t>
            </a:r>
            <a:r>
              <a:rPr lang="ja-JP" altLang="en-US" dirty="0"/>
              <a:t>通常は配列の先頭、末尾、中点要素</a:t>
            </a:r>
            <a:r>
              <a:rPr lang="en-US" altLang="ja-JP" dirty="0"/>
              <a:t>) </a:t>
            </a:r>
            <a:r>
              <a:rPr lang="ja-JP" altLang="en-US" dirty="0"/>
              <a:t>を選択し、３つの候補要素の中央値を基準数として使用する。</a:t>
            </a:r>
            <a:endParaRPr lang="en-US" altLang="ja-JP" dirty="0"/>
          </a:p>
          <a:p>
            <a:pPr marL="0" indent="0">
              <a:buNone/>
            </a:pPr>
            <a:r>
              <a:rPr lang="ja-JP" altLang="en-US" dirty="0"/>
              <a:t>　また、アルゴリズムの堅牢性をさらに高めるために、より多くの候補要素を選択することも可能となる。この方法を用いることで、クイックソートの時間効率が低下してしまう可能性を防ぐことができる。（</a:t>
            </a:r>
            <a:r>
              <a:rPr lang="en-US" altLang="ja-JP" dirty="0"/>
              <a:t>※</a:t>
            </a:r>
            <a:r>
              <a:rPr lang="ja-JP" altLang="en-US" dirty="0"/>
              <a:t>次シート参考）</a:t>
            </a:r>
            <a:endParaRPr lang="en-US" altLang="ja-JP" dirty="0"/>
          </a:p>
        </p:txBody>
      </p:sp>
    </p:spTree>
    <p:extLst>
      <p:ext uri="{BB962C8B-B14F-4D97-AF65-F5344CB8AC3E}">
        <p14:creationId xmlns:p14="http://schemas.microsoft.com/office/powerpoint/2010/main" val="1081225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96AD6F-071D-4939-995E-802176BDD7D1}"/>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E1B08AA8-8519-4263-B60B-969D45371E5F}"/>
              </a:ext>
            </a:extLst>
          </p:cNvPr>
          <p:cNvSpPr/>
          <p:nvPr/>
        </p:nvSpPr>
        <p:spPr>
          <a:xfrm>
            <a:off x="741187" y="1104900"/>
            <a:ext cx="7661625" cy="53235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3</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つの要素の中央値を選択する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medianThree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iso-or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演算の使用により、コードを簡素化する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非類似度ルールは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 0 = 1 ^ 1 = 0, 0 ^ 1 = 1 ^ 0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left;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mid;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つの数字から中央値を取る処理を追加）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partition(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3</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つの候補要素の中央値を選択する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med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medianThree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Math.floor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 right) / 2),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中央値を配列の左端に入れ替える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swap(</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med);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を基準値として使用する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以下同文のため省略</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80920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1CD8B-02D9-4381-BF8A-401358DA7791}"/>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6441B294-8695-4E1C-9DEB-4CA9F220F526}"/>
              </a:ext>
            </a:extLst>
          </p:cNvPr>
          <p:cNvSpPr>
            <a:spLocks noGrp="1"/>
          </p:cNvSpPr>
          <p:nvPr>
            <p:ph idx="1"/>
          </p:nvPr>
        </p:nvSpPr>
        <p:spPr/>
        <p:txBody>
          <a:bodyPr>
            <a:normAutofit/>
          </a:bodyPr>
          <a:lstStyle/>
          <a:p>
            <a:r>
              <a:rPr kumimoji="1" lang="en-US" altLang="ja-JP" sz="2000" dirty="0"/>
              <a:t>Linked List</a:t>
            </a:r>
            <a:r>
              <a:rPr kumimoji="1" lang="ja-JP" altLang="en-US" sz="2000" dirty="0"/>
              <a:t>のノード挿入と削除</a:t>
            </a:r>
            <a:endParaRPr kumimoji="1" lang="en-US" altLang="ja-JP" sz="2000" dirty="0"/>
          </a:p>
          <a:p>
            <a:pPr marL="0" indent="0">
              <a:buNone/>
            </a:pPr>
            <a:r>
              <a:rPr lang="ja-JP" altLang="en-US" dirty="0"/>
              <a:t>　配列と比較すると</a:t>
            </a:r>
            <a:r>
              <a:rPr lang="ja-JP" altLang="en-US" sz="1800" dirty="0"/>
              <a:t>連結リスト</a:t>
            </a:r>
            <a:r>
              <a:rPr kumimoji="1" lang="ja-JP" altLang="en-US" dirty="0"/>
              <a:t>のほうが、ノードポインタの変更のみで済むためノードの挿入と削除は効率的である。</a:t>
            </a:r>
            <a:endParaRPr kumimoji="1" lang="en-US" altLang="ja-JP" dirty="0"/>
          </a:p>
          <a:p>
            <a:pPr marL="0" indent="0">
              <a:buNone/>
            </a:pPr>
            <a:r>
              <a:rPr kumimoji="1" lang="ja-JP" altLang="en-US" dirty="0"/>
              <a:t>　（</a:t>
            </a:r>
            <a:r>
              <a:rPr kumimoji="1" lang="en-US" altLang="ja-JP" dirty="0"/>
              <a:t>※</a:t>
            </a:r>
            <a:r>
              <a:rPr kumimoji="1" lang="ja-JP" altLang="en-US" dirty="0"/>
              <a:t>次シート参考）</a:t>
            </a:r>
            <a:endParaRPr kumimoji="1" lang="ja-JP" altLang="en-US" sz="1600" dirty="0"/>
          </a:p>
        </p:txBody>
      </p:sp>
      <p:sp>
        <p:nvSpPr>
          <p:cNvPr id="4" name="正方形/長方形 3">
            <a:extLst>
              <a:ext uri="{FF2B5EF4-FFF2-40B4-BE49-F238E27FC236}">
                <a16:creationId xmlns:a16="http://schemas.microsoft.com/office/drawing/2014/main" id="{4A1D0C7D-B8C0-4888-A482-996597AC8671}"/>
              </a:ext>
            </a:extLst>
          </p:cNvPr>
          <p:cNvSpPr/>
          <p:nvPr/>
        </p:nvSpPr>
        <p:spPr>
          <a:xfrm>
            <a:off x="691800" y="2375316"/>
            <a:ext cx="7760400" cy="158920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連結リストのノード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の後にノード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を挿入</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insert(n0, P)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n1 = n0.next;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n0.next = P;</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正方形/長方形 4">
            <a:extLst>
              <a:ext uri="{FF2B5EF4-FFF2-40B4-BE49-F238E27FC236}">
                <a16:creationId xmlns:a16="http://schemas.microsoft.com/office/drawing/2014/main" id="{D213D1D1-1DCD-456F-9DAF-07D317172185}"/>
              </a:ext>
            </a:extLst>
          </p:cNvPr>
          <p:cNvSpPr/>
          <p:nvPr/>
        </p:nvSpPr>
        <p:spPr>
          <a:xfrm>
            <a:off x="691800" y="4190102"/>
            <a:ext cx="7760400" cy="220176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連結リストのノード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の後の最初のノードを削除する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remove(n0)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(!n0.next)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n0 -&gt; P -&gt;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P = n0.next;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n1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n0.next = n1;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061900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pPr>
              <a:buFont typeface="+mj-ea"/>
              <a:buAutoNum type="circleNumDbPlain" startAt="4"/>
            </a:pPr>
            <a:r>
              <a:rPr kumimoji="1" lang="ja-JP" altLang="en-US" sz="2000" dirty="0"/>
              <a:t>マージソート（</a:t>
            </a:r>
            <a:r>
              <a:rPr kumimoji="1" lang="en-US" altLang="ja-JP" sz="2000" dirty="0"/>
              <a:t>Merge Sort</a:t>
            </a:r>
            <a:r>
              <a:rPr kumimoji="1" lang="ja-JP" altLang="en-US" sz="2000" dirty="0"/>
              <a:t>）</a:t>
            </a:r>
            <a:endParaRPr kumimoji="1" lang="en-US" altLang="ja-JP" sz="2000" dirty="0"/>
          </a:p>
          <a:p>
            <a:r>
              <a:rPr lang="ja-JP" altLang="en-US" sz="2000" dirty="0"/>
              <a:t>マージソートについて</a:t>
            </a:r>
            <a:endParaRPr lang="en-US" altLang="ja-JP" sz="2000" dirty="0"/>
          </a:p>
          <a:p>
            <a:pPr marL="0" indent="0">
              <a:buNone/>
            </a:pPr>
            <a:r>
              <a:rPr kumimoji="1" lang="ja-JP" altLang="en-US" dirty="0"/>
              <a:t>　ア</a:t>
            </a:r>
            <a:r>
              <a:rPr lang="ja-JP" altLang="en-US" b="0" i="0" dirty="0">
                <a:solidFill>
                  <a:srgbClr val="1D1D20"/>
                </a:solidFill>
                <a:effectLst/>
                <a:latin typeface="-apple-system"/>
              </a:rPr>
              <a:t>ルゴリズムにおける「分割思考」の典型的な実施形態であり、「分割」と「マージ」の</a:t>
            </a:r>
            <a:r>
              <a:rPr lang="ja-JP" altLang="en-US" dirty="0">
                <a:solidFill>
                  <a:srgbClr val="1D1D20"/>
                </a:solidFill>
                <a:latin typeface="-apple-system"/>
              </a:rPr>
              <a:t>２</a:t>
            </a:r>
            <a:r>
              <a:rPr lang="ja-JP" altLang="en-US" b="0" i="0" dirty="0">
                <a:solidFill>
                  <a:srgbClr val="1D1D20"/>
                </a:solidFill>
                <a:effectLst/>
                <a:latin typeface="-apple-system"/>
              </a:rPr>
              <a:t>つの段階がある。（</a:t>
            </a:r>
            <a:r>
              <a:rPr lang="en-US" altLang="ja-JP" b="0" i="0" dirty="0">
                <a:solidFill>
                  <a:srgbClr val="1D1D20"/>
                </a:solidFill>
                <a:effectLst/>
                <a:latin typeface="-apple-system"/>
              </a:rPr>
              <a:t>※</a:t>
            </a:r>
            <a:r>
              <a:rPr lang="ja-JP" altLang="en-US" b="0" i="0" dirty="0">
                <a:solidFill>
                  <a:srgbClr val="1D1D20"/>
                </a:solidFill>
                <a:effectLst/>
                <a:latin typeface="-apple-system"/>
              </a:rPr>
              <a:t>次シート参考）</a:t>
            </a:r>
            <a:endParaRPr lang="en-US" altLang="ja-JP" b="0" i="0" dirty="0">
              <a:solidFill>
                <a:srgbClr val="1D1D20"/>
              </a:solidFill>
              <a:effectLst/>
              <a:latin typeface="-apple-system"/>
            </a:endParaRPr>
          </a:p>
          <a:p>
            <a:pPr lvl="1" indent="-342900">
              <a:buFont typeface="+mj-lt"/>
              <a:buAutoNum type="arabicPeriod"/>
            </a:pPr>
            <a:r>
              <a:rPr kumimoji="1" lang="ja-JP" altLang="en-US" dirty="0"/>
              <a:t>分割フェーズ</a:t>
            </a:r>
            <a:r>
              <a:rPr lang="ja-JP" altLang="en-US" dirty="0"/>
              <a:t>：</a:t>
            </a:r>
            <a:endParaRPr kumimoji="1" lang="en-US" altLang="ja-JP" dirty="0"/>
          </a:p>
          <a:p>
            <a:pPr marL="800100" lvl="2" indent="0">
              <a:buNone/>
            </a:pPr>
            <a:r>
              <a:rPr kumimoji="1" lang="ja-JP" altLang="en-US" dirty="0"/>
              <a:t>　配列を中点位置から再帰的に分割し、長い配列の並べ替えの問題を短い配列の並べ替えの問題に変換</a:t>
            </a:r>
            <a:r>
              <a:rPr lang="ja-JP" altLang="en-US" dirty="0"/>
              <a:t>する</a:t>
            </a:r>
            <a:r>
              <a:rPr kumimoji="1" lang="ja-JP" altLang="en-US" dirty="0"/>
              <a:t>。</a:t>
            </a:r>
            <a:endParaRPr kumimoji="1" lang="en-US" altLang="ja-JP" dirty="0"/>
          </a:p>
          <a:p>
            <a:pPr lvl="1" indent="-342900">
              <a:buFont typeface="+mj-lt"/>
              <a:buAutoNum type="arabicPeriod"/>
            </a:pPr>
            <a:r>
              <a:rPr kumimoji="1" lang="ja-JP" altLang="en-US" dirty="0"/>
              <a:t>マージ フェーズ</a:t>
            </a:r>
            <a:r>
              <a:rPr lang="ja-JP" altLang="en-US" dirty="0"/>
              <a:t>：</a:t>
            </a:r>
            <a:r>
              <a:rPr kumimoji="1" lang="en-US" altLang="ja-JP" dirty="0"/>
              <a:t> </a:t>
            </a:r>
          </a:p>
          <a:p>
            <a:pPr marL="800100" lvl="2" indent="0">
              <a:buNone/>
            </a:pPr>
            <a:r>
              <a:rPr kumimoji="1" lang="ja-JP" altLang="en-US" dirty="0"/>
              <a:t>　サブ配列が１になったら、上方へのマージを開始し、左右の短いソート配列を</a:t>
            </a:r>
            <a:r>
              <a:rPr lang="ja-JP" altLang="en-US" dirty="0"/>
              <a:t>１</a:t>
            </a:r>
            <a:r>
              <a:rPr kumimoji="1" lang="ja-JP" altLang="en-US" dirty="0"/>
              <a:t>つの長いソート配列にマージし、元の配列がマージされるまで、マージを続ける。</a:t>
            </a:r>
          </a:p>
        </p:txBody>
      </p:sp>
    </p:spTree>
    <p:extLst>
      <p:ext uri="{BB962C8B-B14F-4D97-AF65-F5344CB8AC3E}">
        <p14:creationId xmlns:p14="http://schemas.microsoft.com/office/powerpoint/2010/main" val="38716534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正方形/長方形 371">
            <a:extLst>
              <a:ext uri="{FF2B5EF4-FFF2-40B4-BE49-F238E27FC236}">
                <a16:creationId xmlns:a16="http://schemas.microsoft.com/office/drawing/2014/main" id="{FAD831F9-B2AB-4D98-BB7B-F87CDFA5780D}"/>
              </a:ext>
            </a:extLst>
          </p:cNvPr>
          <p:cNvSpPr/>
          <p:nvPr/>
        </p:nvSpPr>
        <p:spPr>
          <a:xfrm>
            <a:off x="620784" y="3855783"/>
            <a:ext cx="7868875" cy="2727580"/>
          </a:xfrm>
          <a:prstGeom prst="rect">
            <a:avLst/>
          </a:prstGeom>
          <a:solidFill>
            <a:schemeClr val="accent3">
              <a:lumMod val="40000"/>
              <a:lumOff val="60000"/>
              <a:alpha val="70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1" name="正方形/長方形 370">
            <a:extLst>
              <a:ext uri="{FF2B5EF4-FFF2-40B4-BE49-F238E27FC236}">
                <a16:creationId xmlns:a16="http://schemas.microsoft.com/office/drawing/2014/main" id="{C4BA0D80-5BD4-4989-B9A1-3C7A1A16B55B}"/>
              </a:ext>
            </a:extLst>
          </p:cNvPr>
          <p:cNvSpPr/>
          <p:nvPr/>
        </p:nvSpPr>
        <p:spPr>
          <a:xfrm>
            <a:off x="620784" y="971550"/>
            <a:ext cx="7868875" cy="2118346"/>
          </a:xfrm>
          <a:prstGeom prst="rect">
            <a:avLst/>
          </a:prstGeom>
          <a:solidFill>
            <a:schemeClr val="accent6">
              <a:lumMod val="40000"/>
              <a:lumOff val="60000"/>
              <a:alpha val="70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grpSp>
        <p:nvGrpSpPr>
          <p:cNvPr id="17" name="グループ化 16">
            <a:extLst>
              <a:ext uri="{FF2B5EF4-FFF2-40B4-BE49-F238E27FC236}">
                <a16:creationId xmlns:a16="http://schemas.microsoft.com/office/drawing/2014/main" id="{5877F1D0-BB6A-40D8-A23F-B87C3D0D5A42}"/>
              </a:ext>
            </a:extLst>
          </p:cNvPr>
          <p:cNvGrpSpPr/>
          <p:nvPr/>
        </p:nvGrpSpPr>
        <p:grpSpPr>
          <a:xfrm>
            <a:off x="2276278" y="1047750"/>
            <a:ext cx="4092956" cy="481759"/>
            <a:chOff x="2306667" y="1035577"/>
            <a:chExt cx="4219532" cy="485267"/>
          </a:xfrm>
        </p:grpSpPr>
        <p:sp>
          <p:nvSpPr>
            <p:cNvPr id="9" name="正方形/長方形 8">
              <a:extLst>
                <a:ext uri="{FF2B5EF4-FFF2-40B4-BE49-F238E27FC236}">
                  <a16:creationId xmlns:a16="http://schemas.microsoft.com/office/drawing/2014/main" id="{EF67F64B-7D0B-4DD9-9B8B-A4116FE227D3}"/>
                </a:ext>
              </a:extLst>
            </p:cNvPr>
            <p:cNvSpPr/>
            <p:nvPr/>
          </p:nvSpPr>
          <p:spPr>
            <a:xfrm>
              <a:off x="2306667" y="104427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C2FAF373-61F4-4BBC-9957-370C24792E64}"/>
                </a:ext>
              </a:extLst>
            </p:cNvPr>
            <p:cNvSpPr/>
            <p:nvPr/>
          </p:nvSpPr>
          <p:spPr>
            <a:xfrm>
              <a:off x="2846097" y="103895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a:extLst>
                <a:ext uri="{FF2B5EF4-FFF2-40B4-BE49-F238E27FC236}">
                  <a16:creationId xmlns:a16="http://schemas.microsoft.com/office/drawing/2014/main" id="{3B1E633C-996A-4C73-963B-945883253457}"/>
                </a:ext>
              </a:extLst>
            </p:cNvPr>
            <p:cNvSpPr/>
            <p:nvPr/>
          </p:nvSpPr>
          <p:spPr>
            <a:xfrm>
              <a:off x="3385527" y="1035579"/>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877D2EF8-A331-42A4-A99E-A69009181675}"/>
                </a:ext>
              </a:extLst>
            </p:cNvPr>
            <p:cNvSpPr/>
            <p:nvPr/>
          </p:nvSpPr>
          <p:spPr>
            <a:xfrm>
              <a:off x="3924101" y="1041372"/>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a:extLst>
                <a:ext uri="{FF2B5EF4-FFF2-40B4-BE49-F238E27FC236}">
                  <a16:creationId xmlns:a16="http://schemas.microsoft.com/office/drawing/2014/main" id="{2CF0E3FF-6D08-426F-9664-C2DF4036D1C8}"/>
                </a:ext>
              </a:extLst>
            </p:cNvPr>
            <p:cNvSpPr/>
            <p:nvPr/>
          </p:nvSpPr>
          <p:spPr>
            <a:xfrm>
              <a:off x="4448353" y="10389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5D00F0EB-D44E-4C10-9CDF-89CFEE67963A}"/>
                </a:ext>
              </a:extLst>
            </p:cNvPr>
            <p:cNvSpPr/>
            <p:nvPr/>
          </p:nvSpPr>
          <p:spPr>
            <a:xfrm>
              <a:off x="4982428" y="10389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0BC86900-A712-4768-A82B-34DE3C12301C}"/>
                </a:ext>
              </a:extLst>
            </p:cNvPr>
            <p:cNvSpPr/>
            <p:nvPr/>
          </p:nvSpPr>
          <p:spPr>
            <a:xfrm>
              <a:off x="5516503" y="103557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92AF490B-69C4-4FFB-9436-5920057C4669}"/>
                </a:ext>
              </a:extLst>
            </p:cNvPr>
            <p:cNvSpPr/>
            <p:nvPr/>
          </p:nvSpPr>
          <p:spPr>
            <a:xfrm>
              <a:off x="6040755" y="103557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98" name="グループ化 97">
            <a:extLst>
              <a:ext uri="{FF2B5EF4-FFF2-40B4-BE49-F238E27FC236}">
                <a16:creationId xmlns:a16="http://schemas.microsoft.com/office/drawing/2014/main" id="{6820FF8A-6773-47A9-AB6B-2CF7B4E205CA}"/>
              </a:ext>
            </a:extLst>
          </p:cNvPr>
          <p:cNvGrpSpPr/>
          <p:nvPr/>
        </p:nvGrpSpPr>
        <p:grpSpPr>
          <a:xfrm>
            <a:off x="1836818" y="1805776"/>
            <a:ext cx="2039797" cy="481757"/>
            <a:chOff x="2040477" y="1833784"/>
            <a:chExt cx="2102878" cy="485265"/>
          </a:xfrm>
        </p:grpSpPr>
        <p:grpSp>
          <p:nvGrpSpPr>
            <p:cNvPr id="28" name="グループ化 27">
              <a:extLst>
                <a:ext uri="{FF2B5EF4-FFF2-40B4-BE49-F238E27FC236}">
                  <a16:creationId xmlns:a16="http://schemas.microsoft.com/office/drawing/2014/main" id="{7220A24D-CB31-408F-BE2C-0CE981A2136A}"/>
                </a:ext>
              </a:extLst>
            </p:cNvPr>
            <p:cNvGrpSpPr/>
            <p:nvPr/>
          </p:nvGrpSpPr>
          <p:grpSpPr>
            <a:xfrm>
              <a:off x="2040477" y="1833784"/>
              <a:ext cx="2102878" cy="485265"/>
              <a:chOff x="1125567" y="2283354"/>
              <a:chExt cx="2102878" cy="485265"/>
            </a:xfrm>
          </p:grpSpPr>
          <p:sp>
            <p:nvSpPr>
              <p:cNvPr id="19" name="正方形/長方形 18">
                <a:extLst>
                  <a:ext uri="{FF2B5EF4-FFF2-40B4-BE49-F238E27FC236}">
                    <a16:creationId xmlns:a16="http://schemas.microsoft.com/office/drawing/2014/main" id="{73211FA2-4592-4A93-AFAD-0ACEF8C72E3C}"/>
                  </a:ext>
                </a:extLst>
              </p:cNvPr>
              <p:cNvSpPr/>
              <p:nvPr/>
            </p:nvSpPr>
            <p:spPr>
              <a:xfrm>
                <a:off x="1125567" y="22920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正方形/長方形 19">
                <a:extLst>
                  <a:ext uri="{FF2B5EF4-FFF2-40B4-BE49-F238E27FC236}">
                    <a16:creationId xmlns:a16="http://schemas.microsoft.com/office/drawing/2014/main" id="{44583FE7-CFC8-4BF3-AD21-77758D903DD8}"/>
                  </a:ext>
                </a:extLst>
              </p:cNvPr>
              <p:cNvSpPr/>
              <p:nvPr/>
            </p:nvSpPr>
            <p:spPr>
              <a:xfrm>
                <a:off x="166499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a:extLst>
                  <a:ext uri="{FF2B5EF4-FFF2-40B4-BE49-F238E27FC236}">
                    <a16:creationId xmlns:a16="http://schemas.microsoft.com/office/drawing/2014/main" id="{16E432CE-92C4-4898-A634-3684B43A4DC9}"/>
                  </a:ext>
                </a:extLst>
              </p:cNvPr>
              <p:cNvSpPr/>
              <p:nvPr/>
            </p:nvSpPr>
            <p:spPr>
              <a:xfrm>
                <a:off x="2204427"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4BE6F2BA-F3C4-49E8-BAD0-AEF7B563A24F}"/>
                  </a:ext>
                </a:extLst>
              </p:cNvPr>
              <p:cNvSpPr/>
              <p:nvPr/>
            </p:nvSpPr>
            <p:spPr>
              <a:xfrm>
                <a:off x="2743001" y="22891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2" name="テキスト ボックス 31">
              <a:extLst>
                <a:ext uri="{FF2B5EF4-FFF2-40B4-BE49-F238E27FC236}">
                  <a16:creationId xmlns:a16="http://schemas.microsoft.com/office/drawing/2014/main" id="{CF9317E7-4354-4D11-B03E-3E73734A9557}"/>
                </a:ext>
              </a:extLst>
            </p:cNvPr>
            <p:cNvSpPr txBox="1"/>
            <p:nvPr/>
          </p:nvSpPr>
          <p:spPr>
            <a:xfrm>
              <a:off x="3016001" y="1852324"/>
              <a:ext cx="151830" cy="458031"/>
            </a:xfrm>
            <a:prstGeom prst="rect">
              <a:avLst/>
            </a:prstGeom>
            <a:noFill/>
          </p:spPr>
          <p:txBody>
            <a:bodyPr wrap="square" rtlCol="0">
              <a:spAutoFit/>
            </a:bodyPr>
            <a:lstStyle/>
            <a:p>
              <a:endParaRPr kumimoji="1" lang="ja-JP" altLang="en-US" dirty="0"/>
            </a:p>
          </p:txBody>
        </p:sp>
      </p:grpSp>
      <p:grpSp>
        <p:nvGrpSpPr>
          <p:cNvPr id="99" name="グループ化 98">
            <a:extLst>
              <a:ext uri="{FF2B5EF4-FFF2-40B4-BE49-F238E27FC236}">
                <a16:creationId xmlns:a16="http://schemas.microsoft.com/office/drawing/2014/main" id="{EE359FC9-EA5D-48D7-A3D4-E175C2D8774A}"/>
              </a:ext>
            </a:extLst>
          </p:cNvPr>
          <p:cNvGrpSpPr/>
          <p:nvPr/>
        </p:nvGrpSpPr>
        <p:grpSpPr>
          <a:xfrm>
            <a:off x="4732469" y="1764766"/>
            <a:ext cx="2015516" cy="514975"/>
            <a:chOff x="5025677" y="1792476"/>
            <a:chExt cx="2077846" cy="518725"/>
          </a:xfrm>
        </p:grpSpPr>
        <p:grpSp>
          <p:nvGrpSpPr>
            <p:cNvPr id="27" name="グループ化 26">
              <a:extLst>
                <a:ext uri="{FF2B5EF4-FFF2-40B4-BE49-F238E27FC236}">
                  <a16:creationId xmlns:a16="http://schemas.microsoft.com/office/drawing/2014/main" id="{8BD8AF4D-FCEA-4FB7-B9D7-5D5C4A278C93}"/>
                </a:ext>
              </a:extLst>
            </p:cNvPr>
            <p:cNvGrpSpPr/>
            <p:nvPr/>
          </p:nvGrpSpPr>
          <p:grpSpPr>
            <a:xfrm>
              <a:off x="5025677" y="1792476"/>
              <a:ext cx="2077846" cy="479942"/>
              <a:chOff x="5915557" y="2283354"/>
              <a:chExt cx="2077846" cy="479942"/>
            </a:xfrm>
          </p:grpSpPr>
          <p:sp>
            <p:nvSpPr>
              <p:cNvPr id="23" name="正方形/長方形 22">
                <a:extLst>
                  <a:ext uri="{FF2B5EF4-FFF2-40B4-BE49-F238E27FC236}">
                    <a16:creationId xmlns:a16="http://schemas.microsoft.com/office/drawing/2014/main" id="{31989738-2107-4990-A2C8-15D9FF317778}"/>
                  </a:ext>
                </a:extLst>
              </p:cNvPr>
              <p:cNvSpPr/>
              <p:nvPr/>
            </p:nvSpPr>
            <p:spPr>
              <a:xfrm>
                <a:off x="591555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36218EDC-183A-4801-8C6D-60E4CE5D59D1}"/>
                  </a:ext>
                </a:extLst>
              </p:cNvPr>
              <p:cNvSpPr/>
              <p:nvPr/>
            </p:nvSpPr>
            <p:spPr>
              <a:xfrm>
                <a:off x="6449632" y="228672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70BD169A-D9D0-4544-9C29-B7F4CE1ED945}"/>
                  </a:ext>
                </a:extLst>
              </p:cNvPr>
              <p:cNvSpPr/>
              <p:nvPr/>
            </p:nvSpPr>
            <p:spPr>
              <a:xfrm>
                <a:off x="6983707" y="228335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5404D507-7544-4680-8C9A-227BABCF25A2}"/>
                  </a:ext>
                </a:extLst>
              </p:cNvPr>
              <p:cNvSpPr/>
              <p:nvPr/>
            </p:nvSpPr>
            <p:spPr>
              <a:xfrm>
                <a:off x="7507959"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3" name="テキスト ボックス 32">
              <a:extLst>
                <a:ext uri="{FF2B5EF4-FFF2-40B4-BE49-F238E27FC236}">
                  <a16:creationId xmlns:a16="http://schemas.microsoft.com/office/drawing/2014/main" id="{F2718027-D08D-4926-9A86-7DEAAD54C2A4}"/>
                </a:ext>
              </a:extLst>
            </p:cNvPr>
            <p:cNvSpPr txBox="1"/>
            <p:nvPr/>
          </p:nvSpPr>
          <p:spPr>
            <a:xfrm>
              <a:off x="5969280" y="1834631"/>
              <a:ext cx="151831" cy="476570"/>
            </a:xfrm>
            <a:prstGeom prst="rect">
              <a:avLst/>
            </a:prstGeom>
            <a:noFill/>
          </p:spPr>
          <p:txBody>
            <a:bodyPr wrap="square" rtlCol="0">
              <a:spAutoFit/>
            </a:bodyPr>
            <a:lstStyle/>
            <a:p>
              <a:endParaRPr kumimoji="1" lang="ja-JP" altLang="en-US" dirty="0"/>
            </a:p>
          </p:txBody>
        </p:sp>
      </p:grpSp>
      <p:sp>
        <p:nvSpPr>
          <p:cNvPr id="34" name="テキスト ボックス 33">
            <a:extLst>
              <a:ext uri="{FF2B5EF4-FFF2-40B4-BE49-F238E27FC236}">
                <a16:creationId xmlns:a16="http://schemas.microsoft.com/office/drawing/2014/main" id="{6F1FB199-F452-45D7-88A8-A238A403F099}"/>
              </a:ext>
            </a:extLst>
          </p:cNvPr>
          <p:cNvSpPr txBox="1"/>
          <p:nvPr/>
        </p:nvSpPr>
        <p:spPr>
          <a:xfrm>
            <a:off x="4233161" y="1170611"/>
            <a:ext cx="179190" cy="366662"/>
          </a:xfrm>
          <a:prstGeom prst="rect">
            <a:avLst/>
          </a:prstGeom>
          <a:noFill/>
        </p:spPr>
        <p:txBody>
          <a:bodyPr wrap="none" rtlCol="0">
            <a:spAutoFit/>
          </a:bodyPr>
          <a:lstStyle/>
          <a:p>
            <a:endParaRPr kumimoji="1" lang="ja-JP" altLang="en-US" dirty="0"/>
          </a:p>
        </p:txBody>
      </p:sp>
      <p:cxnSp>
        <p:nvCxnSpPr>
          <p:cNvPr id="36" name="コネクタ: カギ線 35">
            <a:extLst>
              <a:ext uri="{FF2B5EF4-FFF2-40B4-BE49-F238E27FC236}">
                <a16:creationId xmlns:a16="http://schemas.microsoft.com/office/drawing/2014/main" id="{5286C8E3-8D33-4A02-B00A-DAE483BD1157}"/>
              </a:ext>
            </a:extLst>
          </p:cNvPr>
          <p:cNvCxnSpPr>
            <a:cxnSpLocks/>
            <a:stCxn id="34" idx="2"/>
            <a:endCxn id="32" idx="0"/>
          </p:cNvCxnSpPr>
          <p:nvPr/>
        </p:nvCxnSpPr>
        <p:spPr>
          <a:xfrm rot="5400000">
            <a:off x="3446283" y="947707"/>
            <a:ext cx="286908" cy="1466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63E62A63-44DE-4171-BDD0-9F7F2BF66ECB}"/>
              </a:ext>
            </a:extLst>
          </p:cNvPr>
          <p:cNvCxnSpPr>
            <a:cxnSpLocks/>
            <a:stCxn id="34" idx="2"/>
            <a:endCxn id="33" idx="0"/>
          </p:cNvCxnSpPr>
          <p:nvPr/>
        </p:nvCxnSpPr>
        <p:spPr>
          <a:xfrm rot="16200000" flipH="1">
            <a:off x="4887409" y="972621"/>
            <a:ext cx="269343" cy="13986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BC219A4-6AD7-4AAA-ADD2-28BB8F80F035}"/>
              </a:ext>
            </a:extLst>
          </p:cNvPr>
          <p:cNvGrpSpPr/>
          <p:nvPr/>
        </p:nvGrpSpPr>
        <p:grpSpPr>
          <a:xfrm>
            <a:off x="918533" y="2506396"/>
            <a:ext cx="994130" cy="490633"/>
            <a:chOff x="1052975" y="3036218"/>
            <a:chExt cx="1024874" cy="494205"/>
          </a:xfrm>
        </p:grpSpPr>
        <p:grpSp>
          <p:nvGrpSpPr>
            <p:cNvPr id="47" name="グループ化 46">
              <a:extLst>
                <a:ext uri="{FF2B5EF4-FFF2-40B4-BE49-F238E27FC236}">
                  <a16:creationId xmlns:a16="http://schemas.microsoft.com/office/drawing/2014/main" id="{4BF0E4EC-3799-4AE5-9320-AEDBFB2F1DDB}"/>
                </a:ext>
              </a:extLst>
            </p:cNvPr>
            <p:cNvGrpSpPr/>
            <p:nvPr/>
          </p:nvGrpSpPr>
          <p:grpSpPr>
            <a:xfrm>
              <a:off x="1052975" y="3036218"/>
              <a:ext cx="1024874" cy="481894"/>
              <a:chOff x="827705" y="3413831"/>
              <a:chExt cx="1024874" cy="481894"/>
            </a:xfrm>
          </p:grpSpPr>
          <p:sp>
            <p:nvSpPr>
              <p:cNvPr id="42" name="正方形/長方形 41">
                <a:extLst>
                  <a:ext uri="{FF2B5EF4-FFF2-40B4-BE49-F238E27FC236}">
                    <a16:creationId xmlns:a16="http://schemas.microsoft.com/office/drawing/2014/main" id="{5DEDF4A5-FF5E-453E-9033-0E6FA00F9F9E}"/>
                  </a:ext>
                </a:extLst>
              </p:cNvPr>
              <p:cNvSpPr/>
              <p:nvPr/>
            </p:nvSpPr>
            <p:spPr>
              <a:xfrm>
                <a:off x="827705" y="34191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1D8FE481-597F-4D09-98FD-F333907F8995}"/>
                  </a:ext>
                </a:extLst>
              </p:cNvPr>
              <p:cNvSpPr/>
              <p:nvPr/>
            </p:nvSpPr>
            <p:spPr>
              <a:xfrm>
                <a:off x="1367135" y="3413831"/>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6" name="テキスト ボックス 45">
              <a:extLst>
                <a:ext uri="{FF2B5EF4-FFF2-40B4-BE49-F238E27FC236}">
                  <a16:creationId xmlns:a16="http://schemas.microsoft.com/office/drawing/2014/main" id="{68FD6E27-EEB3-403B-ABF6-C6A623F0CABF}"/>
                </a:ext>
              </a:extLst>
            </p:cNvPr>
            <p:cNvSpPr txBox="1"/>
            <p:nvPr/>
          </p:nvSpPr>
          <p:spPr>
            <a:xfrm>
              <a:off x="1500348" y="3053852"/>
              <a:ext cx="129045" cy="476571"/>
            </a:xfrm>
            <a:prstGeom prst="rect">
              <a:avLst/>
            </a:prstGeom>
            <a:noFill/>
          </p:spPr>
          <p:txBody>
            <a:bodyPr wrap="square" rtlCol="0">
              <a:spAutoFit/>
            </a:bodyPr>
            <a:lstStyle/>
            <a:p>
              <a:endParaRPr kumimoji="1" lang="ja-JP" altLang="en-US" dirty="0"/>
            </a:p>
          </p:txBody>
        </p:sp>
      </p:grpSp>
      <p:cxnSp>
        <p:nvCxnSpPr>
          <p:cNvPr id="49" name="コネクタ: カギ線 48">
            <a:extLst>
              <a:ext uri="{FF2B5EF4-FFF2-40B4-BE49-F238E27FC236}">
                <a16:creationId xmlns:a16="http://schemas.microsoft.com/office/drawing/2014/main" id="{FDCF73C9-F23B-4D7E-824E-C4BECF9DB9BC}"/>
              </a:ext>
            </a:extLst>
          </p:cNvPr>
          <p:cNvCxnSpPr>
            <a:cxnSpLocks/>
            <a:stCxn id="32" idx="2"/>
            <a:endCxn id="46" idx="0"/>
          </p:cNvCxnSpPr>
          <p:nvPr/>
        </p:nvCxnSpPr>
        <p:spPr>
          <a:xfrm rot="5400000">
            <a:off x="2013395" y="1680581"/>
            <a:ext cx="245000" cy="14416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DEB6FC0D-7717-4D49-AABE-292EA5B0A918}"/>
              </a:ext>
            </a:extLst>
          </p:cNvPr>
          <p:cNvCxnSpPr>
            <a:cxnSpLocks/>
            <a:stCxn id="32" idx="2"/>
            <a:endCxn id="55" idx="0"/>
          </p:cNvCxnSpPr>
          <p:nvPr/>
        </p:nvCxnSpPr>
        <p:spPr>
          <a:xfrm rot="16200000" flipH="1">
            <a:off x="2831278" y="2304341"/>
            <a:ext cx="245000" cy="1941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9EFC9996-96AF-4532-B2AF-93E6983384F4}"/>
              </a:ext>
            </a:extLst>
          </p:cNvPr>
          <p:cNvGrpSpPr/>
          <p:nvPr/>
        </p:nvGrpSpPr>
        <p:grpSpPr>
          <a:xfrm>
            <a:off x="2554188" y="2506396"/>
            <a:ext cx="993300" cy="490633"/>
            <a:chOff x="2739213" y="3036218"/>
            <a:chExt cx="1024018" cy="494205"/>
          </a:xfrm>
        </p:grpSpPr>
        <p:grpSp>
          <p:nvGrpSpPr>
            <p:cNvPr id="48" name="グループ化 47">
              <a:extLst>
                <a:ext uri="{FF2B5EF4-FFF2-40B4-BE49-F238E27FC236}">
                  <a16:creationId xmlns:a16="http://schemas.microsoft.com/office/drawing/2014/main" id="{4C57E0A2-1BE1-43CA-B9CF-9ED772AFE383}"/>
                </a:ext>
              </a:extLst>
            </p:cNvPr>
            <p:cNvGrpSpPr/>
            <p:nvPr/>
          </p:nvGrpSpPr>
          <p:grpSpPr>
            <a:xfrm>
              <a:off x="2739213" y="3036218"/>
              <a:ext cx="1024018" cy="482364"/>
              <a:chOff x="1906565" y="3410460"/>
              <a:chExt cx="1024018" cy="482364"/>
            </a:xfrm>
          </p:grpSpPr>
          <p:sp>
            <p:nvSpPr>
              <p:cNvPr id="44" name="正方形/長方形 43">
                <a:extLst>
                  <a:ext uri="{FF2B5EF4-FFF2-40B4-BE49-F238E27FC236}">
                    <a16:creationId xmlns:a16="http://schemas.microsoft.com/office/drawing/2014/main" id="{D8995DF2-D668-47F5-ADF3-9BE30272E507}"/>
                  </a:ext>
                </a:extLst>
              </p:cNvPr>
              <p:cNvSpPr/>
              <p:nvPr/>
            </p:nvSpPr>
            <p:spPr>
              <a:xfrm>
                <a:off x="1906565" y="341046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a:extLst>
                  <a:ext uri="{FF2B5EF4-FFF2-40B4-BE49-F238E27FC236}">
                    <a16:creationId xmlns:a16="http://schemas.microsoft.com/office/drawing/2014/main" id="{C43395B3-1A62-4113-ABED-D0BA68BA4FCC}"/>
                  </a:ext>
                </a:extLst>
              </p:cNvPr>
              <p:cNvSpPr/>
              <p:nvPr/>
            </p:nvSpPr>
            <p:spPr>
              <a:xfrm>
                <a:off x="2445139" y="341625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5" name="テキスト ボックス 54">
              <a:extLst>
                <a:ext uri="{FF2B5EF4-FFF2-40B4-BE49-F238E27FC236}">
                  <a16:creationId xmlns:a16="http://schemas.microsoft.com/office/drawing/2014/main" id="{1D885CE0-9AED-4628-A2DB-2EC987891BE6}"/>
                </a:ext>
              </a:extLst>
            </p:cNvPr>
            <p:cNvSpPr txBox="1"/>
            <p:nvPr/>
          </p:nvSpPr>
          <p:spPr>
            <a:xfrm>
              <a:off x="3186700" y="3053852"/>
              <a:ext cx="129045" cy="476571"/>
            </a:xfrm>
            <a:prstGeom prst="rect">
              <a:avLst/>
            </a:prstGeom>
            <a:noFill/>
          </p:spPr>
          <p:txBody>
            <a:bodyPr wrap="square" rtlCol="0">
              <a:spAutoFit/>
            </a:bodyPr>
            <a:lstStyle/>
            <a:p>
              <a:endParaRPr kumimoji="1" lang="ja-JP" altLang="en-US" dirty="0"/>
            </a:p>
          </p:txBody>
        </p:sp>
      </p:grpSp>
      <p:grpSp>
        <p:nvGrpSpPr>
          <p:cNvPr id="109" name="グループ化 108">
            <a:extLst>
              <a:ext uri="{FF2B5EF4-FFF2-40B4-BE49-F238E27FC236}">
                <a16:creationId xmlns:a16="http://schemas.microsoft.com/office/drawing/2014/main" id="{5D016C34-BCEE-498D-BCA0-C30599D8A12E}"/>
              </a:ext>
            </a:extLst>
          </p:cNvPr>
          <p:cNvGrpSpPr/>
          <p:nvPr/>
        </p:nvGrpSpPr>
        <p:grpSpPr>
          <a:xfrm>
            <a:off x="6714028" y="2506396"/>
            <a:ext cx="979408" cy="473127"/>
            <a:chOff x="6736324" y="3048059"/>
            <a:chExt cx="1009696" cy="476572"/>
          </a:xfrm>
        </p:grpSpPr>
        <p:grpSp>
          <p:nvGrpSpPr>
            <p:cNvPr id="63" name="グループ化 62">
              <a:extLst>
                <a:ext uri="{FF2B5EF4-FFF2-40B4-BE49-F238E27FC236}">
                  <a16:creationId xmlns:a16="http://schemas.microsoft.com/office/drawing/2014/main" id="{60B94758-73A7-4019-8E1C-785A79602B18}"/>
                </a:ext>
              </a:extLst>
            </p:cNvPr>
            <p:cNvGrpSpPr/>
            <p:nvPr/>
          </p:nvGrpSpPr>
          <p:grpSpPr>
            <a:xfrm>
              <a:off x="6736324" y="3048059"/>
              <a:ext cx="1009696" cy="476572"/>
              <a:chOff x="5922006" y="2350964"/>
              <a:chExt cx="1009696" cy="476572"/>
            </a:xfrm>
          </p:grpSpPr>
          <p:sp>
            <p:nvSpPr>
              <p:cNvPr id="60" name="正方形/長方形 59">
                <a:extLst>
                  <a:ext uri="{FF2B5EF4-FFF2-40B4-BE49-F238E27FC236}">
                    <a16:creationId xmlns:a16="http://schemas.microsoft.com/office/drawing/2014/main" id="{50EEFD6A-BAA9-428C-86C9-79328718A1A5}"/>
                  </a:ext>
                </a:extLst>
              </p:cNvPr>
              <p:cNvSpPr/>
              <p:nvPr/>
            </p:nvSpPr>
            <p:spPr>
              <a:xfrm>
                <a:off x="5922006" y="235096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a:extLst>
                  <a:ext uri="{FF2B5EF4-FFF2-40B4-BE49-F238E27FC236}">
                    <a16:creationId xmlns:a16="http://schemas.microsoft.com/office/drawing/2014/main" id="{9553CBEE-3C29-4875-8DE9-878763249409}"/>
                  </a:ext>
                </a:extLst>
              </p:cNvPr>
              <p:cNvSpPr/>
              <p:nvPr/>
            </p:nvSpPr>
            <p:spPr>
              <a:xfrm>
                <a:off x="6446258" y="235096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4" name="テキスト ボックス 63">
              <a:extLst>
                <a:ext uri="{FF2B5EF4-FFF2-40B4-BE49-F238E27FC236}">
                  <a16:creationId xmlns:a16="http://schemas.microsoft.com/office/drawing/2014/main" id="{619AA257-F8A2-4F02-8AAA-C349FF4A184C}"/>
                </a:ext>
              </a:extLst>
            </p:cNvPr>
            <p:cNvSpPr txBox="1"/>
            <p:nvPr/>
          </p:nvSpPr>
          <p:spPr>
            <a:xfrm>
              <a:off x="7168518" y="3048059"/>
              <a:ext cx="129045" cy="476571"/>
            </a:xfrm>
            <a:prstGeom prst="rect">
              <a:avLst/>
            </a:prstGeom>
            <a:noFill/>
          </p:spPr>
          <p:txBody>
            <a:bodyPr wrap="square" rtlCol="0">
              <a:spAutoFit/>
            </a:bodyPr>
            <a:lstStyle/>
            <a:p>
              <a:endParaRPr kumimoji="1" lang="ja-JP" altLang="en-US" dirty="0"/>
            </a:p>
          </p:txBody>
        </p:sp>
      </p:grpSp>
      <p:grpSp>
        <p:nvGrpSpPr>
          <p:cNvPr id="108" name="グループ化 107">
            <a:extLst>
              <a:ext uri="{FF2B5EF4-FFF2-40B4-BE49-F238E27FC236}">
                <a16:creationId xmlns:a16="http://schemas.microsoft.com/office/drawing/2014/main" id="{6290B2AD-325D-44A5-A3B9-8EF0EA6D3CEA}"/>
              </a:ext>
            </a:extLst>
          </p:cNvPr>
          <p:cNvGrpSpPr/>
          <p:nvPr/>
        </p:nvGrpSpPr>
        <p:grpSpPr>
          <a:xfrm>
            <a:off x="5087464" y="2491331"/>
            <a:ext cx="988936" cy="490633"/>
            <a:chOff x="5135564" y="3030425"/>
            <a:chExt cx="1019519" cy="494205"/>
          </a:xfrm>
        </p:grpSpPr>
        <p:grpSp>
          <p:nvGrpSpPr>
            <p:cNvPr id="62" name="グループ化 61">
              <a:extLst>
                <a:ext uri="{FF2B5EF4-FFF2-40B4-BE49-F238E27FC236}">
                  <a16:creationId xmlns:a16="http://schemas.microsoft.com/office/drawing/2014/main" id="{7457670F-7EC1-48D8-84B2-46EE24319178}"/>
                </a:ext>
              </a:extLst>
            </p:cNvPr>
            <p:cNvGrpSpPr/>
            <p:nvPr/>
          </p:nvGrpSpPr>
          <p:grpSpPr>
            <a:xfrm>
              <a:off x="5135564" y="3030425"/>
              <a:ext cx="1019519" cy="476572"/>
              <a:chOff x="4853856" y="2354334"/>
              <a:chExt cx="1019519" cy="476572"/>
            </a:xfrm>
          </p:grpSpPr>
          <p:sp>
            <p:nvSpPr>
              <p:cNvPr id="58" name="正方形/長方形 57">
                <a:extLst>
                  <a:ext uri="{FF2B5EF4-FFF2-40B4-BE49-F238E27FC236}">
                    <a16:creationId xmlns:a16="http://schemas.microsoft.com/office/drawing/2014/main" id="{38CA155E-E0C3-40CE-B5F8-0A73DB970746}"/>
                  </a:ext>
                </a:extLst>
              </p:cNvPr>
              <p:cNvSpPr/>
              <p:nvPr/>
            </p:nvSpPr>
            <p:spPr>
              <a:xfrm>
                <a:off x="4853856" y="235433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a:extLst>
                  <a:ext uri="{FF2B5EF4-FFF2-40B4-BE49-F238E27FC236}">
                    <a16:creationId xmlns:a16="http://schemas.microsoft.com/office/drawing/2014/main" id="{49626B07-5283-48FB-9C1F-40254E7BD76C}"/>
                  </a:ext>
                </a:extLst>
              </p:cNvPr>
              <p:cNvSpPr/>
              <p:nvPr/>
            </p:nvSpPr>
            <p:spPr>
              <a:xfrm>
                <a:off x="5387931" y="235433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5" name="テキスト ボックス 64">
              <a:extLst>
                <a:ext uri="{FF2B5EF4-FFF2-40B4-BE49-F238E27FC236}">
                  <a16:creationId xmlns:a16="http://schemas.microsoft.com/office/drawing/2014/main" id="{EFFB5441-40D4-4BBB-8F5F-18707F6420AE}"/>
                </a:ext>
              </a:extLst>
            </p:cNvPr>
            <p:cNvSpPr txBox="1"/>
            <p:nvPr/>
          </p:nvSpPr>
          <p:spPr>
            <a:xfrm>
              <a:off x="5566308" y="3048059"/>
              <a:ext cx="129045" cy="476571"/>
            </a:xfrm>
            <a:prstGeom prst="rect">
              <a:avLst/>
            </a:prstGeom>
            <a:noFill/>
          </p:spPr>
          <p:txBody>
            <a:bodyPr wrap="square" rtlCol="0">
              <a:spAutoFit/>
            </a:bodyPr>
            <a:lstStyle/>
            <a:p>
              <a:endParaRPr kumimoji="1" lang="ja-JP" altLang="en-US" dirty="0"/>
            </a:p>
          </p:txBody>
        </p:sp>
      </p:grpSp>
      <p:cxnSp>
        <p:nvCxnSpPr>
          <p:cNvPr id="66" name="コネクタ: カギ線 65">
            <a:extLst>
              <a:ext uri="{FF2B5EF4-FFF2-40B4-BE49-F238E27FC236}">
                <a16:creationId xmlns:a16="http://schemas.microsoft.com/office/drawing/2014/main" id="{6B207E07-7B80-4F64-89CE-D92BC63C2817}"/>
              </a:ext>
            </a:extLst>
          </p:cNvPr>
          <p:cNvCxnSpPr>
            <a:cxnSpLocks/>
            <a:stCxn id="33" idx="2"/>
            <a:endCxn id="65" idx="0"/>
          </p:cNvCxnSpPr>
          <p:nvPr/>
        </p:nvCxnSpPr>
        <p:spPr>
          <a:xfrm rot="5400000">
            <a:off x="5530092" y="2317525"/>
            <a:ext cx="229096" cy="1535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90E5A27B-7154-48A6-8DA2-F4546EB482ED}"/>
              </a:ext>
            </a:extLst>
          </p:cNvPr>
          <p:cNvCxnSpPr>
            <a:cxnSpLocks/>
            <a:stCxn id="33" idx="2"/>
            <a:endCxn id="64" idx="0"/>
          </p:cNvCxnSpPr>
          <p:nvPr/>
        </p:nvCxnSpPr>
        <p:spPr>
          <a:xfrm rot="16200000" flipH="1">
            <a:off x="6345298" y="1655848"/>
            <a:ext cx="226654" cy="14744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1AF499A-CDBD-4C24-B3DE-C8820BD5FFBA}"/>
              </a:ext>
            </a:extLst>
          </p:cNvPr>
          <p:cNvSpPr/>
          <p:nvPr/>
        </p:nvSpPr>
        <p:spPr>
          <a:xfrm>
            <a:off x="267219" y="3236276"/>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正方形/長方形 79">
            <a:extLst>
              <a:ext uri="{FF2B5EF4-FFF2-40B4-BE49-F238E27FC236}">
                <a16:creationId xmlns:a16="http://schemas.microsoft.com/office/drawing/2014/main" id="{DBEA47EE-0462-4873-9A1B-E5952CA2A2F4}"/>
              </a:ext>
            </a:extLst>
          </p:cNvPr>
          <p:cNvSpPr/>
          <p:nvPr/>
        </p:nvSpPr>
        <p:spPr>
          <a:xfrm>
            <a:off x="1438511" y="3236278"/>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正方形/長方形 81">
            <a:extLst>
              <a:ext uri="{FF2B5EF4-FFF2-40B4-BE49-F238E27FC236}">
                <a16:creationId xmlns:a16="http://schemas.microsoft.com/office/drawing/2014/main" id="{F9008C85-BBD6-423B-BAA1-BE24B6EA3E18}"/>
              </a:ext>
            </a:extLst>
          </p:cNvPr>
          <p:cNvSpPr/>
          <p:nvPr/>
        </p:nvSpPr>
        <p:spPr>
          <a:xfrm>
            <a:off x="2331405" y="323627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正方形/長方形 82">
            <a:extLst>
              <a:ext uri="{FF2B5EF4-FFF2-40B4-BE49-F238E27FC236}">
                <a16:creationId xmlns:a16="http://schemas.microsoft.com/office/drawing/2014/main" id="{9B837637-FFB8-4224-AA0A-54841D75DAE0}"/>
              </a:ext>
            </a:extLst>
          </p:cNvPr>
          <p:cNvSpPr/>
          <p:nvPr/>
        </p:nvSpPr>
        <p:spPr>
          <a:xfrm>
            <a:off x="3403053" y="323627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正方形/長方形 83">
            <a:extLst>
              <a:ext uri="{FF2B5EF4-FFF2-40B4-BE49-F238E27FC236}">
                <a16:creationId xmlns:a16="http://schemas.microsoft.com/office/drawing/2014/main" id="{2C931FD8-B8AE-4FF3-A04E-60D3EC4D7A80}"/>
              </a:ext>
            </a:extLst>
          </p:cNvPr>
          <p:cNvSpPr/>
          <p:nvPr/>
        </p:nvSpPr>
        <p:spPr>
          <a:xfrm>
            <a:off x="4732469" y="3236276"/>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正方形/長方形 84">
            <a:extLst>
              <a:ext uri="{FF2B5EF4-FFF2-40B4-BE49-F238E27FC236}">
                <a16:creationId xmlns:a16="http://schemas.microsoft.com/office/drawing/2014/main" id="{DB92B86E-9B98-4253-9AF7-29D36D5A1B3A}"/>
              </a:ext>
            </a:extLst>
          </p:cNvPr>
          <p:cNvSpPr/>
          <p:nvPr/>
        </p:nvSpPr>
        <p:spPr>
          <a:xfrm>
            <a:off x="5762806" y="323627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a:extLst>
              <a:ext uri="{FF2B5EF4-FFF2-40B4-BE49-F238E27FC236}">
                <a16:creationId xmlns:a16="http://schemas.microsoft.com/office/drawing/2014/main" id="{250E2F0C-64D4-44E2-88B9-E495D9F65569}"/>
              </a:ext>
            </a:extLst>
          </p:cNvPr>
          <p:cNvSpPr/>
          <p:nvPr/>
        </p:nvSpPr>
        <p:spPr>
          <a:xfrm>
            <a:off x="6708661" y="3229687"/>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正方形/長方形 86">
            <a:extLst>
              <a:ext uri="{FF2B5EF4-FFF2-40B4-BE49-F238E27FC236}">
                <a16:creationId xmlns:a16="http://schemas.microsoft.com/office/drawing/2014/main" id="{CC3AD67E-A3A0-4ED0-A255-FA48B2D10A76}"/>
              </a:ext>
            </a:extLst>
          </p:cNvPr>
          <p:cNvSpPr/>
          <p:nvPr/>
        </p:nvSpPr>
        <p:spPr>
          <a:xfrm>
            <a:off x="7853968" y="3229686"/>
            <a:ext cx="470882" cy="473126"/>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0" name="コネクタ: カギ線 109">
            <a:extLst>
              <a:ext uri="{FF2B5EF4-FFF2-40B4-BE49-F238E27FC236}">
                <a16:creationId xmlns:a16="http://schemas.microsoft.com/office/drawing/2014/main" id="{1A530CC0-5E18-4D88-82DC-7C2457B171E5}"/>
              </a:ext>
            </a:extLst>
          </p:cNvPr>
          <p:cNvCxnSpPr>
            <a:cxnSpLocks/>
            <a:stCxn id="46" idx="2"/>
            <a:endCxn id="79" idx="0"/>
          </p:cNvCxnSpPr>
          <p:nvPr/>
        </p:nvCxnSpPr>
        <p:spPr>
          <a:xfrm rot="5400000">
            <a:off x="839243" y="2660446"/>
            <a:ext cx="239248" cy="9124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コネクタ: カギ線 113">
            <a:extLst>
              <a:ext uri="{FF2B5EF4-FFF2-40B4-BE49-F238E27FC236}">
                <a16:creationId xmlns:a16="http://schemas.microsoft.com/office/drawing/2014/main" id="{2C150073-50CE-4CE7-AA23-170274622B7E}"/>
              </a:ext>
            </a:extLst>
          </p:cNvPr>
          <p:cNvCxnSpPr>
            <a:cxnSpLocks/>
            <a:stCxn id="46" idx="2"/>
            <a:endCxn id="80" idx="0"/>
          </p:cNvCxnSpPr>
          <p:nvPr/>
        </p:nvCxnSpPr>
        <p:spPr>
          <a:xfrm rot="16200000" flipH="1">
            <a:off x="1424887" y="2987214"/>
            <a:ext cx="239250" cy="2588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コネクタ: カギ線 119">
            <a:extLst>
              <a:ext uri="{FF2B5EF4-FFF2-40B4-BE49-F238E27FC236}">
                <a16:creationId xmlns:a16="http://schemas.microsoft.com/office/drawing/2014/main" id="{9994EFD5-F3E4-459E-AB31-28F741790C21}"/>
              </a:ext>
            </a:extLst>
          </p:cNvPr>
          <p:cNvCxnSpPr>
            <a:cxnSpLocks/>
            <a:stCxn id="55" idx="2"/>
            <a:endCxn id="82" idx="0"/>
          </p:cNvCxnSpPr>
          <p:nvPr/>
        </p:nvCxnSpPr>
        <p:spPr>
          <a:xfrm rot="5400000">
            <a:off x="2689219" y="2874656"/>
            <a:ext cx="239249" cy="4839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213AEA73-F232-47C2-8DCE-FBF8B5906692}"/>
              </a:ext>
            </a:extLst>
          </p:cNvPr>
          <p:cNvCxnSpPr>
            <a:cxnSpLocks/>
            <a:stCxn id="55" idx="2"/>
            <a:endCxn id="83" idx="0"/>
          </p:cNvCxnSpPr>
          <p:nvPr/>
        </p:nvCxnSpPr>
        <p:spPr>
          <a:xfrm rot="16200000" flipH="1">
            <a:off x="3225042" y="2822825"/>
            <a:ext cx="239249" cy="5876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コネクタ: カギ線 125">
            <a:extLst>
              <a:ext uri="{FF2B5EF4-FFF2-40B4-BE49-F238E27FC236}">
                <a16:creationId xmlns:a16="http://schemas.microsoft.com/office/drawing/2014/main" id="{8B96FA43-25C1-4B11-9647-FCC4B43BEA2B}"/>
              </a:ext>
            </a:extLst>
          </p:cNvPr>
          <p:cNvCxnSpPr>
            <a:cxnSpLocks/>
            <a:stCxn id="65" idx="2"/>
            <a:endCxn id="84" idx="0"/>
          </p:cNvCxnSpPr>
          <p:nvPr/>
        </p:nvCxnSpPr>
        <p:spPr>
          <a:xfrm rot="5400000">
            <a:off x="5140736" y="2809138"/>
            <a:ext cx="254312" cy="5999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C25DE9C4-3DEF-4E89-ACA6-62749B14B91F}"/>
              </a:ext>
            </a:extLst>
          </p:cNvPr>
          <p:cNvCxnSpPr>
            <a:cxnSpLocks/>
            <a:stCxn id="65" idx="2"/>
            <a:endCxn id="85" idx="0"/>
          </p:cNvCxnSpPr>
          <p:nvPr/>
        </p:nvCxnSpPr>
        <p:spPr>
          <a:xfrm rot="16200000" flipH="1">
            <a:off x="5655904" y="2893934"/>
            <a:ext cx="254313" cy="4303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コネクタ: カギ線 131">
            <a:extLst>
              <a:ext uri="{FF2B5EF4-FFF2-40B4-BE49-F238E27FC236}">
                <a16:creationId xmlns:a16="http://schemas.microsoft.com/office/drawing/2014/main" id="{07D1F169-1560-4A34-80D4-F2358136BCBA}"/>
              </a:ext>
            </a:extLst>
          </p:cNvPr>
          <p:cNvCxnSpPr>
            <a:cxnSpLocks/>
            <a:stCxn id="64" idx="2"/>
            <a:endCxn id="86" idx="0"/>
          </p:cNvCxnSpPr>
          <p:nvPr/>
        </p:nvCxnSpPr>
        <p:spPr>
          <a:xfrm rot="5400000">
            <a:off x="6944891" y="2978733"/>
            <a:ext cx="250166" cy="2517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E35BB0B2-B284-4B36-8D33-3D0C6DC26A31}"/>
              </a:ext>
            </a:extLst>
          </p:cNvPr>
          <p:cNvCxnSpPr>
            <a:cxnSpLocks/>
            <a:stCxn id="64" idx="2"/>
            <a:endCxn id="87" idx="0"/>
          </p:cNvCxnSpPr>
          <p:nvPr/>
        </p:nvCxnSpPr>
        <p:spPr>
          <a:xfrm rot="16200000" flipH="1">
            <a:off x="7517545" y="2657822"/>
            <a:ext cx="250165" cy="8935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3" name="グループ化 252">
            <a:extLst>
              <a:ext uri="{FF2B5EF4-FFF2-40B4-BE49-F238E27FC236}">
                <a16:creationId xmlns:a16="http://schemas.microsoft.com/office/drawing/2014/main" id="{19B3A4F8-CBC0-424A-9AC0-0DB79EBBCE26}"/>
              </a:ext>
            </a:extLst>
          </p:cNvPr>
          <p:cNvGrpSpPr/>
          <p:nvPr/>
        </p:nvGrpSpPr>
        <p:grpSpPr>
          <a:xfrm>
            <a:off x="2276278" y="5997192"/>
            <a:ext cx="4092956" cy="481759"/>
            <a:chOff x="2306667" y="1035577"/>
            <a:chExt cx="4219532" cy="485267"/>
          </a:xfrm>
        </p:grpSpPr>
        <p:sp>
          <p:nvSpPr>
            <p:cNvPr id="254" name="正方形/長方形 253">
              <a:extLst>
                <a:ext uri="{FF2B5EF4-FFF2-40B4-BE49-F238E27FC236}">
                  <a16:creationId xmlns:a16="http://schemas.microsoft.com/office/drawing/2014/main" id="{7B7BDD6F-DEFC-4B05-A7C7-75CFD23D15D5}"/>
                </a:ext>
              </a:extLst>
            </p:cNvPr>
            <p:cNvSpPr/>
            <p:nvPr/>
          </p:nvSpPr>
          <p:spPr>
            <a:xfrm>
              <a:off x="2306667" y="104427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5" name="正方形/長方形 254">
              <a:extLst>
                <a:ext uri="{FF2B5EF4-FFF2-40B4-BE49-F238E27FC236}">
                  <a16:creationId xmlns:a16="http://schemas.microsoft.com/office/drawing/2014/main" id="{E8EFD4FF-4106-4B70-B161-384CC2F28F71}"/>
                </a:ext>
              </a:extLst>
            </p:cNvPr>
            <p:cNvSpPr/>
            <p:nvPr/>
          </p:nvSpPr>
          <p:spPr>
            <a:xfrm>
              <a:off x="2846097" y="103895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6" name="正方形/長方形 255">
              <a:extLst>
                <a:ext uri="{FF2B5EF4-FFF2-40B4-BE49-F238E27FC236}">
                  <a16:creationId xmlns:a16="http://schemas.microsoft.com/office/drawing/2014/main" id="{F8671ADB-F78C-4FFB-B8B8-5F3B5E675774}"/>
                </a:ext>
              </a:extLst>
            </p:cNvPr>
            <p:cNvSpPr/>
            <p:nvPr/>
          </p:nvSpPr>
          <p:spPr>
            <a:xfrm>
              <a:off x="3385527" y="1035579"/>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7" name="正方形/長方形 256">
              <a:extLst>
                <a:ext uri="{FF2B5EF4-FFF2-40B4-BE49-F238E27FC236}">
                  <a16:creationId xmlns:a16="http://schemas.microsoft.com/office/drawing/2014/main" id="{1F15CC1C-C0DC-4563-855B-678FC5B5B99C}"/>
                </a:ext>
              </a:extLst>
            </p:cNvPr>
            <p:cNvSpPr/>
            <p:nvPr/>
          </p:nvSpPr>
          <p:spPr>
            <a:xfrm>
              <a:off x="3924101" y="1041372"/>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8" name="正方形/長方形 257">
              <a:extLst>
                <a:ext uri="{FF2B5EF4-FFF2-40B4-BE49-F238E27FC236}">
                  <a16:creationId xmlns:a16="http://schemas.microsoft.com/office/drawing/2014/main" id="{7BE98432-5990-413C-A67D-9939879FAFFB}"/>
                </a:ext>
              </a:extLst>
            </p:cNvPr>
            <p:cNvSpPr/>
            <p:nvPr/>
          </p:nvSpPr>
          <p:spPr>
            <a:xfrm>
              <a:off x="4448353" y="10389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正方形/長方形 258">
              <a:extLst>
                <a:ext uri="{FF2B5EF4-FFF2-40B4-BE49-F238E27FC236}">
                  <a16:creationId xmlns:a16="http://schemas.microsoft.com/office/drawing/2014/main" id="{863C4AE1-0446-4FF6-827E-2F5D6A68315E}"/>
                </a:ext>
              </a:extLst>
            </p:cNvPr>
            <p:cNvSpPr/>
            <p:nvPr/>
          </p:nvSpPr>
          <p:spPr>
            <a:xfrm>
              <a:off x="4982428" y="10389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0" name="正方形/長方形 259">
              <a:extLst>
                <a:ext uri="{FF2B5EF4-FFF2-40B4-BE49-F238E27FC236}">
                  <a16:creationId xmlns:a16="http://schemas.microsoft.com/office/drawing/2014/main" id="{67DE1EA9-6BE5-4F17-94D3-0E0FD3474920}"/>
                </a:ext>
              </a:extLst>
            </p:cNvPr>
            <p:cNvSpPr/>
            <p:nvPr/>
          </p:nvSpPr>
          <p:spPr>
            <a:xfrm>
              <a:off x="5516503" y="103557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1" name="正方形/長方形 260">
              <a:extLst>
                <a:ext uri="{FF2B5EF4-FFF2-40B4-BE49-F238E27FC236}">
                  <a16:creationId xmlns:a16="http://schemas.microsoft.com/office/drawing/2014/main" id="{78CB1597-1278-425E-AB22-B7A4CBDD9CCC}"/>
                </a:ext>
              </a:extLst>
            </p:cNvPr>
            <p:cNvSpPr/>
            <p:nvPr/>
          </p:nvSpPr>
          <p:spPr>
            <a:xfrm>
              <a:off x="6040755" y="103557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62" name="グループ化 261">
            <a:extLst>
              <a:ext uri="{FF2B5EF4-FFF2-40B4-BE49-F238E27FC236}">
                <a16:creationId xmlns:a16="http://schemas.microsoft.com/office/drawing/2014/main" id="{EA251756-F801-41DE-BD46-588D906785EB}"/>
              </a:ext>
            </a:extLst>
          </p:cNvPr>
          <p:cNvGrpSpPr/>
          <p:nvPr/>
        </p:nvGrpSpPr>
        <p:grpSpPr>
          <a:xfrm>
            <a:off x="1836818" y="4890227"/>
            <a:ext cx="2039797" cy="481757"/>
            <a:chOff x="2040477" y="1833784"/>
            <a:chExt cx="2102878" cy="485265"/>
          </a:xfrm>
        </p:grpSpPr>
        <p:grpSp>
          <p:nvGrpSpPr>
            <p:cNvPr id="263" name="グループ化 262">
              <a:extLst>
                <a:ext uri="{FF2B5EF4-FFF2-40B4-BE49-F238E27FC236}">
                  <a16:creationId xmlns:a16="http://schemas.microsoft.com/office/drawing/2014/main" id="{736EE9AF-ABDB-4490-9E80-41BF53E3CB88}"/>
                </a:ext>
              </a:extLst>
            </p:cNvPr>
            <p:cNvGrpSpPr/>
            <p:nvPr/>
          </p:nvGrpSpPr>
          <p:grpSpPr>
            <a:xfrm>
              <a:off x="2040477" y="1833784"/>
              <a:ext cx="2102878" cy="485265"/>
              <a:chOff x="1125567" y="2283354"/>
              <a:chExt cx="2102878" cy="485265"/>
            </a:xfrm>
          </p:grpSpPr>
          <p:sp>
            <p:nvSpPr>
              <p:cNvPr id="265" name="正方形/長方形 264">
                <a:extLst>
                  <a:ext uri="{FF2B5EF4-FFF2-40B4-BE49-F238E27FC236}">
                    <a16:creationId xmlns:a16="http://schemas.microsoft.com/office/drawing/2014/main" id="{B29FDC21-9277-4B6F-930D-3089B0BBDADA}"/>
                  </a:ext>
                </a:extLst>
              </p:cNvPr>
              <p:cNvSpPr/>
              <p:nvPr/>
            </p:nvSpPr>
            <p:spPr>
              <a:xfrm>
                <a:off x="1125567" y="2292048"/>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6" name="正方形/長方形 265">
                <a:extLst>
                  <a:ext uri="{FF2B5EF4-FFF2-40B4-BE49-F238E27FC236}">
                    <a16:creationId xmlns:a16="http://schemas.microsoft.com/office/drawing/2014/main" id="{31DA3F88-83F8-4D13-A75F-E24E037DC982}"/>
                  </a:ext>
                </a:extLst>
              </p:cNvPr>
              <p:cNvSpPr/>
              <p:nvPr/>
            </p:nvSpPr>
            <p:spPr>
              <a:xfrm>
                <a:off x="166499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7" name="正方形/長方形 266">
                <a:extLst>
                  <a:ext uri="{FF2B5EF4-FFF2-40B4-BE49-F238E27FC236}">
                    <a16:creationId xmlns:a16="http://schemas.microsoft.com/office/drawing/2014/main" id="{A84A5FCB-6471-4474-B18E-FDC9DC5052E0}"/>
                  </a:ext>
                </a:extLst>
              </p:cNvPr>
              <p:cNvSpPr/>
              <p:nvPr/>
            </p:nvSpPr>
            <p:spPr>
              <a:xfrm>
                <a:off x="2204427"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8" name="正方形/長方形 267">
                <a:extLst>
                  <a:ext uri="{FF2B5EF4-FFF2-40B4-BE49-F238E27FC236}">
                    <a16:creationId xmlns:a16="http://schemas.microsoft.com/office/drawing/2014/main" id="{BBFAFB77-608E-4EF0-9D55-C1F8E35DECFA}"/>
                  </a:ext>
                </a:extLst>
              </p:cNvPr>
              <p:cNvSpPr/>
              <p:nvPr/>
            </p:nvSpPr>
            <p:spPr>
              <a:xfrm>
                <a:off x="2743001" y="2289147"/>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64" name="テキスト ボックス 263">
              <a:extLst>
                <a:ext uri="{FF2B5EF4-FFF2-40B4-BE49-F238E27FC236}">
                  <a16:creationId xmlns:a16="http://schemas.microsoft.com/office/drawing/2014/main" id="{65BFE612-75FE-4CC2-867A-B5A3085FE615}"/>
                </a:ext>
              </a:extLst>
            </p:cNvPr>
            <p:cNvSpPr txBox="1"/>
            <p:nvPr/>
          </p:nvSpPr>
          <p:spPr>
            <a:xfrm>
              <a:off x="3016001" y="1852324"/>
              <a:ext cx="151830" cy="458031"/>
            </a:xfrm>
            <a:prstGeom prst="rect">
              <a:avLst/>
            </a:prstGeom>
            <a:noFill/>
          </p:spPr>
          <p:txBody>
            <a:bodyPr wrap="square" rtlCol="0">
              <a:spAutoFit/>
            </a:bodyPr>
            <a:lstStyle/>
            <a:p>
              <a:endParaRPr kumimoji="1" lang="ja-JP" altLang="en-US" dirty="0"/>
            </a:p>
          </p:txBody>
        </p:sp>
      </p:grpSp>
      <p:grpSp>
        <p:nvGrpSpPr>
          <p:cNvPr id="269" name="グループ化 268">
            <a:extLst>
              <a:ext uri="{FF2B5EF4-FFF2-40B4-BE49-F238E27FC236}">
                <a16:creationId xmlns:a16="http://schemas.microsoft.com/office/drawing/2014/main" id="{DAA217E1-8B96-4D58-B2E5-A075AEC4DD97}"/>
              </a:ext>
            </a:extLst>
          </p:cNvPr>
          <p:cNvGrpSpPr/>
          <p:nvPr/>
        </p:nvGrpSpPr>
        <p:grpSpPr>
          <a:xfrm>
            <a:off x="4732469" y="4869301"/>
            <a:ext cx="2015516" cy="514975"/>
            <a:chOff x="5025677" y="1792476"/>
            <a:chExt cx="2077846" cy="518725"/>
          </a:xfrm>
        </p:grpSpPr>
        <p:grpSp>
          <p:nvGrpSpPr>
            <p:cNvPr id="270" name="グループ化 269">
              <a:extLst>
                <a:ext uri="{FF2B5EF4-FFF2-40B4-BE49-F238E27FC236}">
                  <a16:creationId xmlns:a16="http://schemas.microsoft.com/office/drawing/2014/main" id="{041E2F0A-CE09-4039-841C-308961C79188}"/>
                </a:ext>
              </a:extLst>
            </p:cNvPr>
            <p:cNvGrpSpPr/>
            <p:nvPr/>
          </p:nvGrpSpPr>
          <p:grpSpPr>
            <a:xfrm>
              <a:off x="5025677" y="1792476"/>
              <a:ext cx="2077846" cy="479942"/>
              <a:chOff x="5915557" y="2283354"/>
              <a:chExt cx="2077846" cy="479942"/>
            </a:xfrm>
          </p:grpSpPr>
          <p:sp>
            <p:nvSpPr>
              <p:cNvPr id="272" name="正方形/長方形 271">
                <a:extLst>
                  <a:ext uri="{FF2B5EF4-FFF2-40B4-BE49-F238E27FC236}">
                    <a16:creationId xmlns:a16="http://schemas.microsoft.com/office/drawing/2014/main" id="{65EC341E-3F85-4F8B-B73A-6DC7D2409380}"/>
                  </a:ext>
                </a:extLst>
              </p:cNvPr>
              <p:cNvSpPr/>
              <p:nvPr/>
            </p:nvSpPr>
            <p:spPr>
              <a:xfrm>
                <a:off x="5915557" y="228672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3" name="正方形/長方形 272">
                <a:extLst>
                  <a:ext uri="{FF2B5EF4-FFF2-40B4-BE49-F238E27FC236}">
                    <a16:creationId xmlns:a16="http://schemas.microsoft.com/office/drawing/2014/main" id="{75B927C6-4B66-425E-B19F-41F92183E55B}"/>
                  </a:ext>
                </a:extLst>
              </p:cNvPr>
              <p:cNvSpPr/>
              <p:nvPr/>
            </p:nvSpPr>
            <p:spPr>
              <a:xfrm>
                <a:off x="6449632" y="228672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4" name="正方形/長方形 273">
                <a:extLst>
                  <a:ext uri="{FF2B5EF4-FFF2-40B4-BE49-F238E27FC236}">
                    <a16:creationId xmlns:a16="http://schemas.microsoft.com/office/drawing/2014/main" id="{DFBD71D3-F54E-402A-B2C6-1B5DDB245C23}"/>
                  </a:ext>
                </a:extLst>
              </p:cNvPr>
              <p:cNvSpPr/>
              <p:nvPr/>
            </p:nvSpPr>
            <p:spPr>
              <a:xfrm>
                <a:off x="6983707" y="228335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5" name="正方形/長方形 274">
                <a:extLst>
                  <a:ext uri="{FF2B5EF4-FFF2-40B4-BE49-F238E27FC236}">
                    <a16:creationId xmlns:a16="http://schemas.microsoft.com/office/drawing/2014/main" id="{E140B813-AD28-4E3E-8C4F-347AC54F404D}"/>
                  </a:ext>
                </a:extLst>
              </p:cNvPr>
              <p:cNvSpPr/>
              <p:nvPr/>
            </p:nvSpPr>
            <p:spPr>
              <a:xfrm>
                <a:off x="7507959" y="22833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71" name="テキスト ボックス 270">
              <a:extLst>
                <a:ext uri="{FF2B5EF4-FFF2-40B4-BE49-F238E27FC236}">
                  <a16:creationId xmlns:a16="http://schemas.microsoft.com/office/drawing/2014/main" id="{4118DD58-66DE-4100-BEE5-ABF43CE59EC8}"/>
                </a:ext>
              </a:extLst>
            </p:cNvPr>
            <p:cNvSpPr txBox="1"/>
            <p:nvPr/>
          </p:nvSpPr>
          <p:spPr>
            <a:xfrm>
              <a:off x="5969280" y="1834631"/>
              <a:ext cx="151831" cy="476570"/>
            </a:xfrm>
            <a:prstGeom prst="rect">
              <a:avLst/>
            </a:prstGeom>
            <a:noFill/>
          </p:spPr>
          <p:txBody>
            <a:bodyPr wrap="square" rtlCol="0">
              <a:spAutoFit/>
            </a:bodyPr>
            <a:lstStyle/>
            <a:p>
              <a:endParaRPr kumimoji="1" lang="ja-JP" altLang="en-US" dirty="0"/>
            </a:p>
          </p:txBody>
        </p:sp>
      </p:grpSp>
      <p:grpSp>
        <p:nvGrpSpPr>
          <p:cNvPr id="276" name="グループ化 275">
            <a:extLst>
              <a:ext uri="{FF2B5EF4-FFF2-40B4-BE49-F238E27FC236}">
                <a16:creationId xmlns:a16="http://schemas.microsoft.com/office/drawing/2014/main" id="{2F4F12AB-0DB3-4DC1-9C7F-17E151B79CB7}"/>
              </a:ext>
            </a:extLst>
          </p:cNvPr>
          <p:cNvGrpSpPr/>
          <p:nvPr/>
        </p:nvGrpSpPr>
        <p:grpSpPr>
          <a:xfrm>
            <a:off x="955896" y="3998041"/>
            <a:ext cx="994130" cy="490633"/>
            <a:chOff x="1052975" y="3036218"/>
            <a:chExt cx="1024874" cy="494205"/>
          </a:xfrm>
        </p:grpSpPr>
        <p:grpSp>
          <p:nvGrpSpPr>
            <p:cNvPr id="277" name="グループ化 276">
              <a:extLst>
                <a:ext uri="{FF2B5EF4-FFF2-40B4-BE49-F238E27FC236}">
                  <a16:creationId xmlns:a16="http://schemas.microsoft.com/office/drawing/2014/main" id="{887AA9E5-D52B-4EEE-B052-50BCACCD5349}"/>
                </a:ext>
              </a:extLst>
            </p:cNvPr>
            <p:cNvGrpSpPr/>
            <p:nvPr/>
          </p:nvGrpSpPr>
          <p:grpSpPr>
            <a:xfrm>
              <a:off x="1052975" y="3036218"/>
              <a:ext cx="1024874" cy="481894"/>
              <a:chOff x="827705" y="3413831"/>
              <a:chExt cx="1024874" cy="481894"/>
            </a:xfrm>
          </p:grpSpPr>
          <p:sp>
            <p:nvSpPr>
              <p:cNvPr id="279" name="正方形/長方形 278">
                <a:extLst>
                  <a:ext uri="{FF2B5EF4-FFF2-40B4-BE49-F238E27FC236}">
                    <a16:creationId xmlns:a16="http://schemas.microsoft.com/office/drawing/2014/main" id="{4669681B-F2E8-4786-8E7A-0D730D46552D}"/>
                  </a:ext>
                </a:extLst>
              </p:cNvPr>
              <p:cNvSpPr/>
              <p:nvPr/>
            </p:nvSpPr>
            <p:spPr>
              <a:xfrm>
                <a:off x="827705" y="341915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0" name="正方形/長方形 279">
                <a:extLst>
                  <a:ext uri="{FF2B5EF4-FFF2-40B4-BE49-F238E27FC236}">
                    <a16:creationId xmlns:a16="http://schemas.microsoft.com/office/drawing/2014/main" id="{5E660464-F4EB-4A8B-B638-7DC35ECE1E1E}"/>
                  </a:ext>
                </a:extLst>
              </p:cNvPr>
              <p:cNvSpPr/>
              <p:nvPr/>
            </p:nvSpPr>
            <p:spPr>
              <a:xfrm>
                <a:off x="1367135" y="3413831"/>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78" name="テキスト ボックス 277">
              <a:extLst>
                <a:ext uri="{FF2B5EF4-FFF2-40B4-BE49-F238E27FC236}">
                  <a16:creationId xmlns:a16="http://schemas.microsoft.com/office/drawing/2014/main" id="{B9B8EBDA-9DF0-4ECC-900E-33151D932847}"/>
                </a:ext>
              </a:extLst>
            </p:cNvPr>
            <p:cNvSpPr txBox="1"/>
            <p:nvPr/>
          </p:nvSpPr>
          <p:spPr>
            <a:xfrm>
              <a:off x="1500348" y="3053852"/>
              <a:ext cx="129045" cy="476571"/>
            </a:xfrm>
            <a:prstGeom prst="rect">
              <a:avLst/>
            </a:prstGeom>
            <a:noFill/>
          </p:spPr>
          <p:txBody>
            <a:bodyPr wrap="square" rtlCol="0">
              <a:spAutoFit/>
            </a:bodyPr>
            <a:lstStyle/>
            <a:p>
              <a:endParaRPr kumimoji="1" lang="ja-JP" altLang="en-US" dirty="0"/>
            </a:p>
          </p:txBody>
        </p:sp>
      </p:grpSp>
      <p:grpSp>
        <p:nvGrpSpPr>
          <p:cNvPr id="281" name="グループ化 280">
            <a:extLst>
              <a:ext uri="{FF2B5EF4-FFF2-40B4-BE49-F238E27FC236}">
                <a16:creationId xmlns:a16="http://schemas.microsoft.com/office/drawing/2014/main" id="{A6574524-6587-4A20-8535-5B4C36C86231}"/>
              </a:ext>
            </a:extLst>
          </p:cNvPr>
          <p:cNvGrpSpPr/>
          <p:nvPr/>
        </p:nvGrpSpPr>
        <p:grpSpPr>
          <a:xfrm>
            <a:off x="2586024" y="3992757"/>
            <a:ext cx="993300" cy="490633"/>
            <a:chOff x="2739213" y="3036218"/>
            <a:chExt cx="1024018" cy="494205"/>
          </a:xfrm>
        </p:grpSpPr>
        <p:grpSp>
          <p:nvGrpSpPr>
            <p:cNvPr id="282" name="グループ化 281">
              <a:extLst>
                <a:ext uri="{FF2B5EF4-FFF2-40B4-BE49-F238E27FC236}">
                  <a16:creationId xmlns:a16="http://schemas.microsoft.com/office/drawing/2014/main" id="{BAB452DD-A739-4AF4-985C-BF2806842ED7}"/>
                </a:ext>
              </a:extLst>
            </p:cNvPr>
            <p:cNvGrpSpPr/>
            <p:nvPr/>
          </p:nvGrpSpPr>
          <p:grpSpPr>
            <a:xfrm>
              <a:off x="2739213" y="3036218"/>
              <a:ext cx="1024018" cy="482364"/>
              <a:chOff x="1906565" y="3410460"/>
              <a:chExt cx="1024018" cy="482364"/>
            </a:xfrm>
          </p:grpSpPr>
          <p:sp>
            <p:nvSpPr>
              <p:cNvPr id="284" name="正方形/長方形 283">
                <a:extLst>
                  <a:ext uri="{FF2B5EF4-FFF2-40B4-BE49-F238E27FC236}">
                    <a16:creationId xmlns:a16="http://schemas.microsoft.com/office/drawing/2014/main" id="{593B3894-EE31-45CA-8BDA-E6DC3FE44D56}"/>
                  </a:ext>
                </a:extLst>
              </p:cNvPr>
              <p:cNvSpPr/>
              <p:nvPr/>
            </p:nvSpPr>
            <p:spPr>
              <a:xfrm>
                <a:off x="1906565" y="3410460"/>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5" name="正方形/長方形 284">
                <a:extLst>
                  <a:ext uri="{FF2B5EF4-FFF2-40B4-BE49-F238E27FC236}">
                    <a16:creationId xmlns:a16="http://schemas.microsoft.com/office/drawing/2014/main" id="{78F8556F-1A21-447D-8185-9C53CA33F7E9}"/>
                  </a:ext>
                </a:extLst>
              </p:cNvPr>
              <p:cNvSpPr/>
              <p:nvPr/>
            </p:nvSpPr>
            <p:spPr>
              <a:xfrm>
                <a:off x="2445139" y="3416253"/>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83" name="テキスト ボックス 282">
              <a:extLst>
                <a:ext uri="{FF2B5EF4-FFF2-40B4-BE49-F238E27FC236}">
                  <a16:creationId xmlns:a16="http://schemas.microsoft.com/office/drawing/2014/main" id="{DB34A610-F6E4-4341-A271-72341770596E}"/>
                </a:ext>
              </a:extLst>
            </p:cNvPr>
            <p:cNvSpPr txBox="1"/>
            <p:nvPr/>
          </p:nvSpPr>
          <p:spPr>
            <a:xfrm>
              <a:off x="3186700" y="3053852"/>
              <a:ext cx="129045" cy="476571"/>
            </a:xfrm>
            <a:prstGeom prst="rect">
              <a:avLst/>
            </a:prstGeom>
            <a:noFill/>
          </p:spPr>
          <p:txBody>
            <a:bodyPr wrap="square" rtlCol="0">
              <a:spAutoFit/>
            </a:bodyPr>
            <a:lstStyle/>
            <a:p>
              <a:endParaRPr kumimoji="1" lang="ja-JP" altLang="en-US" dirty="0"/>
            </a:p>
          </p:txBody>
        </p:sp>
      </p:grpSp>
      <p:grpSp>
        <p:nvGrpSpPr>
          <p:cNvPr id="286" name="グループ化 285">
            <a:extLst>
              <a:ext uri="{FF2B5EF4-FFF2-40B4-BE49-F238E27FC236}">
                <a16:creationId xmlns:a16="http://schemas.microsoft.com/office/drawing/2014/main" id="{D09FB325-43A1-4F16-A88A-79BA54E64751}"/>
              </a:ext>
            </a:extLst>
          </p:cNvPr>
          <p:cNvGrpSpPr/>
          <p:nvPr/>
        </p:nvGrpSpPr>
        <p:grpSpPr>
          <a:xfrm>
            <a:off x="5134664" y="3977002"/>
            <a:ext cx="988936" cy="490633"/>
            <a:chOff x="5135564" y="3030425"/>
            <a:chExt cx="1019519" cy="494205"/>
          </a:xfrm>
        </p:grpSpPr>
        <p:grpSp>
          <p:nvGrpSpPr>
            <p:cNvPr id="287" name="グループ化 286">
              <a:extLst>
                <a:ext uri="{FF2B5EF4-FFF2-40B4-BE49-F238E27FC236}">
                  <a16:creationId xmlns:a16="http://schemas.microsoft.com/office/drawing/2014/main" id="{84C69A0F-18FD-4705-94D1-57AB637183A2}"/>
                </a:ext>
              </a:extLst>
            </p:cNvPr>
            <p:cNvGrpSpPr/>
            <p:nvPr/>
          </p:nvGrpSpPr>
          <p:grpSpPr>
            <a:xfrm>
              <a:off x="5135564" y="3030425"/>
              <a:ext cx="1019519" cy="476572"/>
              <a:chOff x="4853856" y="2354334"/>
              <a:chExt cx="1019519" cy="476572"/>
            </a:xfrm>
          </p:grpSpPr>
          <p:sp>
            <p:nvSpPr>
              <p:cNvPr id="289" name="正方形/長方形 288">
                <a:extLst>
                  <a:ext uri="{FF2B5EF4-FFF2-40B4-BE49-F238E27FC236}">
                    <a16:creationId xmlns:a16="http://schemas.microsoft.com/office/drawing/2014/main" id="{05BEA332-DB3D-4E48-AD32-EE03EC5D77E1}"/>
                  </a:ext>
                </a:extLst>
              </p:cNvPr>
              <p:cNvSpPr/>
              <p:nvPr/>
            </p:nvSpPr>
            <p:spPr>
              <a:xfrm>
                <a:off x="4853856" y="235433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0" name="正方形/長方形 289">
                <a:extLst>
                  <a:ext uri="{FF2B5EF4-FFF2-40B4-BE49-F238E27FC236}">
                    <a16:creationId xmlns:a16="http://schemas.microsoft.com/office/drawing/2014/main" id="{7C79A6CB-6632-47D1-A2B9-1976CCB8355E}"/>
                  </a:ext>
                </a:extLst>
              </p:cNvPr>
              <p:cNvSpPr/>
              <p:nvPr/>
            </p:nvSpPr>
            <p:spPr>
              <a:xfrm>
                <a:off x="5387931" y="235433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88" name="テキスト ボックス 287">
              <a:extLst>
                <a:ext uri="{FF2B5EF4-FFF2-40B4-BE49-F238E27FC236}">
                  <a16:creationId xmlns:a16="http://schemas.microsoft.com/office/drawing/2014/main" id="{F1B661C3-3441-41D2-A697-C7A7B9A47152}"/>
                </a:ext>
              </a:extLst>
            </p:cNvPr>
            <p:cNvSpPr txBox="1"/>
            <p:nvPr/>
          </p:nvSpPr>
          <p:spPr>
            <a:xfrm>
              <a:off x="5566308" y="3048059"/>
              <a:ext cx="129045" cy="476571"/>
            </a:xfrm>
            <a:prstGeom prst="rect">
              <a:avLst/>
            </a:prstGeom>
            <a:noFill/>
          </p:spPr>
          <p:txBody>
            <a:bodyPr wrap="square" rtlCol="0">
              <a:spAutoFit/>
            </a:bodyPr>
            <a:lstStyle/>
            <a:p>
              <a:endParaRPr kumimoji="1" lang="ja-JP" altLang="en-US" dirty="0"/>
            </a:p>
          </p:txBody>
        </p:sp>
      </p:grpSp>
      <p:grpSp>
        <p:nvGrpSpPr>
          <p:cNvPr id="291" name="グループ化 290">
            <a:extLst>
              <a:ext uri="{FF2B5EF4-FFF2-40B4-BE49-F238E27FC236}">
                <a16:creationId xmlns:a16="http://schemas.microsoft.com/office/drawing/2014/main" id="{021180D6-6229-4903-B789-937F675DB4D4}"/>
              </a:ext>
            </a:extLst>
          </p:cNvPr>
          <p:cNvGrpSpPr/>
          <p:nvPr/>
        </p:nvGrpSpPr>
        <p:grpSpPr>
          <a:xfrm>
            <a:off x="6763963" y="3977002"/>
            <a:ext cx="988936" cy="490633"/>
            <a:chOff x="5135564" y="3030425"/>
            <a:chExt cx="1019519" cy="494205"/>
          </a:xfrm>
        </p:grpSpPr>
        <p:grpSp>
          <p:nvGrpSpPr>
            <p:cNvPr id="292" name="グループ化 291">
              <a:extLst>
                <a:ext uri="{FF2B5EF4-FFF2-40B4-BE49-F238E27FC236}">
                  <a16:creationId xmlns:a16="http://schemas.microsoft.com/office/drawing/2014/main" id="{F36B918C-1887-4670-904E-F2201F8E767A}"/>
                </a:ext>
              </a:extLst>
            </p:cNvPr>
            <p:cNvGrpSpPr/>
            <p:nvPr/>
          </p:nvGrpSpPr>
          <p:grpSpPr>
            <a:xfrm>
              <a:off x="5135564" y="3030425"/>
              <a:ext cx="1019519" cy="476572"/>
              <a:chOff x="4853856" y="2354334"/>
              <a:chExt cx="1019519" cy="476572"/>
            </a:xfrm>
          </p:grpSpPr>
          <p:sp>
            <p:nvSpPr>
              <p:cNvPr id="294" name="正方形/長方形 293">
                <a:extLst>
                  <a:ext uri="{FF2B5EF4-FFF2-40B4-BE49-F238E27FC236}">
                    <a16:creationId xmlns:a16="http://schemas.microsoft.com/office/drawing/2014/main" id="{8AD7C69A-6BEE-4074-A731-138E011EF2AA}"/>
                  </a:ext>
                </a:extLst>
              </p:cNvPr>
              <p:cNvSpPr/>
              <p:nvPr/>
            </p:nvSpPr>
            <p:spPr>
              <a:xfrm>
                <a:off x="4853856" y="2354335"/>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5" name="正方形/長方形 294">
                <a:extLst>
                  <a:ext uri="{FF2B5EF4-FFF2-40B4-BE49-F238E27FC236}">
                    <a16:creationId xmlns:a16="http://schemas.microsoft.com/office/drawing/2014/main" id="{B41C3B98-7DF8-410B-A40A-36A33582CE7A}"/>
                  </a:ext>
                </a:extLst>
              </p:cNvPr>
              <p:cNvSpPr/>
              <p:nvPr/>
            </p:nvSpPr>
            <p:spPr>
              <a:xfrm>
                <a:off x="5387931" y="2354334"/>
                <a:ext cx="485444" cy="47657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93" name="テキスト ボックス 292">
              <a:extLst>
                <a:ext uri="{FF2B5EF4-FFF2-40B4-BE49-F238E27FC236}">
                  <a16:creationId xmlns:a16="http://schemas.microsoft.com/office/drawing/2014/main" id="{C0C6836D-9AB4-4B53-8A49-7E4978CD2D34}"/>
                </a:ext>
              </a:extLst>
            </p:cNvPr>
            <p:cNvSpPr txBox="1"/>
            <p:nvPr/>
          </p:nvSpPr>
          <p:spPr>
            <a:xfrm>
              <a:off x="5566308" y="3048059"/>
              <a:ext cx="129045" cy="476571"/>
            </a:xfrm>
            <a:prstGeom prst="rect">
              <a:avLst/>
            </a:prstGeom>
            <a:noFill/>
          </p:spPr>
          <p:txBody>
            <a:bodyPr wrap="square" rtlCol="0">
              <a:spAutoFit/>
            </a:bodyPr>
            <a:lstStyle/>
            <a:p>
              <a:endParaRPr kumimoji="1" lang="ja-JP" altLang="en-US" dirty="0"/>
            </a:p>
          </p:txBody>
        </p:sp>
      </p:grpSp>
      <p:cxnSp>
        <p:nvCxnSpPr>
          <p:cNvPr id="297" name="直線矢印コネクタ 296">
            <a:extLst>
              <a:ext uri="{FF2B5EF4-FFF2-40B4-BE49-F238E27FC236}">
                <a16:creationId xmlns:a16="http://schemas.microsoft.com/office/drawing/2014/main" id="{D75A354D-18D6-4FE0-83A6-1CF53128A253}"/>
              </a:ext>
            </a:extLst>
          </p:cNvPr>
          <p:cNvCxnSpPr>
            <a:cxnSpLocks/>
            <a:stCxn id="80" idx="2"/>
            <a:endCxn id="279" idx="0"/>
          </p:cNvCxnSpPr>
          <p:nvPr/>
        </p:nvCxnSpPr>
        <p:spPr>
          <a:xfrm flipH="1">
            <a:off x="1191337" y="3709404"/>
            <a:ext cx="482615" cy="29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直線矢印コネクタ 298">
            <a:extLst>
              <a:ext uri="{FF2B5EF4-FFF2-40B4-BE49-F238E27FC236}">
                <a16:creationId xmlns:a16="http://schemas.microsoft.com/office/drawing/2014/main" id="{7BA4E38E-5565-4DB0-8CDE-0276772157AA}"/>
              </a:ext>
            </a:extLst>
          </p:cNvPr>
          <p:cNvCxnSpPr>
            <a:cxnSpLocks/>
            <a:stCxn id="79" idx="2"/>
            <a:endCxn id="280" idx="0"/>
          </p:cNvCxnSpPr>
          <p:nvPr/>
        </p:nvCxnSpPr>
        <p:spPr>
          <a:xfrm>
            <a:off x="502660" y="3709402"/>
            <a:ext cx="1211925" cy="28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直線矢印コネクタ 301">
            <a:extLst>
              <a:ext uri="{FF2B5EF4-FFF2-40B4-BE49-F238E27FC236}">
                <a16:creationId xmlns:a16="http://schemas.microsoft.com/office/drawing/2014/main" id="{4DB66544-78B5-40F6-8C89-8B461BB6DAAA}"/>
              </a:ext>
            </a:extLst>
          </p:cNvPr>
          <p:cNvCxnSpPr>
            <a:cxnSpLocks/>
            <a:stCxn id="82" idx="2"/>
            <a:endCxn id="284" idx="0"/>
          </p:cNvCxnSpPr>
          <p:nvPr/>
        </p:nvCxnSpPr>
        <p:spPr>
          <a:xfrm>
            <a:off x="2566846" y="3709403"/>
            <a:ext cx="254619" cy="28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直線矢印コネクタ 304">
            <a:extLst>
              <a:ext uri="{FF2B5EF4-FFF2-40B4-BE49-F238E27FC236}">
                <a16:creationId xmlns:a16="http://schemas.microsoft.com/office/drawing/2014/main" id="{CF6A0008-EEB4-4F5A-BA53-5B40706EAD9A}"/>
              </a:ext>
            </a:extLst>
          </p:cNvPr>
          <p:cNvCxnSpPr>
            <a:cxnSpLocks/>
            <a:stCxn id="83" idx="2"/>
            <a:endCxn id="285" idx="0"/>
          </p:cNvCxnSpPr>
          <p:nvPr/>
        </p:nvCxnSpPr>
        <p:spPr>
          <a:xfrm flipH="1">
            <a:off x="3343883" y="3709403"/>
            <a:ext cx="294611" cy="289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直線矢印コネクタ 307">
            <a:extLst>
              <a:ext uri="{FF2B5EF4-FFF2-40B4-BE49-F238E27FC236}">
                <a16:creationId xmlns:a16="http://schemas.microsoft.com/office/drawing/2014/main" id="{CFB43A04-7236-4213-A239-757C2C691B28}"/>
              </a:ext>
            </a:extLst>
          </p:cNvPr>
          <p:cNvCxnSpPr>
            <a:cxnSpLocks/>
            <a:stCxn id="84" idx="2"/>
            <a:endCxn id="289" idx="0"/>
          </p:cNvCxnSpPr>
          <p:nvPr/>
        </p:nvCxnSpPr>
        <p:spPr>
          <a:xfrm>
            <a:off x="4967910" y="3709402"/>
            <a:ext cx="402195" cy="267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直線矢印コネクタ 310">
            <a:extLst>
              <a:ext uri="{FF2B5EF4-FFF2-40B4-BE49-F238E27FC236}">
                <a16:creationId xmlns:a16="http://schemas.microsoft.com/office/drawing/2014/main" id="{44ACA580-1BC7-4825-A8D0-6B5C3BFE077F}"/>
              </a:ext>
            </a:extLst>
          </p:cNvPr>
          <p:cNvCxnSpPr>
            <a:cxnSpLocks/>
            <a:stCxn id="85" idx="2"/>
            <a:endCxn id="290" idx="0"/>
          </p:cNvCxnSpPr>
          <p:nvPr/>
        </p:nvCxnSpPr>
        <p:spPr>
          <a:xfrm flipH="1">
            <a:off x="5888159" y="3709403"/>
            <a:ext cx="110088" cy="267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直線矢印コネクタ 313">
            <a:extLst>
              <a:ext uri="{FF2B5EF4-FFF2-40B4-BE49-F238E27FC236}">
                <a16:creationId xmlns:a16="http://schemas.microsoft.com/office/drawing/2014/main" id="{D3C73E62-351A-4D40-9AFE-27819107CD15}"/>
              </a:ext>
            </a:extLst>
          </p:cNvPr>
          <p:cNvCxnSpPr>
            <a:cxnSpLocks/>
            <a:stCxn id="86" idx="2"/>
            <a:endCxn id="295" idx="0"/>
          </p:cNvCxnSpPr>
          <p:nvPr/>
        </p:nvCxnSpPr>
        <p:spPr>
          <a:xfrm>
            <a:off x="6944102" y="3702813"/>
            <a:ext cx="573356" cy="274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直線矢印コネクタ 316">
            <a:extLst>
              <a:ext uri="{FF2B5EF4-FFF2-40B4-BE49-F238E27FC236}">
                <a16:creationId xmlns:a16="http://schemas.microsoft.com/office/drawing/2014/main" id="{CB66AEDF-EA32-4522-9EDB-C4F649F14222}"/>
              </a:ext>
            </a:extLst>
          </p:cNvPr>
          <p:cNvCxnSpPr>
            <a:cxnSpLocks/>
            <a:stCxn id="87" idx="2"/>
            <a:endCxn id="294" idx="0"/>
          </p:cNvCxnSpPr>
          <p:nvPr/>
        </p:nvCxnSpPr>
        <p:spPr>
          <a:xfrm flipH="1">
            <a:off x="6999404" y="3702812"/>
            <a:ext cx="1090005" cy="27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直線矢印コネクタ 319">
            <a:extLst>
              <a:ext uri="{FF2B5EF4-FFF2-40B4-BE49-F238E27FC236}">
                <a16:creationId xmlns:a16="http://schemas.microsoft.com/office/drawing/2014/main" id="{D0A36394-29AE-4A4C-BD74-25E3967E31EC}"/>
              </a:ext>
            </a:extLst>
          </p:cNvPr>
          <p:cNvCxnSpPr>
            <a:cxnSpLocks/>
            <a:stCxn id="280" idx="2"/>
            <a:endCxn id="268" idx="0"/>
          </p:cNvCxnSpPr>
          <p:nvPr/>
        </p:nvCxnSpPr>
        <p:spPr>
          <a:xfrm>
            <a:off x="1714585" y="4471167"/>
            <a:ext cx="1926589" cy="42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直線矢印コネクタ 322">
            <a:extLst>
              <a:ext uri="{FF2B5EF4-FFF2-40B4-BE49-F238E27FC236}">
                <a16:creationId xmlns:a16="http://schemas.microsoft.com/office/drawing/2014/main" id="{5C3AA419-68E9-4F13-8DA5-A9A2BADE9CFE}"/>
              </a:ext>
            </a:extLst>
          </p:cNvPr>
          <p:cNvCxnSpPr>
            <a:cxnSpLocks/>
            <a:stCxn id="279" idx="2"/>
            <a:endCxn id="266" idx="0"/>
          </p:cNvCxnSpPr>
          <p:nvPr/>
        </p:nvCxnSpPr>
        <p:spPr>
          <a:xfrm>
            <a:off x="1191336" y="4476451"/>
            <a:ext cx="1404171" cy="417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直線矢印コネクタ 325">
            <a:extLst>
              <a:ext uri="{FF2B5EF4-FFF2-40B4-BE49-F238E27FC236}">
                <a16:creationId xmlns:a16="http://schemas.microsoft.com/office/drawing/2014/main" id="{EDE5AA11-520F-4D1D-B580-D1ECC83E2340}"/>
              </a:ext>
            </a:extLst>
          </p:cNvPr>
          <p:cNvCxnSpPr>
            <a:cxnSpLocks/>
            <a:stCxn id="284" idx="2"/>
            <a:endCxn id="265" idx="0"/>
          </p:cNvCxnSpPr>
          <p:nvPr/>
        </p:nvCxnSpPr>
        <p:spPr>
          <a:xfrm flipH="1">
            <a:off x="2072259" y="4465883"/>
            <a:ext cx="749207" cy="432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直線矢印コネクタ 328">
            <a:extLst>
              <a:ext uri="{FF2B5EF4-FFF2-40B4-BE49-F238E27FC236}">
                <a16:creationId xmlns:a16="http://schemas.microsoft.com/office/drawing/2014/main" id="{518EC194-4B11-4A2A-8BF0-AF3141EA9064}"/>
              </a:ext>
            </a:extLst>
          </p:cNvPr>
          <p:cNvCxnSpPr>
            <a:cxnSpLocks/>
            <a:stCxn id="285" idx="2"/>
            <a:endCxn id="267" idx="0"/>
          </p:cNvCxnSpPr>
          <p:nvPr/>
        </p:nvCxnSpPr>
        <p:spPr>
          <a:xfrm flipH="1">
            <a:off x="3118756" y="4471634"/>
            <a:ext cx="225128" cy="41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直線矢印コネクタ 331">
            <a:extLst>
              <a:ext uri="{FF2B5EF4-FFF2-40B4-BE49-F238E27FC236}">
                <a16:creationId xmlns:a16="http://schemas.microsoft.com/office/drawing/2014/main" id="{B92CEBED-6DD3-4835-85BA-0AFE7F7032DD}"/>
              </a:ext>
            </a:extLst>
          </p:cNvPr>
          <p:cNvCxnSpPr>
            <a:cxnSpLocks/>
            <a:stCxn id="289" idx="2"/>
            <a:endCxn id="272" idx="0"/>
          </p:cNvCxnSpPr>
          <p:nvPr/>
        </p:nvCxnSpPr>
        <p:spPr>
          <a:xfrm flipH="1">
            <a:off x="4967910" y="4450129"/>
            <a:ext cx="402195" cy="4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6" name="直線矢印コネクタ 335">
            <a:extLst>
              <a:ext uri="{FF2B5EF4-FFF2-40B4-BE49-F238E27FC236}">
                <a16:creationId xmlns:a16="http://schemas.microsoft.com/office/drawing/2014/main" id="{F0EE76CA-74DA-4A14-B53F-06C1E2954835}"/>
              </a:ext>
            </a:extLst>
          </p:cNvPr>
          <p:cNvCxnSpPr>
            <a:cxnSpLocks/>
            <a:stCxn id="290" idx="2"/>
            <a:endCxn id="273" idx="0"/>
          </p:cNvCxnSpPr>
          <p:nvPr/>
        </p:nvCxnSpPr>
        <p:spPr>
          <a:xfrm flipH="1">
            <a:off x="5485964" y="4450128"/>
            <a:ext cx="402195" cy="4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直線矢印コネクタ 338">
            <a:extLst>
              <a:ext uri="{FF2B5EF4-FFF2-40B4-BE49-F238E27FC236}">
                <a16:creationId xmlns:a16="http://schemas.microsoft.com/office/drawing/2014/main" id="{CB87413F-63ED-466C-B0C3-23A7BF5D779B}"/>
              </a:ext>
            </a:extLst>
          </p:cNvPr>
          <p:cNvCxnSpPr>
            <a:cxnSpLocks/>
            <a:stCxn id="294" idx="2"/>
            <a:endCxn id="274" idx="0"/>
          </p:cNvCxnSpPr>
          <p:nvPr/>
        </p:nvCxnSpPr>
        <p:spPr>
          <a:xfrm flipH="1">
            <a:off x="6004018" y="4450129"/>
            <a:ext cx="995385" cy="41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2" name="直線矢印コネクタ 341">
            <a:extLst>
              <a:ext uri="{FF2B5EF4-FFF2-40B4-BE49-F238E27FC236}">
                <a16:creationId xmlns:a16="http://schemas.microsoft.com/office/drawing/2014/main" id="{FD1D87F8-CBC2-4569-9F99-E9D7FC226B25}"/>
              </a:ext>
            </a:extLst>
          </p:cNvPr>
          <p:cNvCxnSpPr>
            <a:cxnSpLocks/>
            <a:stCxn id="295" idx="2"/>
            <a:endCxn id="275" idx="0"/>
          </p:cNvCxnSpPr>
          <p:nvPr/>
        </p:nvCxnSpPr>
        <p:spPr>
          <a:xfrm flipH="1">
            <a:off x="6512544" y="4450128"/>
            <a:ext cx="1004914" cy="419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直線矢印コネクタ 344">
            <a:extLst>
              <a:ext uri="{FF2B5EF4-FFF2-40B4-BE49-F238E27FC236}">
                <a16:creationId xmlns:a16="http://schemas.microsoft.com/office/drawing/2014/main" id="{18F62253-127E-406E-BB05-AF8A1BD9FAB3}"/>
              </a:ext>
            </a:extLst>
          </p:cNvPr>
          <p:cNvCxnSpPr>
            <a:cxnSpLocks/>
            <a:stCxn id="275" idx="2"/>
            <a:endCxn id="259" idx="0"/>
          </p:cNvCxnSpPr>
          <p:nvPr/>
        </p:nvCxnSpPr>
        <p:spPr>
          <a:xfrm flipH="1">
            <a:off x="5107214" y="5342427"/>
            <a:ext cx="1405330" cy="65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8" name="直線矢印コネクタ 347">
            <a:extLst>
              <a:ext uri="{FF2B5EF4-FFF2-40B4-BE49-F238E27FC236}">
                <a16:creationId xmlns:a16="http://schemas.microsoft.com/office/drawing/2014/main" id="{C537CAA7-D8C0-4C94-A398-EBED738B1F20}"/>
              </a:ext>
            </a:extLst>
          </p:cNvPr>
          <p:cNvCxnSpPr>
            <a:cxnSpLocks/>
            <a:stCxn id="274" idx="2"/>
            <a:endCxn id="258" idx="0"/>
          </p:cNvCxnSpPr>
          <p:nvPr/>
        </p:nvCxnSpPr>
        <p:spPr>
          <a:xfrm flipH="1">
            <a:off x="4589160" y="5342428"/>
            <a:ext cx="1414858" cy="65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直線矢印コネクタ 350">
            <a:extLst>
              <a:ext uri="{FF2B5EF4-FFF2-40B4-BE49-F238E27FC236}">
                <a16:creationId xmlns:a16="http://schemas.microsoft.com/office/drawing/2014/main" id="{EF9F9A14-4E98-4D81-AB44-DC3280B8BF2D}"/>
              </a:ext>
            </a:extLst>
          </p:cNvPr>
          <p:cNvCxnSpPr>
            <a:cxnSpLocks/>
            <a:stCxn id="272" idx="2"/>
            <a:endCxn id="254" idx="0"/>
          </p:cNvCxnSpPr>
          <p:nvPr/>
        </p:nvCxnSpPr>
        <p:spPr>
          <a:xfrm flipH="1">
            <a:off x="2511719" y="5345774"/>
            <a:ext cx="2456191" cy="660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3" name="直線矢印コネクタ 352">
            <a:extLst>
              <a:ext uri="{FF2B5EF4-FFF2-40B4-BE49-F238E27FC236}">
                <a16:creationId xmlns:a16="http://schemas.microsoft.com/office/drawing/2014/main" id="{868588E7-52E0-4028-8518-6E85CD523ACB}"/>
              </a:ext>
            </a:extLst>
          </p:cNvPr>
          <p:cNvCxnSpPr>
            <a:cxnSpLocks/>
            <a:stCxn id="273" idx="2"/>
            <a:endCxn id="255" idx="0"/>
          </p:cNvCxnSpPr>
          <p:nvPr/>
        </p:nvCxnSpPr>
        <p:spPr>
          <a:xfrm flipH="1">
            <a:off x="3034968" y="5345773"/>
            <a:ext cx="2450996" cy="654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直線矢印コネクタ 356">
            <a:extLst>
              <a:ext uri="{FF2B5EF4-FFF2-40B4-BE49-F238E27FC236}">
                <a16:creationId xmlns:a16="http://schemas.microsoft.com/office/drawing/2014/main" id="{A334B247-E6D3-4713-8092-6C2B65E917CE}"/>
              </a:ext>
            </a:extLst>
          </p:cNvPr>
          <p:cNvCxnSpPr>
            <a:cxnSpLocks/>
            <a:stCxn id="268" idx="2"/>
            <a:endCxn id="261" idx="0"/>
          </p:cNvCxnSpPr>
          <p:nvPr/>
        </p:nvCxnSpPr>
        <p:spPr>
          <a:xfrm>
            <a:off x="3641174" y="5369104"/>
            <a:ext cx="2492620" cy="62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直線矢印コネクタ 358">
            <a:extLst>
              <a:ext uri="{FF2B5EF4-FFF2-40B4-BE49-F238E27FC236}">
                <a16:creationId xmlns:a16="http://schemas.microsoft.com/office/drawing/2014/main" id="{AB68C7F2-17C5-4B25-808F-1F34F3350605}"/>
              </a:ext>
            </a:extLst>
          </p:cNvPr>
          <p:cNvCxnSpPr>
            <a:cxnSpLocks/>
            <a:stCxn id="267" idx="2"/>
            <a:endCxn id="260" idx="0"/>
          </p:cNvCxnSpPr>
          <p:nvPr/>
        </p:nvCxnSpPr>
        <p:spPr>
          <a:xfrm>
            <a:off x="3118756" y="5363353"/>
            <a:ext cx="2506513" cy="63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1" name="直線矢印コネクタ 360">
            <a:extLst>
              <a:ext uri="{FF2B5EF4-FFF2-40B4-BE49-F238E27FC236}">
                <a16:creationId xmlns:a16="http://schemas.microsoft.com/office/drawing/2014/main" id="{31AD9C17-F343-490C-A4F4-A8D418AC4467}"/>
              </a:ext>
            </a:extLst>
          </p:cNvPr>
          <p:cNvCxnSpPr>
            <a:cxnSpLocks/>
            <a:stCxn id="266" idx="2"/>
            <a:endCxn id="257" idx="0"/>
          </p:cNvCxnSpPr>
          <p:nvPr/>
        </p:nvCxnSpPr>
        <p:spPr>
          <a:xfrm>
            <a:off x="2595507" y="5366699"/>
            <a:ext cx="1485127" cy="6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3" name="直線矢印コネクタ 362">
            <a:extLst>
              <a:ext uri="{FF2B5EF4-FFF2-40B4-BE49-F238E27FC236}">
                <a16:creationId xmlns:a16="http://schemas.microsoft.com/office/drawing/2014/main" id="{AB7769CF-A520-4BED-913F-623BA6AC1398}"/>
              </a:ext>
            </a:extLst>
          </p:cNvPr>
          <p:cNvCxnSpPr>
            <a:cxnSpLocks/>
            <a:stCxn id="265" idx="2"/>
            <a:endCxn id="256" idx="0"/>
          </p:cNvCxnSpPr>
          <p:nvPr/>
        </p:nvCxnSpPr>
        <p:spPr>
          <a:xfrm>
            <a:off x="2072259" y="5371984"/>
            <a:ext cx="1485957" cy="62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3" name="テキスト ボックス 372">
            <a:extLst>
              <a:ext uri="{FF2B5EF4-FFF2-40B4-BE49-F238E27FC236}">
                <a16:creationId xmlns:a16="http://schemas.microsoft.com/office/drawing/2014/main" id="{441599A4-A738-43C5-8364-20ACF7B6F478}"/>
              </a:ext>
            </a:extLst>
          </p:cNvPr>
          <p:cNvSpPr txBox="1"/>
          <p:nvPr/>
        </p:nvSpPr>
        <p:spPr>
          <a:xfrm>
            <a:off x="6495648" y="1113013"/>
            <a:ext cx="1686680" cy="369332"/>
          </a:xfrm>
          <a:prstGeom prst="rect">
            <a:avLst/>
          </a:prstGeom>
          <a:noFill/>
        </p:spPr>
        <p:txBody>
          <a:bodyPr wrap="none" rtlCol="0">
            <a:spAutoFit/>
          </a:bodyPr>
          <a:lstStyle/>
          <a:p>
            <a:r>
              <a:rPr kumimoji="1" lang="ja-JP" altLang="en-US" b="1" dirty="0"/>
              <a:t>①分割フェーズ</a:t>
            </a:r>
          </a:p>
        </p:txBody>
      </p:sp>
      <p:sp>
        <p:nvSpPr>
          <p:cNvPr id="374" name="テキスト ボックス 373">
            <a:extLst>
              <a:ext uri="{FF2B5EF4-FFF2-40B4-BE49-F238E27FC236}">
                <a16:creationId xmlns:a16="http://schemas.microsoft.com/office/drawing/2014/main" id="{055B9AE0-4EE9-42EE-9C81-6D1296910427}"/>
              </a:ext>
            </a:extLst>
          </p:cNvPr>
          <p:cNvSpPr txBox="1"/>
          <p:nvPr/>
        </p:nvSpPr>
        <p:spPr>
          <a:xfrm>
            <a:off x="6504246" y="6057722"/>
            <a:ext cx="1863011" cy="369332"/>
          </a:xfrm>
          <a:prstGeom prst="rect">
            <a:avLst/>
          </a:prstGeom>
          <a:noFill/>
        </p:spPr>
        <p:txBody>
          <a:bodyPr wrap="none" rtlCol="0">
            <a:spAutoFit/>
          </a:bodyPr>
          <a:lstStyle/>
          <a:p>
            <a:r>
              <a:rPr lang="ja-JP" altLang="en-US" b="1" dirty="0"/>
              <a:t>②マージ</a:t>
            </a:r>
            <a:r>
              <a:rPr kumimoji="1" lang="ja-JP" altLang="en-US" b="1" dirty="0"/>
              <a:t>フェーズ</a:t>
            </a:r>
          </a:p>
        </p:txBody>
      </p:sp>
    </p:spTree>
    <p:extLst>
      <p:ext uri="{BB962C8B-B14F-4D97-AF65-F5344CB8AC3E}">
        <p14:creationId xmlns:p14="http://schemas.microsoft.com/office/powerpoint/2010/main" val="41403736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lstStyle/>
          <a:p>
            <a:r>
              <a:rPr kumimoji="1" lang="ja-JP" altLang="en-US" sz="2000" dirty="0"/>
              <a:t>アルゴリズムプロセス（</a:t>
            </a:r>
            <a:r>
              <a:rPr kumimoji="1" lang="en-US" altLang="ja-JP" sz="2000" dirty="0"/>
              <a:t>※</a:t>
            </a:r>
            <a:r>
              <a:rPr kumimoji="1" lang="ja-JP" altLang="en-US" sz="2000" dirty="0"/>
              <a:t>次シート参考）</a:t>
            </a:r>
            <a:endParaRPr kumimoji="1" lang="en-US" altLang="ja-JP" sz="2000" dirty="0"/>
          </a:p>
          <a:p>
            <a:pPr marL="857250" lvl="1" indent="-457200">
              <a:buFont typeface="+mj-lt"/>
              <a:buAutoNum type="arabicPeriod"/>
            </a:pPr>
            <a:r>
              <a:rPr lang="ja-JP" altLang="en-US" dirty="0"/>
              <a:t>「分割フェーズ」：</a:t>
            </a:r>
            <a:endParaRPr kumimoji="1" lang="en-US" altLang="ja-JP" dirty="0"/>
          </a:p>
          <a:p>
            <a:pPr marL="1200150" lvl="2" indent="-342900">
              <a:buFont typeface="+mj-ea"/>
              <a:buAutoNum type="circleNumDbPlain"/>
            </a:pPr>
            <a:r>
              <a:rPr kumimoji="1" lang="ja-JP" altLang="en-US" dirty="0"/>
              <a:t>配列の中点を計算し，左の部分配列（区間 </a:t>
            </a:r>
            <a:r>
              <a:rPr kumimoji="1" lang="en-US" altLang="ja-JP" dirty="0"/>
              <a:t>[left, mid]</a:t>
            </a:r>
            <a:r>
              <a:rPr kumimoji="1" lang="ja-JP" altLang="en-US" dirty="0"/>
              <a:t>）と右の部分配列（区間 </a:t>
            </a:r>
            <a:r>
              <a:rPr kumimoji="1" lang="en-US" altLang="ja-JP" dirty="0"/>
              <a:t>[mid + 1, right]</a:t>
            </a:r>
            <a:r>
              <a:rPr kumimoji="1" lang="ja-JP" altLang="en-US" dirty="0"/>
              <a:t>）を再帰的に分割</a:t>
            </a:r>
            <a:r>
              <a:rPr lang="ja-JP" altLang="en-US" dirty="0"/>
              <a:t>する</a:t>
            </a:r>
            <a:endParaRPr kumimoji="1" lang="en-US" altLang="ja-JP" dirty="0"/>
          </a:p>
          <a:p>
            <a:pPr marL="1200150" lvl="2" indent="-342900">
              <a:buFont typeface="+mj-ea"/>
              <a:buAutoNum type="circleNumDbPlain"/>
            </a:pPr>
            <a:r>
              <a:rPr kumimoji="1" lang="ja-JP" altLang="en-US" dirty="0"/>
              <a:t>サブ配列区の長さが１になるまで</a:t>
            </a:r>
            <a:r>
              <a:rPr lang="ja-JP" altLang="en-US" dirty="0"/>
              <a:t>上記</a:t>
            </a:r>
            <a:r>
              <a:rPr kumimoji="1" lang="ja-JP" altLang="en-US" dirty="0"/>
              <a:t>手順を</a:t>
            </a:r>
            <a:r>
              <a:rPr lang="ja-JP" altLang="en-US" dirty="0"/>
              <a:t>繰り返し</a:t>
            </a:r>
            <a:r>
              <a:rPr kumimoji="1" lang="ja-JP" altLang="en-US" dirty="0"/>
              <a:t>実行し、再帰分割を終了</a:t>
            </a:r>
            <a:r>
              <a:rPr lang="ja-JP" altLang="en-US" dirty="0"/>
              <a:t>する</a:t>
            </a:r>
            <a:endParaRPr lang="en-US" altLang="ja-JP" dirty="0"/>
          </a:p>
          <a:p>
            <a:pPr marL="857250" lvl="1" indent="-342900">
              <a:buFont typeface="+mj-lt"/>
              <a:buAutoNum type="arabicPeriod"/>
            </a:pPr>
            <a:r>
              <a:rPr lang="ja-JP" altLang="en-US" dirty="0"/>
              <a:t>「マージフェーズ」：</a:t>
            </a:r>
            <a:endParaRPr lang="en-US" altLang="ja-JP" dirty="0"/>
          </a:p>
          <a:p>
            <a:pPr marL="857250" lvl="2" indent="0">
              <a:buNone/>
            </a:pPr>
            <a:r>
              <a:rPr lang="ja-JP" altLang="en-US" dirty="0"/>
              <a:t>　左右のサブ配列を下から上にマージして、順序のある配列にするものである。</a:t>
            </a:r>
            <a:endParaRPr lang="en-US" altLang="ja-JP" dirty="0"/>
          </a:p>
          <a:p>
            <a:pPr marL="857250" lvl="2" indent="0">
              <a:buNone/>
            </a:pPr>
            <a:r>
              <a:rPr lang="ja-JP" altLang="en-US" dirty="0"/>
              <a:t>　マージは長さ１のサブ配列から始まるため、各サブ配列は順番に並んでいることに注意が必要となる。 従って、マージフェーズの本質は、２つの順序付きサブ配列を１つの順序付き配列に結合することである。</a:t>
            </a:r>
            <a:endParaRPr lang="en-US" altLang="ja-JP" dirty="0"/>
          </a:p>
        </p:txBody>
      </p:sp>
    </p:spTree>
    <p:extLst>
      <p:ext uri="{BB962C8B-B14F-4D97-AF65-F5344CB8AC3E}">
        <p14:creationId xmlns:p14="http://schemas.microsoft.com/office/powerpoint/2010/main" val="30908316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36AFA6-129B-4E1B-86FD-70999ACEB5DA}"/>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2CC0C460-C248-434A-A899-27752A0DE97E}"/>
              </a:ext>
            </a:extLst>
          </p:cNvPr>
          <p:cNvSpPr/>
          <p:nvPr/>
        </p:nvSpPr>
        <p:spPr>
          <a:xfrm>
            <a:off x="457200" y="1656682"/>
            <a:ext cx="8229600" cy="42100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左のサブ配列と右のサブ配列を結合する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左側サブ配列間隔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右側部分配列間隔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[mid + 1, right]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merge(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補助配列の初期化</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nums.slice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right + 1);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左のサブ配列の開始インデックスと終了インデックス</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left - left,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leftEnd</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mid - left;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右のサブ配列の開始インデックスと終了インデックス</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mid + 1 - left,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rightEnd</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right - left;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はそれぞれ，左のサブ配列と右のサブ配列の最初の要素を指す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rightStart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元の配列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を上書きして、左右のサブ配列をマージ</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57251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4" name="正方形/長方形 3">
            <a:extLst>
              <a:ext uri="{FF2B5EF4-FFF2-40B4-BE49-F238E27FC236}">
                <a16:creationId xmlns:a16="http://schemas.microsoft.com/office/drawing/2014/main" id="{53423F2C-7246-4EE1-94A9-66A5CA06BEC2}"/>
              </a:ext>
            </a:extLst>
          </p:cNvPr>
          <p:cNvSpPr/>
          <p:nvPr/>
        </p:nvSpPr>
        <p:spPr>
          <a:xfrm>
            <a:off x="457200" y="1019174"/>
            <a:ext cx="8229600" cy="55641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k = left; k &lt;= right; k++)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「左のサブ配列がすべてマージされた」場合、右のサブ配列の要素を選択し、</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leftEnd</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それ以外の場合、「右サブ配列が完全にマージされている」または「左サブ配列要素≦右サブ配列要素」であれば、</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左サブ配列要素を選択し、</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(j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rightEnd</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それ以外の場合、「左サブ配列も右サブ配列もマージされていない」かつ</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「左サブ配列要素＞右サブ配列要素」であれば、右サブ配列要素が選択され</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マージソート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mergeSort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終了条件</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(left &gt;= right) return;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サブ配列の長さが</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のとき再帰を終了する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分割フェーズ</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mid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Math.floor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((left + right) / 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中点の算出</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mergeSort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再帰的左サブ配列</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mergeSort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mid + 1, right);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再帰的右サブ配列</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マージフェーズ</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merge(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mid, right);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5032961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a:xfrm>
            <a:off x="457200" y="991269"/>
            <a:ext cx="8229600" cy="5523831"/>
          </a:xfrm>
        </p:spPr>
        <p:txBody>
          <a:bodyPr>
            <a:normAutofit lnSpcReduction="10000"/>
          </a:bodyPr>
          <a:lstStyle/>
          <a:p>
            <a:r>
              <a:rPr kumimoji="1" lang="ja-JP" altLang="en-US" sz="2000" dirty="0"/>
              <a:t>マージメソッドの流れ</a:t>
            </a:r>
            <a:endParaRPr kumimoji="1" lang="en-US" altLang="ja-JP" sz="2000" dirty="0"/>
          </a:p>
          <a:p>
            <a:pPr marL="800100" lvl="1" indent="-342900">
              <a:buFont typeface="+mj-lt"/>
              <a:buAutoNum type="arabicPeriod"/>
            </a:pPr>
            <a:r>
              <a:rPr kumimoji="1" lang="ja-JP" altLang="en-US" dirty="0"/>
              <a:t>結合する区間 </a:t>
            </a:r>
            <a:r>
              <a:rPr kumimoji="1" lang="en-US" altLang="ja-JP" dirty="0"/>
              <a:t>[left, right] </a:t>
            </a:r>
            <a:r>
              <a:rPr kumimoji="1" lang="ja-JP" altLang="en-US" dirty="0"/>
              <a:t>の要素を保持する補助配列 </a:t>
            </a:r>
            <a:r>
              <a:rPr kumimoji="1" lang="en-US" altLang="ja-JP" dirty="0" err="1"/>
              <a:t>tmp</a:t>
            </a:r>
            <a:r>
              <a:rPr kumimoji="1" lang="en-US" altLang="ja-JP" dirty="0"/>
              <a:t> </a:t>
            </a:r>
            <a:r>
              <a:rPr kumimoji="1" lang="ja-JP" altLang="en-US" dirty="0"/>
              <a:t>を初期化し、その後</a:t>
            </a:r>
            <a:r>
              <a:rPr lang="ja-JP" altLang="en-US" dirty="0"/>
              <a:t>、</a:t>
            </a:r>
            <a:r>
              <a:rPr kumimoji="1" lang="ja-JP" altLang="en-US" dirty="0"/>
              <a:t>元の配列 </a:t>
            </a:r>
            <a:r>
              <a:rPr kumimoji="1" lang="en-US" altLang="ja-JP" dirty="0" err="1"/>
              <a:t>nums</a:t>
            </a:r>
            <a:r>
              <a:rPr kumimoji="1" lang="en-US" altLang="ja-JP" dirty="0"/>
              <a:t> </a:t>
            </a:r>
            <a:r>
              <a:rPr kumimoji="1" lang="ja-JP" altLang="en-US" dirty="0"/>
              <a:t>の要素を上書きすることによって結合する</a:t>
            </a:r>
            <a:endParaRPr kumimoji="1" lang="en-US" altLang="ja-JP" dirty="0"/>
          </a:p>
          <a:p>
            <a:pPr marL="800100" lvl="1" indent="-342900">
              <a:buFont typeface="+mj-lt"/>
              <a:buAutoNum type="arabicPeriod"/>
            </a:pPr>
            <a:r>
              <a:rPr lang="ja-JP" altLang="en-US" dirty="0"/>
              <a:t>「</a:t>
            </a:r>
            <a:r>
              <a:rPr kumimoji="1" lang="ja-JP" altLang="en-US" dirty="0"/>
              <a:t>ポインタ： </a:t>
            </a:r>
            <a:r>
              <a:rPr lang="en-US" altLang="ja-JP" dirty="0" err="1"/>
              <a:t>i</a:t>
            </a:r>
            <a:r>
              <a:rPr kumimoji="1" lang="en-US" altLang="ja-JP" dirty="0"/>
              <a:t> </a:t>
            </a:r>
            <a:r>
              <a:rPr kumimoji="1" lang="ja-JP" altLang="en-US" dirty="0"/>
              <a:t>、 </a:t>
            </a:r>
            <a:r>
              <a:rPr kumimoji="1" lang="en-US" altLang="ja-JP" dirty="0"/>
              <a:t>j </a:t>
            </a:r>
            <a:r>
              <a:rPr kumimoji="1" lang="ja-JP" altLang="en-US" dirty="0"/>
              <a:t>、 </a:t>
            </a:r>
            <a:r>
              <a:rPr kumimoji="1" lang="en-US" altLang="ja-JP" dirty="0"/>
              <a:t>k </a:t>
            </a:r>
            <a:r>
              <a:rPr kumimoji="1" lang="ja-JP" altLang="en-US" dirty="0"/>
              <a:t>」をそれぞれ左の部分配列、右の部分配列、元の配列の最初の要素に初期化する</a:t>
            </a:r>
            <a:endParaRPr kumimoji="1" lang="en-US" altLang="ja-JP" dirty="0"/>
          </a:p>
          <a:p>
            <a:pPr marL="800100" lvl="1" indent="-342900">
              <a:buFont typeface="+mj-lt"/>
              <a:buAutoNum type="arabicPeriod"/>
            </a:pPr>
            <a:r>
              <a:rPr lang="ja-JP" altLang="en-US" dirty="0"/>
              <a:t>ループして </a:t>
            </a:r>
            <a:r>
              <a:rPr lang="en-US" altLang="ja-JP" dirty="0" err="1"/>
              <a:t>tmp</a:t>
            </a:r>
            <a:r>
              <a:rPr lang="en-US" altLang="ja-JP" dirty="0"/>
              <a:t>[</a:t>
            </a:r>
            <a:r>
              <a:rPr lang="en-US" altLang="ja-JP" dirty="0" err="1"/>
              <a:t>i</a:t>
            </a:r>
            <a:r>
              <a:rPr lang="en-US" altLang="ja-JP" dirty="0"/>
              <a:t>] </a:t>
            </a:r>
            <a:r>
              <a:rPr lang="ja-JP" altLang="en-US" dirty="0"/>
              <a:t>と </a:t>
            </a:r>
            <a:r>
              <a:rPr lang="en-US" altLang="ja-JP" dirty="0" err="1"/>
              <a:t>tmp</a:t>
            </a:r>
            <a:r>
              <a:rPr lang="en-US" altLang="ja-JP" dirty="0"/>
              <a:t>[j] </a:t>
            </a:r>
            <a:r>
              <a:rPr lang="ja-JP" altLang="en-US" dirty="0"/>
              <a:t>のサイズを判定し、小さい方から </a:t>
            </a:r>
            <a:r>
              <a:rPr lang="en-US" altLang="ja-JP" dirty="0" err="1"/>
              <a:t>nums</a:t>
            </a:r>
            <a:r>
              <a:rPr lang="en-US" altLang="ja-JP" dirty="0"/>
              <a:t>[k] </a:t>
            </a:r>
            <a:r>
              <a:rPr lang="ja-JP" altLang="en-US" dirty="0"/>
              <a:t>に上書きしていく。その結果に応じて「ポインタ：</a:t>
            </a:r>
            <a:r>
              <a:rPr lang="en-US" altLang="ja-JP" dirty="0"/>
              <a:t> i </a:t>
            </a:r>
            <a:r>
              <a:rPr lang="ja-JP" altLang="en-US" dirty="0"/>
              <a:t>、 </a:t>
            </a:r>
            <a:r>
              <a:rPr lang="en-US" altLang="ja-JP" dirty="0"/>
              <a:t>j </a:t>
            </a:r>
            <a:r>
              <a:rPr lang="ja-JP" altLang="en-US" dirty="0"/>
              <a:t>」が交互に進み（「ポインタ： </a:t>
            </a:r>
            <a:r>
              <a:rPr lang="en-US" altLang="ja-JP" dirty="0"/>
              <a:t>k </a:t>
            </a:r>
            <a:r>
              <a:rPr lang="ja-JP" altLang="en-US" dirty="0"/>
              <a:t>」も進む）両方のサブ配列を走査して完了する</a:t>
            </a:r>
            <a:endParaRPr lang="en-US" altLang="ja-JP" dirty="0"/>
          </a:p>
          <a:p>
            <a:pPr marL="457200" lvl="1" indent="0">
              <a:buNone/>
            </a:pPr>
            <a:endParaRPr kumimoji="1" lang="en-US" altLang="ja-JP" dirty="0"/>
          </a:p>
          <a:p>
            <a:pPr marL="400050"/>
            <a:r>
              <a:rPr kumimoji="1" lang="ja-JP" altLang="en-US" sz="2000" dirty="0"/>
              <a:t>マージメソッドのコードにおける主な注意点</a:t>
            </a:r>
            <a:endParaRPr kumimoji="1" lang="en-US" altLang="ja-JP" sz="2000" dirty="0"/>
          </a:p>
          <a:p>
            <a:pPr marL="971550" lvl="1" indent="-457200"/>
            <a:r>
              <a:rPr kumimoji="1" lang="en-US" altLang="ja-JP" dirty="0" err="1"/>
              <a:t>nums</a:t>
            </a:r>
            <a:r>
              <a:rPr kumimoji="1" lang="ja-JP" altLang="en-US" dirty="0"/>
              <a:t>に対してマージされる区間は</a:t>
            </a:r>
            <a:r>
              <a:rPr kumimoji="1" lang="en-US" altLang="ja-JP" dirty="0"/>
              <a:t>[left, right]</a:t>
            </a:r>
            <a:r>
              <a:rPr kumimoji="1" lang="ja-JP" altLang="en-US" dirty="0"/>
              <a:t>であり、</a:t>
            </a:r>
            <a:r>
              <a:rPr kumimoji="1" lang="en-US" altLang="ja-JP" dirty="0" err="1"/>
              <a:t>tmp</a:t>
            </a:r>
            <a:r>
              <a:rPr kumimoji="1" lang="ja-JP" altLang="en-US" dirty="0"/>
              <a:t>は</a:t>
            </a:r>
            <a:r>
              <a:rPr kumimoji="1" lang="en-US" altLang="ja-JP" dirty="0" err="1"/>
              <a:t>nums</a:t>
            </a:r>
            <a:r>
              <a:rPr kumimoji="1" lang="ja-JP" altLang="en-US" dirty="0"/>
              <a:t>に対してその区間の要素のみをコピーするので、</a:t>
            </a:r>
            <a:r>
              <a:rPr kumimoji="1" lang="en-US" altLang="ja-JP" dirty="0" err="1"/>
              <a:t>tmp</a:t>
            </a:r>
            <a:r>
              <a:rPr kumimoji="1" lang="ja-JP" altLang="en-US" dirty="0"/>
              <a:t>は区間</a:t>
            </a:r>
            <a:r>
              <a:rPr kumimoji="1" lang="en-US" altLang="ja-JP" dirty="0"/>
              <a:t>[0, right - left]</a:t>
            </a:r>
            <a:r>
              <a:rPr kumimoji="1" lang="ja-JP" altLang="en-US" dirty="0"/>
              <a:t>に対応する。特にコード中の変数の意味に注意する必要がある。</a:t>
            </a:r>
            <a:endParaRPr kumimoji="1" lang="en-US" altLang="ja-JP" dirty="0"/>
          </a:p>
          <a:p>
            <a:pPr marL="971550" lvl="1" indent="-457200"/>
            <a:r>
              <a:rPr kumimoji="1" lang="en-US" altLang="ja-JP" dirty="0" err="1"/>
              <a:t>tmp</a:t>
            </a:r>
            <a:r>
              <a:rPr kumimoji="1" lang="en-US" altLang="ja-JP" dirty="0"/>
              <a:t>[</a:t>
            </a:r>
            <a:r>
              <a:rPr kumimoji="1" lang="en-US" altLang="ja-JP" dirty="0" err="1"/>
              <a:t>i</a:t>
            </a:r>
            <a:r>
              <a:rPr kumimoji="1" lang="en-US" altLang="ja-JP" dirty="0"/>
              <a:t>]</a:t>
            </a:r>
            <a:r>
              <a:rPr kumimoji="1" lang="ja-JP" altLang="en-US" dirty="0"/>
              <a:t>と</a:t>
            </a:r>
            <a:r>
              <a:rPr kumimoji="1" lang="en-US" altLang="ja-JP" dirty="0" err="1"/>
              <a:t>tmp</a:t>
            </a:r>
            <a:r>
              <a:rPr kumimoji="1" lang="en-US" altLang="ja-JP" dirty="0"/>
              <a:t>[j]</a:t>
            </a:r>
            <a:r>
              <a:rPr kumimoji="1" lang="ja-JP" altLang="en-US" dirty="0"/>
              <a:t>のサイズを決定する際、サブ配列のトラバーサルが完了したとき、つまり「 </a:t>
            </a:r>
            <a:r>
              <a:rPr lang="en-US" altLang="ja-JP" dirty="0" err="1"/>
              <a:t>i</a:t>
            </a:r>
            <a:r>
              <a:rPr kumimoji="1" lang="en-US" altLang="ja-JP" dirty="0"/>
              <a:t> </a:t>
            </a:r>
            <a:r>
              <a:rPr kumimoji="1" lang="ja-JP" altLang="en-US" dirty="0"/>
              <a:t>＞ </a:t>
            </a:r>
            <a:r>
              <a:rPr kumimoji="1" lang="en-US" altLang="ja-JP" dirty="0" err="1"/>
              <a:t>leftEnd</a:t>
            </a:r>
            <a:r>
              <a:rPr kumimoji="1" lang="en-US" altLang="ja-JP" dirty="0"/>
              <a:t> </a:t>
            </a:r>
            <a:r>
              <a:rPr kumimoji="1" lang="ja-JP" altLang="en-US" dirty="0"/>
              <a:t>」と「 </a:t>
            </a:r>
            <a:r>
              <a:rPr kumimoji="1" lang="en-US" altLang="ja-JP" dirty="0"/>
              <a:t>j </a:t>
            </a:r>
            <a:r>
              <a:rPr kumimoji="1" lang="ja-JP" altLang="en-US" dirty="0"/>
              <a:t>＞ </a:t>
            </a:r>
            <a:r>
              <a:rPr kumimoji="1" lang="en-US" altLang="ja-JP" dirty="0" err="1"/>
              <a:t>rightEnd</a:t>
            </a:r>
            <a:r>
              <a:rPr kumimoji="1" lang="en-US" altLang="ja-JP" dirty="0"/>
              <a:t> </a:t>
            </a:r>
            <a:r>
              <a:rPr kumimoji="1" lang="ja-JP" altLang="en-US" dirty="0"/>
              <a:t>」のとき、インデックス交差の問題が最も優先されることも考慮しなければいけない。</a:t>
            </a:r>
            <a:endParaRPr kumimoji="1" lang="en-US" altLang="ja-JP" dirty="0"/>
          </a:p>
          <a:p>
            <a:pPr marL="914400" lvl="2" indent="0">
              <a:buNone/>
            </a:pPr>
            <a:r>
              <a:rPr kumimoji="1" lang="ja-JP" altLang="en-US" dirty="0"/>
              <a:t>（例えば、左のサブ配列が既にマージされている場合、続けて判定する必要はない。 左側のサブ配列が既にマージされている場合は、右側のサブ配列が直接マージされる。）</a:t>
            </a:r>
          </a:p>
        </p:txBody>
      </p:sp>
    </p:spTree>
    <p:extLst>
      <p:ext uri="{BB962C8B-B14F-4D97-AF65-F5344CB8AC3E}">
        <p14:creationId xmlns:p14="http://schemas.microsoft.com/office/powerpoint/2010/main" val="23995307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B1473-DD5D-40AC-963E-2F48A138E5DD}"/>
              </a:ext>
            </a:extLst>
          </p:cNvPr>
          <p:cNvSpPr>
            <a:spLocks noGrp="1"/>
          </p:cNvSpPr>
          <p:nvPr>
            <p:ph type="title"/>
          </p:nvPr>
        </p:nvSpPr>
        <p:spPr/>
        <p:txBody>
          <a:bodyPr/>
          <a:lstStyle/>
          <a:p>
            <a:r>
              <a:rPr kumimoji="1" lang="ja-JP" altLang="en-US" dirty="0"/>
              <a:t>６．アルゴリズム </a:t>
            </a:r>
            <a:r>
              <a:rPr kumimoji="1" lang="en-US" altLang="ja-JP" dirty="0"/>
              <a:t>– </a:t>
            </a:r>
            <a:r>
              <a:rPr kumimoji="1" lang="ja-JP" altLang="en-US" dirty="0"/>
              <a:t>ソートアルゴリズム</a:t>
            </a:r>
          </a:p>
        </p:txBody>
      </p:sp>
      <p:sp>
        <p:nvSpPr>
          <p:cNvPr id="3" name="コンテンツ プレースホルダー 2">
            <a:extLst>
              <a:ext uri="{FF2B5EF4-FFF2-40B4-BE49-F238E27FC236}">
                <a16:creationId xmlns:a16="http://schemas.microsoft.com/office/drawing/2014/main" id="{3F881E47-33AD-48AF-8BEE-5A39D5D6459F}"/>
              </a:ext>
            </a:extLst>
          </p:cNvPr>
          <p:cNvSpPr>
            <a:spLocks noGrp="1"/>
          </p:cNvSpPr>
          <p:nvPr>
            <p:ph idx="1"/>
          </p:nvPr>
        </p:nvSpPr>
        <p:spPr/>
        <p:txBody>
          <a:bodyPr>
            <a:normAutofit/>
          </a:bodyPr>
          <a:lstStyle/>
          <a:p>
            <a:r>
              <a:rPr lang="ja-JP" altLang="en-US" sz="2000" dirty="0"/>
              <a:t>クイックソートとマージソートの比較</a:t>
            </a:r>
            <a:endParaRPr lang="en-US" altLang="ja-JP" sz="2000" dirty="0"/>
          </a:p>
          <a:p>
            <a:pPr marL="400050" lvl="1" indent="0">
              <a:buNone/>
            </a:pPr>
            <a:r>
              <a:rPr kumimoji="1" lang="ja-JP" altLang="en-US" dirty="0"/>
              <a:t>　「クイックソート」も「マージソート」も時間効率は同じ「</a:t>
            </a:r>
            <a:r>
              <a:rPr kumimoji="1" lang="en-US" altLang="ja-JP" dirty="0"/>
              <a:t>O(n log n)</a:t>
            </a:r>
            <a:r>
              <a:rPr kumimoji="1" lang="ja-JP" altLang="en-US" dirty="0"/>
              <a:t>」であり高性能となっているが、マージソートは処理が複雑な分クイックソートよりも性能は落ち込んでしまう。しかし、クイックソートの処理性能は振れ幅が大きく、最悪な時には大幅に計算量が落ちてしまう分マージソートは一貫して「</a:t>
            </a:r>
            <a:r>
              <a:rPr kumimoji="1" lang="en-US" altLang="ja-JP" dirty="0"/>
              <a:t>O(n log n)</a:t>
            </a:r>
            <a:r>
              <a:rPr kumimoji="1" lang="ja-JP" altLang="en-US" dirty="0"/>
              <a:t>」の時間効率を保つことができる。</a:t>
            </a:r>
            <a:endParaRPr kumimoji="1" lang="en-US" altLang="ja-JP" dirty="0"/>
          </a:p>
          <a:p>
            <a:pPr marL="400050" lvl="1" indent="0">
              <a:buNone/>
            </a:pPr>
            <a:r>
              <a:rPr lang="ja-JP" altLang="en-US" dirty="0"/>
              <a:t>　つまり、安定性を求めないのであればクイックソートを、安定性を求める場合はマージソートを使用するといったようにソートを使い分ける必要がある。</a:t>
            </a:r>
            <a:endParaRPr kumimoji="1" lang="ja-JP" altLang="en-US" dirty="0"/>
          </a:p>
        </p:txBody>
      </p:sp>
    </p:spTree>
    <p:extLst>
      <p:ext uri="{BB962C8B-B14F-4D97-AF65-F5344CB8AC3E}">
        <p14:creationId xmlns:p14="http://schemas.microsoft.com/office/powerpoint/2010/main" val="424919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C27CC-5A1F-4C18-8BC2-468DFB62428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CB1331C7-37A3-4AB4-AEAE-586A161C4CC9}"/>
              </a:ext>
            </a:extLst>
          </p:cNvPr>
          <p:cNvSpPr>
            <a:spLocks noGrp="1"/>
          </p:cNvSpPr>
          <p:nvPr>
            <p:ph idx="1"/>
          </p:nvPr>
        </p:nvSpPr>
        <p:spPr/>
        <p:txBody>
          <a:bodyPr/>
          <a:lstStyle/>
          <a:p>
            <a:endParaRPr kumimoji="1" lang="ja-JP" altLang="en-US"/>
          </a:p>
        </p:txBody>
      </p:sp>
      <p:grpSp>
        <p:nvGrpSpPr>
          <p:cNvPr id="4" name="グループ化 3">
            <a:extLst>
              <a:ext uri="{FF2B5EF4-FFF2-40B4-BE49-F238E27FC236}">
                <a16:creationId xmlns:a16="http://schemas.microsoft.com/office/drawing/2014/main" id="{2D416716-A582-4155-BB22-D9CA1C9A9C75}"/>
              </a:ext>
            </a:extLst>
          </p:cNvPr>
          <p:cNvGrpSpPr/>
          <p:nvPr/>
        </p:nvGrpSpPr>
        <p:grpSpPr>
          <a:xfrm>
            <a:off x="362744" y="1606715"/>
            <a:ext cx="4168914" cy="4816707"/>
            <a:chOff x="190022" y="1642367"/>
            <a:chExt cx="4168914" cy="4816707"/>
          </a:xfrm>
        </p:grpSpPr>
        <p:sp>
          <p:nvSpPr>
            <p:cNvPr id="5" name="正方形/長方形 4">
              <a:extLst>
                <a:ext uri="{FF2B5EF4-FFF2-40B4-BE49-F238E27FC236}">
                  <a16:creationId xmlns:a16="http://schemas.microsoft.com/office/drawing/2014/main" id="{AF762FD8-18BA-4845-8262-21F7F42E0A4D}"/>
                </a:ext>
              </a:extLst>
            </p:cNvPr>
            <p:cNvSpPr/>
            <p:nvPr/>
          </p:nvSpPr>
          <p:spPr>
            <a:xfrm>
              <a:off x="190022" y="1642367"/>
              <a:ext cx="4168914" cy="481670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0A69D78C-8339-4BEA-98FC-634AC7339299}"/>
                </a:ext>
              </a:extLst>
            </p:cNvPr>
            <p:cNvGrpSpPr/>
            <p:nvPr/>
          </p:nvGrpSpPr>
          <p:grpSpPr>
            <a:xfrm>
              <a:off x="618084" y="1942122"/>
              <a:ext cx="3275849" cy="4449747"/>
              <a:chOff x="786760" y="1362966"/>
              <a:chExt cx="3275849" cy="4449747"/>
            </a:xfrm>
          </p:grpSpPr>
          <p:sp>
            <p:nvSpPr>
              <p:cNvPr id="7" name="矢印: 下 6">
                <a:extLst>
                  <a:ext uri="{FF2B5EF4-FFF2-40B4-BE49-F238E27FC236}">
                    <a16:creationId xmlns:a16="http://schemas.microsoft.com/office/drawing/2014/main" id="{119FC3BF-F3AE-4355-B759-562C06AB3B94}"/>
                  </a:ext>
                </a:extLst>
              </p:cNvPr>
              <p:cNvSpPr/>
              <p:nvPr/>
            </p:nvSpPr>
            <p:spPr>
              <a:xfrm>
                <a:off x="1987947" y="2712363"/>
                <a:ext cx="726702" cy="232128"/>
              </a:xfrm>
              <a:prstGeom prst="downArrow">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a:extLst>
                  <a:ext uri="{FF2B5EF4-FFF2-40B4-BE49-F238E27FC236}">
                    <a16:creationId xmlns:a16="http://schemas.microsoft.com/office/drawing/2014/main" id="{EDEFF096-BB6C-4A3E-B5F5-CF1A5EC710FE}"/>
                  </a:ext>
                </a:extLst>
              </p:cNvPr>
              <p:cNvGrpSpPr/>
              <p:nvPr/>
            </p:nvGrpSpPr>
            <p:grpSpPr>
              <a:xfrm>
                <a:off x="786760" y="1362966"/>
                <a:ext cx="3220672" cy="1287640"/>
                <a:chOff x="761851" y="1739653"/>
                <a:chExt cx="3220672" cy="1287640"/>
              </a:xfrm>
            </p:grpSpPr>
            <p:sp>
              <p:nvSpPr>
                <p:cNvPr id="31" name="フローチャート: 結合子 30">
                  <a:extLst>
                    <a:ext uri="{FF2B5EF4-FFF2-40B4-BE49-F238E27FC236}">
                      <a16:creationId xmlns:a16="http://schemas.microsoft.com/office/drawing/2014/main" id="{4E511C80-7662-4C82-A6DE-CF0AB22C36CD}"/>
                    </a:ext>
                  </a:extLst>
                </p:cNvPr>
                <p:cNvSpPr/>
                <p:nvPr/>
              </p:nvSpPr>
              <p:spPr>
                <a:xfrm>
                  <a:off x="1256388" y="173965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32" name="フローチャート: 結合子 31">
                  <a:extLst>
                    <a:ext uri="{FF2B5EF4-FFF2-40B4-BE49-F238E27FC236}">
                      <a16:creationId xmlns:a16="http://schemas.microsoft.com/office/drawing/2014/main" id="{13B79499-03A3-48A7-9CD6-D31A14AF67BF}"/>
                    </a:ext>
                  </a:extLst>
                </p:cNvPr>
                <p:cNvSpPr/>
                <p:nvPr/>
              </p:nvSpPr>
              <p:spPr>
                <a:xfrm>
                  <a:off x="2799294" y="173965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33" name="直線矢印コネクタ 32">
                  <a:extLst>
                    <a:ext uri="{FF2B5EF4-FFF2-40B4-BE49-F238E27FC236}">
                      <a16:creationId xmlns:a16="http://schemas.microsoft.com/office/drawing/2014/main" id="{7D2BB87D-D673-4444-BF5F-289401604AD1}"/>
                    </a:ext>
                  </a:extLst>
                </p:cNvPr>
                <p:cNvCxnSpPr>
                  <a:stCxn id="31" idx="6"/>
                  <a:endCxn id="32" idx="2"/>
                </p:cNvCxnSpPr>
                <p:nvPr/>
              </p:nvCxnSpPr>
              <p:spPr>
                <a:xfrm flipV="1">
                  <a:off x="1810223" y="2004496"/>
                  <a:ext cx="98907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結合子 33">
                  <a:extLst>
                    <a:ext uri="{FF2B5EF4-FFF2-40B4-BE49-F238E27FC236}">
                      <a16:creationId xmlns:a16="http://schemas.microsoft.com/office/drawing/2014/main" id="{312C83F9-B184-41D9-989C-869BA899D68E}"/>
                    </a:ext>
                  </a:extLst>
                </p:cNvPr>
                <p:cNvSpPr/>
                <p:nvPr/>
              </p:nvSpPr>
              <p:spPr>
                <a:xfrm>
                  <a:off x="2063226" y="2159054"/>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35" name="テキスト ボックス 34">
                  <a:extLst>
                    <a:ext uri="{FF2B5EF4-FFF2-40B4-BE49-F238E27FC236}">
                      <a16:creationId xmlns:a16="http://schemas.microsoft.com/office/drawing/2014/main" id="{9D02999B-BDEC-4051-BC16-8619687BD759}"/>
                    </a:ext>
                  </a:extLst>
                </p:cNvPr>
                <p:cNvSpPr txBox="1"/>
                <p:nvPr/>
              </p:nvSpPr>
              <p:spPr>
                <a:xfrm>
                  <a:off x="1327158" y="225238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36" name="テキスト ボックス 35">
                  <a:extLst>
                    <a:ext uri="{FF2B5EF4-FFF2-40B4-BE49-F238E27FC236}">
                      <a16:creationId xmlns:a16="http://schemas.microsoft.com/office/drawing/2014/main" id="{6B649145-56E7-4A9C-A5C8-27CD78F7EC80}"/>
                    </a:ext>
                  </a:extLst>
                </p:cNvPr>
                <p:cNvSpPr txBox="1"/>
                <p:nvPr/>
              </p:nvSpPr>
              <p:spPr>
                <a:xfrm>
                  <a:off x="2870065" y="226440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37" name="テキスト ボックス 36">
                  <a:extLst>
                    <a:ext uri="{FF2B5EF4-FFF2-40B4-BE49-F238E27FC236}">
                      <a16:creationId xmlns:a16="http://schemas.microsoft.com/office/drawing/2014/main" id="{5C3A0F96-1403-4CB1-9189-6F0A4C01C363}"/>
                    </a:ext>
                  </a:extLst>
                </p:cNvPr>
                <p:cNvSpPr txBox="1"/>
                <p:nvPr/>
              </p:nvSpPr>
              <p:spPr>
                <a:xfrm>
                  <a:off x="2190903" y="268873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38" name="テキスト ボックス 37">
                  <a:extLst>
                    <a:ext uri="{FF2B5EF4-FFF2-40B4-BE49-F238E27FC236}">
                      <a16:creationId xmlns:a16="http://schemas.microsoft.com/office/drawing/2014/main" id="{BAC6CB7D-8FB4-4481-A81E-9D42657D4848}"/>
                    </a:ext>
                  </a:extLst>
                </p:cNvPr>
                <p:cNvSpPr txBox="1"/>
                <p:nvPr/>
              </p:nvSpPr>
              <p:spPr>
                <a:xfrm>
                  <a:off x="761851" y="2149485"/>
                  <a:ext cx="389850" cy="338554"/>
                </a:xfrm>
                <a:prstGeom prst="rect">
                  <a:avLst/>
                </a:prstGeom>
                <a:noFill/>
              </p:spPr>
              <p:txBody>
                <a:bodyPr wrap="none" rtlCol="0">
                  <a:spAutoFit/>
                </a:bodyPr>
                <a:lstStyle/>
                <a:p>
                  <a:r>
                    <a:rPr kumimoji="1" lang="ja-JP" altLang="en-US" sz="1600" dirty="0"/>
                    <a:t>①</a:t>
                  </a:r>
                </a:p>
              </p:txBody>
            </p:sp>
            <p:cxnSp>
              <p:nvCxnSpPr>
                <p:cNvPr id="39" name="直線矢印コネクタ 38">
                  <a:extLst>
                    <a:ext uri="{FF2B5EF4-FFF2-40B4-BE49-F238E27FC236}">
                      <a16:creationId xmlns:a16="http://schemas.microsoft.com/office/drawing/2014/main" id="{AC60C2F1-9A28-4615-A477-196A4344FBCA}"/>
                    </a:ext>
                  </a:extLst>
                </p:cNvPr>
                <p:cNvCxnSpPr>
                  <a:cxnSpLocks/>
                </p:cNvCxnSpPr>
                <p:nvPr/>
              </p:nvCxnSpPr>
              <p:spPr>
                <a:xfrm flipV="1">
                  <a:off x="3353129" y="2002224"/>
                  <a:ext cx="62939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A773DEA2-9BE4-4BEF-8D1F-F1390447DBEE}"/>
                  </a:ext>
                </a:extLst>
              </p:cNvPr>
              <p:cNvGrpSpPr/>
              <p:nvPr/>
            </p:nvGrpSpPr>
            <p:grpSpPr>
              <a:xfrm>
                <a:off x="786760" y="2950589"/>
                <a:ext cx="3270387" cy="1287640"/>
                <a:chOff x="761851" y="3434850"/>
                <a:chExt cx="3270387" cy="1287640"/>
              </a:xfrm>
            </p:grpSpPr>
            <p:sp>
              <p:nvSpPr>
                <p:cNvPr id="22" name="フローチャート: 結合子 21">
                  <a:extLst>
                    <a:ext uri="{FF2B5EF4-FFF2-40B4-BE49-F238E27FC236}">
                      <a16:creationId xmlns:a16="http://schemas.microsoft.com/office/drawing/2014/main" id="{D184DA88-F642-4070-B99A-9C5276B53DFC}"/>
                    </a:ext>
                  </a:extLst>
                </p:cNvPr>
                <p:cNvSpPr/>
                <p:nvPr/>
              </p:nvSpPr>
              <p:spPr>
                <a:xfrm>
                  <a:off x="1256388" y="3434851"/>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3" name="フローチャート: 結合子 22">
                  <a:extLst>
                    <a:ext uri="{FF2B5EF4-FFF2-40B4-BE49-F238E27FC236}">
                      <a16:creationId xmlns:a16="http://schemas.microsoft.com/office/drawing/2014/main" id="{1C4DDCBA-8F74-4B53-8F62-810A9C20B1BE}"/>
                    </a:ext>
                  </a:extLst>
                </p:cNvPr>
                <p:cNvSpPr/>
                <p:nvPr/>
              </p:nvSpPr>
              <p:spPr>
                <a:xfrm>
                  <a:off x="2799294" y="3434850"/>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24" name="直線矢印コネクタ 23">
                  <a:extLst>
                    <a:ext uri="{FF2B5EF4-FFF2-40B4-BE49-F238E27FC236}">
                      <a16:creationId xmlns:a16="http://schemas.microsoft.com/office/drawing/2014/main" id="{CDC46E9D-4896-424F-BB1E-73363C7AD7E6}"/>
                    </a:ext>
                  </a:extLst>
                </p:cNvPr>
                <p:cNvCxnSpPr>
                  <a:cxnSpLocks/>
                  <a:stCxn id="22" idx="6"/>
                  <a:endCxn id="25" idx="1"/>
                </p:cNvCxnSpPr>
                <p:nvPr/>
              </p:nvCxnSpPr>
              <p:spPr>
                <a:xfrm>
                  <a:off x="1810223" y="3699694"/>
                  <a:ext cx="334110" cy="232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結合子 24">
                  <a:extLst>
                    <a:ext uri="{FF2B5EF4-FFF2-40B4-BE49-F238E27FC236}">
                      <a16:creationId xmlns:a16="http://schemas.microsoft.com/office/drawing/2014/main" id="{813401B9-FBDC-4A31-9BFD-483F91F1070A}"/>
                    </a:ext>
                  </a:extLst>
                </p:cNvPr>
                <p:cNvSpPr/>
                <p:nvPr/>
              </p:nvSpPr>
              <p:spPr>
                <a:xfrm>
                  <a:off x="2063226" y="3854251"/>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26" name="テキスト ボックス 25">
                  <a:extLst>
                    <a:ext uri="{FF2B5EF4-FFF2-40B4-BE49-F238E27FC236}">
                      <a16:creationId xmlns:a16="http://schemas.microsoft.com/office/drawing/2014/main" id="{8948A630-CDE8-4F38-AECB-1F065477E229}"/>
                    </a:ext>
                  </a:extLst>
                </p:cNvPr>
                <p:cNvSpPr txBox="1"/>
                <p:nvPr/>
              </p:nvSpPr>
              <p:spPr>
                <a:xfrm>
                  <a:off x="1327158" y="3947581"/>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27" name="テキスト ボックス 26">
                  <a:extLst>
                    <a:ext uri="{FF2B5EF4-FFF2-40B4-BE49-F238E27FC236}">
                      <a16:creationId xmlns:a16="http://schemas.microsoft.com/office/drawing/2014/main" id="{0146F121-56B0-45BB-AE0F-6D8AB5166ABF}"/>
                    </a:ext>
                  </a:extLst>
                </p:cNvPr>
                <p:cNvSpPr txBox="1"/>
                <p:nvPr/>
              </p:nvSpPr>
              <p:spPr>
                <a:xfrm>
                  <a:off x="2870065" y="3959604"/>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28" name="テキスト ボックス 27">
                  <a:extLst>
                    <a:ext uri="{FF2B5EF4-FFF2-40B4-BE49-F238E27FC236}">
                      <a16:creationId xmlns:a16="http://schemas.microsoft.com/office/drawing/2014/main" id="{F18966C2-9540-490F-B6AC-1097E4759578}"/>
                    </a:ext>
                  </a:extLst>
                </p:cNvPr>
                <p:cNvSpPr txBox="1"/>
                <p:nvPr/>
              </p:nvSpPr>
              <p:spPr>
                <a:xfrm>
                  <a:off x="2190903" y="4383936"/>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29" name="テキスト ボックス 28">
                  <a:extLst>
                    <a:ext uri="{FF2B5EF4-FFF2-40B4-BE49-F238E27FC236}">
                      <a16:creationId xmlns:a16="http://schemas.microsoft.com/office/drawing/2014/main" id="{4E7A10FF-D700-4BB8-8512-DF1CFF8029DC}"/>
                    </a:ext>
                  </a:extLst>
                </p:cNvPr>
                <p:cNvSpPr txBox="1"/>
                <p:nvPr/>
              </p:nvSpPr>
              <p:spPr>
                <a:xfrm>
                  <a:off x="761851" y="3844682"/>
                  <a:ext cx="389850" cy="338554"/>
                </a:xfrm>
                <a:prstGeom prst="rect">
                  <a:avLst/>
                </a:prstGeom>
                <a:noFill/>
              </p:spPr>
              <p:txBody>
                <a:bodyPr wrap="none" rtlCol="0">
                  <a:spAutoFit/>
                </a:bodyPr>
                <a:lstStyle/>
                <a:p>
                  <a:r>
                    <a:rPr lang="ja-JP" altLang="en-US" sz="1600" dirty="0"/>
                    <a:t>②</a:t>
                  </a:r>
                  <a:endParaRPr kumimoji="1" lang="ja-JP" altLang="en-US" sz="1600" dirty="0"/>
                </a:p>
              </p:txBody>
            </p:sp>
            <p:cxnSp>
              <p:nvCxnSpPr>
                <p:cNvPr id="30" name="直線矢印コネクタ 29">
                  <a:extLst>
                    <a:ext uri="{FF2B5EF4-FFF2-40B4-BE49-F238E27FC236}">
                      <a16:creationId xmlns:a16="http://schemas.microsoft.com/office/drawing/2014/main" id="{A7A28410-1134-4167-8562-B0467E2CD154}"/>
                    </a:ext>
                  </a:extLst>
                </p:cNvPr>
                <p:cNvCxnSpPr>
                  <a:cxnSpLocks/>
                  <a:stCxn id="23" idx="6"/>
                </p:cNvCxnSpPr>
                <p:nvPr/>
              </p:nvCxnSpPr>
              <p:spPr>
                <a:xfrm flipV="1">
                  <a:off x="3353129" y="3695955"/>
                  <a:ext cx="679109" cy="37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6D27C611-15B8-4388-966B-2F3B25527C8F}"/>
                  </a:ext>
                </a:extLst>
              </p:cNvPr>
              <p:cNvGrpSpPr/>
              <p:nvPr/>
            </p:nvGrpSpPr>
            <p:grpSpPr>
              <a:xfrm>
                <a:off x="792222" y="4525073"/>
                <a:ext cx="3270387" cy="1287640"/>
                <a:chOff x="792222" y="4525073"/>
                <a:chExt cx="3270387" cy="1287640"/>
              </a:xfrm>
            </p:grpSpPr>
            <p:sp>
              <p:nvSpPr>
                <p:cNvPr id="13" name="フローチャート: 結合子 12">
                  <a:extLst>
                    <a:ext uri="{FF2B5EF4-FFF2-40B4-BE49-F238E27FC236}">
                      <a16:creationId xmlns:a16="http://schemas.microsoft.com/office/drawing/2014/main" id="{A04B6A5E-8B7F-4E54-8539-5DD2E4ED55FB}"/>
                    </a:ext>
                  </a:extLst>
                </p:cNvPr>
                <p:cNvSpPr/>
                <p:nvPr/>
              </p:nvSpPr>
              <p:spPr>
                <a:xfrm>
                  <a:off x="1286759" y="452507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4" name="フローチャート: 結合子 13">
                  <a:extLst>
                    <a:ext uri="{FF2B5EF4-FFF2-40B4-BE49-F238E27FC236}">
                      <a16:creationId xmlns:a16="http://schemas.microsoft.com/office/drawing/2014/main" id="{65CB0995-071C-4C36-8096-7AC4BC143CCD}"/>
                    </a:ext>
                  </a:extLst>
                </p:cNvPr>
                <p:cNvSpPr/>
                <p:nvPr/>
              </p:nvSpPr>
              <p:spPr>
                <a:xfrm>
                  <a:off x="2829665" y="452507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15" name="直線矢印コネクタ 14">
                  <a:extLst>
                    <a:ext uri="{FF2B5EF4-FFF2-40B4-BE49-F238E27FC236}">
                      <a16:creationId xmlns:a16="http://schemas.microsoft.com/office/drawing/2014/main" id="{E746CE1D-A12A-45D1-B6B6-558DD4A3660A}"/>
                    </a:ext>
                  </a:extLst>
                </p:cNvPr>
                <p:cNvCxnSpPr>
                  <a:cxnSpLocks/>
                  <a:stCxn id="13" idx="6"/>
                  <a:endCxn id="16" idx="1"/>
                </p:cNvCxnSpPr>
                <p:nvPr/>
              </p:nvCxnSpPr>
              <p:spPr>
                <a:xfrm>
                  <a:off x="1840594" y="4789917"/>
                  <a:ext cx="334110" cy="232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結合子 15">
                  <a:extLst>
                    <a:ext uri="{FF2B5EF4-FFF2-40B4-BE49-F238E27FC236}">
                      <a16:creationId xmlns:a16="http://schemas.microsoft.com/office/drawing/2014/main" id="{E3B80A26-8F83-4BF0-AF4B-41AA75457A5F}"/>
                    </a:ext>
                  </a:extLst>
                </p:cNvPr>
                <p:cNvSpPr/>
                <p:nvPr/>
              </p:nvSpPr>
              <p:spPr>
                <a:xfrm>
                  <a:off x="2093597" y="4944474"/>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17" name="テキスト ボックス 16">
                  <a:extLst>
                    <a:ext uri="{FF2B5EF4-FFF2-40B4-BE49-F238E27FC236}">
                      <a16:creationId xmlns:a16="http://schemas.microsoft.com/office/drawing/2014/main" id="{8A56A78E-D1B3-4219-B303-DF184CB01F2D}"/>
                    </a:ext>
                  </a:extLst>
                </p:cNvPr>
                <p:cNvSpPr txBox="1"/>
                <p:nvPr/>
              </p:nvSpPr>
              <p:spPr>
                <a:xfrm>
                  <a:off x="1357529" y="503780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18" name="テキスト ボックス 17">
                  <a:extLst>
                    <a:ext uri="{FF2B5EF4-FFF2-40B4-BE49-F238E27FC236}">
                      <a16:creationId xmlns:a16="http://schemas.microsoft.com/office/drawing/2014/main" id="{8EED128A-A305-40F4-A83A-FDBB8A6AE74A}"/>
                    </a:ext>
                  </a:extLst>
                </p:cNvPr>
                <p:cNvSpPr txBox="1"/>
                <p:nvPr/>
              </p:nvSpPr>
              <p:spPr>
                <a:xfrm>
                  <a:off x="2900436" y="504982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19" name="テキスト ボックス 18">
                  <a:extLst>
                    <a:ext uri="{FF2B5EF4-FFF2-40B4-BE49-F238E27FC236}">
                      <a16:creationId xmlns:a16="http://schemas.microsoft.com/office/drawing/2014/main" id="{F6F38C10-7D34-40C9-A8FE-D57684E26DE0}"/>
                    </a:ext>
                  </a:extLst>
                </p:cNvPr>
                <p:cNvSpPr txBox="1"/>
                <p:nvPr/>
              </p:nvSpPr>
              <p:spPr>
                <a:xfrm>
                  <a:off x="2221274" y="547415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20" name="テキスト ボックス 19">
                  <a:extLst>
                    <a:ext uri="{FF2B5EF4-FFF2-40B4-BE49-F238E27FC236}">
                      <a16:creationId xmlns:a16="http://schemas.microsoft.com/office/drawing/2014/main" id="{7CE738A8-93B4-4DCF-8376-7A48270159FF}"/>
                    </a:ext>
                  </a:extLst>
                </p:cNvPr>
                <p:cNvSpPr txBox="1"/>
                <p:nvPr/>
              </p:nvSpPr>
              <p:spPr>
                <a:xfrm>
                  <a:off x="792222" y="4934905"/>
                  <a:ext cx="389850" cy="338554"/>
                </a:xfrm>
                <a:prstGeom prst="rect">
                  <a:avLst/>
                </a:prstGeom>
                <a:noFill/>
              </p:spPr>
              <p:txBody>
                <a:bodyPr wrap="none" rtlCol="0">
                  <a:spAutoFit/>
                </a:bodyPr>
                <a:lstStyle/>
                <a:p>
                  <a:r>
                    <a:rPr kumimoji="1" lang="ja-JP" altLang="en-US" sz="1600" dirty="0"/>
                    <a:t>③</a:t>
                  </a:r>
                </a:p>
              </p:txBody>
            </p:sp>
            <p:cxnSp>
              <p:nvCxnSpPr>
                <p:cNvPr id="21" name="直線矢印コネクタ 20">
                  <a:extLst>
                    <a:ext uri="{FF2B5EF4-FFF2-40B4-BE49-F238E27FC236}">
                      <a16:creationId xmlns:a16="http://schemas.microsoft.com/office/drawing/2014/main" id="{F5A82B32-EBF3-453E-91A1-51B6C98168D9}"/>
                    </a:ext>
                  </a:extLst>
                </p:cNvPr>
                <p:cNvCxnSpPr>
                  <a:cxnSpLocks/>
                  <a:stCxn id="14" idx="6"/>
                </p:cNvCxnSpPr>
                <p:nvPr/>
              </p:nvCxnSpPr>
              <p:spPr>
                <a:xfrm flipV="1">
                  <a:off x="3383500" y="4786178"/>
                  <a:ext cx="679109" cy="37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1" name="矢印: 下 10">
                <a:extLst>
                  <a:ext uri="{FF2B5EF4-FFF2-40B4-BE49-F238E27FC236}">
                    <a16:creationId xmlns:a16="http://schemas.microsoft.com/office/drawing/2014/main" id="{D40FBF37-2FD8-4F01-A4A0-3D975ADB2334}"/>
                  </a:ext>
                </a:extLst>
              </p:cNvPr>
              <p:cNvSpPr/>
              <p:nvPr/>
            </p:nvSpPr>
            <p:spPr>
              <a:xfrm>
                <a:off x="1987947" y="4306010"/>
                <a:ext cx="726702" cy="232128"/>
              </a:xfrm>
              <a:prstGeom prst="downArrow">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 name="直線矢印コネクタ 11">
                <a:extLst>
                  <a:ext uri="{FF2B5EF4-FFF2-40B4-BE49-F238E27FC236}">
                    <a16:creationId xmlns:a16="http://schemas.microsoft.com/office/drawing/2014/main" id="{3BF03770-A9DE-455F-AF3C-9C161BDD4740}"/>
                  </a:ext>
                </a:extLst>
              </p:cNvPr>
              <p:cNvCxnSpPr>
                <a:cxnSpLocks/>
                <a:stCxn id="16" idx="7"/>
                <a:endCxn id="14" idx="2"/>
              </p:cNvCxnSpPr>
              <p:nvPr/>
            </p:nvCxnSpPr>
            <p:spPr>
              <a:xfrm flipV="1">
                <a:off x="2566325" y="4789916"/>
                <a:ext cx="263340" cy="2321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40" name="正方形/長方形 39">
            <a:extLst>
              <a:ext uri="{FF2B5EF4-FFF2-40B4-BE49-F238E27FC236}">
                <a16:creationId xmlns:a16="http://schemas.microsoft.com/office/drawing/2014/main" id="{9CB3FF1A-7A1D-4EBF-B372-36F7AE49C1B9}"/>
              </a:ext>
            </a:extLst>
          </p:cNvPr>
          <p:cNvSpPr/>
          <p:nvPr/>
        </p:nvSpPr>
        <p:spPr>
          <a:xfrm>
            <a:off x="362744" y="992352"/>
            <a:ext cx="4168914"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800" dirty="0"/>
              <a:t>連結リスト</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のノード挿入</a:t>
            </a:r>
          </a:p>
        </p:txBody>
      </p:sp>
      <p:sp>
        <p:nvSpPr>
          <p:cNvPr id="42" name="正方形/長方形 41">
            <a:extLst>
              <a:ext uri="{FF2B5EF4-FFF2-40B4-BE49-F238E27FC236}">
                <a16:creationId xmlns:a16="http://schemas.microsoft.com/office/drawing/2014/main" id="{6AE1BE2A-9C82-4751-8E5E-6D6AB9A23C50}"/>
              </a:ext>
            </a:extLst>
          </p:cNvPr>
          <p:cNvSpPr/>
          <p:nvPr/>
        </p:nvSpPr>
        <p:spPr>
          <a:xfrm>
            <a:off x="4618065" y="1622146"/>
            <a:ext cx="4168914" cy="3304962"/>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矢印: 下 42">
            <a:extLst>
              <a:ext uri="{FF2B5EF4-FFF2-40B4-BE49-F238E27FC236}">
                <a16:creationId xmlns:a16="http://schemas.microsoft.com/office/drawing/2014/main" id="{129A45D0-B363-4DDF-A902-E72F0693D30B}"/>
              </a:ext>
            </a:extLst>
          </p:cNvPr>
          <p:cNvSpPr/>
          <p:nvPr/>
        </p:nvSpPr>
        <p:spPr>
          <a:xfrm>
            <a:off x="6326707" y="3114694"/>
            <a:ext cx="726702" cy="232128"/>
          </a:xfrm>
          <a:prstGeom prst="downArrow">
            <a:avLst/>
          </a:prstGeom>
          <a:ln w="28575"/>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4" name="グループ化 43">
            <a:extLst>
              <a:ext uri="{FF2B5EF4-FFF2-40B4-BE49-F238E27FC236}">
                <a16:creationId xmlns:a16="http://schemas.microsoft.com/office/drawing/2014/main" id="{EDFBACBF-25A1-4BFB-B7D1-40D5326AAEEC}"/>
              </a:ext>
            </a:extLst>
          </p:cNvPr>
          <p:cNvGrpSpPr/>
          <p:nvPr/>
        </p:nvGrpSpPr>
        <p:grpSpPr>
          <a:xfrm>
            <a:off x="5121845" y="3369982"/>
            <a:ext cx="3220672" cy="1287640"/>
            <a:chOff x="761851" y="1739653"/>
            <a:chExt cx="3220672" cy="1287640"/>
          </a:xfrm>
        </p:grpSpPr>
        <p:sp>
          <p:nvSpPr>
            <p:cNvPr id="67" name="フローチャート: 結合子 66">
              <a:extLst>
                <a:ext uri="{FF2B5EF4-FFF2-40B4-BE49-F238E27FC236}">
                  <a16:creationId xmlns:a16="http://schemas.microsoft.com/office/drawing/2014/main" id="{C423000B-EFF8-4AA0-90DC-B1444992C8FA}"/>
                </a:ext>
              </a:extLst>
            </p:cNvPr>
            <p:cNvSpPr/>
            <p:nvPr/>
          </p:nvSpPr>
          <p:spPr>
            <a:xfrm>
              <a:off x="1256388" y="173965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8" name="フローチャート: 結合子 67">
              <a:extLst>
                <a:ext uri="{FF2B5EF4-FFF2-40B4-BE49-F238E27FC236}">
                  <a16:creationId xmlns:a16="http://schemas.microsoft.com/office/drawing/2014/main" id="{ECE90239-7772-4F02-819F-F0834FC3C4EE}"/>
                </a:ext>
              </a:extLst>
            </p:cNvPr>
            <p:cNvSpPr/>
            <p:nvPr/>
          </p:nvSpPr>
          <p:spPr>
            <a:xfrm>
              <a:off x="2799294" y="173965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69" name="直線矢印コネクタ 68">
              <a:extLst>
                <a:ext uri="{FF2B5EF4-FFF2-40B4-BE49-F238E27FC236}">
                  <a16:creationId xmlns:a16="http://schemas.microsoft.com/office/drawing/2014/main" id="{71281F45-7118-4EB7-A9D1-1F9136D5D4EE}"/>
                </a:ext>
              </a:extLst>
            </p:cNvPr>
            <p:cNvCxnSpPr>
              <a:stCxn id="67" idx="6"/>
              <a:endCxn id="68" idx="2"/>
            </p:cNvCxnSpPr>
            <p:nvPr/>
          </p:nvCxnSpPr>
          <p:spPr>
            <a:xfrm flipV="1">
              <a:off x="1810223" y="2004496"/>
              <a:ext cx="98907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フローチャート: 結合子 69">
              <a:extLst>
                <a:ext uri="{FF2B5EF4-FFF2-40B4-BE49-F238E27FC236}">
                  <a16:creationId xmlns:a16="http://schemas.microsoft.com/office/drawing/2014/main" id="{3FB7E293-EF36-4C22-811A-B15F8D51C55B}"/>
                </a:ext>
              </a:extLst>
            </p:cNvPr>
            <p:cNvSpPr/>
            <p:nvPr/>
          </p:nvSpPr>
          <p:spPr>
            <a:xfrm>
              <a:off x="2063226" y="2159054"/>
              <a:ext cx="553835" cy="529685"/>
            </a:xfrm>
            <a:prstGeom prst="flowChartConnector">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71" name="テキスト ボックス 70">
              <a:extLst>
                <a:ext uri="{FF2B5EF4-FFF2-40B4-BE49-F238E27FC236}">
                  <a16:creationId xmlns:a16="http://schemas.microsoft.com/office/drawing/2014/main" id="{1D972F98-CC3D-4C53-9722-0AA64E63EFED}"/>
                </a:ext>
              </a:extLst>
            </p:cNvPr>
            <p:cNvSpPr txBox="1"/>
            <p:nvPr/>
          </p:nvSpPr>
          <p:spPr>
            <a:xfrm>
              <a:off x="1327158" y="225238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72" name="テキスト ボックス 71">
              <a:extLst>
                <a:ext uri="{FF2B5EF4-FFF2-40B4-BE49-F238E27FC236}">
                  <a16:creationId xmlns:a16="http://schemas.microsoft.com/office/drawing/2014/main" id="{E058DBF8-46DB-44D4-85C5-15382C36A8B2}"/>
                </a:ext>
              </a:extLst>
            </p:cNvPr>
            <p:cNvSpPr txBox="1"/>
            <p:nvPr/>
          </p:nvSpPr>
          <p:spPr>
            <a:xfrm>
              <a:off x="2870065" y="226440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73" name="テキスト ボックス 72">
              <a:extLst>
                <a:ext uri="{FF2B5EF4-FFF2-40B4-BE49-F238E27FC236}">
                  <a16:creationId xmlns:a16="http://schemas.microsoft.com/office/drawing/2014/main" id="{F031389C-1367-4F44-B804-44612B1DB84D}"/>
                </a:ext>
              </a:extLst>
            </p:cNvPr>
            <p:cNvSpPr txBox="1"/>
            <p:nvPr/>
          </p:nvSpPr>
          <p:spPr>
            <a:xfrm>
              <a:off x="2190903" y="268873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74" name="テキスト ボックス 73">
              <a:extLst>
                <a:ext uri="{FF2B5EF4-FFF2-40B4-BE49-F238E27FC236}">
                  <a16:creationId xmlns:a16="http://schemas.microsoft.com/office/drawing/2014/main" id="{5EF3C77C-5B9E-4C58-A554-5811ADE45B35}"/>
                </a:ext>
              </a:extLst>
            </p:cNvPr>
            <p:cNvSpPr txBox="1"/>
            <p:nvPr/>
          </p:nvSpPr>
          <p:spPr>
            <a:xfrm>
              <a:off x="761851" y="2149485"/>
              <a:ext cx="389850" cy="338554"/>
            </a:xfrm>
            <a:prstGeom prst="rect">
              <a:avLst/>
            </a:prstGeom>
            <a:noFill/>
          </p:spPr>
          <p:txBody>
            <a:bodyPr wrap="none" rtlCol="0">
              <a:spAutoFit/>
            </a:bodyPr>
            <a:lstStyle/>
            <a:p>
              <a:r>
                <a:rPr lang="ja-JP" altLang="en-US" sz="1600" dirty="0"/>
                <a:t>②</a:t>
              </a:r>
              <a:endParaRPr kumimoji="1" lang="ja-JP" altLang="en-US" sz="1600" dirty="0"/>
            </a:p>
          </p:txBody>
        </p:sp>
        <p:cxnSp>
          <p:nvCxnSpPr>
            <p:cNvPr id="75" name="直線矢印コネクタ 74">
              <a:extLst>
                <a:ext uri="{FF2B5EF4-FFF2-40B4-BE49-F238E27FC236}">
                  <a16:creationId xmlns:a16="http://schemas.microsoft.com/office/drawing/2014/main" id="{D474E37F-DA11-450B-8216-99ABAE71212D}"/>
                </a:ext>
              </a:extLst>
            </p:cNvPr>
            <p:cNvCxnSpPr>
              <a:cxnSpLocks/>
            </p:cNvCxnSpPr>
            <p:nvPr/>
          </p:nvCxnSpPr>
          <p:spPr>
            <a:xfrm flipV="1">
              <a:off x="3353129" y="2002224"/>
              <a:ext cx="62939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C328C8D2-8CCF-43D7-8C9B-0A62DA7DCEA3}"/>
              </a:ext>
            </a:extLst>
          </p:cNvPr>
          <p:cNvGrpSpPr/>
          <p:nvPr/>
        </p:nvGrpSpPr>
        <p:grpSpPr>
          <a:xfrm>
            <a:off x="5124230" y="1798787"/>
            <a:ext cx="3270387" cy="1287640"/>
            <a:chOff x="792222" y="4525073"/>
            <a:chExt cx="3270387" cy="1287640"/>
          </a:xfrm>
        </p:grpSpPr>
        <p:sp>
          <p:nvSpPr>
            <p:cNvPr id="49" name="フローチャート: 結合子 48">
              <a:extLst>
                <a:ext uri="{FF2B5EF4-FFF2-40B4-BE49-F238E27FC236}">
                  <a16:creationId xmlns:a16="http://schemas.microsoft.com/office/drawing/2014/main" id="{68EA376F-C6BE-4E47-973E-94EC39C3AF92}"/>
                </a:ext>
              </a:extLst>
            </p:cNvPr>
            <p:cNvSpPr/>
            <p:nvPr/>
          </p:nvSpPr>
          <p:spPr>
            <a:xfrm>
              <a:off x="1286759" y="452507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0" name="フローチャート: 結合子 49">
              <a:extLst>
                <a:ext uri="{FF2B5EF4-FFF2-40B4-BE49-F238E27FC236}">
                  <a16:creationId xmlns:a16="http://schemas.microsoft.com/office/drawing/2014/main" id="{C21AD887-CB85-4819-A733-AC12D897E4F4}"/>
                </a:ext>
              </a:extLst>
            </p:cNvPr>
            <p:cNvSpPr/>
            <p:nvPr/>
          </p:nvSpPr>
          <p:spPr>
            <a:xfrm>
              <a:off x="2829665" y="452507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cxnSp>
          <p:nvCxnSpPr>
            <p:cNvPr id="51" name="直線矢印コネクタ 50">
              <a:extLst>
                <a:ext uri="{FF2B5EF4-FFF2-40B4-BE49-F238E27FC236}">
                  <a16:creationId xmlns:a16="http://schemas.microsoft.com/office/drawing/2014/main" id="{CD11599F-3738-4C0D-A247-8A0532CAB023}"/>
                </a:ext>
              </a:extLst>
            </p:cNvPr>
            <p:cNvCxnSpPr>
              <a:cxnSpLocks/>
              <a:stCxn id="49" idx="6"/>
              <a:endCxn id="52" idx="1"/>
            </p:cNvCxnSpPr>
            <p:nvPr/>
          </p:nvCxnSpPr>
          <p:spPr>
            <a:xfrm>
              <a:off x="1840594" y="4789917"/>
              <a:ext cx="334110" cy="2321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フローチャート: 結合子 51">
              <a:extLst>
                <a:ext uri="{FF2B5EF4-FFF2-40B4-BE49-F238E27FC236}">
                  <a16:creationId xmlns:a16="http://schemas.microsoft.com/office/drawing/2014/main" id="{57DE3DC6-D49B-45C4-95DB-E3A45883E7AA}"/>
                </a:ext>
              </a:extLst>
            </p:cNvPr>
            <p:cNvSpPr/>
            <p:nvPr/>
          </p:nvSpPr>
          <p:spPr>
            <a:xfrm>
              <a:off x="2093597" y="4944474"/>
              <a:ext cx="553835" cy="529685"/>
            </a:xfrm>
            <a:prstGeom prst="flowChartConnector">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p>
          </p:txBody>
        </p:sp>
        <p:sp>
          <p:nvSpPr>
            <p:cNvPr id="53" name="テキスト ボックス 52">
              <a:extLst>
                <a:ext uri="{FF2B5EF4-FFF2-40B4-BE49-F238E27FC236}">
                  <a16:creationId xmlns:a16="http://schemas.microsoft.com/office/drawing/2014/main" id="{D4787C70-AD3D-4FE0-9BD0-809DFAAC2920}"/>
                </a:ext>
              </a:extLst>
            </p:cNvPr>
            <p:cNvSpPr txBox="1"/>
            <p:nvPr/>
          </p:nvSpPr>
          <p:spPr>
            <a:xfrm>
              <a:off x="1357529" y="5037804"/>
              <a:ext cx="412292" cy="338554"/>
            </a:xfrm>
            <a:prstGeom prst="rect">
              <a:avLst/>
            </a:prstGeom>
            <a:noFill/>
          </p:spPr>
          <p:txBody>
            <a:bodyPr wrap="none" rtlCol="0">
              <a:spAutoFit/>
            </a:bodyPr>
            <a:lstStyle/>
            <a:p>
              <a:r>
                <a:rPr kumimoji="1" lang="en-US" altLang="ja-JP" sz="1600" dirty="0"/>
                <a:t>n1</a:t>
              </a:r>
              <a:endParaRPr kumimoji="1" lang="ja-JP" altLang="en-US" sz="1600" dirty="0"/>
            </a:p>
          </p:txBody>
        </p:sp>
        <p:sp>
          <p:nvSpPr>
            <p:cNvPr id="54" name="テキスト ボックス 53">
              <a:extLst>
                <a:ext uri="{FF2B5EF4-FFF2-40B4-BE49-F238E27FC236}">
                  <a16:creationId xmlns:a16="http://schemas.microsoft.com/office/drawing/2014/main" id="{8A53E401-E549-454E-9B59-0979DD60E3A7}"/>
                </a:ext>
              </a:extLst>
            </p:cNvPr>
            <p:cNvSpPr txBox="1"/>
            <p:nvPr/>
          </p:nvSpPr>
          <p:spPr>
            <a:xfrm>
              <a:off x="2900436" y="5049827"/>
              <a:ext cx="412292" cy="338554"/>
            </a:xfrm>
            <a:prstGeom prst="rect">
              <a:avLst/>
            </a:prstGeom>
            <a:noFill/>
          </p:spPr>
          <p:txBody>
            <a:bodyPr wrap="none" rtlCol="0">
              <a:spAutoFit/>
            </a:bodyPr>
            <a:lstStyle/>
            <a:p>
              <a:r>
                <a:rPr kumimoji="1" lang="en-US" altLang="ja-JP" sz="1600" dirty="0"/>
                <a:t>n2</a:t>
              </a:r>
              <a:endParaRPr kumimoji="1" lang="ja-JP" altLang="en-US" sz="1600" dirty="0"/>
            </a:p>
          </p:txBody>
        </p:sp>
        <p:sp>
          <p:nvSpPr>
            <p:cNvPr id="55" name="テキスト ボックス 54">
              <a:extLst>
                <a:ext uri="{FF2B5EF4-FFF2-40B4-BE49-F238E27FC236}">
                  <a16:creationId xmlns:a16="http://schemas.microsoft.com/office/drawing/2014/main" id="{2D818A47-68F1-4DC7-BC33-B043667C4293}"/>
                </a:ext>
              </a:extLst>
            </p:cNvPr>
            <p:cNvSpPr txBox="1"/>
            <p:nvPr/>
          </p:nvSpPr>
          <p:spPr>
            <a:xfrm>
              <a:off x="2221274" y="5474159"/>
              <a:ext cx="298480" cy="338554"/>
            </a:xfrm>
            <a:prstGeom prst="rect">
              <a:avLst/>
            </a:prstGeom>
            <a:noFill/>
          </p:spPr>
          <p:txBody>
            <a:bodyPr wrap="none" rtlCol="0">
              <a:spAutoFit/>
            </a:bodyPr>
            <a:lstStyle/>
            <a:p>
              <a:r>
                <a:rPr lang="en-US" altLang="ja-JP" sz="1600" dirty="0"/>
                <a:t>p</a:t>
              </a:r>
              <a:endParaRPr kumimoji="1" lang="ja-JP" altLang="en-US" sz="1600" dirty="0"/>
            </a:p>
          </p:txBody>
        </p:sp>
        <p:sp>
          <p:nvSpPr>
            <p:cNvPr id="56" name="テキスト ボックス 55">
              <a:extLst>
                <a:ext uri="{FF2B5EF4-FFF2-40B4-BE49-F238E27FC236}">
                  <a16:creationId xmlns:a16="http://schemas.microsoft.com/office/drawing/2014/main" id="{2E0CD3FC-C472-4650-B350-FDC1C3EE7689}"/>
                </a:ext>
              </a:extLst>
            </p:cNvPr>
            <p:cNvSpPr txBox="1"/>
            <p:nvPr/>
          </p:nvSpPr>
          <p:spPr>
            <a:xfrm>
              <a:off x="792222" y="4934905"/>
              <a:ext cx="389850" cy="338554"/>
            </a:xfrm>
            <a:prstGeom prst="rect">
              <a:avLst/>
            </a:prstGeom>
            <a:noFill/>
          </p:spPr>
          <p:txBody>
            <a:bodyPr wrap="none" rtlCol="0">
              <a:spAutoFit/>
            </a:bodyPr>
            <a:lstStyle/>
            <a:p>
              <a:r>
                <a:rPr lang="ja-JP" altLang="en-US" sz="1600" dirty="0"/>
                <a:t>①</a:t>
              </a:r>
              <a:endParaRPr kumimoji="1" lang="ja-JP" altLang="en-US" sz="1600" dirty="0"/>
            </a:p>
          </p:txBody>
        </p:sp>
        <p:cxnSp>
          <p:nvCxnSpPr>
            <p:cNvPr id="57" name="直線矢印コネクタ 56">
              <a:extLst>
                <a:ext uri="{FF2B5EF4-FFF2-40B4-BE49-F238E27FC236}">
                  <a16:creationId xmlns:a16="http://schemas.microsoft.com/office/drawing/2014/main" id="{7852339F-2FD9-4DA7-9896-324215833547}"/>
                </a:ext>
              </a:extLst>
            </p:cNvPr>
            <p:cNvCxnSpPr>
              <a:cxnSpLocks/>
              <a:stCxn id="50" idx="6"/>
            </p:cNvCxnSpPr>
            <p:nvPr/>
          </p:nvCxnSpPr>
          <p:spPr>
            <a:xfrm flipV="1">
              <a:off x="3383500" y="4786178"/>
              <a:ext cx="679109" cy="37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48" name="直線矢印コネクタ 47">
            <a:extLst>
              <a:ext uri="{FF2B5EF4-FFF2-40B4-BE49-F238E27FC236}">
                <a16:creationId xmlns:a16="http://schemas.microsoft.com/office/drawing/2014/main" id="{2C3CC10A-D239-404F-8E7A-A25AE4443A81}"/>
              </a:ext>
            </a:extLst>
          </p:cNvPr>
          <p:cNvCxnSpPr>
            <a:cxnSpLocks/>
            <a:stCxn id="52" idx="7"/>
            <a:endCxn id="50" idx="2"/>
          </p:cNvCxnSpPr>
          <p:nvPr/>
        </p:nvCxnSpPr>
        <p:spPr>
          <a:xfrm flipV="1">
            <a:off x="6898333" y="2063630"/>
            <a:ext cx="263340" cy="2321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1D31AAEC-77E2-4F14-87F6-4B6A531C23E6}"/>
              </a:ext>
            </a:extLst>
          </p:cNvPr>
          <p:cNvSpPr/>
          <p:nvPr/>
        </p:nvSpPr>
        <p:spPr>
          <a:xfrm>
            <a:off x="4618065" y="994528"/>
            <a:ext cx="4168914"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800" dirty="0"/>
              <a:t>連結リスト</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のノード削除</a:t>
            </a:r>
          </a:p>
        </p:txBody>
      </p:sp>
    </p:spTree>
    <p:extLst>
      <p:ext uri="{BB962C8B-B14F-4D97-AF65-F5344CB8AC3E}">
        <p14:creationId xmlns:p14="http://schemas.microsoft.com/office/powerpoint/2010/main" val="296450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DB5D1-70DC-4312-AA2D-B69567A39DA7}"/>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268C1739-C47B-4EE2-A448-6FAB85A98904}"/>
              </a:ext>
            </a:extLst>
          </p:cNvPr>
          <p:cNvSpPr>
            <a:spLocks noGrp="1"/>
          </p:cNvSpPr>
          <p:nvPr>
            <p:ph idx="1"/>
          </p:nvPr>
        </p:nvSpPr>
        <p:spPr/>
        <p:txBody>
          <a:bodyPr/>
          <a:lstStyle/>
          <a:p>
            <a:r>
              <a:rPr kumimoji="1" lang="en-US" altLang="ja-JP" sz="2000" dirty="0"/>
              <a:t>Linked List</a:t>
            </a:r>
            <a:r>
              <a:rPr kumimoji="1" lang="ja-JP" altLang="en-US" sz="2000" dirty="0"/>
              <a:t>のノードアクセス</a:t>
            </a:r>
            <a:endParaRPr kumimoji="1" lang="en-US" altLang="ja-JP" sz="2000" dirty="0"/>
          </a:p>
          <a:p>
            <a:pPr marL="0" indent="0">
              <a:buNone/>
            </a:pPr>
            <a:r>
              <a:rPr lang="ja-JP" altLang="en-US" dirty="0"/>
              <a:t>　前項ノードの挿入・削除に関しては配列よりも効率は良いが、任意のノードに直接アクセスができないためにノードアクセスについては非効率的となっている。</a:t>
            </a:r>
            <a:endParaRPr lang="en-US" altLang="ja-JP" dirty="0"/>
          </a:p>
          <a:p>
            <a:pPr marL="0" indent="0">
              <a:buNone/>
            </a:pPr>
            <a:r>
              <a:rPr lang="ja-JP" altLang="en-US" b="0" i="0" dirty="0">
                <a:solidFill>
                  <a:srgbClr val="1D1D20"/>
                </a:solidFill>
                <a:effectLst/>
                <a:latin typeface="-apple-system"/>
              </a:rPr>
              <a:t>　これは、コンピュータが最初のノードから開始し、対象とするノードまで１つずつ後方に走査する必要があるためである。</a:t>
            </a:r>
            <a:endParaRPr kumimoji="1" lang="ja-JP" altLang="en-US" dirty="0"/>
          </a:p>
        </p:txBody>
      </p:sp>
      <p:sp>
        <p:nvSpPr>
          <p:cNvPr id="4" name="正方形/長方形 3">
            <a:extLst>
              <a:ext uri="{FF2B5EF4-FFF2-40B4-BE49-F238E27FC236}">
                <a16:creationId xmlns:a16="http://schemas.microsoft.com/office/drawing/2014/main" id="{A42016BB-93B8-4FD1-96A4-78FFBBD8D1B0}"/>
              </a:ext>
            </a:extLst>
          </p:cNvPr>
          <p:cNvSpPr/>
          <p:nvPr/>
        </p:nvSpPr>
        <p:spPr>
          <a:xfrm>
            <a:off x="691800" y="2785481"/>
            <a:ext cx="7760400" cy="254112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t> Linked List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内のインデックス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を持つノードにアクセス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access(head, index)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index;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(!head)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head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head;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99577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72320-3FF6-46BA-8ADE-2E6B44B3B594}"/>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70B0FC9C-22EA-4128-BE91-4FF8F5703000}"/>
              </a:ext>
            </a:extLst>
          </p:cNvPr>
          <p:cNvSpPr>
            <a:spLocks noGrp="1"/>
          </p:cNvSpPr>
          <p:nvPr>
            <p:ph idx="1"/>
          </p:nvPr>
        </p:nvSpPr>
        <p:spPr/>
        <p:txBody>
          <a:bodyPr>
            <a:normAutofit/>
          </a:bodyPr>
          <a:lstStyle/>
          <a:p>
            <a:r>
              <a:rPr kumimoji="1" lang="en-US" altLang="ja-JP" sz="2000" dirty="0"/>
              <a:t>Linked List</a:t>
            </a:r>
            <a:r>
              <a:rPr kumimoji="1" lang="ja-JP" altLang="en-US" sz="2000" dirty="0"/>
              <a:t>のノード検索</a:t>
            </a:r>
            <a:endParaRPr kumimoji="1" lang="en-US" altLang="ja-JP" sz="2000" dirty="0"/>
          </a:p>
          <a:p>
            <a:pPr marL="0" indent="0">
              <a:buNone/>
            </a:pPr>
            <a:r>
              <a:rPr kumimoji="1" lang="ja-JP" altLang="en-US" dirty="0"/>
              <a:t>　反復処理を行い、</a:t>
            </a:r>
            <a:r>
              <a:rPr lang="ja-JP" altLang="en-US" sz="1800" dirty="0"/>
              <a:t>連結リスト</a:t>
            </a:r>
            <a:r>
              <a:rPr kumimoji="1" lang="ja-JP" altLang="en-US" dirty="0"/>
              <a:t>内のノードを検索して対象とする値と一致する</a:t>
            </a:r>
            <a:r>
              <a:rPr lang="ja-JP" altLang="en-US" sz="1800" dirty="0"/>
              <a:t>連結リスト</a:t>
            </a:r>
            <a:r>
              <a:rPr kumimoji="1" lang="ja-JP" altLang="en-US" dirty="0"/>
              <a:t>内のノードのインデックス番号を出力する。</a:t>
            </a:r>
          </a:p>
        </p:txBody>
      </p:sp>
      <p:sp>
        <p:nvSpPr>
          <p:cNvPr id="4" name="正方形/長方形 3">
            <a:extLst>
              <a:ext uri="{FF2B5EF4-FFF2-40B4-BE49-F238E27FC236}">
                <a16:creationId xmlns:a16="http://schemas.microsoft.com/office/drawing/2014/main" id="{459689ED-A2CB-4672-80F7-FF148CCE1E13}"/>
              </a:ext>
            </a:extLst>
          </p:cNvPr>
          <p:cNvSpPr/>
          <p:nvPr/>
        </p:nvSpPr>
        <p:spPr>
          <a:xfrm>
            <a:off x="691800" y="2217311"/>
            <a:ext cx="7760400" cy="31714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Linked List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target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と一致する</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ノードを検索する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find(head, target)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index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(head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target)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index;</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head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head.next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854225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DC8C8-459B-4383-8CB8-22D6F8CA1AF4}"/>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3" name="コンテンツ プレースホルダー 2">
            <a:extLst>
              <a:ext uri="{FF2B5EF4-FFF2-40B4-BE49-F238E27FC236}">
                <a16:creationId xmlns:a16="http://schemas.microsoft.com/office/drawing/2014/main" id="{7EBC6EA9-850D-44E6-8CE4-36D672309302}"/>
              </a:ext>
            </a:extLst>
          </p:cNvPr>
          <p:cNvSpPr>
            <a:spLocks noGrp="1"/>
          </p:cNvSpPr>
          <p:nvPr>
            <p:ph idx="1"/>
          </p:nvPr>
        </p:nvSpPr>
        <p:spPr/>
        <p:txBody>
          <a:bodyPr>
            <a:normAutofit/>
          </a:bodyPr>
          <a:lstStyle/>
          <a:p>
            <a:r>
              <a:rPr kumimoji="1" lang="en-US" altLang="ja-JP" sz="2000" dirty="0"/>
              <a:t>Linked List</a:t>
            </a:r>
            <a:r>
              <a:rPr kumimoji="1" lang="ja-JP" altLang="en-US" sz="2000" dirty="0"/>
              <a:t>の種類</a:t>
            </a:r>
            <a:endParaRPr kumimoji="1" lang="en-US" altLang="ja-JP" sz="2000" dirty="0"/>
          </a:p>
          <a:p>
            <a:pPr marL="857250" lvl="1" indent="-457200">
              <a:buFont typeface="+mj-ea"/>
              <a:buAutoNum type="circleNumDbPlain"/>
            </a:pPr>
            <a:r>
              <a:rPr lang="ja-JP" altLang="en-US" dirty="0"/>
              <a:t>片方向リスト</a:t>
            </a:r>
            <a:r>
              <a:rPr lang="en-US" altLang="ja-JP" dirty="0"/>
              <a:t>(Singly Linked List)</a:t>
            </a:r>
          </a:p>
          <a:p>
            <a:pPr marL="800100" lvl="2" indent="0">
              <a:buNone/>
            </a:pPr>
            <a:r>
              <a:rPr lang="ja-JP" altLang="en-US" dirty="0"/>
              <a:t>　前項などで記述した通常の</a:t>
            </a:r>
            <a:r>
              <a:rPr lang="ja-JP" altLang="en-US" sz="1800" dirty="0"/>
              <a:t>連結リスト</a:t>
            </a:r>
            <a:r>
              <a:rPr lang="ja-JP" altLang="en-US" dirty="0"/>
              <a:t>。</a:t>
            </a:r>
            <a:endParaRPr lang="en-US" altLang="ja-JP" dirty="0"/>
          </a:p>
          <a:p>
            <a:pPr marL="857250" lvl="1" indent="-457200">
              <a:buFont typeface="+mj-ea"/>
              <a:buAutoNum type="circleNumDbPlain"/>
            </a:pPr>
            <a:r>
              <a:rPr lang="ja-JP" altLang="en-US" i="0" dirty="0">
                <a:solidFill>
                  <a:srgbClr val="1D1D20"/>
                </a:solidFill>
                <a:effectLst/>
                <a:latin typeface="-apple-system"/>
              </a:rPr>
              <a:t>双方向リスト</a:t>
            </a:r>
            <a:r>
              <a:rPr lang="en-US" altLang="ja-JP" i="0" dirty="0">
                <a:solidFill>
                  <a:srgbClr val="1D1D20"/>
                </a:solidFill>
                <a:effectLst/>
                <a:latin typeface="-apple-system"/>
              </a:rPr>
              <a:t>(Doubly Linked List)</a:t>
            </a:r>
          </a:p>
          <a:p>
            <a:pPr marL="800100" lvl="2" indent="0">
              <a:buNone/>
            </a:pPr>
            <a:r>
              <a:rPr lang="ja-JP" altLang="en-US" b="0" i="0" dirty="0">
                <a:solidFill>
                  <a:srgbClr val="1D1D20"/>
                </a:solidFill>
                <a:effectLst/>
                <a:latin typeface="-apple-system"/>
              </a:rPr>
              <a:t>　</a:t>
            </a:r>
            <a:r>
              <a:rPr lang="ja-JP" altLang="en-US" dirty="0"/>
              <a:t>片方向リスト</a:t>
            </a:r>
            <a:r>
              <a:rPr lang="ja-JP" altLang="en-US" b="0" i="0" dirty="0">
                <a:solidFill>
                  <a:srgbClr val="1D1D20"/>
                </a:solidFill>
                <a:effectLst/>
                <a:latin typeface="-apple-system"/>
              </a:rPr>
              <a:t>の末尾のノードをヘッダーノード </a:t>
            </a:r>
            <a:r>
              <a:rPr lang="en-US" altLang="ja-JP" b="0" i="0" dirty="0">
                <a:solidFill>
                  <a:srgbClr val="1D1D20"/>
                </a:solidFill>
                <a:effectLst/>
                <a:latin typeface="-apple-system"/>
              </a:rPr>
              <a:t>(</a:t>
            </a:r>
            <a:r>
              <a:rPr lang="ja-JP" altLang="en-US" b="0" i="0" dirty="0">
                <a:solidFill>
                  <a:srgbClr val="1D1D20"/>
                </a:solidFill>
                <a:effectLst/>
                <a:latin typeface="-apple-system"/>
              </a:rPr>
              <a:t>つまり、最初と最後に接続</a:t>
            </a:r>
            <a:r>
              <a:rPr lang="en-US" altLang="ja-JP" b="0" i="0" dirty="0">
                <a:solidFill>
                  <a:srgbClr val="1D1D20"/>
                </a:solidFill>
                <a:effectLst/>
                <a:latin typeface="-apple-system"/>
              </a:rPr>
              <a:t>) </a:t>
            </a:r>
            <a:r>
              <a:rPr lang="ja-JP" altLang="en-US" b="0" i="0" dirty="0">
                <a:solidFill>
                  <a:srgbClr val="1D1D20"/>
                </a:solidFill>
                <a:effectLst/>
                <a:latin typeface="-apple-system"/>
              </a:rPr>
              <a:t>に向けると、</a:t>
            </a:r>
            <a:r>
              <a:rPr lang="ja-JP" altLang="en-US" i="0" dirty="0">
                <a:solidFill>
                  <a:srgbClr val="1D1D20"/>
                </a:solidFill>
                <a:effectLst/>
                <a:latin typeface="-apple-system"/>
              </a:rPr>
              <a:t>双方向リスト</a:t>
            </a:r>
            <a:r>
              <a:rPr lang="ja-JP" altLang="en-US" b="0" i="0" dirty="0">
                <a:solidFill>
                  <a:srgbClr val="1D1D20"/>
                </a:solidFill>
                <a:effectLst/>
                <a:latin typeface="-apple-system"/>
              </a:rPr>
              <a:t>が作成される。</a:t>
            </a:r>
            <a:endParaRPr lang="en-US" altLang="ja-JP" i="0" dirty="0">
              <a:solidFill>
                <a:srgbClr val="1D1D20"/>
              </a:solidFill>
              <a:effectLst/>
              <a:latin typeface="-apple-system"/>
            </a:endParaRPr>
          </a:p>
          <a:p>
            <a:pPr marL="857250" lvl="1" indent="-457200">
              <a:buFont typeface="+mj-ea"/>
              <a:buAutoNum type="circleNumDbPlain"/>
            </a:pPr>
            <a:r>
              <a:rPr kumimoji="1" lang="ja-JP" altLang="en-US" dirty="0"/>
              <a:t>循環リスト</a:t>
            </a:r>
            <a:r>
              <a:rPr kumimoji="1" lang="en-US" altLang="ja-JP" dirty="0"/>
              <a:t>(Circular Linked List)</a:t>
            </a:r>
          </a:p>
          <a:p>
            <a:pPr marL="800100" lvl="2" indent="0">
              <a:buNone/>
            </a:pPr>
            <a:r>
              <a:rPr kumimoji="1" lang="ja-JP" altLang="en-US" dirty="0"/>
              <a:t>　循環リストのノード定義には</a:t>
            </a:r>
            <a:r>
              <a:rPr lang="ja-JP" altLang="en-US" dirty="0"/>
              <a:t>後続ノードと先行のノードどちらへのポインタも持つため</a:t>
            </a:r>
            <a:r>
              <a:rPr kumimoji="1" lang="ja-JP" altLang="en-US" dirty="0"/>
              <a:t>両方向にトラバース可能。また、メモリの消費が高い。</a:t>
            </a: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sz="2000" dirty="0"/>
          </a:p>
        </p:txBody>
      </p:sp>
      <p:sp>
        <p:nvSpPr>
          <p:cNvPr id="4" name="正方形/長方形 3">
            <a:extLst>
              <a:ext uri="{FF2B5EF4-FFF2-40B4-BE49-F238E27FC236}">
                <a16:creationId xmlns:a16="http://schemas.microsoft.com/office/drawing/2014/main" id="{AD75559B-3D19-4316-BFD4-1CA3CD0409B9}"/>
              </a:ext>
            </a:extLst>
          </p:cNvPr>
          <p:cNvSpPr/>
          <p:nvPr/>
        </p:nvSpPr>
        <p:spPr>
          <a:xfrm>
            <a:off x="492546" y="3932808"/>
            <a:ext cx="8158908" cy="255676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循環リスト ノードクラス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next;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prev</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constructor(</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next)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undefined ? 0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next  ===  undefined ? null : next;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後続ノードへのポインター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参照</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this.prev</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prev</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undefined ? null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prev</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先行ノードへのポインター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参照</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272938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98737-4A7A-4AEE-A785-E4DF93888378}"/>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Linked List</a:t>
            </a:r>
            <a:endParaRPr kumimoji="1" lang="ja-JP" altLang="en-US" dirty="0"/>
          </a:p>
        </p:txBody>
      </p:sp>
      <p:sp>
        <p:nvSpPr>
          <p:cNvPr id="49" name="正方形/長方形 48">
            <a:extLst>
              <a:ext uri="{FF2B5EF4-FFF2-40B4-BE49-F238E27FC236}">
                <a16:creationId xmlns:a16="http://schemas.microsoft.com/office/drawing/2014/main" id="{485AC8D1-965C-4CEB-BE53-6A47B42BA077}"/>
              </a:ext>
            </a:extLst>
          </p:cNvPr>
          <p:cNvSpPr/>
          <p:nvPr/>
        </p:nvSpPr>
        <p:spPr>
          <a:xfrm>
            <a:off x="456262" y="992352"/>
            <a:ext cx="8229600"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800" dirty="0"/>
              <a:t>Linked List</a:t>
            </a:r>
            <a:r>
              <a:rPr lang="ja-JP" altLang="en-US" sz="1800" dirty="0"/>
              <a:t>の種類</a:t>
            </a:r>
          </a:p>
        </p:txBody>
      </p:sp>
      <p:grpSp>
        <p:nvGrpSpPr>
          <p:cNvPr id="60" name="グループ化 59">
            <a:extLst>
              <a:ext uri="{FF2B5EF4-FFF2-40B4-BE49-F238E27FC236}">
                <a16:creationId xmlns:a16="http://schemas.microsoft.com/office/drawing/2014/main" id="{F7C8F453-9461-42AD-AB43-5641B7637F28}"/>
              </a:ext>
            </a:extLst>
          </p:cNvPr>
          <p:cNvGrpSpPr/>
          <p:nvPr/>
        </p:nvGrpSpPr>
        <p:grpSpPr>
          <a:xfrm>
            <a:off x="825930" y="1606716"/>
            <a:ext cx="7288567" cy="4976646"/>
            <a:chOff x="825930" y="1606716"/>
            <a:chExt cx="7288567" cy="4976646"/>
          </a:xfrm>
        </p:grpSpPr>
        <p:sp>
          <p:nvSpPr>
            <p:cNvPr id="5" name="正方形/長方形 4">
              <a:extLst>
                <a:ext uri="{FF2B5EF4-FFF2-40B4-BE49-F238E27FC236}">
                  <a16:creationId xmlns:a16="http://schemas.microsoft.com/office/drawing/2014/main" id="{07692807-6CA1-4AC9-9580-1298BE3804F6}"/>
                </a:ext>
              </a:extLst>
            </p:cNvPr>
            <p:cNvSpPr/>
            <p:nvPr/>
          </p:nvSpPr>
          <p:spPr>
            <a:xfrm>
              <a:off x="825930" y="1606716"/>
              <a:ext cx="7288567" cy="497664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0" name="グループ化 49">
              <a:extLst>
                <a:ext uri="{FF2B5EF4-FFF2-40B4-BE49-F238E27FC236}">
                  <a16:creationId xmlns:a16="http://schemas.microsoft.com/office/drawing/2014/main" id="{4A5B5180-1F0B-428B-9B93-C704014D9C50}"/>
                </a:ext>
              </a:extLst>
            </p:cNvPr>
            <p:cNvGrpSpPr/>
            <p:nvPr/>
          </p:nvGrpSpPr>
          <p:grpSpPr>
            <a:xfrm>
              <a:off x="2051815" y="2537578"/>
              <a:ext cx="5038493" cy="3634461"/>
              <a:chOff x="865282" y="2466557"/>
              <a:chExt cx="5038493" cy="3634461"/>
            </a:xfrm>
          </p:grpSpPr>
          <p:grpSp>
            <p:nvGrpSpPr>
              <p:cNvPr id="6" name="グループ化 5">
                <a:extLst>
                  <a:ext uri="{FF2B5EF4-FFF2-40B4-BE49-F238E27FC236}">
                    <a16:creationId xmlns:a16="http://schemas.microsoft.com/office/drawing/2014/main" id="{BC95AD8A-2DDF-4238-B9F8-653A37F99E26}"/>
                  </a:ext>
                </a:extLst>
              </p:cNvPr>
              <p:cNvGrpSpPr/>
              <p:nvPr/>
            </p:nvGrpSpPr>
            <p:grpSpPr>
              <a:xfrm>
                <a:off x="1259770" y="2466557"/>
                <a:ext cx="4249515" cy="529688"/>
                <a:chOff x="1123223" y="3018035"/>
                <a:chExt cx="4249515" cy="529688"/>
              </a:xfrm>
            </p:grpSpPr>
            <p:grpSp>
              <p:nvGrpSpPr>
                <p:cNvPr id="37" name="グループ化 36">
                  <a:extLst>
                    <a:ext uri="{FF2B5EF4-FFF2-40B4-BE49-F238E27FC236}">
                      <a16:creationId xmlns:a16="http://schemas.microsoft.com/office/drawing/2014/main" id="{A5633C55-362D-454E-97AD-A2565990F4A1}"/>
                    </a:ext>
                  </a:extLst>
                </p:cNvPr>
                <p:cNvGrpSpPr/>
                <p:nvPr/>
              </p:nvGrpSpPr>
              <p:grpSpPr>
                <a:xfrm>
                  <a:off x="1123223" y="3018035"/>
                  <a:ext cx="3493987" cy="529688"/>
                  <a:chOff x="1289636" y="2807312"/>
                  <a:chExt cx="3493987" cy="529688"/>
                </a:xfrm>
              </p:grpSpPr>
              <p:sp>
                <p:nvSpPr>
                  <p:cNvPr id="40" name="フローチャート: 結合子 39">
                    <a:extLst>
                      <a:ext uri="{FF2B5EF4-FFF2-40B4-BE49-F238E27FC236}">
                        <a16:creationId xmlns:a16="http://schemas.microsoft.com/office/drawing/2014/main" id="{199FF82A-2A33-4F9C-B75B-162EB1EB0D12}"/>
                      </a:ext>
                    </a:extLst>
                  </p:cNvPr>
                  <p:cNvSpPr/>
                  <p:nvPr/>
                </p:nvSpPr>
                <p:spPr>
                  <a:xfrm>
                    <a:off x="1289636" y="2807315"/>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1" name="フローチャート: 結合子 40">
                    <a:extLst>
                      <a:ext uri="{FF2B5EF4-FFF2-40B4-BE49-F238E27FC236}">
                        <a16:creationId xmlns:a16="http://schemas.microsoft.com/office/drawing/2014/main" id="{363DDDAF-44DA-4A37-83F4-B88911D15FBB}"/>
                      </a:ext>
                    </a:extLst>
                  </p:cNvPr>
                  <p:cNvSpPr/>
                  <p:nvPr/>
                </p:nvSpPr>
                <p:spPr>
                  <a:xfrm>
                    <a:off x="2024674" y="280731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2" name="フローチャート: 結合子 41">
                    <a:extLst>
                      <a:ext uri="{FF2B5EF4-FFF2-40B4-BE49-F238E27FC236}">
                        <a16:creationId xmlns:a16="http://schemas.microsoft.com/office/drawing/2014/main" id="{65D1E728-B67F-4190-8FD8-50DA53EDCBCE}"/>
                      </a:ext>
                    </a:extLst>
                  </p:cNvPr>
                  <p:cNvSpPr/>
                  <p:nvPr/>
                </p:nvSpPr>
                <p:spPr>
                  <a:xfrm>
                    <a:off x="2759712"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43" name="フローチャート: 結合子 42">
                    <a:extLst>
                      <a:ext uri="{FF2B5EF4-FFF2-40B4-BE49-F238E27FC236}">
                        <a16:creationId xmlns:a16="http://schemas.microsoft.com/office/drawing/2014/main" id="{692776CC-1613-4118-8004-2986B7874131}"/>
                      </a:ext>
                    </a:extLst>
                  </p:cNvPr>
                  <p:cNvSpPr/>
                  <p:nvPr/>
                </p:nvSpPr>
                <p:spPr>
                  <a:xfrm>
                    <a:off x="3494750"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44" name="フローチャート: 結合子 43">
                    <a:extLst>
                      <a:ext uri="{FF2B5EF4-FFF2-40B4-BE49-F238E27FC236}">
                        <a16:creationId xmlns:a16="http://schemas.microsoft.com/office/drawing/2014/main" id="{5FB7B879-FE6D-4071-9AEE-42259A05976B}"/>
                      </a:ext>
                    </a:extLst>
                  </p:cNvPr>
                  <p:cNvSpPr/>
                  <p:nvPr/>
                </p:nvSpPr>
                <p:spPr>
                  <a:xfrm>
                    <a:off x="4229788" y="280731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直線矢印コネクタ 44">
                    <a:extLst>
                      <a:ext uri="{FF2B5EF4-FFF2-40B4-BE49-F238E27FC236}">
                        <a16:creationId xmlns:a16="http://schemas.microsoft.com/office/drawing/2014/main" id="{D33EA128-A048-4566-AB85-04F22C4E620E}"/>
                      </a:ext>
                    </a:extLst>
                  </p:cNvPr>
                  <p:cNvCxnSpPr>
                    <a:stCxn id="40" idx="6"/>
                    <a:endCxn id="41" idx="2"/>
                  </p:cNvCxnSpPr>
                  <p:nvPr/>
                </p:nvCxnSpPr>
                <p:spPr>
                  <a:xfrm flipV="1">
                    <a:off x="1843471" y="3072157"/>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072DDE64-7DAB-4334-A849-B791B6BB54E8}"/>
                      </a:ext>
                    </a:extLst>
                  </p:cNvPr>
                  <p:cNvCxnSpPr/>
                  <p:nvPr/>
                </p:nvCxnSpPr>
                <p:spPr>
                  <a:xfrm flipV="1">
                    <a:off x="4055381" y="3072154"/>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B0625BF-8085-420C-9D7B-C860FD0C21B9}"/>
                      </a:ext>
                    </a:extLst>
                  </p:cNvPr>
                  <p:cNvCxnSpPr/>
                  <p:nvPr/>
                </p:nvCxnSpPr>
                <p:spPr>
                  <a:xfrm flipV="1">
                    <a:off x="3320343" y="3060798"/>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0FF9F128-DD3F-4F00-807C-F8D469D42CB4}"/>
                      </a:ext>
                    </a:extLst>
                  </p:cNvPr>
                  <p:cNvCxnSpPr/>
                  <p:nvPr/>
                </p:nvCxnSpPr>
                <p:spPr>
                  <a:xfrm flipV="1">
                    <a:off x="2578509" y="3060799"/>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38" name="直線矢印コネクタ 37">
                  <a:extLst>
                    <a:ext uri="{FF2B5EF4-FFF2-40B4-BE49-F238E27FC236}">
                      <a16:creationId xmlns:a16="http://schemas.microsoft.com/office/drawing/2014/main" id="{E3408BF9-F910-4CA6-988C-14F8B3E58A51}"/>
                    </a:ext>
                  </a:extLst>
                </p:cNvPr>
                <p:cNvCxnSpPr>
                  <a:cxnSpLocks/>
                  <a:stCxn id="44" idx="6"/>
                </p:cNvCxnSpPr>
                <p:nvPr/>
              </p:nvCxnSpPr>
              <p:spPr>
                <a:xfrm>
                  <a:off x="4617210" y="3282878"/>
                  <a:ext cx="2198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0D9DA6F-4600-4B95-8873-92BF064DBADF}"/>
                    </a:ext>
                  </a:extLst>
                </p:cNvPr>
                <p:cNvSpPr txBox="1"/>
                <p:nvPr/>
              </p:nvSpPr>
              <p:spPr>
                <a:xfrm>
                  <a:off x="4837014" y="3102244"/>
                  <a:ext cx="535724" cy="338554"/>
                </a:xfrm>
                <a:prstGeom prst="rect">
                  <a:avLst/>
                </a:prstGeom>
                <a:noFill/>
              </p:spPr>
              <p:txBody>
                <a:bodyPr wrap="none" rtlCol="0">
                  <a:spAutoFit/>
                </a:bodyPr>
                <a:lstStyle/>
                <a:p>
                  <a:r>
                    <a:rPr lang="en-US" altLang="ja-JP" sz="1600" dirty="0"/>
                    <a:t>Null</a:t>
                  </a:r>
                  <a:endParaRPr kumimoji="1" lang="ja-JP" altLang="en-US" sz="1600" dirty="0"/>
                </a:p>
              </p:txBody>
            </p:sp>
          </p:grpSp>
          <p:grpSp>
            <p:nvGrpSpPr>
              <p:cNvPr id="7" name="グループ化 6">
                <a:extLst>
                  <a:ext uri="{FF2B5EF4-FFF2-40B4-BE49-F238E27FC236}">
                    <a16:creationId xmlns:a16="http://schemas.microsoft.com/office/drawing/2014/main" id="{3942FE72-1630-4AD6-9BB7-B71467ACBDD2}"/>
                  </a:ext>
                </a:extLst>
              </p:cNvPr>
              <p:cNvGrpSpPr/>
              <p:nvPr/>
            </p:nvGrpSpPr>
            <p:grpSpPr>
              <a:xfrm>
                <a:off x="1624526" y="3879463"/>
                <a:ext cx="3493987" cy="529688"/>
                <a:chOff x="1066507" y="2986415"/>
                <a:chExt cx="3493987" cy="529688"/>
              </a:xfrm>
            </p:grpSpPr>
            <p:grpSp>
              <p:nvGrpSpPr>
                <p:cNvPr id="26" name="グループ化 25">
                  <a:extLst>
                    <a:ext uri="{FF2B5EF4-FFF2-40B4-BE49-F238E27FC236}">
                      <a16:creationId xmlns:a16="http://schemas.microsoft.com/office/drawing/2014/main" id="{B2AA630E-32FC-4478-A679-6BB3B14B581C}"/>
                    </a:ext>
                  </a:extLst>
                </p:cNvPr>
                <p:cNvGrpSpPr/>
                <p:nvPr/>
              </p:nvGrpSpPr>
              <p:grpSpPr>
                <a:xfrm>
                  <a:off x="1066507" y="2986415"/>
                  <a:ext cx="3493987" cy="529688"/>
                  <a:chOff x="1289636" y="2807312"/>
                  <a:chExt cx="3493987" cy="529688"/>
                </a:xfrm>
              </p:grpSpPr>
              <p:sp>
                <p:nvSpPr>
                  <p:cNvPr id="28" name="フローチャート: 結合子 27">
                    <a:extLst>
                      <a:ext uri="{FF2B5EF4-FFF2-40B4-BE49-F238E27FC236}">
                        <a16:creationId xmlns:a16="http://schemas.microsoft.com/office/drawing/2014/main" id="{619CEA10-7D7A-465D-8255-A6BF3ED21311}"/>
                      </a:ext>
                    </a:extLst>
                  </p:cNvPr>
                  <p:cNvSpPr/>
                  <p:nvPr/>
                </p:nvSpPr>
                <p:spPr>
                  <a:xfrm>
                    <a:off x="1289636" y="2807315"/>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9" name="フローチャート: 結合子 28">
                    <a:extLst>
                      <a:ext uri="{FF2B5EF4-FFF2-40B4-BE49-F238E27FC236}">
                        <a16:creationId xmlns:a16="http://schemas.microsoft.com/office/drawing/2014/main" id="{1D896528-675B-41A9-8432-E94B590864A0}"/>
                      </a:ext>
                    </a:extLst>
                  </p:cNvPr>
                  <p:cNvSpPr/>
                  <p:nvPr/>
                </p:nvSpPr>
                <p:spPr>
                  <a:xfrm>
                    <a:off x="2024674" y="280731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30" name="フローチャート: 結合子 29">
                    <a:extLst>
                      <a:ext uri="{FF2B5EF4-FFF2-40B4-BE49-F238E27FC236}">
                        <a16:creationId xmlns:a16="http://schemas.microsoft.com/office/drawing/2014/main" id="{4F56B195-94CC-4F37-B381-391C19E12596}"/>
                      </a:ext>
                    </a:extLst>
                  </p:cNvPr>
                  <p:cNvSpPr/>
                  <p:nvPr/>
                </p:nvSpPr>
                <p:spPr>
                  <a:xfrm>
                    <a:off x="2759712"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31" name="フローチャート: 結合子 30">
                    <a:extLst>
                      <a:ext uri="{FF2B5EF4-FFF2-40B4-BE49-F238E27FC236}">
                        <a16:creationId xmlns:a16="http://schemas.microsoft.com/office/drawing/2014/main" id="{639ACFC3-ECDC-42CF-A116-AD91914B9DAD}"/>
                      </a:ext>
                    </a:extLst>
                  </p:cNvPr>
                  <p:cNvSpPr/>
                  <p:nvPr/>
                </p:nvSpPr>
                <p:spPr>
                  <a:xfrm>
                    <a:off x="3494750" y="280731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32" name="フローチャート: 結合子 31">
                    <a:extLst>
                      <a:ext uri="{FF2B5EF4-FFF2-40B4-BE49-F238E27FC236}">
                        <a16:creationId xmlns:a16="http://schemas.microsoft.com/office/drawing/2014/main" id="{DF6428FC-F186-4189-82A1-18126DD33B54}"/>
                      </a:ext>
                    </a:extLst>
                  </p:cNvPr>
                  <p:cNvSpPr/>
                  <p:nvPr/>
                </p:nvSpPr>
                <p:spPr>
                  <a:xfrm>
                    <a:off x="4229788" y="280731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直線矢印コネクタ 32">
                    <a:extLst>
                      <a:ext uri="{FF2B5EF4-FFF2-40B4-BE49-F238E27FC236}">
                        <a16:creationId xmlns:a16="http://schemas.microsoft.com/office/drawing/2014/main" id="{97075F88-C70B-4E49-A3F0-E88B6472B62E}"/>
                      </a:ext>
                    </a:extLst>
                  </p:cNvPr>
                  <p:cNvCxnSpPr>
                    <a:cxnSpLocks/>
                    <a:stCxn id="28" idx="6"/>
                    <a:endCxn id="29" idx="2"/>
                  </p:cNvCxnSpPr>
                  <p:nvPr/>
                </p:nvCxnSpPr>
                <p:spPr>
                  <a:xfrm flipV="1">
                    <a:off x="1843471" y="3072157"/>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686C8BD-71B6-4AC8-BB8E-173EEB6EE257}"/>
                      </a:ext>
                    </a:extLst>
                  </p:cNvPr>
                  <p:cNvCxnSpPr/>
                  <p:nvPr/>
                </p:nvCxnSpPr>
                <p:spPr>
                  <a:xfrm flipV="1">
                    <a:off x="4055381" y="3072154"/>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C532605-B349-4D87-8A22-656CCCBCDBFA}"/>
                      </a:ext>
                    </a:extLst>
                  </p:cNvPr>
                  <p:cNvCxnSpPr/>
                  <p:nvPr/>
                </p:nvCxnSpPr>
                <p:spPr>
                  <a:xfrm flipV="1">
                    <a:off x="3320343" y="3060798"/>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657C2F8-8AF6-49B8-AA10-73E1663BE21D}"/>
                      </a:ext>
                    </a:extLst>
                  </p:cNvPr>
                  <p:cNvCxnSpPr/>
                  <p:nvPr/>
                </p:nvCxnSpPr>
                <p:spPr>
                  <a:xfrm flipV="1">
                    <a:off x="2578509" y="3060799"/>
                    <a:ext cx="1812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7" name="コネクタ: カギ線 26">
                  <a:extLst>
                    <a:ext uri="{FF2B5EF4-FFF2-40B4-BE49-F238E27FC236}">
                      <a16:creationId xmlns:a16="http://schemas.microsoft.com/office/drawing/2014/main" id="{59F2B4D1-4DCD-4F57-854B-459FE8B883EA}"/>
                    </a:ext>
                  </a:extLst>
                </p:cNvPr>
                <p:cNvCxnSpPr>
                  <a:stCxn id="32" idx="6"/>
                  <a:endCxn id="28" idx="2"/>
                </p:cNvCxnSpPr>
                <p:nvPr/>
              </p:nvCxnSpPr>
              <p:spPr>
                <a:xfrm flipH="1">
                  <a:off x="1066507" y="3251258"/>
                  <a:ext cx="3493987" cy="3"/>
                </a:xfrm>
                <a:prstGeom prst="bentConnector5">
                  <a:avLst>
                    <a:gd name="adj1" fmla="val -6543"/>
                    <a:gd name="adj2" fmla="val 16448166667"/>
                    <a:gd name="adj3" fmla="val 106543"/>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CED341C8-06F1-4117-85A8-70F18E417C11}"/>
                  </a:ext>
                </a:extLst>
              </p:cNvPr>
              <p:cNvGrpSpPr/>
              <p:nvPr/>
            </p:nvGrpSpPr>
            <p:grpSpPr>
              <a:xfrm>
                <a:off x="865282" y="5387921"/>
                <a:ext cx="5038493" cy="713097"/>
                <a:chOff x="1133633" y="4145215"/>
                <a:chExt cx="5038493" cy="713097"/>
              </a:xfrm>
            </p:grpSpPr>
            <p:sp>
              <p:nvSpPr>
                <p:cNvPr id="9" name="フローチャート: 結合子 8">
                  <a:extLst>
                    <a:ext uri="{FF2B5EF4-FFF2-40B4-BE49-F238E27FC236}">
                      <a16:creationId xmlns:a16="http://schemas.microsoft.com/office/drawing/2014/main" id="{B988072F-B13C-48CD-AB95-86368E4510CC}"/>
                    </a:ext>
                  </a:extLst>
                </p:cNvPr>
                <p:cNvSpPr/>
                <p:nvPr/>
              </p:nvSpPr>
              <p:spPr>
                <a:xfrm>
                  <a:off x="1922611" y="4236924"/>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0" name="フローチャート: 結合子 9">
                  <a:extLst>
                    <a:ext uri="{FF2B5EF4-FFF2-40B4-BE49-F238E27FC236}">
                      <a16:creationId xmlns:a16="http://schemas.microsoft.com/office/drawing/2014/main" id="{468D6368-E9B1-4323-8281-CBAD865FD3C5}"/>
                    </a:ext>
                  </a:extLst>
                </p:cNvPr>
                <p:cNvSpPr/>
                <p:nvPr/>
              </p:nvSpPr>
              <p:spPr>
                <a:xfrm>
                  <a:off x="2657649" y="4236923"/>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1" name="フローチャート: 結合子 10">
                  <a:extLst>
                    <a:ext uri="{FF2B5EF4-FFF2-40B4-BE49-F238E27FC236}">
                      <a16:creationId xmlns:a16="http://schemas.microsoft.com/office/drawing/2014/main" id="{578435B7-3302-4A09-B7E3-5311B01B5842}"/>
                    </a:ext>
                  </a:extLst>
                </p:cNvPr>
                <p:cNvSpPr/>
                <p:nvPr/>
              </p:nvSpPr>
              <p:spPr>
                <a:xfrm>
                  <a:off x="3392687" y="423692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2" name="フローチャート: 結合子 11">
                  <a:extLst>
                    <a:ext uri="{FF2B5EF4-FFF2-40B4-BE49-F238E27FC236}">
                      <a16:creationId xmlns:a16="http://schemas.microsoft.com/office/drawing/2014/main" id="{00562E20-AD55-451C-88F1-68695E4FEBFE}"/>
                    </a:ext>
                  </a:extLst>
                </p:cNvPr>
                <p:cNvSpPr/>
                <p:nvPr/>
              </p:nvSpPr>
              <p:spPr>
                <a:xfrm>
                  <a:off x="4127725" y="4236922"/>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3" name="フローチャート: 結合子 12">
                  <a:extLst>
                    <a:ext uri="{FF2B5EF4-FFF2-40B4-BE49-F238E27FC236}">
                      <a16:creationId xmlns:a16="http://schemas.microsoft.com/office/drawing/2014/main" id="{00453EC4-7221-4649-BBA2-58C15304B89C}"/>
                    </a:ext>
                  </a:extLst>
                </p:cNvPr>
                <p:cNvSpPr/>
                <p:nvPr/>
              </p:nvSpPr>
              <p:spPr>
                <a:xfrm>
                  <a:off x="4862763" y="4236921"/>
                  <a:ext cx="553835" cy="529685"/>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 name="直線矢印コネクタ 13">
                  <a:extLst>
                    <a:ext uri="{FF2B5EF4-FFF2-40B4-BE49-F238E27FC236}">
                      <a16:creationId xmlns:a16="http://schemas.microsoft.com/office/drawing/2014/main" id="{89B25F98-8912-4DEF-996C-0F5F34FD745E}"/>
                    </a:ext>
                  </a:extLst>
                </p:cNvPr>
                <p:cNvCxnSpPr>
                  <a:cxnSpLocks/>
                  <a:stCxn id="9" idx="7"/>
                  <a:endCxn id="10" idx="1"/>
                </p:cNvCxnSpPr>
                <p:nvPr/>
              </p:nvCxnSpPr>
              <p:spPr>
                <a:xfrm flipV="1">
                  <a:off x="2395339" y="4314494"/>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10314A2C-F69E-4E9C-8F89-792AF4B54AB1}"/>
                    </a:ext>
                  </a:extLst>
                </p:cNvPr>
                <p:cNvCxnSpPr>
                  <a:cxnSpLocks/>
                  <a:stCxn id="12" idx="7"/>
                  <a:endCxn id="13" idx="1"/>
                </p:cNvCxnSpPr>
                <p:nvPr/>
              </p:nvCxnSpPr>
              <p:spPr>
                <a:xfrm flipV="1">
                  <a:off x="4600453" y="4314492"/>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616670D-188F-4D42-9A4D-5CA436760852}"/>
                    </a:ext>
                  </a:extLst>
                </p:cNvPr>
                <p:cNvCxnSpPr>
                  <a:cxnSpLocks/>
                  <a:stCxn id="11" idx="7"/>
                  <a:endCxn id="12" idx="1"/>
                </p:cNvCxnSpPr>
                <p:nvPr/>
              </p:nvCxnSpPr>
              <p:spPr>
                <a:xfrm>
                  <a:off x="3865415" y="4314493"/>
                  <a:ext cx="3434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D693E1C-5F11-4390-A73F-730A9DD4D371}"/>
                    </a:ext>
                  </a:extLst>
                </p:cNvPr>
                <p:cNvCxnSpPr>
                  <a:cxnSpLocks/>
                  <a:stCxn id="10" idx="7"/>
                  <a:endCxn id="11" idx="1"/>
                </p:cNvCxnSpPr>
                <p:nvPr/>
              </p:nvCxnSpPr>
              <p:spPr>
                <a:xfrm flipV="1">
                  <a:off x="3130377" y="4314493"/>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DCE844B-B027-4D8F-849D-A65B4C774406}"/>
                    </a:ext>
                  </a:extLst>
                </p:cNvPr>
                <p:cNvCxnSpPr>
                  <a:cxnSpLocks/>
                  <a:stCxn id="13" idx="7"/>
                  <a:endCxn id="19" idx="1"/>
                </p:cNvCxnSpPr>
                <p:nvPr/>
              </p:nvCxnSpPr>
              <p:spPr>
                <a:xfrm>
                  <a:off x="5335491" y="4314492"/>
                  <a:ext cx="30091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642ECDA5-C2DC-4F64-A1F3-9DA8A5D11945}"/>
                    </a:ext>
                  </a:extLst>
                </p:cNvPr>
                <p:cNvSpPr txBox="1"/>
                <p:nvPr/>
              </p:nvSpPr>
              <p:spPr>
                <a:xfrm>
                  <a:off x="5636402" y="4145215"/>
                  <a:ext cx="535724" cy="338554"/>
                </a:xfrm>
                <a:prstGeom prst="rect">
                  <a:avLst/>
                </a:prstGeom>
                <a:noFill/>
              </p:spPr>
              <p:txBody>
                <a:bodyPr wrap="none" rtlCol="0">
                  <a:spAutoFit/>
                </a:bodyPr>
                <a:lstStyle/>
                <a:p>
                  <a:r>
                    <a:rPr lang="en-US" altLang="ja-JP" sz="1600" dirty="0"/>
                    <a:t>Null</a:t>
                  </a:r>
                  <a:endParaRPr kumimoji="1" lang="ja-JP" altLang="en-US" sz="1600" dirty="0"/>
                </a:p>
              </p:txBody>
            </p:sp>
            <p:sp>
              <p:nvSpPr>
                <p:cNvPr id="20" name="テキスト ボックス 19">
                  <a:extLst>
                    <a:ext uri="{FF2B5EF4-FFF2-40B4-BE49-F238E27FC236}">
                      <a16:creationId xmlns:a16="http://schemas.microsoft.com/office/drawing/2014/main" id="{18D0F782-B9BB-45D9-93FF-A2EAB378EE29}"/>
                    </a:ext>
                  </a:extLst>
                </p:cNvPr>
                <p:cNvSpPr txBox="1"/>
                <p:nvPr/>
              </p:nvSpPr>
              <p:spPr>
                <a:xfrm>
                  <a:off x="1133633" y="4519758"/>
                  <a:ext cx="535724" cy="338554"/>
                </a:xfrm>
                <a:prstGeom prst="rect">
                  <a:avLst/>
                </a:prstGeom>
                <a:noFill/>
              </p:spPr>
              <p:txBody>
                <a:bodyPr wrap="none" rtlCol="0">
                  <a:spAutoFit/>
                </a:bodyPr>
                <a:lstStyle/>
                <a:p>
                  <a:r>
                    <a:rPr lang="en-US" altLang="ja-JP" sz="1600" dirty="0"/>
                    <a:t>Null</a:t>
                  </a:r>
                  <a:endParaRPr kumimoji="1" lang="ja-JP" altLang="en-US" sz="1600" dirty="0"/>
                </a:p>
              </p:txBody>
            </p:sp>
            <p:cxnSp>
              <p:nvCxnSpPr>
                <p:cNvPr id="21" name="直線矢印コネクタ 20">
                  <a:extLst>
                    <a:ext uri="{FF2B5EF4-FFF2-40B4-BE49-F238E27FC236}">
                      <a16:creationId xmlns:a16="http://schemas.microsoft.com/office/drawing/2014/main" id="{AE44FAEA-D349-4276-BB5D-3FDB8E82EB5A}"/>
                    </a:ext>
                  </a:extLst>
                </p:cNvPr>
                <p:cNvCxnSpPr>
                  <a:cxnSpLocks/>
                  <a:stCxn id="13" idx="3"/>
                  <a:endCxn id="12" idx="5"/>
                </p:cNvCxnSpPr>
                <p:nvPr/>
              </p:nvCxnSpPr>
              <p:spPr>
                <a:xfrm flipH="1">
                  <a:off x="4600453" y="4689035"/>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B8D3D94-39F0-4AF4-A9E3-1E2756D94BC7}"/>
                    </a:ext>
                  </a:extLst>
                </p:cNvPr>
                <p:cNvCxnSpPr>
                  <a:cxnSpLocks/>
                  <a:stCxn id="9" idx="3"/>
                  <a:endCxn id="20" idx="3"/>
                </p:cNvCxnSpPr>
                <p:nvPr/>
              </p:nvCxnSpPr>
              <p:spPr>
                <a:xfrm flipH="1" flipV="1">
                  <a:off x="1669357" y="4689035"/>
                  <a:ext cx="334361" cy="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100179B-D5DB-47C3-96F5-A74B6FD9F1FD}"/>
                    </a:ext>
                  </a:extLst>
                </p:cNvPr>
                <p:cNvCxnSpPr>
                  <a:cxnSpLocks/>
                  <a:stCxn id="10" idx="3"/>
                  <a:endCxn id="9" idx="5"/>
                </p:cNvCxnSpPr>
                <p:nvPr/>
              </p:nvCxnSpPr>
              <p:spPr>
                <a:xfrm flipH="1">
                  <a:off x="2395339" y="4689037"/>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8A23DEC-7E51-4284-ADE6-EF38728B787C}"/>
                    </a:ext>
                  </a:extLst>
                </p:cNvPr>
                <p:cNvCxnSpPr>
                  <a:cxnSpLocks/>
                  <a:stCxn id="11" idx="3"/>
                  <a:endCxn id="10" idx="5"/>
                </p:cNvCxnSpPr>
                <p:nvPr/>
              </p:nvCxnSpPr>
              <p:spPr>
                <a:xfrm flipH="1">
                  <a:off x="3130377" y="4689036"/>
                  <a:ext cx="3434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7B9A53C-0318-4A2A-A222-03F3E4AC1B78}"/>
                    </a:ext>
                  </a:extLst>
                </p:cNvPr>
                <p:cNvCxnSpPr>
                  <a:cxnSpLocks/>
                  <a:stCxn id="12" idx="3"/>
                  <a:endCxn id="11" idx="5"/>
                </p:cNvCxnSpPr>
                <p:nvPr/>
              </p:nvCxnSpPr>
              <p:spPr>
                <a:xfrm flipH="1">
                  <a:off x="3865415" y="4689036"/>
                  <a:ext cx="3434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55" name="テキスト ボックス 54">
              <a:extLst>
                <a:ext uri="{FF2B5EF4-FFF2-40B4-BE49-F238E27FC236}">
                  <a16:creationId xmlns:a16="http://schemas.microsoft.com/office/drawing/2014/main" id="{65B77C3B-D13B-4297-8BE9-A57E6F88904D}"/>
                </a:ext>
              </a:extLst>
            </p:cNvPr>
            <p:cNvSpPr txBox="1"/>
            <p:nvPr/>
          </p:nvSpPr>
          <p:spPr>
            <a:xfrm>
              <a:off x="2203046" y="2036371"/>
              <a:ext cx="4377859" cy="369332"/>
            </a:xfrm>
            <a:prstGeom prst="rect">
              <a:avLst/>
            </a:prstGeom>
            <a:noFill/>
          </p:spPr>
          <p:txBody>
            <a:bodyPr wrap="square">
              <a:spAutoFit/>
            </a:bodyPr>
            <a:lstStyle/>
            <a:p>
              <a:pPr marL="400050" lvl="1"/>
              <a:r>
                <a:rPr lang="ja-JP" altLang="en-US" dirty="0"/>
                <a:t>①片方向リスト</a:t>
              </a:r>
              <a:r>
                <a:rPr lang="en-US" altLang="ja-JP" dirty="0"/>
                <a:t>(Singly Linked List)</a:t>
              </a:r>
            </a:p>
          </p:txBody>
        </p:sp>
        <p:sp>
          <p:nvSpPr>
            <p:cNvPr id="57" name="テキスト ボックス 56">
              <a:extLst>
                <a:ext uri="{FF2B5EF4-FFF2-40B4-BE49-F238E27FC236}">
                  <a16:creationId xmlns:a16="http://schemas.microsoft.com/office/drawing/2014/main" id="{219E6344-9763-4E15-8027-C78FD1E90A5C}"/>
                </a:ext>
              </a:extLst>
            </p:cNvPr>
            <p:cNvSpPr txBox="1"/>
            <p:nvPr/>
          </p:nvSpPr>
          <p:spPr>
            <a:xfrm>
              <a:off x="2288080" y="3442088"/>
              <a:ext cx="4377859" cy="369332"/>
            </a:xfrm>
            <a:prstGeom prst="rect">
              <a:avLst/>
            </a:prstGeom>
            <a:noFill/>
          </p:spPr>
          <p:txBody>
            <a:bodyPr wrap="square">
              <a:spAutoFit/>
            </a:bodyPr>
            <a:lstStyle/>
            <a:p>
              <a:pPr marL="400050" lvl="1"/>
              <a:r>
                <a:rPr lang="ja-JP" altLang="en-US" i="0" dirty="0">
                  <a:solidFill>
                    <a:srgbClr val="1D1D20"/>
                  </a:solidFill>
                  <a:effectLst/>
                  <a:latin typeface="-apple-system"/>
                </a:rPr>
                <a:t>②双方向リスト</a:t>
              </a:r>
              <a:r>
                <a:rPr lang="en-US" altLang="ja-JP" i="0" dirty="0">
                  <a:solidFill>
                    <a:srgbClr val="1D1D20"/>
                  </a:solidFill>
                  <a:effectLst/>
                  <a:latin typeface="-apple-system"/>
                </a:rPr>
                <a:t>(Doubly Linked List)</a:t>
              </a:r>
            </a:p>
          </p:txBody>
        </p:sp>
        <p:sp>
          <p:nvSpPr>
            <p:cNvPr id="59" name="テキスト ボックス 58">
              <a:extLst>
                <a:ext uri="{FF2B5EF4-FFF2-40B4-BE49-F238E27FC236}">
                  <a16:creationId xmlns:a16="http://schemas.microsoft.com/office/drawing/2014/main" id="{8E5701AD-655B-4C58-AE02-5872E4BF2463}"/>
                </a:ext>
              </a:extLst>
            </p:cNvPr>
            <p:cNvSpPr txBox="1"/>
            <p:nvPr/>
          </p:nvSpPr>
          <p:spPr>
            <a:xfrm>
              <a:off x="2369122" y="5005874"/>
              <a:ext cx="4377859" cy="369332"/>
            </a:xfrm>
            <a:prstGeom prst="rect">
              <a:avLst/>
            </a:prstGeom>
            <a:noFill/>
          </p:spPr>
          <p:txBody>
            <a:bodyPr wrap="square">
              <a:spAutoFit/>
            </a:bodyPr>
            <a:lstStyle/>
            <a:p>
              <a:pPr marL="400050" lvl="1"/>
              <a:r>
                <a:rPr kumimoji="1" lang="ja-JP" altLang="en-US" dirty="0"/>
                <a:t>③循環リスト</a:t>
              </a:r>
              <a:r>
                <a:rPr kumimoji="1" lang="en-US" altLang="ja-JP" dirty="0"/>
                <a:t>(Circular Linked List)</a:t>
              </a:r>
            </a:p>
          </p:txBody>
        </p:sp>
      </p:grpSp>
    </p:spTree>
    <p:extLst>
      <p:ext uri="{BB962C8B-B14F-4D97-AF65-F5344CB8AC3E}">
        <p14:creationId xmlns:p14="http://schemas.microsoft.com/office/powerpoint/2010/main" val="1497573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79C4F-DB1B-4289-BDAC-C598B07C1C66}"/>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68240FE3-7040-410E-BE8A-8F1A3078A5C3}"/>
              </a:ext>
            </a:extLst>
          </p:cNvPr>
          <p:cNvSpPr>
            <a:spLocks noGrp="1"/>
          </p:cNvSpPr>
          <p:nvPr>
            <p:ph idx="1"/>
          </p:nvPr>
        </p:nvSpPr>
        <p:spPr/>
        <p:txBody>
          <a:bodyPr>
            <a:normAutofit/>
          </a:bodyPr>
          <a:lstStyle/>
          <a:p>
            <a:r>
              <a:rPr kumimoji="1" lang="en-US" altLang="ja-JP" sz="2000" dirty="0"/>
              <a:t>List</a:t>
            </a:r>
            <a:r>
              <a:rPr kumimoji="1" lang="ja-JP" altLang="en-US" sz="2000" dirty="0"/>
              <a:t>（リスト）</a:t>
            </a:r>
            <a:r>
              <a:rPr lang="ja-JP" altLang="en-US" sz="2000" dirty="0"/>
              <a:t>について</a:t>
            </a:r>
            <a:endParaRPr kumimoji="1" lang="en-US" altLang="ja-JP" sz="2000" dirty="0"/>
          </a:p>
          <a:p>
            <a:pPr marL="0" indent="0">
              <a:buNone/>
            </a:pPr>
            <a:r>
              <a:rPr kumimoji="1" lang="ja-JP" altLang="en-US" dirty="0"/>
              <a:t>　配列と同様のデータ構造を持つ。</a:t>
            </a:r>
            <a:r>
              <a:rPr lang="ja-JP" altLang="en-US" dirty="0"/>
              <a:t>　ただし、配列</a:t>
            </a:r>
            <a:r>
              <a:rPr kumimoji="1" lang="ja-JP" altLang="en-US" dirty="0"/>
              <a:t>の長さが不可変であるのに対し、</a:t>
            </a:r>
            <a:r>
              <a:rPr kumimoji="1" lang="en-US" altLang="ja-JP" dirty="0"/>
              <a:t>List</a:t>
            </a:r>
            <a:r>
              <a:rPr kumimoji="1" lang="ja-JP" altLang="en-US" dirty="0"/>
              <a:t>（リスト）は長さが可変になっている。</a:t>
            </a:r>
            <a:r>
              <a:rPr lang="ja-JP" altLang="en-US" b="0" i="0" dirty="0">
                <a:solidFill>
                  <a:srgbClr val="1D1D20"/>
                </a:solidFill>
                <a:effectLst/>
                <a:latin typeface="-apple-system"/>
              </a:rPr>
              <a:t>リストは可変長配列として理解できるため、</a:t>
            </a:r>
            <a:r>
              <a:rPr lang="ja-JP" altLang="en-US" dirty="0">
                <a:solidFill>
                  <a:srgbClr val="1D1D20"/>
                </a:solidFill>
                <a:latin typeface="-apple-system"/>
              </a:rPr>
              <a:t>「</a:t>
            </a:r>
            <a:r>
              <a:rPr lang="ja-JP" altLang="en-US" b="0" i="0" dirty="0">
                <a:solidFill>
                  <a:srgbClr val="1D1D20"/>
                </a:solidFill>
                <a:effectLst/>
                <a:latin typeface="-apple-system"/>
              </a:rPr>
              <a:t>動的配列 </a:t>
            </a:r>
            <a:r>
              <a:rPr lang="en-US" altLang="ja-JP" b="0" i="0" dirty="0">
                <a:solidFill>
                  <a:srgbClr val="1D1D20"/>
                </a:solidFill>
                <a:effectLst/>
                <a:latin typeface="-apple-system"/>
              </a:rPr>
              <a:t>Dynamic Array</a:t>
            </a:r>
            <a:r>
              <a:rPr lang="ja-JP" altLang="en-US" b="0" i="0" dirty="0">
                <a:solidFill>
                  <a:srgbClr val="1D1D20"/>
                </a:solidFill>
                <a:effectLst/>
                <a:latin typeface="-apple-system"/>
              </a:rPr>
              <a:t>」とも呼ばれている。</a:t>
            </a:r>
            <a:endParaRPr lang="en-US" altLang="ja-JP" dirty="0">
              <a:solidFill>
                <a:srgbClr val="1D1D20"/>
              </a:solidFill>
              <a:latin typeface="-apple-system"/>
            </a:endParaRPr>
          </a:p>
          <a:p>
            <a:pPr marL="0" indent="0">
              <a:buNone/>
            </a:pPr>
            <a:endParaRPr kumimoji="1" lang="en-US" altLang="ja-JP" sz="2000" dirty="0">
              <a:solidFill>
                <a:srgbClr val="1D1D20"/>
              </a:solidFill>
              <a:latin typeface="-apple-system"/>
            </a:endParaRPr>
          </a:p>
          <a:p>
            <a:r>
              <a:rPr lang="ja-JP" altLang="en-US" sz="2000" dirty="0">
                <a:solidFill>
                  <a:srgbClr val="1D1D20"/>
                </a:solidFill>
                <a:latin typeface="-apple-system"/>
              </a:rPr>
              <a:t>リストの初期化</a:t>
            </a:r>
            <a:endParaRPr lang="en-US" altLang="ja-JP" sz="2000" dirty="0">
              <a:solidFill>
                <a:srgbClr val="1D1D20"/>
              </a:solidFill>
              <a:latin typeface="-apple-system"/>
            </a:endParaRPr>
          </a:p>
          <a:p>
            <a:endParaRPr lang="en-US" altLang="ja-JP" sz="2000" dirty="0">
              <a:solidFill>
                <a:srgbClr val="1D1D20"/>
              </a:solidFill>
              <a:latin typeface="-apple-system"/>
            </a:endParaRPr>
          </a:p>
          <a:p>
            <a:endParaRPr lang="en-US" altLang="ja-JP" sz="2000" dirty="0">
              <a:solidFill>
                <a:srgbClr val="1D1D20"/>
              </a:solidFill>
              <a:latin typeface="-apple-system"/>
            </a:endParaRPr>
          </a:p>
          <a:p>
            <a:endParaRPr lang="en-US" altLang="ja-JP" sz="2000" dirty="0">
              <a:solidFill>
                <a:srgbClr val="1D1D20"/>
              </a:solidFill>
              <a:latin typeface="-apple-system"/>
            </a:endParaRPr>
          </a:p>
          <a:p>
            <a:pPr marL="0" indent="0">
              <a:buNone/>
            </a:pPr>
            <a:endParaRPr lang="en-US" altLang="ja-JP" sz="2800" dirty="0">
              <a:solidFill>
                <a:srgbClr val="1D1D20"/>
              </a:solidFill>
              <a:latin typeface="-apple-system"/>
            </a:endParaRPr>
          </a:p>
          <a:p>
            <a:r>
              <a:rPr lang="ja-JP" altLang="en-US" sz="2000" dirty="0">
                <a:solidFill>
                  <a:srgbClr val="1D1D20"/>
                </a:solidFill>
                <a:latin typeface="-apple-system"/>
              </a:rPr>
              <a:t>リストの要素へのアクセスと更新</a:t>
            </a:r>
            <a:endParaRPr lang="en-US" altLang="ja-JP" sz="2000" dirty="0">
              <a:solidFill>
                <a:srgbClr val="1D1D20"/>
              </a:solidFill>
              <a:latin typeface="-apple-system"/>
            </a:endParaRPr>
          </a:p>
          <a:p>
            <a:pPr marL="0" indent="0">
              <a:buNone/>
            </a:pPr>
            <a:endParaRPr kumimoji="1" lang="ja-JP" altLang="en-US" sz="2000" dirty="0"/>
          </a:p>
        </p:txBody>
      </p:sp>
      <p:sp>
        <p:nvSpPr>
          <p:cNvPr id="4" name="正方形/長方形 3">
            <a:extLst>
              <a:ext uri="{FF2B5EF4-FFF2-40B4-BE49-F238E27FC236}">
                <a16:creationId xmlns:a16="http://schemas.microsoft.com/office/drawing/2014/main" id="{DE1C014A-5B55-49B0-8B0E-731A4C1EED2A}"/>
              </a:ext>
            </a:extLst>
          </p:cNvPr>
          <p:cNvSpPr/>
          <p:nvPr/>
        </p:nvSpPr>
        <p:spPr>
          <a:xfrm>
            <a:off x="691800" y="4996594"/>
            <a:ext cx="7760400" cy="13952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アクセス要素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num = list[1];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の要素にアクセスする</a:t>
            </a:r>
          </a:p>
          <a:p>
            <a:pPr lvl="1"/>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更新要素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list[1] = 0;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の要素を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に更新する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C4F3A309-9E1A-4D12-B6A5-E2CE7137F384}"/>
              </a:ext>
            </a:extLst>
          </p:cNvPr>
          <p:cNvSpPr/>
          <p:nvPr/>
        </p:nvSpPr>
        <p:spPr>
          <a:xfrm>
            <a:off x="691800" y="3024907"/>
            <a:ext cx="7760400" cy="139527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初期化リスト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初期値なし</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list1 =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初期値あり</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list = [1, 3, 2, 5, 4];</a:t>
            </a:r>
          </a:p>
        </p:txBody>
      </p:sp>
    </p:spTree>
    <p:extLst>
      <p:ext uri="{BB962C8B-B14F-4D97-AF65-F5344CB8AC3E}">
        <p14:creationId xmlns:p14="http://schemas.microsoft.com/office/powerpoint/2010/main" val="318420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C242A-B433-45AF-B296-79412F9D387E}"/>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69181771-BFE1-4A6D-8E08-F26B5A5E3619}"/>
              </a:ext>
            </a:extLst>
          </p:cNvPr>
          <p:cNvSpPr>
            <a:spLocks noGrp="1"/>
          </p:cNvSpPr>
          <p:nvPr>
            <p:ph idx="1"/>
          </p:nvPr>
        </p:nvSpPr>
        <p:spPr/>
        <p:txBody>
          <a:bodyPr/>
          <a:lstStyle/>
          <a:p>
            <a:r>
              <a:rPr kumimoji="1" lang="en-US" altLang="ja-JP" sz="2000" dirty="0"/>
              <a:t>Array</a:t>
            </a:r>
            <a:r>
              <a:rPr kumimoji="1" lang="ja-JP" altLang="en-US" sz="2000" dirty="0"/>
              <a:t>（配列）について</a:t>
            </a:r>
            <a:endParaRPr kumimoji="1" lang="en-US" altLang="ja-JP" sz="2000" dirty="0"/>
          </a:p>
          <a:p>
            <a:pPr marL="0" indent="0">
              <a:buNone/>
            </a:pPr>
            <a:r>
              <a:rPr lang="ja-JP" altLang="en-US" dirty="0"/>
              <a:t>　</a:t>
            </a:r>
            <a:r>
              <a:rPr lang="ja-JP" altLang="en-US" b="1" i="0" dirty="0">
                <a:solidFill>
                  <a:srgbClr val="1D1D20"/>
                </a:solidFill>
                <a:effectLst/>
                <a:latin typeface="-apple-system"/>
              </a:rPr>
              <a:t>同じ型の要素</a:t>
            </a:r>
            <a:r>
              <a:rPr lang="ja-JP" altLang="en-US" i="0" dirty="0">
                <a:solidFill>
                  <a:srgbClr val="1D1D20"/>
                </a:solidFill>
                <a:effectLst/>
                <a:latin typeface="-apple-system"/>
              </a:rPr>
              <a:t>を</a:t>
            </a:r>
            <a:r>
              <a:rPr lang="ja-JP" altLang="en-US" b="1" i="0" dirty="0">
                <a:solidFill>
                  <a:srgbClr val="1D1D20"/>
                </a:solidFill>
                <a:effectLst/>
                <a:latin typeface="-apple-system"/>
              </a:rPr>
              <a:t>連続したメモリ空間</a:t>
            </a:r>
            <a:r>
              <a:rPr lang="ja-JP" altLang="en-US" b="0" i="0" dirty="0">
                <a:solidFill>
                  <a:srgbClr val="1D1D20"/>
                </a:solidFill>
                <a:effectLst/>
                <a:latin typeface="-apple-system"/>
              </a:rPr>
              <a:t>に格納するデータ構造で、配列内の要素の位置を要素のインデックスと呼ぶ。</a:t>
            </a:r>
            <a:endParaRPr lang="en-US" altLang="ja-JP" i="0" dirty="0">
              <a:solidFill>
                <a:srgbClr val="1D1D20"/>
              </a:solidFill>
              <a:effectLst/>
              <a:latin typeface="-apple-system"/>
            </a:endParaRPr>
          </a:p>
          <a:p>
            <a:pPr marL="0" indent="0">
              <a:buNone/>
            </a:pPr>
            <a:r>
              <a:rPr kumimoji="1" lang="ja-JP" altLang="en-US" dirty="0">
                <a:solidFill>
                  <a:srgbClr val="1D1D20"/>
                </a:solidFill>
                <a:latin typeface="-apple-system"/>
              </a:rPr>
              <a:t>　</a:t>
            </a:r>
            <a:r>
              <a:rPr kumimoji="1" lang="ja-JP" altLang="en-US" u="sng" dirty="0">
                <a:solidFill>
                  <a:srgbClr val="1D1D20"/>
                </a:solidFill>
                <a:latin typeface="-apple-system"/>
              </a:rPr>
              <a:t>配列は基本的には不可変の長さを持つが、</a:t>
            </a:r>
            <a:r>
              <a:rPr kumimoji="1" lang="en-US" altLang="ja-JP" u="sng" dirty="0">
                <a:solidFill>
                  <a:srgbClr val="1D1D20"/>
                </a:solidFill>
                <a:latin typeface="-apple-system"/>
              </a:rPr>
              <a:t>JavaScript</a:t>
            </a:r>
            <a:r>
              <a:rPr kumimoji="1" lang="ja-JP" altLang="en-US" u="sng" dirty="0">
                <a:solidFill>
                  <a:srgbClr val="1D1D20"/>
                </a:solidFill>
                <a:latin typeface="-apple-system"/>
              </a:rPr>
              <a:t>では可変（</a:t>
            </a:r>
            <a:r>
              <a:rPr kumimoji="1" lang="en-US" altLang="ja-JP" u="sng" dirty="0" err="1">
                <a:solidFill>
                  <a:srgbClr val="1D1D20"/>
                </a:solidFill>
                <a:latin typeface="-apple-system"/>
              </a:rPr>
              <a:t>ArrayList</a:t>
            </a:r>
            <a:r>
              <a:rPr kumimoji="1" lang="ja-JP" altLang="en-US" u="sng" dirty="0">
                <a:solidFill>
                  <a:srgbClr val="1D1D20"/>
                </a:solidFill>
                <a:latin typeface="-apple-system"/>
              </a:rPr>
              <a:t>）となる。</a:t>
            </a:r>
            <a:endParaRPr kumimoji="1" lang="en-US" altLang="ja-JP" u="sng"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sz="2000" dirty="0">
              <a:solidFill>
                <a:srgbClr val="1D1D20"/>
              </a:solidFill>
              <a:latin typeface="-apple-system"/>
            </a:endParaRPr>
          </a:p>
          <a:p>
            <a:r>
              <a:rPr kumimoji="1" lang="ja-JP" altLang="en-US" sz="2000" dirty="0">
                <a:solidFill>
                  <a:srgbClr val="1D1D20"/>
                </a:solidFill>
                <a:latin typeface="-apple-system"/>
              </a:rPr>
              <a:t>配列の初期化</a:t>
            </a:r>
            <a:endParaRPr kumimoji="1" lang="en-US" altLang="ja-JP" sz="2000" dirty="0">
              <a:solidFill>
                <a:srgbClr val="1D1D20"/>
              </a:solidFill>
              <a:latin typeface="-apple-system"/>
            </a:endParaRPr>
          </a:p>
          <a:p>
            <a:pPr marL="0" indent="0">
              <a:buNone/>
            </a:pPr>
            <a:r>
              <a:rPr lang="ja-JP" altLang="en-US" sz="2000" dirty="0">
                <a:solidFill>
                  <a:srgbClr val="1D1D20"/>
                </a:solidFill>
                <a:latin typeface="-apple-system"/>
              </a:rPr>
              <a:t>　</a:t>
            </a:r>
            <a:r>
              <a:rPr lang="ja-JP" altLang="en-US" dirty="0">
                <a:solidFill>
                  <a:srgbClr val="1D1D20"/>
                </a:solidFill>
                <a:latin typeface="-apple-system"/>
              </a:rPr>
              <a:t>下記のような書き方をすることで配列の初期化を行うことができる。</a:t>
            </a:r>
            <a:endParaRPr lang="en-US" altLang="ja-JP" dirty="0">
              <a:solidFill>
                <a:srgbClr val="1D1D20"/>
              </a:solidFill>
              <a:latin typeface="-apple-system"/>
            </a:endParaRPr>
          </a:p>
        </p:txBody>
      </p:sp>
      <p:grpSp>
        <p:nvGrpSpPr>
          <p:cNvPr id="48" name="グループ化 47">
            <a:extLst>
              <a:ext uri="{FF2B5EF4-FFF2-40B4-BE49-F238E27FC236}">
                <a16:creationId xmlns:a16="http://schemas.microsoft.com/office/drawing/2014/main" id="{274B8F7E-D810-4B6B-A274-B16F453E86FE}"/>
              </a:ext>
            </a:extLst>
          </p:cNvPr>
          <p:cNvGrpSpPr/>
          <p:nvPr/>
        </p:nvGrpSpPr>
        <p:grpSpPr>
          <a:xfrm>
            <a:off x="720880" y="2379215"/>
            <a:ext cx="6035026" cy="1908699"/>
            <a:chOff x="685370" y="1986280"/>
            <a:chExt cx="6523298" cy="2175345"/>
          </a:xfrm>
        </p:grpSpPr>
        <p:sp>
          <p:nvSpPr>
            <p:cNvPr id="47" name="正方形/長方形 46">
              <a:extLst>
                <a:ext uri="{FF2B5EF4-FFF2-40B4-BE49-F238E27FC236}">
                  <a16:creationId xmlns:a16="http://schemas.microsoft.com/office/drawing/2014/main" id="{F0CF059D-9CC8-4150-92CA-995873B24A62}"/>
                </a:ext>
              </a:extLst>
            </p:cNvPr>
            <p:cNvSpPr/>
            <p:nvPr/>
          </p:nvSpPr>
          <p:spPr>
            <a:xfrm>
              <a:off x="685370" y="1986280"/>
              <a:ext cx="6523298" cy="217534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6" name="グループ化 45">
              <a:extLst>
                <a:ext uri="{FF2B5EF4-FFF2-40B4-BE49-F238E27FC236}">
                  <a16:creationId xmlns:a16="http://schemas.microsoft.com/office/drawing/2014/main" id="{E5656795-1B44-4AF7-AB46-3BC0C768A431}"/>
                </a:ext>
              </a:extLst>
            </p:cNvPr>
            <p:cNvGrpSpPr/>
            <p:nvPr/>
          </p:nvGrpSpPr>
          <p:grpSpPr>
            <a:xfrm>
              <a:off x="844358" y="2085937"/>
              <a:ext cx="5468306" cy="2000905"/>
              <a:chOff x="844358" y="2085937"/>
              <a:chExt cx="5468306" cy="2000905"/>
            </a:xfrm>
          </p:grpSpPr>
          <p:sp>
            <p:nvSpPr>
              <p:cNvPr id="44" name="正方形/長方形 43">
                <a:extLst>
                  <a:ext uri="{FF2B5EF4-FFF2-40B4-BE49-F238E27FC236}">
                    <a16:creationId xmlns:a16="http://schemas.microsoft.com/office/drawing/2014/main" id="{C260EB53-0F16-4CF3-88A8-D32F0E5DF356}"/>
                  </a:ext>
                </a:extLst>
              </p:cNvPr>
              <p:cNvSpPr/>
              <p:nvPr/>
            </p:nvSpPr>
            <p:spPr>
              <a:xfrm>
                <a:off x="2428203" y="2720673"/>
                <a:ext cx="3884461" cy="837161"/>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405D5DCD-7F10-4360-9DF5-C291691B3818}"/>
                  </a:ext>
                </a:extLst>
              </p:cNvPr>
              <p:cNvSpPr/>
              <p:nvPr/>
            </p:nvSpPr>
            <p:spPr>
              <a:xfrm>
                <a:off x="2638287" y="282831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8" name="正方形/長方形 17">
                <a:extLst>
                  <a:ext uri="{FF2B5EF4-FFF2-40B4-BE49-F238E27FC236}">
                    <a16:creationId xmlns:a16="http://schemas.microsoft.com/office/drawing/2014/main" id="{0B1A6E22-1EAC-491F-B692-CCF3FED7670B}"/>
                  </a:ext>
                </a:extLst>
              </p:cNvPr>
              <p:cNvSpPr/>
              <p:nvPr/>
            </p:nvSpPr>
            <p:spPr>
              <a:xfrm>
                <a:off x="3340112" y="282831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9" name="正方形/長方形 18">
                <a:extLst>
                  <a:ext uri="{FF2B5EF4-FFF2-40B4-BE49-F238E27FC236}">
                    <a16:creationId xmlns:a16="http://schemas.microsoft.com/office/drawing/2014/main" id="{67CA4CDA-2134-4A0B-9795-69A8941FF8EA}"/>
                  </a:ext>
                </a:extLst>
              </p:cNvPr>
              <p:cNvSpPr/>
              <p:nvPr/>
            </p:nvSpPr>
            <p:spPr>
              <a:xfrm>
                <a:off x="4041937" y="282831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20" name="正方形/長方形 19">
                <a:extLst>
                  <a:ext uri="{FF2B5EF4-FFF2-40B4-BE49-F238E27FC236}">
                    <a16:creationId xmlns:a16="http://schemas.microsoft.com/office/drawing/2014/main" id="{29729CC0-5D86-4B2A-A920-8343FCED7453}"/>
                  </a:ext>
                </a:extLst>
              </p:cNvPr>
              <p:cNvSpPr/>
              <p:nvPr/>
            </p:nvSpPr>
            <p:spPr>
              <a:xfrm>
                <a:off x="4743762" y="2819653"/>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1" name="正方形/長方形 20">
                <a:extLst>
                  <a:ext uri="{FF2B5EF4-FFF2-40B4-BE49-F238E27FC236}">
                    <a16:creationId xmlns:a16="http://schemas.microsoft.com/office/drawing/2014/main" id="{5C15B812-95B9-415D-8FDB-E63CCBB50602}"/>
                  </a:ext>
                </a:extLst>
              </p:cNvPr>
              <p:cNvSpPr/>
              <p:nvPr/>
            </p:nvSpPr>
            <p:spPr>
              <a:xfrm>
                <a:off x="5445587" y="2819654"/>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21">
                <a:extLst>
                  <a:ext uri="{FF2B5EF4-FFF2-40B4-BE49-F238E27FC236}">
                    <a16:creationId xmlns:a16="http://schemas.microsoft.com/office/drawing/2014/main" id="{72728B5A-5F2B-4DE4-9A71-3A58D2D39B2F}"/>
                  </a:ext>
                </a:extLst>
              </p:cNvPr>
              <p:cNvSpPr txBox="1"/>
              <p:nvPr/>
            </p:nvSpPr>
            <p:spPr>
              <a:xfrm>
                <a:off x="2795903" y="3686460"/>
                <a:ext cx="357874" cy="396651"/>
              </a:xfrm>
              <a:prstGeom prst="rect">
                <a:avLst/>
              </a:prstGeom>
              <a:noFill/>
            </p:spPr>
            <p:txBody>
              <a:bodyPr wrap="none" rtlCol="0">
                <a:spAutoFit/>
              </a:bodyPr>
              <a:lstStyle/>
              <a:p>
                <a:r>
                  <a:rPr lang="ja-JP" altLang="en-US" sz="1600" dirty="0"/>
                  <a:t>０</a:t>
                </a:r>
                <a:endParaRPr kumimoji="1" lang="ja-JP" altLang="en-US" sz="1600" dirty="0"/>
              </a:p>
            </p:txBody>
          </p:sp>
          <p:sp>
            <p:nvSpPr>
              <p:cNvPr id="23" name="テキスト ボックス 22">
                <a:extLst>
                  <a:ext uri="{FF2B5EF4-FFF2-40B4-BE49-F238E27FC236}">
                    <a16:creationId xmlns:a16="http://schemas.microsoft.com/office/drawing/2014/main" id="{71AC4336-53C9-4DFB-A00E-7BB11FA069F9}"/>
                  </a:ext>
                </a:extLst>
              </p:cNvPr>
              <p:cNvSpPr txBox="1"/>
              <p:nvPr/>
            </p:nvSpPr>
            <p:spPr>
              <a:xfrm>
                <a:off x="3497728" y="3686460"/>
                <a:ext cx="357874" cy="396651"/>
              </a:xfrm>
              <a:prstGeom prst="rect">
                <a:avLst/>
              </a:prstGeom>
              <a:noFill/>
            </p:spPr>
            <p:txBody>
              <a:bodyPr wrap="none" rtlCol="0">
                <a:spAutoFit/>
              </a:bodyPr>
              <a:lstStyle/>
              <a:p>
                <a:r>
                  <a:rPr kumimoji="1" lang="ja-JP" altLang="en-US" sz="1600" dirty="0"/>
                  <a:t>１</a:t>
                </a:r>
              </a:p>
            </p:txBody>
          </p:sp>
          <p:sp>
            <p:nvSpPr>
              <p:cNvPr id="25" name="テキスト ボックス 24">
                <a:extLst>
                  <a:ext uri="{FF2B5EF4-FFF2-40B4-BE49-F238E27FC236}">
                    <a16:creationId xmlns:a16="http://schemas.microsoft.com/office/drawing/2014/main" id="{34340806-739E-4BF4-88A9-CA5FBD8730D1}"/>
                  </a:ext>
                </a:extLst>
              </p:cNvPr>
              <p:cNvSpPr txBox="1"/>
              <p:nvPr/>
            </p:nvSpPr>
            <p:spPr>
              <a:xfrm>
                <a:off x="4200533" y="3686460"/>
                <a:ext cx="357874" cy="396651"/>
              </a:xfrm>
              <a:prstGeom prst="rect">
                <a:avLst/>
              </a:prstGeom>
              <a:noFill/>
            </p:spPr>
            <p:txBody>
              <a:bodyPr wrap="none" rtlCol="0">
                <a:spAutoFit/>
              </a:bodyPr>
              <a:lstStyle/>
              <a:p>
                <a:r>
                  <a:rPr kumimoji="1" lang="ja-JP" altLang="en-US" sz="1600" dirty="0"/>
                  <a:t>２</a:t>
                </a:r>
              </a:p>
            </p:txBody>
          </p:sp>
          <p:sp>
            <p:nvSpPr>
              <p:cNvPr id="26" name="テキスト ボックス 25">
                <a:extLst>
                  <a:ext uri="{FF2B5EF4-FFF2-40B4-BE49-F238E27FC236}">
                    <a16:creationId xmlns:a16="http://schemas.microsoft.com/office/drawing/2014/main" id="{C2D6C5F6-9D7D-4399-9A9C-BADF5B579157}"/>
                  </a:ext>
                </a:extLst>
              </p:cNvPr>
              <p:cNvSpPr txBox="1"/>
              <p:nvPr/>
            </p:nvSpPr>
            <p:spPr>
              <a:xfrm>
                <a:off x="4901378" y="3686460"/>
                <a:ext cx="357874" cy="396651"/>
              </a:xfrm>
              <a:prstGeom prst="rect">
                <a:avLst/>
              </a:prstGeom>
              <a:noFill/>
            </p:spPr>
            <p:txBody>
              <a:bodyPr wrap="none" rtlCol="0">
                <a:spAutoFit/>
              </a:bodyPr>
              <a:lstStyle/>
              <a:p>
                <a:r>
                  <a:rPr kumimoji="1" lang="ja-JP" altLang="en-US" sz="1600" dirty="0"/>
                  <a:t>３</a:t>
                </a:r>
              </a:p>
            </p:txBody>
          </p:sp>
          <p:sp>
            <p:nvSpPr>
              <p:cNvPr id="27" name="テキスト ボックス 26">
                <a:extLst>
                  <a:ext uri="{FF2B5EF4-FFF2-40B4-BE49-F238E27FC236}">
                    <a16:creationId xmlns:a16="http://schemas.microsoft.com/office/drawing/2014/main" id="{39EED8AB-1283-4DE2-BABD-0F69F9F97A84}"/>
                  </a:ext>
                </a:extLst>
              </p:cNvPr>
              <p:cNvSpPr txBox="1"/>
              <p:nvPr/>
            </p:nvSpPr>
            <p:spPr>
              <a:xfrm>
                <a:off x="5603203" y="3690191"/>
                <a:ext cx="357874" cy="396651"/>
              </a:xfrm>
              <a:prstGeom prst="rect">
                <a:avLst/>
              </a:prstGeom>
              <a:noFill/>
            </p:spPr>
            <p:txBody>
              <a:bodyPr wrap="none" rtlCol="0">
                <a:spAutoFit/>
              </a:bodyPr>
              <a:lstStyle/>
              <a:p>
                <a:r>
                  <a:rPr kumimoji="1" lang="ja-JP" altLang="en-US" sz="1600" dirty="0"/>
                  <a:t>４</a:t>
                </a:r>
              </a:p>
            </p:txBody>
          </p:sp>
          <p:cxnSp>
            <p:nvCxnSpPr>
              <p:cNvPr id="30" name="直線コネクタ 29">
                <a:extLst>
                  <a:ext uri="{FF2B5EF4-FFF2-40B4-BE49-F238E27FC236}">
                    <a16:creationId xmlns:a16="http://schemas.microsoft.com/office/drawing/2014/main" id="{B298B0DD-A484-47EC-826F-5974AFAEA69C}"/>
                  </a:ext>
                </a:extLst>
              </p:cNvPr>
              <p:cNvCxnSpPr>
                <a:cxnSpLocks/>
                <a:stCxn id="17" idx="0"/>
                <a:endCxn id="31" idx="2"/>
              </p:cNvCxnSpPr>
              <p:nvPr/>
            </p:nvCxnSpPr>
            <p:spPr>
              <a:xfrm flipV="1">
                <a:off x="2952954" y="2482588"/>
                <a:ext cx="3712" cy="3457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F89B9C7-B83D-4A8B-8B7C-3B8A4FB65FF5}"/>
                  </a:ext>
                </a:extLst>
              </p:cNvPr>
              <p:cNvSpPr txBox="1"/>
              <p:nvPr/>
            </p:nvSpPr>
            <p:spPr>
              <a:xfrm>
                <a:off x="2629788" y="2085937"/>
                <a:ext cx="653756" cy="396651"/>
              </a:xfrm>
              <a:prstGeom prst="rect">
                <a:avLst/>
              </a:prstGeom>
              <a:noFill/>
            </p:spPr>
            <p:txBody>
              <a:bodyPr wrap="none" rtlCol="0">
                <a:spAutoFit/>
              </a:bodyPr>
              <a:lstStyle/>
              <a:p>
                <a:r>
                  <a:rPr kumimoji="1" lang="ja-JP" altLang="en-US" sz="1600" dirty="0"/>
                  <a:t>要素</a:t>
                </a:r>
              </a:p>
            </p:txBody>
          </p:sp>
          <p:sp>
            <p:nvSpPr>
              <p:cNvPr id="42" name="テキスト ボックス 41">
                <a:extLst>
                  <a:ext uri="{FF2B5EF4-FFF2-40B4-BE49-F238E27FC236}">
                    <a16:creationId xmlns:a16="http://schemas.microsoft.com/office/drawing/2014/main" id="{19A0BBAC-FCA8-477B-BD69-A0EFC23AA03F}"/>
                  </a:ext>
                </a:extLst>
              </p:cNvPr>
              <p:cNvSpPr txBox="1"/>
              <p:nvPr/>
            </p:nvSpPr>
            <p:spPr>
              <a:xfrm>
                <a:off x="1540806" y="2936827"/>
                <a:ext cx="879188" cy="396651"/>
              </a:xfrm>
              <a:prstGeom prst="rect">
                <a:avLst/>
              </a:prstGeom>
              <a:noFill/>
            </p:spPr>
            <p:txBody>
              <a:bodyPr wrap="none" rtlCol="0">
                <a:spAutoFit/>
              </a:bodyPr>
              <a:lstStyle/>
              <a:p>
                <a:r>
                  <a:rPr lang="ja-JP" altLang="en-US" sz="1600" dirty="0"/>
                  <a:t>配列→</a:t>
                </a:r>
                <a:endParaRPr kumimoji="1" lang="ja-JP" altLang="en-US" sz="1600" dirty="0"/>
              </a:p>
            </p:txBody>
          </p:sp>
          <p:sp>
            <p:nvSpPr>
              <p:cNvPr id="43" name="テキスト ボックス 42">
                <a:extLst>
                  <a:ext uri="{FF2B5EF4-FFF2-40B4-BE49-F238E27FC236}">
                    <a16:creationId xmlns:a16="http://schemas.microsoft.com/office/drawing/2014/main" id="{95A0BFAD-4308-49F1-853D-79467D1D1DB1}"/>
                  </a:ext>
                </a:extLst>
              </p:cNvPr>
              <p:cNvSpPr txBox="1"/>
              <p:nvPr/>
            </p:nvSpPr>
            <p:spPr>
              <a:xfrm>
                <a:off x="844358" y="3686459"/>
                <a:ext cx="1578383" cy="396651"/>
              </a:xfrm>
              <a:prstGeom prst="rect">
                <a:avLst/>
              </a:prstGeom>
              <a:noFill/>
            </p:spPr>
            <p:txBody>
              <a:bodyPr wrap="none" rtlCol="0">
                <a:spAutoFit/>
              </a:bodyPr>
              <a:lstStyle/>
              <a:p>
                <a:r>
                  <a:rPr lang="ja-JP" altLang="en-US" sz="1600" dirty="0"/>
                  <a:t>インデックス→</a:t>
                </a:r>
                <a:endParaRPr kumimoji="1" lang="ja-JP" altLang="en-US" sz="1600" dirty="0"/>
              </a:p>
            </p:txBody>
          </p:sp>
        </p:grpSp>
      </p:grpSp>
      <p:sp>
        <p:nvSpPr>
          <p:cNvPr id="4" name="正方形/長方形 3">
            <a:extLst>
              <a:ext uri="{FF2B5EF4-FFF2-40B4-BE49-F238E27FC236}">
                <a16:creationId xmlns:a16="http://schemas.microsoft.com/office/drawing/2014/main" id="{EB6FE7FC-615B-48FD-AC98-D1CDFD54B3CA}"/>
              </a:ext>
            </a:extLst>
          </p:cNvPr>
          <p:cNvSpPr/>
          <p:nvPr/>
        </p:nvSpPr>
        <p:spPr>
          <a:xfrm>
            <a:off x="655631" y="5103496"/>
            <a:ext cx="7760400" cy="10381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配列の初期化*</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Array(5).fill(0);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var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3, 2, 5, 4];</a:t>
            </a:r>
          </a:p>
        </p:txBody>
      </p:sp>
    </p:spTree>
    <p:extLst>
      <p:ext uri="{BB962C8B-B14F-4D97-AF65-F5344CB8AC3E}">
        <p14:creationId xmlns:p14="http://schemas.microsoft.com/office/powerpoint/2010/main" val="26418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4E5A61-573A-4D10-9E09-0773718A8ACB}"/>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AAC4C02A-E8A1-416E-A9D2-94A4F99BBED4}"/>
              </a:ext>
            </a:extLst>
          </p:cNvPr>
          <p:cNvSpPr>
            <a:spLocks noGrp="1"/>
          </p:cNvSpPr>
          <p:nvPr>
            <p:ph idx="1"/>
          </p:nvPr>
        </p:nvSpPr>
        <p:spPr/>
        <p:txBody>
          <a:bodyPr>
            <a:normAutofit/>
          </a:bodyPr>
          <a:lstStyle/>
          <a:p>
            <a:r>
              <a:rPr kumimoji="1" lang="ja-JP" altLang="en-US" sz="2000" dirty="0"/>
              <a:t>リストに要素を追加、挿入、削除</a:t>
            </a:r>
            <a:endParaRPr lang="en-US" altLang="ja-JP" sz="2000" dirty="0"/>
          </a:p>
          <a:p>
            <a:pPr marL="0" indent="0">
              <a:buNone/>
            </a:pPr>
            <a:r>
              <a:rPr kumimoji="1" lang="ja-JP" altLang="en-US" dirty="0"/>
              <a:t>　配列とは異なりリストは要素を自由に追加、および削除をすることができる。</a:t>
            </a:r>
            <a:endParaRPr kumimoji="1" lang="en-US" altLang="ja-JP" dirty="0"/>
          </a:p>
        </p:txBody>
      </p:sp>
      <p:sp>
        <p:nvSpPr>
          <p:cNvPr id="4" name="正方形/長方形 3">
            <a:extLst>
              <a:ext uri="{FF2B5EF4-FFF2-40B4-BE49-F238E27FC236}">
                <a16:creationId xmlns:a16="http://schemas.microsoft.com/office/drawing/2014/main" id="{0A5F91F1-596A-49B4-837A-279BEF61EEA6}"/>
              </a:ext>
            </a:extLst>
          </p:cNvPr>
          <p:cNvSpPr/>
          <p:nvPr/>
        </p:nvSpPr>
        <p:spPr>
          <a:xfrm>
            <a:off x="691800" y="1953087"/>
            <a:ext cx="7760400" cy="37640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リストの中身を空にする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リストの最後に要素を追加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リストの中間に要素を挿入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list.splice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0, 6);</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リストの要素を削除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list.splice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1);</a:t>
            </a:r>
          </a:p>
        </p:txBody>
      </p:sp>
    </p:spTree>
    <p:extLst>
      <p:ext uri="{BB962C8B-B14F-4D97-AF65-F5344CB8AC3E}">
        <p14:creationId xmlns:p14="http://schemas.microsoft.com/office/powerpoint/2010/main" val="152741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C84EC-CF0B-4178-A58D-347A2122ABD9}"/>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BFD13F2A-D6A3-449D-BBD4-2D1CF795CFBE}"/>
              </a:ext>
            </a:extLst>
          </p:cNvPr>
          <p:cNvSpPr>
            <a:spLocks noGrp="1"/>
          </p:cNvSpPr>
          <p:nvPr>
            <p:ph idx="1"/>
          </p:nvPr>
        </p:nvSpPr>
        <p:spPr/>
        <p:txBody>
          <a:bodyPr>
            <a:normAutofit/>
          </a:bodyPr>
          <a:lstStyle/>
          <a:p>
            <a:r>
              <a:rPr kumimoji="1" lang="ja-JP" altLang="en-US" sz="2000" dirty="0"/>
              <a:t>リストの反復処理</a:t>
            </a:r>
            <a:endParaRPr kumimoji="1" lang="en-US" altLang="ja-JP" sz="2000" dirty="0"/>
          </a:p>
          <a:p>
            <a:pPr marL="0" indent="0">
              <a:buNone/>
            </a:pPr>
            <a:r>
              <a:rPr lang="ja-JP" altLang="en-US" dirty="0"/>
              <a:t>　配列と同様に、リストを</a:t>
            </a:r>
            <a:r>
              <a:rPr kumimoji="1" lang="ja-JP" altLang="en-US" dirty="0"/>
              <a:t>反復してアクセスすることで格納されたすべての値の走査（トラバース）を行うことができる。</a:t>
            </a:r>
            <a:endParaRPr kumimoji="1" lang="en-US" altLang="ja-JP" dirty="0"/>
          </a:p>
          <a:p>
            <a:pPr>
              <a:buFont typeface="+mj-ea"/>
              <a:buAutoNum type="circleNumDbPlain"/>
            </a:pPr>
            <a:r>
              <a:rPr lang="en-US" altLang="ja-JP" sz="2000" dirty="0"/>
              <a:t>For</a:t>
            </a:r>
            <a:r>
              <a:rPr lang="ja-JP" altLang="en-US" sz="2000" dirty="0"/>
              <a:t>構文</a:t>
            </a:r>
            <a:endParaRPr lang="en-US" altLang="ja-JP" sz="2000" dirty="0"/>
          </a:p>
          <a:p>
            <a:pPr>
              <a:buFont typeface="+mj-ea"/>
              <a:buAutoNum type="circleNumDbPlain"/>
            </a:pPr>
            <a:endParaRPr kumimoji="1" lang="en-US" altLang="ja-JP" dirty="0"/>
          </a:p>
          <a:p>
            <a:pPr>
              <a:buFont typeface="+mj-ea"/>
              <a:buAutoNum type="circleNumDbPlain"/>
            </a:pPr>
            <a:endParaRPr lang="en-US" altLang="ja-JP" dirty="0"/>
          </a:p>
          <a:p>
            <a:pPr>
              <a:buFont typeface="+mj-ea"/>
              <a:buAutoNum type="circleNumDbPlain"/>
            </a:pPr>
            <a:endParaRPr kumimoji="1" lang="en-US" altLang="ja-JP" dirty="0"/>
          </a:p>
          <a:p>
            <a:pPr>
              <a:buFont typeface="+mj-ea"/>
              <a:buAutoNum type="circleNumDbPlain"/>
            </a:pPr>
            <a:endParaRPr lang="en-US" altLang="ja-JP" dirty="0"/>
          </a:p>
          <a:p>
            <a:pPr marL="0" indent="0">
              <a:buNone/>
            </a:pPr>
            <a:endParaRPr kumimoji="1" lang="en-US" altLang="ja-JP" dirty="0"/>
          </a:p>
          <a:p>
            <a:pPr>
              <a:buFont typeface="+mj-ea"/>
              <a:buAutoNum type="circleNumDbPlain"/>
            </a:pPr>
            <a:r>
              <a:rPr lang="en-US" altLang="ja-JP" sz="2000" dirty="0"/>
              <a:t>For-of</a:t>
            </a:r>
            <a:r>
              <a:rPr lang="ja-JP" altLang="en-US" sz="2000" dirty="0"/>
              <a:t>構文</a:t>
            </a:r>
            <a:endParaRPr kumimoji="1" lang="ja-JP" altLang="en-US" sz="2000" dirty="0"/>
          </a:p>
        </p:txBody>
      </p:sp>
      <p:sp>
        <p:nvSpPr>
          <p:cNvPr id="4" name="正方形/長方形 3">
            <a:extLst>
              <a:ext uri="{FF2B5EF4-FFF2-40B4-BE49-F238E27FC236}">
                <a16:creationId xmlns:a16="http://schemas.microsoft.com/office/drawing/2014/main" id="{21269810-C0B6-4AF8-8D58-48322B0B4B34}"/>
              </a:ext>
            </a:extLst>
          </p:cNvPr>
          <p:cNvSpPr/>
          <p:nvPr/>
        </p:nvSpPr>
        <p:spPr>
          <a:xfrm>
            <a:off x="691800" y="2379216"/>
            <a:ext cx="7760400" cy="14026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インデックスでリストを反復処理する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count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正方形/長方形 4">
            <a:extLst>
              <a:ext uri="{FF2B5EF4-FFF2-40B4-BE49-F238E27FC236}">
                <a16:creationId xmlns:a16="http://schemas.microsoft.com/office/drawing/2014/main" id="{250456A8-8F69-4B62-B1B5-0C74737D6F5E}"/>
              </a:ext>
            </a:extLst>
          </p:cNvPr>
          <p:cNvSpPr/>
          <p:nvPr/>
        </p:nvSpPr>
        <p:spPr>
          <a:xfrm>
            <a:off x="691800" y="4428548"/>
            <a:ext cx="7760400" cy="14825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リスト要素を直接反復する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count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(const n of list)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58863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41F35-1209-4ABE-8823-6694CE2A06D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List</a:t>
            </a:r>
            <a:endParaRPr kumimoji="1" lang="ja-JP" altLang="en-US" dirty="0"/>
          </a:p>
        </p:txBody>
      </p:sp>
      <p:sp>
        <p:nvSpPr>
          <p:cNvPr id="3" name="コンテンツ プレースホルダー 2">
            <a:extLst>
              <a:ext uri="{FF2B5EF4-FFF2-40B4-BE49-F238E27FC236}">
                <a16:creationId xmlns:a16="http://schemas.microsoft.com/office/drawing/2014/main" id="{6F124E5E-8C47-4AEE-A844-E576C312B713}"/>
              </a:ext>
            </a:extLst>
          </p:cNvPr>
          <p:cNvSpPr>
            <a:spLocks noGrp="1"/>
          </p:cNvSpPr>
          <p:nvPr>
            <p:ph idx="1"/>
          </p:nvPr>
        </p:nvSpPr>
        <p:spPr/>
        <p:txBody>
          <a:bodyPr>
            <a:normAutofit/>
          </a:bodyPr>
          <a:lstStyle/>
          <a:p>
            <a:r>
              <a:rPr kumimoji="1" lang="ja-JP" altLang="en-US" sz="2000" dirty="0"/>
              <a:t>複数リストのステッチ（リストの統合）</a:t>
            </a:r>
            <a:endParaRPr kumimoji="1" lang="en-US" altLang="ja-JP" sz="2000" dirty="0"/>
          </a:p>
          <a:p>
            <a:pPr marL="0" indent="0">
              <a:buNone/>
            </a:pPr>
            <a:r>
              <a:rPr lang="ja-JP" altLang="en-US" dirty="0"/>
              <a:t>　</a:t>
            </a:r>
            <a:r>
              <a:rPr lang="ja-JP" altLang="en-US" b="0" i="0" dirty="0">
                <a:solidFill>
                  <a:srgbClr val="1D1D20"/>
                </a:solidFill>
                <a:effectLst/>
                <a:latin typeface="-apple-system"/>
              </a:rPr>
              <a:t>新しいリストを作成すると、リストの </a:t>
            </a:r>
            <a:r>
              <a:rPr lang="en-US" altLang="ja-JP" b="0" i="0" dirty="0">
                <a:solidFill>
                  <a:srgbClr val="1D1D20"/>
                </a:solidFill>
                <a:effectLst/>
                <a:latin typeface="-apple-system"/>
              </a:rPr>
              <a:t>1 </a:t>
            </a:r>
            <a:r>
              <a:rPr lang="ja-JP" altLang="en-US" b="0" i="0" dirty="0">
                <a:solidFill>
                  <a:srgbClr val="1D1D20"/>
                </a:solidFill>
                <a:effectLst/>
                <a:latin typeface="-apple-system"/>
              </a:rPr>
              <a:t>つをもう </a:t>
            </a:r>
            <a:r>
              <a:rPr lang="en-US" altLang="ja-JP" b="0" i="0" dirty="0">
                <a:solidFill>
                  <a:srgbClr val="1D1D20"/>
                </a:solidFill>
                <a:effectLst/>
                <a:latin typeface="-apple-system"/>
              </a:rPr>
              <a:t>1 </a:t>
            </a:r>
            <a:r>
              <a:rPr lang="ja-JP" altLang="en-US" b="0" i="0" dirty="0">
                <a:solidFill>
                  <a:srgbClr val="1D1D20"/>
                </a:solidFill>
                <a:effectLst/>
                <a:latin typeface="-apple-system"/>
              </a:rPr>
              <a:t>つの末尾に連結することができる。</a:t>
            </a:r>
            <a:endParaRPr lang="en-US" altLang="ja-JP" b="0" i="0" dirty="0">
              <a:solidFill>
                <a:srgbClr val="1D1D20"/>
              </a:solidFill>
              <a:effectLst/>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pPr marL="0" indent="0">
              <a:buNone/>
            </a:pP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a:p>
            <a:r>
              <a:rPr kumimoji="1" lang="ja-JP" altLang="en-US" sz="2000" dirty="0"/>
              <a:t>リストの並び替え</a:t>
            </a:r>
            <a:endParaRPr kumimoji="1" lang="en-US" altLang="ja-JP" sz="2000" dirty="0"/>
          </a:p>
          <a:p>
            <a:pPr marL="0" indent="0">
              <a:buNone/>
            </a:pPr>
            <a:r>
              <a:rPr lang="ja-JP" altLang="en-US" dirty="0"/>
              <a:t>　</a:t>
            </a:r>
            <a:endParaRPr kumimoji="1" lang="ja-JP" altLang="en-US" dirty="0"/>
          </a:p>
        </p:txBody>
      </p:sp>
      <p:sp>
        <p:nvSpPr>
          <p:cNvPr id="4" name="正方形/長方形 3">
            <a:extLst>
              <a:ext uri="{FF2B5EF4-FFF2-40B4-BE49-F238E27FC236}">
                <a16:creationId xmlns:a16="http://schemas.microsoft.com/office/drawing/2014/main" id="{F39B8C8C-5F31-4E4B-8A44-7A73A0D7EB8C}"/>
              </a:ext>
            </a:extLst>
          </p:cNvPr>
          <p:cNvSpPr/>
          <p:nvPr/>
        </p:nvSpPr>
        <p:spPr>
          <a:xfrm>
            <a:off x="691800" y="1768877"/>
            <a:ext cx="7760400" cy="124065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２つのリストを連結する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list1 = [6, 8, 7, 10, 9];</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(...list1);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１つ目のリストの後に新規作成した２つ目のリストを連結する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EA7F8CBD-CDF2-48F5-962A-EFFCC89DA1FD}"/>
              </a:ext>
            </a:extLst>
          </p:cNvPr>
          <p:cNvSpPr/>
          <p:nvPr/>
        </p:nvSpPr>
        <p:spPr>
          <a:xfrm>
            <a:off x="691800" y="3866226"/>
            <a:ext cx="7760400" cy="910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リストの並び替え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list.sort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 b) =&gt; a - b);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リスト要素を小さいものから大きいものへソート</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8492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1F5E90-A254-4EBC-A5D2-71CF8C143241}"/>
              </a:ext>
            </a:extLst>
          </p:cNvPr>
          <p:cNvSpPr>
            <a:spLocks noGrp="1"/>
          </p:cNvSpPr>
          <p:nvPr>
            <p:ph type="title"/>
          </p:nvPr>
        </p:nvSpPr>
        <p:spPr/>
        <p:txBody>
          <a:bodyPr/>
          <a:lstStyle/>
          <a:p>
            <a:r>
              <a:rPr kumimoji="1" lang="ja-JP" altLang="en-US" dirty="0"/>
              <a:t>２．スタックとキュー </a:t>
            </a:r>
            <a:r>
              <a:rPr kumimoji="1" lang="en-US" altLang="ja-JP" dirty="0"/>
              <a:t>-</a:t>
            </a:r>
            <a:r>
              <a:rPr lang="ja-JP" altLang="en-US"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E5B0B9D2-2915-494B-A133-9B4BD8BAAEA3}"/>
              </a:ext>
            </a:extLst>
          </p:cNvPr>
          <p:cNvSpPr>
            <a:spLocks noGrp="1"/>
          </p:cNvSpPr>
          <p:nvPr>
            <p:ph idx="1"/>
          </p:nvPr>
        </p:nvSpPr>
        <p:spPr/>
        <p:txBody>
          <a:bodyPr>
            <a:normAutofit/>
          </a:bodyPr>
          <a:lstStyle/>
          <a:p>
            <a:r>
              <a:rPr kumimoji="1" lang="ja-JP" altLang="en-US" sz="2000" dirty="0"/>
              <a:t>スタックについて</a:t>
            </a:r>
            <a:endParaRPr kumimoji="1" lang="en-US" altLang="ja-JP" sz="2000" dirty="0"/>
          </a:p>
          <a:p>
            <a:pPr marL="0" indent="0">
              <a:buNone/>
            </a:pPr>
            <a:r>
              <a:rPr lang="ja-JP" altLang="en-US" dirty="0"/>
              <a:t>　スタックとは、</a:t>
            </a:r>
            <a:r>
              <a:rPr lang="ja-JP" altLang="en-US" b="0" i="0" dirty="0">
                <a:solidFill>
                  <a:srgbClr val="000000"/>
                </a:solidFill>
                <a:effectLst/>
                <a:latin typeface="Open Sans" panose="020B0606030504020204" pitchFamily="34" charset="0"/>
              </a:rPr>
              <a:t>要素が入ってきた順に一列に並べ、後に入れた要素から順に取り出す（「</a:t>
            </a:r>
            <a:r>
              <a:rPr lang="en-US" altLang="ja-JP" b="0" i="0" dirty="0">
                <a:solidFill>
                  <a:srgbClr val="000000"/>
                </a:solidFill>
                <a:effectLst/>
                <a:latin typeface="Open Sans" panose="020B0606030504020204" pitchFamily="34" charset="0"/>
              </a:rPr>
              <a:t>LIFO</a:t>
            </a:r>
            <a:r>
              <a:rPr lang="ja-JP" altLang="en-US" b="0" i="0" dirty="0">
                <a:solidFill>
                  <a:srgbClr val="000000"/>
                </a:solidFill>
                <a:effectLst/>
                <a:latin typeface="Open Sans" panose="020B0606030504020204" pitchFamily="34" charset="0"/>
              </a:rPr>
              <a:t>」（</a:t>
            </a:r>
            <a:r>
              <a:rPr lang="en-US" altLang="ja-JP" b="0" i="0" dirty="0">
                <a:solidFill>
                  <a:srgbClr val="000000"/>
                </a:solidFill>
                <a:effectLst/>
                <a:latin typeface="Open Sans" panose="020B0606030504020204" pitchFamily="34" charset="0"/>
              </a:rPr>
              <a:t>Last-In First-Out/</a:t>
            </a:r>
            <a:r>
              <a:rPr lang="ja-JP" altLang="en-US" b="0" i="0" dirty="0">
                <a:solidFill>
                  <a:srgbClr val="000000"/>
                </a:solidFill>
                <a:effectLst/>
                <a:latin typeface="Open Sans" panose="020B0606030504020204" pitchFamily="34" charset="0"/>
              </a:rPr>
              <a:t>後入れ先出し）または「</a:t>
            </a:r>
            <a:r>
              <a:rPr lang="en-US" altLang="ja-JP" b="0" i="0" dirty="0">
                <a:solidFill>
                  <a:srgbClr val="000000"/>
                </a:solidFill>
                <a:effectLst/>
                <a:latin typeface="Open Sans" panose="020B0606030504020204" pitchFamily="34" charset="0"/>
              </a:rPr>
              <a:t>FILO</a:t>
            </a:r>
            <a:r>
              <a:rPr lang="ja-JP" altLang="en-US" b="0" i="0" dirty="0">
                <a:solidFill>
                  <a:srgbClr val="000000"/>
                </a:solidFill>
                <a:effectLst/>
                <a:latin typeface="Open Sans" panose="020B0606030504020204" pitchFamily="34" charset="0"/>
              </a:rPr>
              <a:t>」（</a:t>
            </a:r>
            <a:r>
              <a:rPr lang="en-US" altLang="ja-JP" b="0" i="0" dirty="0">
                <a:solidFill>
                  <a:srgbClr val="000000"/>
                </a:solidFill>
                <a:effectLst/>
                <a:latin typeface="Open Sans" panose="020B0606030504020204" pitchFamily="34" charset="0"/>
              </a:rPr>
              <a:t>First-In Last-Out/</a:t>
            </a:r>
            <a:r>
              <a:rPr lang="ja-JP" altLang="en-US" b="0" i="0" dirty="0">
                <a:solidFill>
                  <a:srgbClr val="000000"/>
                </a:solidFill>
                <a:effectLst/>
                <a:latin typeface="Open Sans" panose="020B0606030504020204" pitchFamily="34" charset="0"/>
              </a:rPr>
              <a:t>先入れ後出し））という</a:t>
            </a:r>
            <a:r>
              <a:rPr lang="ja-JP" altLang="en-US" dirty="0"/>
              <a:t>データ操作ルール</a:t>
            </a:r>
            <a:r>
              <a:rPr lang="ja-JP" altLang="en-US" b="0" i="0" dirty="0">
                <a:solidFill>
                  <a:srgbClr val="000000"/>
                </a:solidFill>
                <a:effectLst/>
                <a:latin typeface="Open Sans" panose="020B0606030504020204" pitchFamily="34" charset="0"/>
              </a:rPr>
              <a:t>で出し入れを行う</a:t>
            </a:r>
            <a:r>
              <a:rPr lang="ja-JP" altLang="en-US" dirty="0"/>
              <a:t>線形データ構造である</a:t>
            </a:r>
            <a:r>
              <a:rPr lang="ja-JP" altLang="en-US" b="0" i="0" dirty="0">
                <a:solidFill>
                  <a:srgbClr val="000000"/>
                </a:solidFill>
                <a:effectLst/>
                <a:latin typeface="Open Sans" panose="020B0606030504020204" pitchFamily="34" charset="0"/>
              </a:rPr>
              <a:t>。</a:t>
            </a:r>
            <a:endParaRPr kumimoji="1" lang="ja-JP" altLang="en-US" dirty="0"/>
          </a:p>
        </p:txBody>
      </p:sp>
      <p:grpSp>
        <p:nvGrpSpPr>
          <p:cNvPr id="97" name="グループ化 96">
            <a:extLst>
              <a:ext uri="{FF2B5EF4-FFF2-40B4-BE49-F238E27FC236}">
                <a16:creationId xmlns:a16="http://schemas.microsoft.com/office/drawing/2014/main" id="{DBF3406D-DC2B-42B2-8FC0-05540ED47F8F}"/>
              </a:ext>
            </a:extLst>
          </p:cNvPr>
          <p:cNvGrpSpPr/>
          <p:nvPr/>
        </p:nvGrpSpPr>
        <p:grpSpPr>
          <a:xfrm>
            <a:off x="457200" y="2343704"/>
            <a:ext cx="8229599" cy="4049091"/>
            <a:chOff x="457200" y="2534270"/>
            <a:chExt cx="8229599" cy="4049091"/>
          </a:xfrm>
        </p:grpSpPr>
        <p:sp>
          <p:nvSpPr>
            <p:cNvPr id="82" name="正方形/長方形 81">
              <a:extLst>
                <a:ext uri="{FF2B5EF4-FFF2-40B4-BE49-F238E27FC236}">
                  <a16:creationId xmlns:a16="http://schemas.microsoft.com/office/drawing/2014/main" id="{CF260EF0-8EF7-497F-8337-075B11FA8809}"/>
                </a:ext>
              </a:extLst>
            </p:cNvPr>
            <p:cNvSpPr/>
            <p:nvPr/>
          </p:nvSpPr>
          <p:spPr>
            <a:xfrm>
              <a:off x="457200" y="2534270"/>
              <a:ext cx="8229599" cy="404909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4" name="グループ化 33">
              <a:extLst>
                <a:ext uri="{FF2B5EF4-FFF2-40B4-BE49-F238E27FC236}">
                  <a16:creationId xmlns:a16="http://schemas.microsoft.com/office/drawing/2014/main" id="{892F000D-ED22-4EBA-95A7-F0040DE67A0B}"/>
                </a:ext>
              </a:extLst>
            </p:cNvPr>
            <p:cNvGrpSpPr/>
            <p:nvPr/>
          </p:nvGrpSpPr>
          <p:grpSpPr>
            <a:xfrm>
              <a:off x="1466725" y="3650365"/>
              <a:ext cx="687544" cy="2761890"/>
              <a:chOff x="1313896" y="2032986"/>
              <a:chExt cx="807867" cy="3178206"/>
            </a:xfrm>
          </p:grpSpPr>
          <p:grpSp>
            <p:nvGrpSpPr>
              <p:cNvPr id="9" name="グループ化 8">
                <a:extLst>
                  <a:ext uri="{FF2B5EF4-FFF2-40B4-BE49-F238E27FC236}">
                    <a16:creationId xmlns:a16="http://schemas.microsoft.com/office/drawing/2014/main" id="{BBF14F05-6254-4465-BBA3-D9982B0AE1EF}"/>
                  </a:ext>
                </a:extLst>
              </p:cNvPr>
              <p:cNvGrpSpPr/>
              <p:nvPr/>
            </p:nvGrpSpPr>
            <p:grpSpPr>
              <a:xfrm>
                <a:off x="1417913" y="3322287"/>
                <a:ext cx="582229" cy="1743608"/>
                <a:chOff x="1391280" y="2738613"/>
                <a:chExt cx="582229" cy="1743608"/>
              </a:xfrm>
            </p:grpSpPr>
            <p:sp>
              <p:nvSpPr>
                <p:cNvPr id="4" name="正方形/長方形 3">
                  <a:extLst>
                    <a:ext uri="{FF2B5EF4-FFF2-40B4-BE49-F238E27FC236}">
                      <a16:creationId xmlns:a16="http://schemas.microsoft.com/office/drawing/2014/main" id="{99A7E958-1074-4C84-A6D3-DFD6571D4FB1}"/>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正方形/長方形 4">
                  <a:extLst>
                    <a:ext uri="{FF2B5EF4-FFF2-40B4-BE49-F238E27FC236}">
                      <a16:creationId xmlns:a16="http://schemas.microsoft.com/office/drawing/2014/main" id="{72406040-9900-415B-A391-5F9099A31C13}"/>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6" name="正方形/長方形 5">
                  <a:extLst>
                    <a:ext uri="{FF2B5EF4-FFF2-40B4-BE49-F238E27FC236}">
                      <a16:creationId xmlns:a16="http://schemas.microsoft.com/office/drawing/2014/main" id="{5A0B14C2-D61E-40FA-A38A-0E8EBD5B2E06}"/>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11" name="コネクタ: カギ線 10">
                <a:extLst>
                  <a:ext uri="{FF2B5EF4-FFF2-40B4-BE49-F238E27FC236}">
                    <a16:creationId xmlns:a16="http://schemas.microsoft.com/office/drawing/2014/main" id="{5F048D54-6E4A-49C2-9475-D56030E4BF03}"/>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DAD69F7-F24B-4F68-A8AF-B2D050B57102}"/>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89" name="グループ化 88">
              <a:extLst>
                <a:ext uri="{FF2B5EF4-FFF2-40B4-BE49-F238E27FC236}">
                  <a16:creationId xmlns:a16="http://schemas.microsoft.com/office/drawing/2014/main" id="{7FE43897-11CC-46BE-A3F3-F08F3EA1BE63}"/>
                </a:ext>
              </a:extLst>
            </p:cNvPr>
            <p:cNvGrpSpPr/>
            <p:nvPr/>
          </p:nvGrpSpPr>
          <p:grpSpPr>
            <a:xfrm>
              <a:off x="3002655" y="2631731"/>
              <a:ext cx="4888594" cy="3772812"/>
              <a:chOff x="3404193" y="2633200"/>
              <a:chExt cx="4888594" cy="3772812"/>
            </a:xfrm>
          </p:grpSpPr>
          <p:sp>
            <p:nvSpPr>
              <p:cNvPr id="7" name="正方形/長方形 6">
                <a:extLst>
                  <a:ext uri="{FF2B5EF4-FFF2-40B4-BE49-F238E27FC236}">
                    <a16:creationId xmlns:a16="http://schemas.microsoft.com/office/drawing/2014/main" id="{5D538371-059B-438A-8EFA-9DFC82EC4C90}"/>
                  </a:ext>
                </a:extLst>
              </p:cNvPr>
              <p:cNvSpPr/>
              <p:nvPr/>
            </p:nvSpPr>
            <p:spPr>
              <a:xfrm>
                <a:off x="3596621" y="3003303"/>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8" name="正方形/長方形 7">
                <a:extLst>
                  <a:ext uri="{FF2B5EF4-FFF2-40B4-BE49-F238E27FC236}">
                    <a16:creationId xmlns:a16="http://schemas.microsoft.com/office/drawing/2014/main" id="{26F43135-F6CF-4C19-BD4A-95D8078A46FD}"/>
                  </a:ext>
                </a:extLst>
              </p:cNvPr>
              <p:cNvSpPr/>
              <p:nvPr/>
            </p:nvSpPr>
            <p:spPr>
              <a:xfrm>
                <a:off x="4799157" y="3003303"/>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5" name="グループ化 34">
                <a:extLst>
                  <a:ext uri="{FF2B5EF4-FFF2-40B4-BE49-F238E27FC236}">
                    <a16:creationId xmlns:a16="http://schemas.microsoft.com/office/drawing/2014/main" id="{3C0DEAC9-7DBC-4B9A-A94D-140771BEF336}"/>
                  </a:ext>
                </a:extLst>
              </p:cNvPr>
              <p:cNvGrpSpPr/>
              <p:nvPr/>
            </p:nvGrpSpPr>
            <p:grpSpPr>
              <a:xfrm>
                <a:off x="4006596" y="3640735"/>
                <a:ext cx="687544" cy="2761890"/>
                <a:chOff x="1313896" y="2032986"/>
                <a:chExt cx="807867" cy="3178206"/>
              </a:xfrm>
            </p:grpSpPr>
            <p:grpSp>
              <p:nvGrpSpPr>
                <p:cNvPr id="36" name="グループ化 35">
                  <a:extLst>
                    <a:ext uri="{FF2B5EF4-FFF2-40B4-BE49-F238E27FC236}">
                      <a16:creationId xmlns:a16="http://schemas.microsoft.com/office/drawing/2014/main" id="{42F9892F-28C3-4712-8230-529C8064E7EE}"/>
                    </a:ext>
                  </a:extLst>
                </p:cNvPr>
                <p:cNvGrpSpPr/>
                <p:nvPr/>
              </p:nvGrpSpPr>
              <p:grpSpPr>
                <a:xfrm>
                  <a:off x="1417913" y="3322287"/>
                  <a:ext cx="582229" cy="1743608"/>
                  <a:chOff x="1391280" y="2738613"/>
                  <a:chExt cx="582229" cy="1743608"/>
                </a:xfrm>
              </p:grpSpPr>
              <p:sp>
                <p:nvSpPr>
                  <p:cNvPr id="39" name="正方形/長方形 38">
                    <a:extLst>
                      <a:ext uri="{FF2B5EF4-FFF2-40B4-BE49-F238E27FC236}">
                        <a16:creationId xmlns:a16="http://schemas.microsoft.com/office/drawing/2014/main" id="{13EF5A3D-8F5E-468E-81AC-D9BAF3BB4653}"/>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0" name="正方形/長方形 39">
                    <a:extLst>
                      <a:ext uri="{FF2B5EF4-FFF2-40B4-BE49-F238E27FC236}">
                        <a16:creationId xmlns:a16="http://schemas.microsoft.com/office/drawing/2014/main" id="{4DB01673-9CE7-49DE-B872-C2CC0EA0745E}"/>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1" name="正方形/長方形 40">
                    <a:extLst>
                      <a:ext uri="{FF2B5EF4-FFF2-40B4-BE49-F238E27FC236}">
                        <a16:creationId xmlns:a16="http://schemas.microsoft.com/office/drawing/2014/main" id="{78593183-3F30-4C85-88C6-F985B7BC6911}"/>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37" name="コネクタ: カギ線 36">
                  <a:extLst>
                    <a:ext uri="{FF2B5EF4-FFF2-40B4-BE49-F238E27FC236}">
                      <a16:creationId xmlns:a16="http://schemas.microsoft.com/office/drawing/2014/main" id="{A179DF0B-EFA5-4CEF-BA0F-4EA5646005CC}"/>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30029A6-888B-439C-847E-CE508F4268F8}"/>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1E6FDA4A-8286-4AA7-96B9-41F84D6FBE35}"/>
                  </a:ext>
                </a:extLst>
              </p:cNvPr>
              <p:cNvGrpSpPr/>
              <p:nvPr/>
            </p:nvGrpSpPr>
            <p:grpSpPr>
              <a:xfrm>
                <a:off x="5206145" y="3636410"/>
                <a:ext cx="687544" cy="2761890"/>
                <a:chOff x="1313896" y="2032986"/>
                <a:chExt cx="807867" cy="3178206"/>
              </a:xfrm>
            </p:grpSpPr>
            <p:grpSp>
              <p:nvGrpSpPr>
                <p:cNvPr id="43" name="グループ化 42">
                  <a:extLst>
                    <a:ext uri="{FF2B5EF4-FFF2-40B4-BE49-F238E27FC236}">
                      <a16:creationId xmlns:a16="http://schemas.microsoft.com/office/drawing/2014/main" id="{A0F530A3-AD79-4195-8BB1-71A21B22C5D8}"/>
                    </a:ext>
                  </a:extLst>
                </p:cNvPr>
                <p:cNvGrpSpPr/>
                <p:nvPr/>
              </p:nvGrpSpPr>
              <p:grpSpPr>
                <a:xfrm>
                  <a:off x="1417913" y="3322287"/>
                  <a:ext cx="582229" cy="1743608"/>
                  <a:chOff x="1391280" y="2738613"/>
                  <a:chExt cx="582229" cy="1743608"/>
                </a:xfrm>
              </p:grpSpPr>
              <p:sp>
                <p:nvSpPr>
                  <p:cNvPr id="46" name="正方形/長方形 45">
                    <a:extLst>
                      <a:ext uri="{FF2B5EF4-FFF2-40B4-BE49-F238E27FC236}">
                        <a16:creationId xmlns:a16="http://schemas.microsoft.com/office/drawing/2014/main" id="{AFFD7B2E-C515-4425-BDE0-6AAD66683D57}"/>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7" name="正方形/長方形 46">
                    <a:extLst>
                      <a:ext uri="{FF2B5EF4-FFF2-40B4-BE49-F238E27FC236}">
                        <a16:creationId xmlns:a16="http://schemas.microsoft.com/office/drawing/2014/main" id="{FED84A51-1039-4824-9FC8-51F404E8F73E}"/>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8" name="正方形/長方形 47">
                    <a:extLst>
                      <a:ext uri="{FF2B5EF4-FFF2-40B4-BE49-F238E27FC236}">
                        <a16:creationId xmlns:a16="http://schemas.microsoft.com/office/drawing/2014/main" id="{F5041769-A193-4270-934F-F8C585ADD2AC}"/>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44" name="コネクタ: カギ線 43">
                  <a:extLst>
                    <a:ext uri="{FF2B5EF4-FFF2-40B4-BE49-F238E27FC236}">
                      <a16:creationId xmlns:a16="http://schemas.microsoft.com/office/drawing/2014/main" id="{72798532-F739-444E-880B-4343AA515F6A}"/>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A2A6735-D590-4F23-BFEB-6005A6424B1F}"/>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8F2227AA-B94B-46B2-AABB-B279F8699FC0}"/>
                  </a:ext>
                </a:extLst>
              </p:cNvPr>
              <p:cNvGrpSpPr/>
              <p:nvPr/>
            </p:nvGrpSpPr>
            <p:grpSpPr>
              <a:xfrm>
                <a:off x="6405694" y="3644122"/>
                <a:ext cx="687544" cy="2761890"/>
                <a:chOff x="1313896" y="2032986"/>
                <a:chExt cx="807867" cy="3178206"/>
              </a:xfrm>
            </p:grpSpPr>
            <p:grpSp>
              <p:nvGrpSpPr>
                <p:cNvPr id="50" name="グループ化 49">
                  <a:extLst>
                    <a:ext uri="{FF2B5EF4-FFF2-40B4-BE49-F238E27FC236}">
                      <a16:creationId xmlns:a16="http://schemas.microsoft.com/office/drawing/2014/main" id="{2DA6AC5A-F8D2-4BF4-8464-5BD06481D1A7}"/>
                    </a:ext>
                  </a:extLst>
                </p:cNvPr>
                <p:cNvGrpSpPr/>
                <p:nvPr/>
              </p:nvGrpSpPr>
              <p:grpSpPr>
                <a:xfrm>
                  <a:off x="1417913" y="3322287"/>
                  <a:ext cx="582229" cy="1743608"/>
                  <a:chOff x="1391280" y="2738613"/>
                  <a:chExt cx="582229" cy="1743608"/>
                </a:xfrm>
              </p:grpSpPr>
              <p:sp>
                <p:nvSpPr>
                  <p:cNvPr id="53" name="正方形/長方形 52">
                    <a:extLst>
                      <a:ext uri="{FF2B5EF4-FFF2-40B4-BE49-F238E27FC236}">
                        <a16:creationId xmlns:a16="http://schemas.microsoft.com/office/drawing/2014/main" id="{C03CC069-1DDC-4CAC-AC06-192DAB3698ED}"/>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4" name="正方形/長方形 53">
                    <a:extLst>
                      <a:ext uri="{FF2B5EF4-FFF2-40B4-BE49-F238E27FC236}">
                        <a16:creationId xmlns:a16="http://schemas.microsoft.com/office/drawing/2014/main" id="{108B9D02-3180-4A13-8A9B-26CBAD802294}"/>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55" name="正方形/長方形 54">
                    <a:extLst>
                      <a:ext uri="{FF2B5EF4-FFF2-40B4-BE49-F238E27FC236}">
                        <a16:creationId xmlns:a16="http://schemas.microsoft.com/office/drawing/2014/main" id="{F8E28CE0-CE9F-4537-AC49-6D53024D1255}"/>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51" name="コネクタ: カギ線 50">
                  <a:extLst>
                    <a:ext uri="{FF2B5EF4-FFF2-40B4-BE49-F238E27FC236}">
                      <a16:creationId xmlns:a16="http://schemas.microsoft.com/office/drawing/2014/main" id="{D42C3B20-6AD6-437C-92B5-A94700822E56}"/>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0F3B13-6A3D-4060-B122-470B7A00A5C8}"/>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84B6EDDA-81E6-4013-9247-C1F844749985}"/>
                  </a:ext>
                </a:extLst>
              </p:cNvPr>
              <p:cNvGrpSpPr/>
              <p:nvPr/>
            </p:nvGrpSpPr>
            <p:grpSpPr>
              <a:xfrm>
                <a:off x="7605243" y="3634069"/>
                <a:ext cx="687544" cy="2761890"/>
                <a:chOff x="1313896" y="2032986"/>
                <a:chExt cx="807867" cy="3178206"/>
              </a:xfrm>
            </p:grpSpPr>
            <p:grpSp>
              <p:nvGrpSpPr>
                <p:cNvPr id="57" name="グループ化 56">
                  <a:extLst>
                    <a:ext uri="{FF2B5EF4-FFF2-40B4-BE49-F238E27FC236}">
                      <a16:creationId xmlns:a16="http://schemas.microsoft.com/office/drawing/2014/main" id="{101500DE-CA9F-4BFB-944E-35BE60B923A4}"/>
                    </a:ext>
                  </a:extLst>
                </p:cNvPr>
                <p:cNvGrpSpPr/>
                <p:nvPr/>
              </p:nvGrpSpPr>
              <p:grpSpPr>
                <a:xfrm>
                  <a:off x="1417913" y="3322287"/>
                  <a:ext cx="582229" cy="1743608"/>
                  <a:chOff x="1391280" y="2738613"/>
                  <a:chExt cx="582229" cy="1743608"/>
                </a:xfrm>
              </p:grpSpPr>
              <p:sp>
                <p:nvSpPr>
                  <p:cNvPr id="60" name="正方形/長方形 59">
                    <a:extLst>
                      <a:ext uri="{FF2B5EF4-FFF2-40B4-BE49-F238E27FC236}">
                        <a16:creationId xmlns:a16="http://schemas.microsoft.com/office/drawing/2014/main" id="{0D9BC3D7-E309-4239-A963-A77445EC566D}"/>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1" name="正方形/長方形 60">
                    <a:extLst>
                      <a:ext uri="{FF2B5EF4-FFF2-40B4-BE49-F238E27FC236}">
                        <a16:creationId xmlns:a16="http://schemas.microsoft.com/office/drawing/2014/main" id="{FDA08ED5-3210-4E9D-A7E9-252513C614A0}"/>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62" name="正方形/長方形 61">
                    <a:extLst>
                      <a:ext uri="{FF2B5EF4-FFF2-40B4-BE49-F238E27FC236}">
                        <a16:creationId xmlns:a16="http://schemas.microsoft.com/office/drawing/2014/main" id="{A652F250-76BF-4E05-99BF-62472A06DBE6}"/>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58" name="コネクタ: カギ線 57">
                  <a:extLst>
                    <a:ext uri="{FF2B5EF4-FFF2-40B4-BE49-F238E27FC236}">
                      <a16:creationId xmlns:a16="http://schemas.microsoft.com/office/drawing/2014/main" id="{434AE265-6CD9-450C-B1D5-AB9919D42A99}"/>
                    </a:ext>
                  </a:extLst>
                </p:cNvPr>
                <p:cNvCxnSpPr>
                  <a:cxnSpLocks/>
                </p:cNvCxnSpPr>
                <p:nvPr/>
              </p:nvCxnSpPr>
              <p:spPr>
                <a:xfrm rot="16200000" flipH="1">
                  <a:off x="133164" y="3222594"/>
                  <a:ext cx="3160456" cy="798991"/>
                </a:xfrm>
                <a:prstGeom prst="bentConnector3">
                  <a:avLst>
                    <a:gd name="adj1" fmla="val 100000"/>
                  </a:avLst>
                </a:prstGeom>
                <a:ln w="28575"/>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00D7B186-6F39-4392-AB1E-5B5D72F9A61E}"/>
                    </a:ext>
                  </a:extLst>
                </p:cNvPr>
                <p:cNvCxnSpPr/>
                <p:nvPr/>
              </p:nvCxnSpPr>
              <p:spPr>
                <a:xfrm flipV="1">
                  <a:off x="2121763" y="2032986"/>
                  <a:ext cx="0" cy="317820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3" name="正方形/長方形 62">
                <a:extLst>
                  <a:ext uri="{FF2B5EF4-FFF2-40B4-BE49-F238E27FC236}">
                    <a16:creationId xmlns:a16="http://schemas.microsoft.com/office/drawing/2014/main" id="{55F958D3-9D87-4B45-A175-56197331C8EE}"/>
                  </a:ext>
                </a:extLst>
              </p:cNvPr>
              <p:cNvSpPr/>
              <p:nvPr/>
            </p:nvSpPr>
            <p:spPr>
              <a:xfrm>
                <a:off x="5294669" y="4229369"/>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64" name="正方形/長方形 63">
                <a:extLst>
                  <a:ext uri="{FF2B5EF4-FFF2-40B4-BE49-F238E27FC236}">
                    <a16:creationId xmlns:a16="http://schemas.microsoft.com/office/drawing/2014/main" id="{1FA324C0-EE34-402F-93B8-092D04E2260B}"/>
                  </a:ext>
                </a:extLst>
              </p:cNvPr>
              <p:cNvSpPr/>
              <p:nvPr/>
            </p:nvSpPr>
            <p:spPr>
              <a:xfrm>
                <a:off x="7693183" y="4231744"/>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65" name="正方形/長方形 64">
                <a:extLst>
                  <a:ext uri="{FF2B5EF4-FFF2-40B4-BE49-F238E27FC236}">
                    <a16:creationId xmlns:a16="http://schemas.microsoft.com/office/drawing/2014/main" id="{F0EE0601-D5B4-4A37-8D26-D15517730776}"/>
                  </a:ext>
                </a:extLst>
              </p:cNvPr>
              <p:cNvSpPr/>
              <p:nvPr/>
            </p:nvSpPr>
            <p:spPr>
              <a:xfrm>
                <a:off x="6494155" y="423708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66" name="正方形/長方形 65">
                <a:extLst>
                  <a:ext uri="{FF2B5EF4-FFF2-40B4-BE49-F238E27FC236}">
                    <a16:creationId xmlns:a16="http://schemas.microsoft.com/office/drawing/2014/main" id="{D4B190C1-DC5A-4A6B-B244-7E3CD5A20404}"/>
                  </a:ext>
                </a:extLst>
              </p:cNvPr>
              <p:cNvSpPr/>
              <p:nvPr/>
            </p:nvSpPr>
            <p:spPr>
              <a:xfrm>
                <a:off x="5998705" y="299834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a:extLst>
                  <a:ext uri="{FF2B5EF4-FFF2-40B4-BE49-F238E27FC236}">
                    <a16:creationId xmlns:a16="http://schemas.microsoft.com/office/drawing/2014/main" id="{A8E948B7-6D23-4465-A25B-A79D5AF2AD0F}"/>
                  </a:ext>
                </a:extLst>
              </p:cNvPr>
              <p:cNvSpPr/>
              <p:nvPr/>
            </p:nvSpPr>
            <p:spPr>
              <a:xfrm>
                <a:off x="6494154" y="3709625"/>
                <a:ext cx="495512" cy="460300"/>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a:extLst>
                  <a:ext uri="{FF2B5EF4-FFF2-40B4-BE49-F238E27FC236}">
                    <a16:creationId xmlns:a16="http://schemas.microsoft.com/office/drawing/2014/main" id="{C04720CA-6E6F-47FD-8141-7905873D3C01}"/>
                  </a:ext>
                </a:extLst>
              </p:cNvPr>
              <p:cNvSpPr/>
              <p:nvPr/>
            </p:nvSpPr>
            <p:spPr>
              <a:xfrm>
                <a:off x="7198252" y="299834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cxnSp>
            <p:nvCxnSpPr>
              <p:cNvPr id="70" name="コネクタ: 曲線 69">
                <a:extLst>
                  <a:ext uri="{FF2B5EF4-FFF2-40B4-BE49-F238E27FC236}">
                    <a16:creationId xmlns:a16="http://schemas.microsoft.com/office/drawing/2014/main" id="{9F3E33A3-366D-447F-B898-119225DC0206}"/>
                  </a:ext>
                </a:extLst>
              </p:cNvPr>
              <p:cNvCxnSpPr>
                <a:cxnSpLocks/>
                <a:stCxn id="7" idx="3"/>
                <a:endCxn id="41" idx="0"/>
              </p:cNvCxnSpPr>
              <p:nvPr/>
            </p:nvCxnSpPr>
            <p:spPr>
              <a:xfrm>
                <a:off x="4092134" y="3233453"/>
                <a:ext cx="250744" cy="152769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曲線 72">
                <a:extLst>
                  <a:ext uri="{FF2B5EF4-FFF2-40B4-BE49-F238E27FC236}">
                    <a16:creationId xmlns:a16="http://schemas.microsoft.com/office/drawing/2014/main" id="{C570E58F-D5C7-40CF-BC82-5B44A1338A77}"/>
                  </a:ext>
                </a:extLst>
              </p:cNvPr>
              <p:cNvCxnSpPr>
                <a:cxnSpLocks/>
                <a:stCxn id="8" idx="3"/>
                <a:endCxn id="63" idx="0"/>
              </p:cNvCxnSpPr>
              <p:nvPr/>
            </p:nvCxnSpPr>
            <p:spPr>
              <a:xfrm>
                <a:off x="5294669" y="3233453"/>
                <a:ext cx="247757" cy="99591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曲線 75">
                <a:extLst>
                  <a:ext uri="{FF2B5EF4-FFF2-40B4-BE49-F238E27FC236}">
                    <a16:creationId xmlns:a16="http://schemas.microsoft.com/office/drawing/2014/main" id="{78DB308A-B895-4E6F-B1E0-AA1ED9C30804}"/>
                  </a:ext>
                </a:extLst>
              </p:cNvPr>
              <p:cNvCxnSpPr>
                <a:cxnSpLocks/>
                <a:stCxn id="67" idx="0"/>
                <a:endCxn id="66" idx="3"/>
              </p:cNvCxnSpPr>
              <p:nvPr/>
            </p:nvCxnSpPr>
            <p:spPr>
              <a:xfrm rot="16200000" flipV="1">
                <a:off x="6377501" y="3345215"/>
                <a:ext cx="481127" cy="2476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コネクタ: 曲線 78">
                <a:extLst>
                  <a:ext uri="{FF2B5EF4-FFF2-40B4-BE49-F238E27FC236}">
                    <a16:creationId xmlns:a16="http://schemas.microsoft.com/office/drawing/2014/main" id="{4857A1B5-79F9-4E47-9A6F-80A33C53CA66}"/>
                  </a:ext>
                </a:extLst>
              </p:cNvPr>
              <p:cNvCxnSpPr>
                <a:cxnSpLocks/>
                <a:stCxn id="64" idx="0"/>
                <a:endCxn id="68" idx="3"/>
              </p:cNvCxnSpPr>
              <p:nvPr/>
            </p:nvCxnSpPr>
            <p:spPr>
              <a:xfrm rot="16200000" flipV="1">
                <a:off x="7315730" y="3606533"/>
                <a:ext cx="1003245" cy="2471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C9620681-7D66-4444-8BB7-80C8B923FE41}"/>
                  </a:ext>
                </a:extLst>
              </p:cNvPr>
              <p:cNvSpPr txBox="1"/>
              <p:nvPr/>
            </p:nvSpPr>
            <p:spPr>
              <a:xfrm>
                <a:off x="3404193" y="2633200"/>
                <a:ext cx="880369" cy="338554"/>
              </a:xfrm>
              <a:prstGeom prst="rect">
                <a:avLst/>
              </a:prstGeom>
              <a:noFill/>
            </p:spPr>
            <p:txBody>
              <a:bodyPr wrap="none" rtlCol="0">
                <a:spAutoFit/>
              </a:bodyPr>
              <a:lstStyle/>
              <a:p>
                <a:r>
                  <a:rPr lang="en-US" altLang="ja-JP" sz="1600" dirty="0"/>
                  <a:t>p</a:t>
                </a:r>
                <a:r>
                  <a:rPr kumimoji="1" lang="en-US" altLang="ja-JP" sz="1600" dirty="0"/>
                  <a:t>ush(4)</a:t>
                </a:r>
                <a:endParaRPr kumimoji="1" lang="ja-JP" altLang="en-US" sz="1600" dirty="0"/>
              </a:p>
            </p:txBody>
          </p:sp>
          <p:sp>
            <p:nvSpPr>
              <p:cNvPr id="85" name="テキスト ボックス 84">
                <a:extLst>
                  <a:ext uri="{FF2B5EF4-FFF2-40B4-BE49-F238E27FC236}">
                    <a16:creationId xmlns:a16="http://schemas.microsoft.com/office/drawing/2014/main" id="{B0C78050-E06B-46E1-A131-3B2C0BE49593}"/>
                  </a:ext>
                </a:extLst>
              </p:cNvPr>
              <p:cNvSpPr txBox="1"/>
              <p:nvPr/>
            </p:nvSpPr>
            <p:spPr>
              <a:xfrm>
                <a:off x="4604022" y="2634797"/>
                <a:ext cx="880369" cy="338554"/>
              </a:xfrm>
              <a:prstGeom prst="rect">
                <a:avLst/>
              </a:prstGeom>
              <a:noFill/>
            </p:spPr>
            <p:txBody>
              <a:bodyPr wrap="none" rtlCol="0">
                <a:spAutoFit/>
              </a:bodyPr>
              <a:lstStyle/>
              <a:p>
                <a:r>
                  <a:rPr lang="en-US" altLang="ja-JP" sz="1600" dirty="0"/>
                  <a:t>p</a:t>
                </a:r>
                <a:r>
                  <a:rPr kumimoji="1" lang="en-US" altLang="ja-JP" sz="1600" dirty="0"/>
                  <a:t>ush(5)</a:t>
                </a:r>
                <a:endParaRPr kumimoji="1" lang="ja-JP" altLang="en-US" sz="1600" dirty="0"/>
              </a:p>
            </p:txBody>
          </p:sp>
          <p:sp>
            <p:nvSpPr>
              <p:cNvPr id="86" name="テキスト ボックス 85">
                <a:extLst>
                  <a:ext uri="{FF2B5EF4-FFF2-40B4-BE49-F238E27FC236}">
                    <a16:creationId xmlns:a16="http://schemas.microsoft.com/office/drawing/2014/main" id="{E496AB57-9FB7-44E6-8D12-B86FBDCBA550}"/>
                  </a:ext>
                </a:extLst>
              </p:cNvPr>
              <p:cNvSpPr txBox="1"/>
              <p:nvPr/>
            </p:nvSpPr>
            <p:spPr>
              <a:xfrm>
                <a:off x="5914479" y="2633200"/>
                <a:ext cx="663964" cy="338554"/>
              </a:xfrm>
              <a:prstGeom prst="rect">
                <a:avLst/>
              </a:prstGeom>
              <a:noFill/>
            </p:spPr>
            <p:txBody>
              <a:bodyPr wrap="none" rtlCol="0">
                <a:spAutoFit/>
              </a:bodyPr>
              <a:lstStyle/>
              <a:p>
                <a:r>
                  <a:rPr kumimoji="1" lang="en-US" altLang="ja-JP" sz="1600" dirty="0"/>
                  <a:t>pop()</a:t>
                </a:r>
                <a:endParaRPr kumimoji="1" lang="ja-JP" altLang="en-US" sz="1600" dirty="0"/>
              </a:p>
            </p:txBody>
          </p:sp>
          <p:sp>
            <p:nvSpPr>
              <p:cNvPr id="87" name="テキスト ボックス 86">
                <a:extLst>
                  <a:ext uri="{FF2B5EF4-FFF2-40B4-BE49-F238E27FC236}">
                    <a16:creationId xmlns:a16="http://schemas.microsoft.com/office/drawing/2014/main" id="{3043E12A-B9DD-4B0D-A341-0C0E79527A9B}"/>
                  </a:ext>
                </a:extLst>
              </p:cNvPr>
              <p:cNvSpPr txBox="1"/>
              <p:nvPr/>
            </p:nvSpPr>
            <p:spPr>
              <a:xfrm>
                <a:off x="7114308" y="2634646"/>
                <a:ext cx="663964" cy="338554"/>
              </a:xfrm>
              <a:prstGeom prst="rect">
                <a:avLst/>
              </a:prstGeom>
              <a:noFill/>
            </p:spPr>
            <p:txBody>
              <a:bodyPr wrap="none" rtlCol="0">
                <a:spAutoFit/>
              </a:bodyPr>
              <a:lstStyle/>
              <a:p>
                <a:r>
                  <a:rPr kumimoji="1" lang="en-US" altLang="ja-JP" sz="1600" dirty="0"/>
                  <a:t>pop()</a:t>
                </a:r>
                <a:endParaRPr kumimoji="1" lang="ja-JP" altLang="en-US" sz="1600" dirty="0"/>
              </a:p>
            </p:txBody>
          </p:sp>
        </p:grpSp>
        <p:sp>
          <p:nvSpPr>
            <p:cNvPr id="90" name="テキスト ボックス 89">
              <a:extLst>
                <a:ext uri="{FF2B5EF4-FFF2-40B4-BE49-F238E27FC236}">
                  <a16:creationId xmlns:a16="http://schemas.microsoft.com/office/drawing/2014/main" id="{A0142129-5F4B-457A-9046-85597A32BB1C}"/>
                </a:ext>
              </a:extLst>
            </p:cNvPr>
            <p:cNvSpPr txBox="1"/>
            <p:nvPr/>
          </p:nvSpPr>
          <p:spPr>
            <a:xfrm>
              <a:off x="2218755" y="3648447"/>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91" name="テキスト ボックス 90">
              <a:extLst>
                <a:ext uri="{FF2B5EF4-FFF2-40B4-BE49-F238E27FC236}">
                  <a16:creationId xmlns:a16="http://schemas.microsoft.com/office/drawing/2014/main" id="{E93C6573-BEDF-4161-BD96-3EBC9FB9F7B5}"/>
                </a:ext>
              </a:extLst>
            </p:cNvPr>
            <p:cNvSpPr txBox="1"/>
            <p:nvPr/>
          </p:nvSpPr>
          <p:spPr>
            <a:xfrm>
              <a:off x="2183115" y="6065989"/>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92" name="矢印: 右 91">
              <a:extLst>
                <a:ext uri="{FF2B5EF4-FFF2-40B4-BE49-F238E27FC236}">
                  <a16:creationId xmlns:a16="http://schemas.microsoft.com/office/drawing/2014/main" id="{254CC345-B315-4320-8F87-8BD6C3B790D8}"/>
                </a:ext>
              </a:extLst>
            </p:cNvPr>
            <p:cNvSpPr/>
            <p:nvPr/>
          </p:nvSpPr>
          <p:spPr>
            <a:xfrm>
              <a:off x="2628960" y="4677101"/>
              <a:ext cx="579891"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矢印: 右 92">
              <a:extLst>
                <a:ext uri="{FF2B5EF4-FFF2-40B4-BE49-F238E27FC236}">
                  <a16:creationId xmlns:a16="http://schemas.microsoft.com/office/drawing/2014/main" id="{AAC7BA98-2633-480C-B3B9-9F157DC2DB63}"/>
                </a:ext>
              </a:extLst>
            </p:cNvPr>
            <p:cNvSpPr/>
            <p:nvPr/>
          </p:nvSpPr>
          <p:spPr>
            <a:xfrm>
              <a:off x="4392628" y="4695912"/>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5" name="矢印: 右 94">
              <a:extLst>
                <a:ext uri="{FF2B5EF4-FFF2-40B4-BE49-F238E27FC236}">
                  <a16:creationId xmlns:a16="http://schemas.microsoft.com/office/drawing/2014/main" id="{2176EDB3-283F-4681-AF5E-47541EBBE346}"/>
                </a:ext>
              </a:extLst>
            </p:cNvPr>
            <p:cNvSpPr/>
            <p:nvPr/>
          </p:nvSpPr>
          <p:spPr>
            <a:xfrm>
              <a:off x="5592094" y="4677101"/>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矢印: 右 95">
              <a:extLst>
                <a:ext uri="{FF2B5EF4-FFF2-40B4-BE49-F238E27FC236}">
                  <a16:creationId xmlns:a16="http://schemas.microsoft.com/office/drawing/2014/main" id="{08CDA962-ACF8-44F6-81E9-1A33D4431FAC}"/>
                </a:ext>
              </a:extLst>
            </p:cNvPr>
            <p:cNvSpPr/>
            <p:nvPr/>
          </p:nvSpPr>
          <p:spPr>
            <a:xfrm>
              <a:off x="6791642" y="4696878"/>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9" name="矢印: 上下 68">
            <a:extLst>
              <a:ext uri="{FF2B5EF4-FFF2-40B4-BE49-F238E27FC236}">
                <a16:creationId xmlns:a16="http://schemas.microsoft.com/office/drawing/2014/main" id="{5109A861-AFAA-4DDD-8B95-C7E3E2BC8468}"/>
              </a:ext>
            </a:extLst>
          </p:cNvPr>
          <p:cNvSpPr/>
          <p:nvPr/>
        </p:nvSpPr>
        <p:spPr>
          <a:xfrm>
            <a:off x="1599038" y="3476900"/>
            <a:ext cx="397213" cy="541409"/>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76732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9A247-CF09-4145-86D3-B0CCCC2EAFC6}"/>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156CA72B-7A42-446D-8F2A-2ADCD22316A0}"/>
              </a:ext>
            </a:extLst>
          </p:cNvPr>
          <p:cNvSpPr>
            <a:spLocks noGrp="1"/>
          </p:cNvSpPr>
          <p:nvPr>
            <p:ph idx="1"/>
          </p:nvPr>
        </p:nvSpPr>
        <p:spPr/>
        <p:txBody>
          <a:bodyPr>
            <a:normAutofit/>
          </a:bodyPr>
          <a:lstStyle/>
          <a:p>
            <a:r>
              <a:rPr kumimoji="1" lang="ja-JP" altLang="en-US" sz="2000" dirty="0"/>
              <a:t>スタックの一般的な操作</a:t>
            </a:r>
          </a:p>
        </p:txBody>
      </p:sp>
      <p:sp>
        <p:nvSpPr>
          <p:cNvPr id="4" name="正方形/長方形 3">
            <a:extLst>
              <a:ext uri="{FF2B5EF4-FFF2-40B4-BE49-F238E27FC236}">
                <a16:creationId xmlns:a16="http://schemas.microsoft.com/office/drawing/2014/main" id="{6A95BEB8-38C2-4B16-949A-8821B646862C}"/>
              </a:ext>
            </a:extLst>
          </p:cNvPr>
          <p:cNvSpPr/>
          <p:nvPr/>
        </p:nvSpPr>
        <p:spPr>
          <a:xfrm>
            <a:off x="691800" y="1473639"/>
            <a:ext cx="7760400" cy="50425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Javascript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には組み込みのスタッククラスを持たないため配列をスタックとして使用する</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stack =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要素を上から追加する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最上位の要素にアクセス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peek = stack[stack.length-1];</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最上位の</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要素を取り出す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pop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stack.pop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size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スタックが空か否かを判定する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is_empty</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p:txBody>
      </p:sp>
    </p:spTree>
    <p:extLst>
      <p:ext uri="{BB962C8B-B14F-4D97-AF65-F5344CB8AC3E}">
        <p14:creationId xmlns:p14="http://schemas.microsoft.com/office/powerpoint/2010/main" val="226448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a:xfrm>
            <a:off x="457200" y="991270"/>
            <a:ext cx="8229600" cy="2422684"/>
          </a:xfrm>
        </p:spPr>
        <p:txBody>
          <a:bodyPr>
            <a:normAutofit lnSpcReduction="10000"/>
          </a:bodyPr>
          <a:lstStyle/>
          <a:p>
            <a:r>
              <a:rPr kumimoji="1" lang="ja-JP" altLang="en-US" sz="2000" dirty="0"/>
              <a:t>スタックの実装</a:t>
            </a:r>
            <a:endParaRPr lang="en-US" altLang="ja-JP" sz="2000" dirty="0"/>
          </a:p>
          <a:p>
            <a:pPr marL="0" indent="0">
              <a:buNone/>
            </a:pPr>
            <a:r>
              <a:rPr kumimoji="1" lang="ja-JP" altLang="en-US" dirty="0"/>
              <a:t>　</a:t>
            </a:r>
            <a:r>
              <a:rPr lang="ja-JP" altLang="en-US" b="0" i="0" dirty="0">
                <a:solidFill>
                  <a:srgbClr val="1D1D20"/>
                </a:solidFill>
                <a:effectLst/>
                <a:latin typeface="-apple-system"/>
              </a:rPr>
              <a:t>スタックは要素を先入れ先出しと指定するため、スタックの先頭にのみ要素を追加または削除ができる。 ただし、配列またはリストは任意の場所に要素を削除や追加できるため、</a:t>
            </a:r>
            <a:r>
              <a:rPr lang="ja-JP" altLang="en-US" b="1" i="0" dirty="0">
                <a:solidFill>
                  <a:srgbClr val="1D1D20"/>
                </a:solidFill>
                <a:effectLst/>
                <a:latin typeface="-apple-system"/>
              </a:rPr>
              <a:t>スタックは制約付き配列またはリストと見なすことができる</a:t>
            </a:r>
            <a:r>
              <a:rPr lang="ja-JP" altLang="en-US" b="0" i="0" dirty="0">
                <a:solidFill>
                  <a:srgbClr val="1D1D20"/>
                </a:solidFill>
                <a:effectLst/>
                <a:latin typeface="-apple-system"/>
              </a:rPr>
              <a:t>。</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 つまり、配列またはチェーン リストの一部を無関係に </a:t>
            </a:r>
            <a:r>
              <a:rPr lang="en-US" altLang="ja-JP" b="0" i="0" dirty="0">
                <a:solidFill>
                  <a:srgbClr val="1D1D20"/>
                </a:solidFill>
                <a:effectLst/>
                <a:latin typeface="-apple-system"/>
              </a:rPr>
              <a:t>“</a:t>
            </a:r>
            <a:r>
              <a:rPr lang="ja-JP" altLang="en-US" b="0" i="0" dirty="0">
                <a:solidFill>
                  <a:srgbClr val="1D1D20"/>
                </a:solidFill>
                <a:effectLst/>
                <a:latin typeface="-apple-system"/>
              </a:rPr>
              <a:t>マスク</a:t>
            </a:r>
            <a:r>
              <a:rPr lang="en-US" altLang="ja-JP" b="0" i="0" dirty="0">
                <a:solidFill>
                  <a:srgbClr val="1D1D20"/>
                </a:solidFill>
                <a:effectLst/>
                <a:latin typeface="-apple-system"/>
              </a:rPr>
              <a:t>” </a:t>
            </a:r>
            <a:r>
              <a:rPr lang="ja-JP" altLang="en-US" b="0" i="0" dirty="0">
                <a:solidFill>
                  <a:srgbClr val="1D1D20"/>
                </a:solidFill>
                <a:effectLst/>
                <a:latin typeface="-apple-system"/>
              </a:rPr>
              <a:t>して、スタックの要件に外部表現ロジックを適合させることができる。</a:t>
            </a:r>
            <a:endParaRPr lang="en-US" altLang="ja-JP" b="0" i="0" dirty="0">
              <a:solidFill>
                <a:srgbClr val="1D1D20"/>
              </a:solidFill>
              <a:effectLst/>
              <a:latin typeface="-apple-system"/>
            </a:endParaRPr>
          </a:p>
          <a:p>
            <a:pPr marL="0" indent="0">
              <a:buNone/>
            </a:pPr>
            <a:endParaRPr kumimoji="1" lang="en-US" altLang="ja-JP" dirty="0"/>
          </a:p>
          <a:p>
            <a:pPr marL="457200" indent="-457200">
              <a:buFont typeface="+mj-ea"/>
              <a:buAutoNum type="circleNumDbPlain"/>
            </a:pPr>
            <a:r>
              <a:rPr kumimoji="1" lang="ja-JP" altLang="en-US" sz="2000" dirty="0"/>
              <a:t>連結リストに基づく実装</a:t>
            </a:r>
            <a:endParaRPr kumimoji="1" lang="en-US" altLang="ja-JP" sz="2000" dirty="0"/>
          </a:p>
        </p:txBody>
      </p:sp>
      <p:grpSp>
        <p:nvGrpSpPr>
          <p:cNvPr id="4" name="グループ化 3">
            <a:extLst>
              <a:ext uri="{FF2B5EF4-FFF2-40B4-BE49-F238E27FC236}">
                <a16:creationId xmlns:a16="http://schemas.microsoft.com/office/drawing/2014/main" id="{C970D0D1-219C-4C9D-8566-8922F8E36038}"/>
              </a:ext>
            </a:extLst>
          </p:cNvPr>
          <p:cNvGrpSpPr/>
          <p:nvPr/>
        </p:nvGrpSpPr>
        <p:grpSpPr>
          <a:xfrm>
            <a:off x="3790766" y="3481109"/>
            <a:ext cx="4896034" cy="2963796"/>
            <a:chOff x="457201" y="3429000"/>
            <a:chExt cx="4896034" cy="2963796"/>
          </a:xfrm>
        </p:grpSpPr>
        <p:sp>
          <p:nvSpPr>
            <p:cNvPr id="5" name="正方形/長方形 4">
              <a:extLst>
                <a:ext uri="{FF2B5EF4-FFF2-40B4-BE49-F238E27FC236}">
                  <a16:creationId xmlns:a16="http://schemas.microsoft.com/office/drawing/2014/main" id="{1E1F4E4C-D835-4744-871E-960FA3490E77}"/>
                </a:ext>
              </a:extLst>
            </p:cNvPr>
            <p:cNvSpPr/>
            <p:nvPr/>
          </p:nvSpPr>
          <p:spPr>
            <a:xfrm>
              <a:off x="457201" y="3429000"/>
              <a:ext cx="4896034" cy="296379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95E5B910-49CA-45C6-8D93-2C96E177D027}"/>
                </a:ext>
              </a:extLst>
            </p:cNvPr>
            <p:cNvGrpSpPr/>
            <p:nvPr/>
          </p:nvGrpSpPr>
          <p:grpSpPr>
            <a:xfrm>
              <a:off x="1555250" y="4580213"/>
              <a:ext cx="495512" cy="1515211"/>
              <a:chOff x="1391280" y="2738613"/>
              <a:chExt cx="582229" cy="1743608"/>
            </a:xfrm>
          </p:grpSpPr>
          <p:sp>
            <p:nvSpPr>
              <p:cNvPr id="18" name="正方形/長方形 17">
                <a:extLst>
                  <a:ext uri="{FF2B5EF4-FFF2-40B4-BE49-F238E27FC236}">
                    <a16:creationId xmlns:a16="http://schemas.microsoft.com/office/drawing/2014/main" id="{4B96C302-7E6B-43E1-88B0-59886506B94B}"/>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9" name="正方形/長方形 18">
                <a:extLst>
                  <a:ext uri="{FF2B5EF4-FFF2-40B4-BE49-F238E27FC236}">
                    <a16:creationId xmlns:a16="http://schemas.microsoft.com/office/drawing/2014/main" id="{51A6F5EE-CEEF-4EB2-BE56-F015EF7CF3B8}"/>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0" name="正方形/長方形 19">
                <a:extLst>
                  <a:ext uri="{FF2B5EF4-FFF2-40B4-BE49-F238E27FC236}">
                    <a16:creationId xmlns:a16="http://schemas.microsoft.com/office/drawing/2014/main" id="{6719B8C5-70B1-4E8A-A10B-8B0721F71DDF}"/>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7" name="コネクタ: カギ線 6">
              <a:extLst>
                <a:ext uri="{FF2B5EF4-FFF2-40B4-BE49-F238E27FC236}">
                  <a16:creationId xmlns:a16="http://schemas.microsoft.com/office/drawing/2014/main" id="{5B972857-D1CD-481F-9DB8-AE72B238905E}"/>
                </a:ext>
              </a:extLst>
            </p:cNvPr>
            <p:cNvCxnSpPr>
              <a:cxnSpLocks/>
            </p:cNvCxnSpPr>
            <p:nvPr/>
          </p:nvCxnSpPr>
          <p:spPr>
            <a:xfrm rot="16200000" flipH="1">
              <a:off x="594454" y="4661713"/>
              <a:ext cx="2432087" cy="672438"/>
            </a:xfrm>
            <a:prstGeom prst="bentConnector3">
              <a:avLst>
                <a:gd name="adj1" fmla="val 100008"/>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D3B65F7-A5CA-415F-85F8-8148455F0E3C}"/>
                </a:ext>
              </a:extLst>
            </p:cNvPr>
            <p:cNvCxnSpPr>
              <a:cxnSpLocks/>
            </p:cNvCxnSpPr>
            <p:nvPr/>
          </p:nvCxnSpPr>
          <p:spPr>
            <a:xfrm flipH="1" flipV="1">
              <a:off x="2146716" y="3781887"/>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5E1CDCB6-FF69-4FBB-A071-36943885A18F}"/>
                </a:ext>
              </a:extLst>
            </p:cNvPr>
            <p:cNvSpPr/>
            <p:nvPr/>
          </p:nvSpPr>
          <p:spPr>
            <a:xfrm>
              <a:off x="1562804" y="4052757"/>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nvGrpSpPr>
            <p:cNvPr id="10" name="グループ化 9">
              <a:extLst>
                <a:ext uri="{FF2B5EF4-FFF2-40B4-BE49-F238E27FC236}">
                  <a16:creationId xmlns:a16="http://schemas.microsoft.com/office/drawing/2014/main" id="{D26647E1-C5B1-48DF-8077-F171AE249728}"/>
                </a:ext>
              </a:extLst>
            </p:cNvPr>
            <p:cNvGrpSpPr/>
            <p:nvPr/>
          </p:nvGrpSpPr>
          <p:grpSpPr>
            <a:xfrm>
              <a:off x="3515290" y="3693590"/>
              <a:ext cx="439766" cy="2410998"/>
              <a:chOff x="3515290" y="3693590"/>
              <a:chExt cx="439766" cy="2410998"/>
            </a:xfrm>
          </p:grpSpPr>
          <p:sp>
            <p:nvSpPr>
              <p:cNvPr id="11" name="フローチャート: 結合子 10">
                <a:extLst>
                  <a:ext uri="{FF2B5EF4-FFF2-40B4-BE49-F238E27FC236}">
                    <a16:creationId xmlns:a16="http://schemas.microsoft.com/office/drawing/2014/main" id="{5E82B0A9-1B1C-40E7-A008-8D582A327741}"/>
                  </a:ext>
                </a:extLst>
              </p:cNvPr>
              <p:cNvSpPr/>
              <p:nvPr/>
            </p:nvSpPr>
            <p:spPr>
              <a:xfrm>
                <a:off x="3515290" y="5644288"/>
                <a:ext cx="439766" cy="460300"/>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2" name="フローチャート: 結合子 11">
                <a:extLst>
                  <a:ext uri="{FF2B5EF4-FFF2-40B4-BE49-F238E27FC236}">
                    <a16:creationId xmlns:a16="http://schemas.microsoft.com/office/drawing/2014/main" id="{9F4CCAEA-6411-4B0A-885B-1CA2D8277996}"/>
                  </a:ext>
                </a:extLst>
              </p:cNvPr>
              <p:cNvSpPr/>
              <p:nvPr/>
            </p:nvSpPr>
            <p:spPr>
              <a:xfrm>
                <a:off x="3515290" y="4995192"/>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 name="フローチャート: 結合子 12">
                <a:extLst>
                  <a:ext uri="{FF2B5EF4-FFF2-40B4-BE49-F238E27FC236}">
                    <a16:creationId xmlns:a16="http://schemas.microsoft.com/office/drawing/2014/main" id="{9D290116-F7DE-401E-B8EC-7A516D7EAB23}"/>
                  </a:ext>
                </a:extLst>
              </p:cNvPr>
              <p:cNvSpPr/>
              <p:nvPr/>
            </p:nvSpPr>
            <p:spPr>
              <a:xfrm>
                <a:off x="3515291" y="4346096"/>
                <a:ext cx="439765"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フローチャート: 結合子 13">
                <a:extLst>
                  <a:ext uri="{FF2B5EF4-FFF2-40B4-BE49-F238E27FC236}">
                    <a16:creationId xmlns:a16="http://schemas.microsoft.com/office/drawing/2014/main" id="{5259EB27-AB17-4A02-B6A5-0BB6D6142243}"/>
                  </a:ext>
                </a:extLst>
              </p:cNvPr>
              <p:cNvSpPr/>
              <p:nvPr/>
            </p:nvSpPr>
            <p:spPr>
              <a:xfrm>
                <a:off x="3515290" y="3693590"/>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cxnSp>
            <p:nvCxnSpPr>
              <p:cNvPr id="15" name="直線矢印コネクタ 14">
                <a:extLst>
                  <a:ext uri="{FF2B5EF4-FFF2-40B4-BE49-F238E27FC236}">
                    <a16:creationId xmlns:a16="http://schemas.microsoft.com/office/drawing/2014/main" id="{AED4DCC9-F682-432A-AC0E-4EAA4FD4FC81}"/>
                  </a:ext>
                </a:extLst>
              </p:cNvPr>
              <p:cNvCxnSpPr>
                <a:cxnSpLocks/>
                <a:stCxn id="12" idx="4"/>
                <a:endCxn id="11" idx="0"/>
              </p:cNvCxnSpPr>
              <p:nvPr/>
            </p:nvCxnSpPr>
            <p:spPr>
              <a:xfrm>
                <a:off x="3735173" y="5448558"/>
                <a:ext cx="0"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1E8A6CB-8582-44A4-82AB-9F10DFD8E168}"/>
                  </a:ext>
                </a:extLst>
              </p:cNvPr>
              <p:cNvCxnSpPr>
                <a:cxnSpLocks/>
                <a:stCxn id="14" idx="4"/>
                <a:endCxn id="13" idx="0"/>
              </p:cNvCxnSpPr>
              <p:nvPr/>
            </p:nvCxnSpPr>
            <p:spPr>
              <a:xfrm>
                <a:off x="3735173" y="4146956"/>
                <a:ext cx="1" cy="1991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0F68013-6358-46FA-9DAC-74F67F0A8186}"/>
                  </a:ext>
                </a:extLst>
              </p:cNvPr>
              <p:cNvCxnSpPr>
                <a:cxnSpLocks/>
                <a:stCxn id="13" idx="4"/>
                <a:endCxn id="12" idx="0"/>
              </p:cNvCxnSpPr>
              <p:nvPr/>
            </p:nvCxnSpPr>
            <p:spPr>
              <a:xfrm flipH="1">
                <a:off x="3735173" y="4799462"/>
                <a:ext cx="1"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21" name="テキスト ボックス 20">
            <a:extLst>
              <a:ext uri="{FF2B5EF4-FFF2-40B4-BE49-F238E27FC236}">
                <a16:creationId xmlns:a16="http://schemas.microsoft.com/office/drawing/2014/main" id="{AF970C86-D2E4-485E-AF1A-DE731841C610}"/>
              </a:ext>
            </a:extLst>
          </p:cNvPr>
          <p:cNvSpPr txBox="1"/>
          <p:nvPr/>
        </p:nvSpPr>
        <p:spPr>
          <a:xfrm>
            <a:off x="5537386" y="3822017"/>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22" name="テキスト ボックス 21">
            <a:extLst>
              <a:ext uri="{FF2B5EF4-FFF2-40B4-BE49-F238E27FC236}">
                <a16:creationId xmlns:a16="http://schemas.microsoft.com/office/drawing/2014/main" id="{0022C5AA-3963-407E-BFDF-C068318ACD82}"/>
              </a:ext>
            </a:extLst>
          </p:cNvPr>
          <p:cNvSpPr txBox="1"/>
          <p:nvPr/>
        </p:nvSpPr>
        <p:spPr>
          <a:xfrm>
            <a:off x="5564628" y="5881482"/>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23" name="矢印: 右 22">
            <a:extLst>
              <a:ext uri="{FF2B5EF4-FFF2-40B4-BE49-F238E27FC236}">
                <a16:creationId xmlns:a16="http://schemas.microsoft.com/office/drawing/2014/main" id="{8D4097B9-42CB-48A5-B418-21C86A27B67C}"/>
              </a:ext>
            </a:extLst>
          </p:cNvPr>
          <p:cNvSpPr/>
          <p:nvPr/>
        </p:nvSpPr>
        <p:spPr>
          <a:xfrm rot="10800000">
            <a:off x="5847823" y="4643800"/>
            <a:ext cx="649536" cy="63841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コンテンツ プレースホルダー 2">
            <a:extLst>
              <a:ext uri="{FF2B5EF4-FFF2-40B4-BE49-F238E27FC236}">
                <a16:creationId xmlns:a16="http://schemas.microsoft.com/office/drawing/2014/main" id="{F4FCB397-6689-413E-85CA-278F6C01AE4E}"/>
              </a:ext>
            </a:extLst>
          </p:cNvPr>
          <p:cNvSpPr txBox="1">
            <a:spLocks/>
          </p:cNvSpPr>
          <p:nvPr/>
        </p:nvSpPr>
        <p:spPr bwMode="auto">
          <a:xfrm>
            <a:off x="457201" y="3284738"/>
            <a:ext cx="3237612" cy="313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1pPr>
            <a:lvl2pPr marL="742950" indent="-28575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2pPr>
            <a:lvl3pPr marL="11430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3pPr>
            <a:lvl4pPr marL="16002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4pPr>
            <a:lvl5pPr marL="20574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に追加する</a:t>
            </a:r>
          </a:p>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を削除する</a:t>
            </a:r>
          </a:p>
          <a:p>
            <a:pPr algn="l">
              <a:buFont typeface="Arial" panose="020B0604020202020204" pitchFamily="34" charset="0"/>
              <a:buChar char="•"/>
            </a:pPr>
            <a:r>
              <a:rPr lang="en-US" altLang="ja-JP" b="0" i="0" dirty="0">
                <a:solidFill>
                  <a:srgbClr val="333333"/>
                </a:solidFill>
                <a:effectLst/>
                <a:latin typeface="YakuHanJPs"/>
              </a:rPr>
              <a:t>tail </a:t>
            </a:r>
            <a:r>
              <a:rPr lang="ja-JP" altLang="en-US" b="0" i="0" dirty="0">
                <a:solidFill>
                  <a:srgbClr val="333333"/>
                </a:solidFill>
                <a:effectLst/>
                <a:latin typeface="YakuHanJPs"/>
              </a:rPr>
              <a:t>に追加する</a:t>
            </a:r>
          </a:p>
          <a:p>
            <a:pPr marL="0" indent="0" algn="l">
              <a:buNone/>
            </a:pPr>
            <a:r>
              <a:rPr lang="ja-JP" altLang="en-US" dirty="0">
                <a:solidFill>
                  <a:srgbClr val="333333"/>
                </a:solidFill>
                <a:latin typeface="YakuHanJPs"/>
              </a:rPr>
              <a:t>上記の</a:t>
            </a:r>
            <a:r>
              <a:rPr lang="ja-JP" altLang="en-US" b="0" i="0" dirty="0">
                <a:solidFill>
                  <a:srgbClr val="333333"/>
                </a:solidFill>
                <a:effectLst/>
                <a:latin typeface="YakuHanJPs"/>
              </a:rPr>
              <a:t>連結リストの処理を用いることで、スタックの操作を実現できる。</a:t>
            </a:r>
            <a:endParaRPr lang="en-US" altLang="ja-JP" b="0" i="0" dirty="0">
              <a:solidFill>
                <a:srgbClr val="333333"/>
              </a:solidFill>
              <a:effectLst/>
              <a:latin typeface="YakuHanJPs"/>
            </a:endParaRPr>
          </a:p>
          <a:p>
            <a:pPr marL="0" indent="0" algn="l">
              <a:buNone/>
            </a:pPr>
            <a:r>
              <a:rPr lang="ja-JP" altLang="en-US" dirty="0">
                <a:solidFill>
                  <a:srgbClr val="333333"/>
                </a:solidFill>
                <a:latin typeface="YakuHanJPs"/>
              </a:rPr>
              <a:t>（</a:t>
            </a:r>
            <a:r>
              <a:rPr lang="en-US" altLang="ja-JP" dirty="0">
                <a:solidFill>
                  <a:srgbClr val="333333"/>
                </a:solidFill>
                <a:latin typeface="YakuHanJPs"/>
              </a:rPr>
              <a:t>※</a:t>
            </a:r>
            <a:r>
              <a:rPr lang="ja-JP" altLang="en-US" dirty="0">
                <a:solidFill>
                  <a:srgbClr val="333333"/>
                </a:solidFill>
                <a:latin typeface="YakuHanJPs"/>
              </a:rPr>
              <a:t>次シート参考）</a:t>
            </a:r>
            <a:endParaRPr lang="ja-JP" altLang="en-US" b="0" i="0" dirty="0">
              <a:solidFill>
                <a:srgbClr val="333333"/>
              </a:solidFill>
              <a:effectLst/>
              <a:latin typeface="YakuHanJPs"/>
            </a:endParaRPr>
          </a:p>
        </p:txBody>
      </p:sp>
    </p:spTree>
    <p:extLst>
      <p:ext uri="{BB962C8B-B14F-4D97-AF65-F5344CB8AC3E}">
        <p14:creationId xmlns:p14="http://schemas.microsoft.com/office/powerpoint/2010/main" val="346909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20932"/>
            <a:ext cx="7760400" cy="55624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連結リストに基づくスタック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LinkedListStack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#stackPeek;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スタックのトップとしてヘッドノードを使用する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#stkSize = 0;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a:t>
            </a:r>
          </a:p>
          <a:p>
            <a:pPr lvl="1"/>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constructor()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get size()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stkSize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push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push(num)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 node =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stkSize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0735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20932"/>
            <a:ext cx="7760400" cy="55624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pop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pop()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 num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(!this.#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this.#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stackPeek.next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stkSize</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num;</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スタックの最上位要素にアクセスする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peek()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(!this.#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this.#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連結リストを配列に変換して返す *</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toArray</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node = this.#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stackPeek</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 res = new Array(</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for (let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res.length</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0;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res[</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a:t>
            </a:r>
            <a:r>
              <a:rPr kumimoji="1" lang="en-US" altLang="ja-JP" sz="1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node.next</a:t>
            </a:r>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res;</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74849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a:xfrm>
            <a:off x="423908" y="1011419"/>
            <a:ext cx="8296184" cy="5246043"/>
          </a:xfrm>
        </p:spPr>
        <p:txBody>
          <a:bodyPr>
            <a:normAutofit/>
          </a:bodyPr>
          <a:lstStyle/>
          <a:p>
            <a:pPr marL="457200" indent="-457200">
              <a:buFont typeface="+mj-ea"/>
              <a:buAutoNum type="circleNumDbPlain" startAt="2"/>
            </a:pPr>
            <a:r>
              <a:rPr kumimoji="1" lang="ja-JP" altLang="en-US" sz="2000" dirty="0"/>
              <a:t>配列ベースの実装</a:t>
            </a:r>
            <a:endParaRPr kumimoji="1" lang="en-US" altLang="ja-JP" sz="2000" dirty="0"/>
          </a:p>
          <a:p>
            <a:pPr marL="0" indent="0">
              <a:buNone/>
            </a:pPr>
            <a:r>
              <a:rPr lang="ja-JP" altLang="en-US" dirty="0"/>
              <a:t>　</a:t>
            </a:r>
            <a:r>
              <a:rPr lang="ja-JP" altLang="en-US" b="0" i="0" dirty="0">
                <a:solidFill>
                  <a:srgbClr val="1D1D20"/>
                </a:solidFill>
                <a:effectLst/>
                <a:latin typeface="-apple-system"/>
              </a:rPr>
              <a:t>配列を使用してスタックを実装する場合は、配列の末尾をスタックの先頭として使用する。</a:t>
            </a:r>
            <a:endParaRPr kumimoji="1" lang="ja-JP" altLang="en-US" dirty="0"/>
          </a:p>
        </p:txBody>
      </p:sp>
      <p:grpSp>
        <p:nvGrpSpPr>
          <p:cNvPr id="35" name="グループ化 34">
            <a:extLst>
              <a:ext uri="{FF2B5EF4-FFF2-40B4-BE49-F238E27FC236}">
                <a16:creationId xmlns:a16="http://schemas.microsoft.com/office/drawing/2014/main" id="{EED8D9F9-1F85-43D8-89BE-3F89C43BD08F}"/>
              </a:ext>
            </a:extLst>
          </p:cNvPr>
          <p:cNvGrpSpPr/>
          <p:nvPr/>
        </p:nvGrpSpPr>
        <p:grpSpPr>
          <a:xfrm>
            <a:off x="1415988" y="2503503"/>
            <a:ext cx="6312023" cy="4081852"/>
            <a:chOff x="1462202" y="2344758"/>
            <a:chExt cx="6312023" cy="4081852"/>
          </a:xfrm>
        </p:grpSpPr>
        <p:sp>
          <p:nvSpPr>
            <p:cNvPr id="5" name="正方形/長方形 4">
              <a:extLst>
                <a:ext uri="{FF2B5EF4-FFF2-40B4-BE49-F238E27FC236}">
                  <a16:creationId xmlns:a16="http://schemas.microsoft.com/office/drawing/2014/main" id="{FE62F80F-E51A-4A64-95EB-9856ECB71AAC}"/>
                </a:ext>
              </a:extLst>
            </p:cNvPr>
            <p:cNvSpPr/>
            <p:nvPr/>
          </p:nvSpPr>
          <p:spPr>
            <a:xfrm>
              <a:off x="1462202" y="2344758"/>
              <a:ext cx="6312023" cy="4081852"/>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8" name="グループ化 27">
              <a:extLst>
                <a:ext uri="{FF2B5EF4-FFF2-40B4-BE49-F238E27FC236}">
                  <a16:creationId xmlns:a16="http://schemas.microsoft.com/office/drawing/2014/main" id="{66B9496C-2AFB-4B5D-96C9-14FB2E96650F}"/>
                </a:ext>
              </a:extLst>
            </p:cNvPr>
            <p:cNvGrpSpPr/>
            <p:nvPr/>
          </p:nvGrpSpPr>
          <p:grpSpPr>
            <a:xfrm>
              <a:off x="3141061" y="3813708"/>
              <a:ext cx="679990" cy="2439802"/>
              <a:chOff x="3141061" y="3813708"/>
              <a:chExt cx="679990" cy="2439802"/>
            </a:xfrm>
          </p:grpSpPr>
          <p:grpSp>
            <p:nvGrpSpPr>
              <p:cNvPr id="6" name="グループ化 5">
                <a:extLst>
                  <a:ext uri="{FF2B5EF4-FFF2-40B4-BE49-F238E27FC236}">
                    <a16:creationId xmlns:a16="http://schemas.microsoft.com/office/drawing/2014/main" id="{B23EB84A-7F62-49BC-8D70-18E4C6B7F2D4}"/>
                  </a:ext>
                </a:extLst>
              </p:cNvPr>
              <p:cNvGrpSpPr/>
              <p:nvPr/>
            </p:nvGrpSpPr>
            <p:grpSpPr>
              <a:xfrm>
                <a:off x="3222032" y="4612034"/>
                <a:ext cx="495512" cy="1515211"/>
                <a:chOff x="1391280" y="2738613"/>
                <a:chExt cx="582229" cy="1743608"/>
              </a:xfrm>
            </p:grpSpPr>
            <p:sp>
              <p:nvSpPr>
                <p:cNvPr id="18" name="正方形/長方形 17">
                  <a:extLst>
                    <a:ext uri="{FF2B5EF4-FFF2-40B4-BE49-F238E27FC236}">
                      <a16:creationId xmlns:a16="http://schemas.microsoft.com/office/drawing/2014/main" id="{E57D049E-65A0-4186-A98D-E946E3FAFC47}"/>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9" name="正方形/長方形 18">
                  <a:extLst>
                    <a:ext uri="{FF2B5EF4-FFF2-40B4-BE49-F238E27FC236}">
                      <a16:creationId xmlns:a16="http://schemas.microsoft.com/office/drawing/2014/main" id="{E010B54C-12C4-4249-B290-E06A1DD00E54}"/>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0" name="正方形/長方形 19">
                  <a:extLst>
                    <a:ext uri="{FF2B5EF4-FFF2-40B4-BE49-F238E27FC236}">
                      <a16:creationId xmlns:a16="http://schemas.microsoft.com/office/drawing/2014/main" id="{EDF4C0A4-1D14-4DA1-8C1E-F43FE718ADCE}"/>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7" name="コネクタ: カギ線 6">
                <a:extLst>
                  <a:ext uri="{FF2B5EF4-FFF2-40B4-BE49-F238E27FC236}">
                    <a16:creationId xmlns:a16="http://schemas.microsoft.com/office/drawing/2014/main" id="{96B958DC-3C97-4487-B6C6-30C78249196D}"/>
                  </a:ext>
                </a:extLst>
              </p:cNvPr>
              <p:cNvCxnSpPr>
                <a:cxnSpLocks/>
              </p:cNvCxnSpPr>
              <p:nvPr/>
            </p:nvCxnSpPr>
            <p:spPr>
              <a:xfrm rot="16200000" flipH="1">
                <a:off x="2261236" y="4693534"/>
                <a:ext cx="2432087" cy="672438"/>
              </a:xfrm>
              <a:prstGeom prst="bentConnector3">
                <a:avLst>
                  <a:gd name="adj1" fmla="val 100008"/>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3D84C8C-5EB5-4BE2-A91E-6FE0DFBAB5E3}"/>
                  </a:ext>
                </a:extLst>
              </p:cNvPr>
              <p:cNvCxnSpPr>
                <a:cxnSpLocks/>
              </p:cNvCxnSpPr>
              <p:nvPr/>
            </p:nvCxnSpPr>
            <p:spPr>
              <a:xfrm flipH="1" flipV="1">
                <a:off x="3813498" y="3813708"/>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7353B298-70C1-481C-B536-7B3403A0E160}"/>
                  </a:ext>
                </a:extLst>
              </p:cNvPr>
              <p:cNvSpPr/>
              <p:nvPr/>
            </p:nvSpPr>
            <p:spPr>
              <a:xfrm>
                <a:off x="3229586" y="408457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grpSp>
          <p:nvGrpSpPr>
            <p:cNvPr id="21" name="グループ化 20">
              <a:extLst>
                <a:ext uri="{FF2B5EF4-FFF2-40B4-BE49-F238E27FC236}">
                  <a16:creationId xmlns:a16="http://schemas.microsoft.com/office/drawing/2014/main" id="{C3968424-D68D-416D-B402-71A3B422693A}"/>
                </a:ext>
              </a:extLst>
            </p:cNvPr>
            <p:cNvGrpSpPr/>
            <p:nvPr/>
          </p:nvGrpSpPr>
          <p:grpSpPr>
            <a:xfrm>
              <a:off x="5503014" y="4722101"/>
              <a:ext cx="495512" cy="1515211"/>
              <a:chOff x="1391280" y="2738613"/>
              <a:chExt cx="582229" cy="1743608"/>
            </a:xfrm>
          </p:grpSpPr>
          <p:sp>
            <p:nvSpPr>
              <p:cNvPr id="22" name="正方形/長方形 21">
                <a:extLst>
                  <a:ext uri="{FF2B5EF4-FFF2-40B4-BE49-F238E27FC236}">
                    <a16:creationId xmlns:a16="http://schemas.microsoft.com/office/drawing/2014/main" id="{6A858E69-9C7B-47E0-AA03-A927FA000134}"/>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23" name="正方形/長方形 22">
                <a:extLst>
                  <a:ext uri="{FF2B5EF4-FFF2-40B4-BE49-F238E27FC236}">
                    <a16:creationId xmlns:a16="http://schemas.microsoft.com/office/drawing/2014/main" id="{1DC2932F-2462-4506-A35C-D13A580C266D}"/>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4" name="正方形/長方形 23">
                <a:extLst>
                  <a:ext uri="{FF2B5EF4-FFF2-40B4-BE49-F238E27FC236}">
                    <a16:creationId xmlns:a16="http://schemas.microsoft.com/office/drawing/2014/main" id="{5B5191CC-2479-4132-A122-617480E75A75}"/>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sp>
          <p:nvSpPr>
            <p:cNvPr id="27" name="正方形/長方形 26">
              <a:extLst>
                <a:ext uri="{FF2B5EF4-FFF2-40B4-BE49-F238E27FC236}">
                  <a16:creationId xmlns:a16="http://schemas.microsoft.com/office/drawing/2014/main" id="{B0AC2578-4CC7-4665-AB0A-145BEB88C3E4}"/>
                </a:ext>
              </a:extLst>
            </p:cNvPr>
            <p:cNvSpPr/>
            <p:nvPr/>
          </p:nvSpPr>
          <p:spPr>
            <a:xfrm>
              <a:off x="5510568" y="419464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9" name="テキスト ボックス 28">
              <a:extLst>
                <a:ext uri="{FF2B5EF4-FFF2-40B4-BE49-F238E27FC236}">
                  <a16:creationId xmlns:a16="http://schemas.microsoft.com/office/drawing/2014/main" id="{2B708011-D9D7-477F-9659-C66D305A9A5E}"/>
                </a:ext>
              </a:extLst>
            </p:cNvPr>
            <p:cNvSpPr txBox="1"/>
            <p:nvPr/>
          </p:nvSpPr>
          <p:spPr>
            <a:xfrm>
              <a:off x="5519937" y="2632499"/>
              <a:ext cx="461665" cy="438582"/>
            </a:xfrm>
            <a:prstGeom prst="rect">
              <a:avLst/>
            </a:prstGeom>
            <a:noFill/>
          </p:spPr>
          <p:txBody>
            <a:bodyPr vert="eaVert" wrap="none" rtlCol="0">
              <a:spAutoFit/>
            </a:bodyPr>
            <a:lstStyle/>
            <a:p>
              <a:r>
                <a:rPr kumimoji="1" lang="ja-JP" altLang="en-US" dirty="0"/>
                <a:t>・・・</a:t>
              </a:r>
            </a:p>
          </p:txBody>
        </p:sp>
        <p:sp>
          <p:nvSpPr>
            <p:cNvPr id="30" name="四角形: 角を丸くする 29">
              <a:extLst>
                <a:ext uri="{FF2B5EF4-FFF2-40B4-BE49-F238E27FC236}">
                  <a16:creationId xmlns:a16="http://schemas.microsoft.com/office/drawing/2014/main" id="{EF3CB71D-86F5-4723-BC21-252D88729173}"/>
                </a:ext>
              </a:extLst>
            </p:cNvPr>
            <p:cNvSpPr/>
            <p:nvPr/>
          </p:nvSpPr>
          <p:spPr>
            <a:xfrm>
              <a:off x="5415379" y="2539014"/>
              <a:ext cx="672439" cy="3781887"/>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a:extLst>
                <a:ext uri="{FF2B5EF4-FFF2-40B4-BE49-F238E27FC236}">
                  <a16:creationId xmlns:a16="http://schemas.microsoft.com/office/drawing/2014/main" id="{62889926-6199-4C30-8CAA-FC11D6A417AC}"/>
                </a:ext>
              </a:extLst>
            </p:cNvPr>
            <p:cNvSpPr/>
            <p:nvPr/>
          </p:nvSpPr>
          <p:spPr>
            <a:xfrm>
              <a:off x="5510568" y="3667189"/>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4D058FB2-B2A9-4D26-AD13-B44640C61DB6}"/>
                </a:ext>
              </a:extLst>
            </p:cNvPr>
            <p:cNvSpPr/>
            <p:nvPr/>
          </p:nvSpPr>
          <p:spPr>
            <a:xfrm>
              <a:off x="5510568" y="3138985"/>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矢印: 右 33">
              <a:extLst>
                <a:ext uri="{FF2B5EF4-FFF2-40B4-BE49-F238E27FC236}">
                  <a16:creationId xmlns:a16="http://schemas.microsoft.com/office/drawing/2014/main" id="{22D156D1-E22D-44E5-A7F3-98862C8295FD}"/>
                </a:ext>
              </a:extLst>
            </p:cNvPr>
            <p:cNvSpPr/>
            <p:nvPr/>
          </p:nvSpPr>
          <p:spPr>
            <a:xfrm rot="10800000">
              <a:off x="4293447" y="4433920"/>
              <a:ext cx="649536" cy="63841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6" name="テキスト ボックス 35">
            <a:extLst>
              <a:ext uri="{FF2B5EF4-FFF2-40B4-BE49-F238E27FC236}">
                <a16:creationId xmlns:a16="http://schemas.microsoft.com/office/drawing/2014/main" id="{BE9872AB-51D9-487A-9B6B-8E7B62BE1221}"/>
              </a:ext>
            </a:extLst>
          </p:cNvPr>
          <p:cNvSpPr txBox="1"/>
          <p:nvPr/>
        </p:nvSpPr>
        <p:spPr>
          <a:xfrm>
            <a:off x="3877464" y="6030000"/>
            <a:ext cx="445956" cy="338554"/>
          </a:xfrm>
          <a:prstGeom prst="rect">
            <a:avLst/>
          </a:prstGeom>
          <a:noFill/>
        </p:spPr>
        <p:txBody>
          <a:bodyPr wrap="none" rtlCol="0">
            <a:spAutoFit/>
          </a:bodyPr>
          <a:lstStyle/>
          <a:p>
            <a:r>
              <a:rPr kumimoji="1" lang="en-US" altLang="ja-JP" sz="1600" dirty="0"/>
              <a:t>tail</a:t>
            </a:r>
            <a:endParaRPr kumimoji="1" lang="ja-JP" altLang="en-US" sz="1600" dirty="0"/>
          </a:p>
        </p:txBody>
      </p:sp>
      <p:sp>
        <p:nvSpPr>
          <p:cNvPr id="37" name="テキスト ボックス 36">
            <a:extLst>
              <a:ext uri="{FF2B5EF4-FFF2-40B4-BE49-F238E27FC236}">
                <a16:creationId xmlns:a16="http://schemas.microsoft.com/office/drawing/2014/main" id="{00D1422C-9B06-4D67-AF39-C33625C11A05}"/>
              </a:ext>
            </a:extLst>
          </p:cNvPr>
          <p:cNvSpPr txBox="1"/>
          <p:nvPr/>
        </p:nvSpPr>
        <p:spPr>
          <a:xfrm>
            <a:off x="3872550" y="3972453"/>
            <a:ext cx="639919" cy="338554"/>
          </a:xfrm>
          <a:prstGeom prst="rect">
            <a:avLst/>
          </a:prstGeom>
          <a:noFill/>
        </p:spPr>
        <p:txBody>
          <a:bodyPr wrap="none" rtlCol="0">
            <a:spAutoFit/>
          </a:bodyPr>
          <a:lstStyle/>
          <a:p>
            <a:r>
              <a:rPr lang="en-US" altLang="ja-JP" sz="1600" dirty="0"/>
              <a:t>head</a:t>
            </a:r>
            <a:endParaRPr kumimoji="1" lang="ja-JP" altLang="en-US" sz="1600" dirty="0"/>
          </a:p>
        </p:txBody>
      </p:sp>
    </p:spTree>
    <p:extLst>
      <p:ext uri="{BB962C8B-B14F-4D97-AF65-F5344CB8AC3E}">
        <p14:creationId xmlns:p14="http://schemas.microsoft.com/office/powerpoint/2010/main" val="2674821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20932"/>
            <a:ext cx="7760400" cy="55624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配列ベースのスタック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ArrayStack</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stack;</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constructor()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スタックの長さを取得する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get size()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スタックが空か否かを判定する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empty()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push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push(num)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1863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862EC-81A1-4FBE-B746-C2752508054D}"/>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5DBDFE77-22FE-419E-A604-4CF30DECEEBD}"/>
              </a:ext>
            </a:extLst>
          </p:cNvPr>
          <p:cNvSpPr>
            <a:spLocks noGrp="1"/>
          </p:cNvSpPr>
          <p:nvPr>
            <p:ph idx="1"/>
          </p:nvPr>
        </p:nvSpPr>
        <p:spPr/>
        <p:txBody>
          <a:bodyPr>
            <a:normAutofit/>
          </a:bodyPr>
          <a:lstStyle/>
          <a:p>
            <a:r>
              <a:rPr kumimoji="1" lang="ja-JP" altLang="en-US" sz="2000" dirty="0"/>
              <a:t>配列の要素をランダムに取得する</a:t>
            </a:r>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pPr marL="0" indent="0">
              <a:buNone/>
            </a:pPr>
            <a:endParaRPr kumimoji="1" lang="en-US" altLang="ja-JP" sz="1100" dirty="0"/>
          </a:p>
          <a:p>
            <a:pPr marL="0" indent="0">
              <a:buNone/>
            </a:pPr>
            <a:endParaRPr kumimoji="1" lang="en-US" altLang="ja-JP" sz="1600" dirty="0"/>
          </a:p>
        </p:txBody>
      </p:sp>
      <p:sp>
        <p:nvSpPr>
          <p:cNvPr id="4" name="正方形/長方形 3">
            <a:extLst>
              <a:ext uri="{FF2B5EF4-FFF2-40B4-BE49-F238E27FC236}">
                <a16:creationId xmlns:a16="http://schemas.microsoft.com/office/drawing/2014/main" id="{04735705-4D06-4419-95CA-E028D41A52A0}"/>
              </a:ext>
            </a:extLst>
          </p:cNvPr>
          <p:cNvSpPr/>
          <p:nvPr/>
        </p:nvSpPr>
        <p:spPr>
          <a:xfrm>
            <a:off x="591294" y="1523590"/>
            <a:ext cx="7961412" cy="2090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randomAccess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インデックスを０から配列の長さ分の間隔で、番号をランダムに描画する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random_index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Math.floor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Math.random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ランダムな要素を取得して返却する</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random_num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random_index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random_num</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71608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3711B-0862-4540-A870-2FD158474134}"/>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スタック</a:t>
            </a:r>
          </a:p>
        </p:txBody>
      </p:sp>
      <p:sp>
        <p:nvSpPr>
          <p:cNvPr id="113" name="正方形/長方形 112">
            <a:extLst>
              <a:ext uri="{FF2B5EF4-FFF2-40B4-BE49-F238E27FC236}">
                <a16:creationId xmlns:a16="http://schemas.microsoft.com/office/drawing/2014/main" id="{A74CA536-AC13-40EF-A57A-DDD5EE2BA902}"/>
              </a:ext>
            </a:extLst>
          </p:cNvPr>
          <p:cNvSpPr/>
          <p:nvPr/>
        </p:nvSpPr>
        <p:spPr>
          <a:xfrm>
            <a:off x="691800" y="1056717"/>
            <a:ext cx="7760400" cy="392893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pop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pop()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this.stack.pop</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スタックの最上位要素にアクセスする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top()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スタックが空です！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this.stack.length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61012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lang="ja-JP" altLang="en-US" dirty="0"/>
              <a:t>キュー</a:t>
            </a:r>
            <a:endParaRPr kumimoji="1" lang="ja-JP" altLang="en-US" dirty="0"/>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p:txBody>
          <a:bodyPr>
            <a:normAutofit/>
          </a:bodyPr>
          <a:lstStyle/>
          <a:p>
            <a:r>
              <a:rPr kumimoji="1" lang="ja-JP" altLang="en-US" sz="2000" dirty="0"/>
              <a:t>キューについて</a:t>
            </a:r>
            <a:endParaRPr kumimoji="1" lang="en-US" altLang="ja-JP" sz="2000" dirty="0"/>
          </a:p>
          <a:p>
            <a:pPr marL="0" indent="0">
              <a:buNone/>
            </a:pPr>
            <a:r>
              <a:rPr lang="ja-JP" altLang="en-US" dirty="0"/>
              <a:t>　</a:t>
            </a:r>
            <a:r>
              <a:rPr lang="ja-JP" altLang="en-US" b="0" i="0" dirty="0">
                <a:solidFill>
                  <a:srgbClr val="000000"/>
                </a:solidFill>
                <a:effectLst/>
                <a:latin typeface="Open Sans" panose="020B0606030504020204" pitchFamily="34" charset="0"/>
              </a:rPr>
              <a:t>要素を入ってきた順に一列に並べ、先に入れた要素から順に取り出す（「</a:t>
            </a:r>
            <a:r>
              <a:rPr lang="en-US" altLang="ja-JP" b="0" i="0" dirty="0">
                <a:solidFill>
                  <a:srgbClr val="000000"/>
                </a:solidFill>
                <a:effectLst/>
                <a:latin typeface="Open Sans" panose="020B0606030504020204" pitchFamily="34" charset="0"/>
              </a:rPr>
              <a:t>FIFO</a:t>
            </a:r>
            <a:r>
              <a:rPr lang="ja-JP" altLang="en-US" b="0" i="0" dirty="0">
                <a:solidFill>
                  <a:srgbClr val="000000"/>
                </a:solidFill>
                <a:effectLst/>
                <a:latin typeface="Open Sans" panose="020B0606030504020204" pitchFamily="34" charset="0"/>
              </a:rPr>
              <a:t>」（</a:t>
            </a:r>
            <a:r>
              <a:rPr lang="en-US" altLang="ja-JP" b="0" i="0" dirty="0">
                <a:solidFill>
                  <a:srgbClr val="000000"/>
                </a:solidFill>
                <a:effectLst/>
                <a:latin typeface="Open Sans" panose="020B0606030504020204" pitchFamily="34" charset="0"/>
              </a:rPr>
              <a:t>First-In First-Out/</a:t>
            </a:r>
            <a:r>
              <a:rPr lang="ja-JP" altLang="en-US" b="0" i="0" dirty="0">
                <a:solidFill>
                  <a:srgbClr val="000000"/>
                </a:solidFill>
                <a:effectLst/>
                <a:latin typeface="Open Sans" panose="020B0606030504020204" pitchFamily="34" charset="0"/>
              </a:rPr>
              <a:t>先入れ先出し））という</a:t>
            </a:r>
            <a:r>
              <a:rPr lang="ja-JP" altLang="en-US" b="0" i="0" dirty="0">
                <a:solidFill>
                  <a:srgbClr val="1D1D20"/>
                </a:solidFill>
                <a:effectLst/>
                <a:latin typeface="-apple-system"/>
              </a:rPr>
              <a:t>データ操作ルールに従う線形データ構造である。</a:t>
            </a:r>
            <a:endParaRPr lang="en-US" altLang="ja-JP" b="0" i="0" dirty="0">
              <a:solidFill>
                <a:srgbClr val="1D1D20"/>
              </a:solidFill>
              <a:effectLst/>
              <a:latin typeface="-apple-system"/>
            </a:endParaRPr>
          </a:p>
        </p:txBody>
      </p:sp>
      <p:grpSp>
        <p:nvGrpSpPr>
          <p:cNvPr id="4" name="グループ化 3">
            <a:extLst>
              <a:ext uri="{FF2B5EF4-FFF2-40B4-BE49-F238E27FC236}">
                <a16:creationId xmlns:a16="http://schemas.microsoft.com/office/drawing/2014/main" id="{52956C50-3CC7-4EE9-8F65-9BFC827BFCA5}"/>
              </a:ext>
            </a:extLst>
          </p:cNvPr>
          <p:cNvGrpSpPr/>
          <p:nvPr/>
        </p:nvGrpSpPr>
        <p:grpSpPr>
          <a:xfrm>
            <a:off x="457200" y="2148396"/>
            <a:ext cx="8229599" cy="4367814"/>
            <a:chOff x="457200" y="2148396"/>
            <a:chExt cx="8229599" cy="4367814"/>
          </a:xfrm>
        </p:grpSpPr>
        <p:sp>
          <p:nvSpPr>
            <p:cNvPr id="5" name="正方形/長方形 4">
              <a:extLst>
                <a:ext uri="{FF2B5EF4-FFF2-40B4-BE49-F238E27FC236}">
                  <a16:creationId xmlns:a16="http://schemas.microsoft.com/office/drawing/2014/main" id="{17DE79A0-729E-437A-824A-8ADAC5EA1E3A}"/>
                </a:ext>
              </a:extLst>
            </p:cNvPr>
            <p:cNvSpPr/>
            <p:nvPr/>
          </p:nvSpPr>
          <p:spPr>
            <a:xfrm>
              <a:off x="457200" y="2148396"/>
              <a:ext cx="8229599" cy="436781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EF20C6F8-E5BA-40E1-9F26-F1BC9AAB759A}"/>
                </a:ext>
              </a:extLst>
            </p:cNvPr>
            <p:cNvSpPr/>
            <p:nvPr/>
          </p:nvSpPr>
          <p:spPr>
            <a:xfrm>
              <a:off x="3011769" y="553289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7" name="正方形/長方形 6">
              <a:extLst>
                <a:ext uri="{FF2B5EF4-FFF2-40B4-BE49-F238E27FC236}">
                  <a16:creationId xmlns:a16="http://schemas.microsoft.com/office/drawing/2014/main" id="{6BB73C94-1EDE-42EF-92E5-6888BE2A7017}"/>
                </a:ext>
              </a:extLst>
            </p:cNvPr>
            <p:cNvSpPr/>
            <p:nvPr/>
          </p:nvSpPr>
          <p:spPr>
            <a:xfrm>
              <a:off x="5693519" y="26658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cxnSp>
          <p:nvCxnSpPr>
            <p:cNvPr id="8" name="コネクタ: 曲線 7">
              <a:extLst>
                <a:ext uri="{FF2B5EF4-FFF2-40B4-BE49-F238E27FC236}">
                  <a16:creationId xmlns:a16="http://schemas.microsoft.com/office/drawing/2014/main" id="{CFE4F135-AA09-4E51-8F2D-7BF7C8D5EC4E}"/>
                </a:ext>
              </a:extLst>
            </p:cNvPr>
            <p:cNvCxnSpPr>
              <a:cxnSpLocks/>
              <a:stCxn id="6" idx="3"/>
              <a:endCxn id="48" idx="2"/>
            </p:cNvCxnSpPr>
            <p:nvPr/>
          </p:nvCxnSpPr>
          <p:spPr>
            <a:xfrm flipV="1">
              <a:off x="3507281" y="4481561"/>
              <a:ext cx="341706" cy="128148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曲線 8">
              <a:extLst>
                <a:ext uri="{FF2B5EF4-FFF2-40B4-BE49-F238E27FC236}">
                  <a16:creationId xmlns:a16="http://schemas.microsoft.com/office/drawing/2014/main" id="{D521EFBB-1FE5-4820-9522-F9C175B8C0A3}"/>
                </a:ext>
              </a:extLst>
            </p:cNvPr>
            <p:cNvCxnSpPr>
              <a:cxnSpLocks/>
              <a:stCxn id="36" idx="0"/>
              <a:endCxn id="7" idx="3"/>
            </p:cNvCxnSpPr>
            <p:nvPr/>
          </p:nvCxnSpPr>
          <p:spPr>
            <a:xfrm rot="16200000" flipV="1">
              <a:off x="6019016" y="3066038"/>
              <a:ext cx="623223" cy="2831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F032D9-53C6-483D-AEBD-F50AA3C3D338}"/>
                </a:ext>
              </a:extLst>
            </p:cNvPr>
            <p:cNvSpPr txBox="1"/>
            <p:nvPr/>
          </p:nvSpPr>
          <p:spPr>
            <a:xfrm>
              <a:off x="3011769" y="6013278"/>
              <a:ext cx="844590" cy="338554"/>
            </a:xfrm>
            <a:prstGeom prst="rect">
              <a:avLst/>
            </a:prstGeom>
            <a:noFill/>
          </p:spPr>
          <p:txBody>
            <a:bodyPr wrap="none" rtlCol="0">
              <a:spAutoFit/>
            </a:bodyPr>
            <a:lstStyle/>
            <a:p>
              <a:r>
                <a:rPr kumimoji="1" lang="en-US" altLang="ja-JP" sz="1600" dirty="0"/>
                <a:t>offer(4)</a:t>
              </a:r>
              <a:endParaRPr kumimoji="1" lang="ja-JP" altLang="en-US" sz="1600" dirty="0"/>
            </a:p>
          </p:txBody>
        </p:sp>
        <p:sp>
          <p:nvSpPr>
            <p:cNvPr id="11" name="テキスト ボックス 10">
              <a:extLst>
                <a:ext uri="{FF2B5EF4-FFF2-40B4-BE49-F238E27FC236}">
                  <a16:creationId xmlns:a16="http://schemas.microsoft.com/office/drawing/2014/main" id="{F35997E9-5D49-45FF-8CB9-718118EA93C6}"/>
                </a:ext>
              </a:extLst>
            </p:cNvPr>
            <p:cNvSpPr txBox="1"/>
            <p:nvPr/>
          </p:nvSpPr>
          <p:spPr>
            <a:xfrm>
              <a:off x="4260478" y="6013278"/>
              <a:ext cx="844590" cy="338554"/>
            </a:xfrm>
            <a:prstGeom prst="rect">
              <a:avLst/>
            </a:prstGeom>
            <a:noFill/>
          </p:spPr>
          <p:txBody>
            <a:bodyPr wrap="none" rtlCol="0">
              <a:spAutoFit/>
            </a:bodyPr>
            <a:lstStyle/>
            <a:p>
              <a:r>
                <a:rPr kumimoji="1" lang="en-US" altLang="ja-JP" sz="1600" dirty="0"/>
                <a:t>offer(5)</a:t>
              </a:r>
              <a:endParaRPr kumimoji="1" lang="ja-JP" altLang="en-US" sz="1600" dirty="0"/>
            </a:p>
          </p:txBody>
        </p:sp>
        <p:sp>
          <p:nvSpPr>
            <p:cNvPr id="12" name="テキスト ボックス 11">
              <a:extLst>
                <a:ext uri="{FF2B5EF4-FFF2-40B4-BE49-F238E27FC236}">
                  <a16:creationId xmlns:a16="http://schemas.microsoft.com/office/drawing/2014/main" id="{F8E9CCAD-95F7-4280-895F-7F1AB327D66D}"/>
                </a:ext>
              </a:extLst>
            </p:cNvPr>
            <p:cNvSpPr txBox="1"/>
            <p:nvPr/>
          </p:nvSpPr>
          <p:spPr>
            <a:xfrm>
              <a:off x="5609293" y="2283209"/>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3" name="テキスト ボックス 12">
              <a:extLst>
                <a:ext uri="{FF2B5EF4-FFF2-40B4-BE49-F238E27FC236}">
                  <a16:creationId xmlns:a16="http://schemas.microsoft.com/office/drawing/2014/main" id="{285725E6-9A26-46B4-8E14-B1D37E203711}"/>
                </a:ext>
              </a:extLst>
            </p:cNvPr>
            <p:cNvSpPr txBox="1"/>
            <p:nvPr/>
          </p:nvSpPr>
          <p:spPr>
            <a:xfrm>
              <a:off x="6917671" y="2285491"/>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4" name="テキスト ボックス 13">
              <a:extLst>
                <a:ext uri="{FF2B5EF4-FFF2-40B4-BE49-F238E27FC236}">
                  <a16:creationId xmlns:a16="http://schemas.microsoft.com/office/drawing/2014/main" id="{7A8328CF-691B-4466-A07C-756F7FC112B9}"/>
                </a:ext>
              </a:extLst>
            </p:cNvPr>
            <p:cNvSpPr txBox="1"/>
            <p:nvPr/>
          </p:nvSpPr>
          <p:spPr>
            <a:xfrm>
              <a:off x="2036381" y="2999236"/>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15" name="テキスト ボックス 14">
              <a:extLst>
                <a:ext uri="{FF2B5EF4-FFF2-40B4-BE49-F238E27FC236}">
                  <a16:creationId xmlns:a16="http://schemas.microsoft.com/office/drawing/2014/main" id="{B8F65F7E-B606-41D1-86B4-B8AEB2E92416}"/>
                </a:ext>
              </a:extLst>
            </p:cNvPr>
            <p:cNvSpPr txBox="1"/>
            <p:nvPr/>
          </p:nvSpPr>
          <p:spPr>
            <a:xfrm>
              <a:off x="1978786" y="5495559"/>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16" name="矢印: 右 15">
              <a:extLst>
                <a:ext uri="{FF2B5EF4-FFF2-40B4-BE49-F238E27FC236}">
                  <a16:creationId xmlns:a16="http://schemas.microsoft.com/office/drawing/2014/main" id="{1B9F9F6B-983F-4DD6-B5A8-4B2BCA36512C}"/>
                </a:ext>
              </a:extLst>
            </p:cNvPr>
            <p:cNvSpPr/>
            <p:nvPr/>
          </p:nvSpPr>
          <p:spPr>
            <a:xfrm>
              <a:off x="2467229" y="3946392"/>
              <a:ext cx="579891"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7" name="グループ化 16">
              <a:extLst>
                <a:ext uri="{FF2B5EF4-FFF2-40B4-BE49-F238E27FC236}">
                  <a16:creationId xmlns:a16="http://schemas.microsoft.com/office/drawing/2014/main" id="{ABCD2122-A157-4A00-A699-F3E2C9D96B0B}"/>
                </a:ext>
              </a:extLst>
            </p:cNvPr>
            <p:cNvGrpSpPr/>
            <p:nvPr/>
          </p:nvGrpSpPr>
          <p:grpSpPr>
            <a:xfrm>
              <a:off x="1272039" y="3001154"/>
              <a:ext cx="699856" cy="2761890"/>
              <a:chOff x="1451686" y="3036462"/>
              <a:chExt cx="699856" cy="2761890"/>
            </a:xfrm>
          </p:grpSpPr>
          <p:sp>
            <p:nvSpPr>
              <p:cNvPr id="51" name="正方形/長方形 50">
                <a:extLst>
                  <a:ext uri="{FF2B5EF4-FFF2-40B4-BE49-F238E27FC236}">
                    <a16:creationId xmlns:a16="http://schemas.microsoft.com/office/drawing/2014/main" id="{3D5DBB7C-09FC-4656-9666-4A036042642D}"/>
                  </a:ext>
                </a:extLst>
              </p:cNvPr>
              <p:cNvSpPr/>
              <p:nvPr/>
            </p:nvSpPr>
            <p:spPr>
              <a:xfrm>
                <a:off x="1554528" y="3668717"/>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2" name="正方形/長方形 51">
                <a:extLst>
                  <a:ext uri="{FF2B5EF4-FFF2-40B4-BE49-F238E27FC236}">
                    <a16:creationId xmlns:a16="http://schemas.microsoft.com/office/drawing/2014/main" id="{A4D222C7-3F4B-4595-A77F-A6A77C43D3E4}"/>
                  </a:ext>
                </a:extLst>
              </p:cNvPr>
              <p:cNvSpPr/>
              <p:nvPr/>
            </p:nvSpPr>
            <p:spPr>
              <a:xfrm>
                <a:off x="1551712" y="4203886"/>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53" name="正方形/長方形 52">
                <a:extLst>
                  <a:ext uri="{FF2B5EF4-FFF2-40B4-BE49-F238E27FC236}">
                    <a16:creationId xmlns:a16="http://schemas.microsoft.com/office/drawing/2014/main" id="{F0800C2B-A41C-4F0A-8327-C35E715B51A6}"/>
                  </a:ext>
                </a:extLst>
              </p:cNvPr>
              <p:cNvSpPr/>
              <p:nvPr/>
            </p:nvSpPr>
            <p:spPr>
              <a:xfrm>
                <a:off x="1544159" y="473905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54" name="直線コネクタ 53">
                <a:extLst>
                  <a:ext uri="{FF2B5EF4-FFF2-40B4-BE49-F238E27FC236}">
                    <a16:creationId xmlns:a16="http://schemas.microsoft.com/office/drawing/2014/main" id="{D9B14076-0947-4F2C-9F26-7DBAB46C387B}"/>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237E5B-C132-4495-A206-7E4E865562E5}"/>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C60753E-16F6-4AFB-82A4-D4710A4FF753}"/>
                </a:ext>
              </a:extLst>
            </p:cNvPr>
            <p:cNvGrpSpPr/>
            <p:nvPr/>
          </p:nvGrpSpPr>
          <p:grpSpPr>
            <a:xfrm>
              <a:off x="3507281" y="2662982"/>
              <a:ext cx="699856" cy="2761890"/>
              <a:chOff x="1451686" y="3036462"/>
              <a:chExt cx="699856" cy="2761890"/>
            </a:xfrm>
          </p:grpSpPr>
          <p:sp>
            <p:nvSpPr>
              <p:cNvPr id="46" name="正方形/長方形 45">
                <a:extLst>
                  <a:ext uri="{FF2B5EF4-FFF2-40B4-BE49-F238E27FC236}">
                    <a16:creationId xmlns:a16="http://schemas.microsoft.com/office/drawing/2014/main" id="{94475CF0-9B2C-454F-94E1-FA583D7A716D}"/>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7" name="正方形/長方形 46">
                <a:extLst>
                  <a:ext uri="{FF2B5EF4-FFF2-40B4-BE49-F238E27FC236}">
                    <a16:creationId xmlns:a16="http://schemas.microsoft.com/office/drawing/2014/main" id="{F512E0F7-F93F-4574-A867-F1B81C49F979}"/>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8" name="正方形/長方形 47">
                <a:extLst>
                  <a:ext uri="{FF2B5EF4-FFF2-40B4-BE49-F238E27FC236}">
                    <a16:creationId xmlns:a16="http://schemas.microsoft.com/office/drawing/2014/main" id="{1FE20B7D-0A88-410A-BE03-80B62480CF4D}"/>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49" name="直線コネクタ 48">
                <a:extLst>
                  <a:ext uri="{FF2B5EF4-FFF2-40B4-BE49-F238E27FC236}">
                    <a16:creationId xmlns:a16="http://schemas.microsoft.com/office/drawing/2014/main" id="{45E46888-D31D-48A6-831E-F104A7A49408}"/>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61C3F91-7B73-4B8B-9B23-C32C5593DCA3}"/>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F8EA6290-F831-470C-9092-9601D3CF06B9}"/>
                </a:ext>
              </a:extLst>
            </p:cNvPr>
            <p:cNvSpPr/>
            <p:nvPr/>
          </p:nvSpPr>
          <p:spPr>
            <a:xfrm>
              <a:off x="4324243" y="553289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コネクタ: 曲線 19">
              <a:extLst>
                <a:ext uri="{FF2B5EF4-FFF2-40B4-BE49-F238E27FC236}">
                  <a16:creationId xmlns:a16="http://schemas.microsoft.com/office/drawing/2014/main" id="{919E1518-1C29-4E65-B33E-1D735149E7A7}"/>
                </a:ext>
              </a:extLst>
            </p:cNvPr>
            <p:cNvCxnSpPr>
              <a:cxnSpLocks/>
              <a:stCxn id="19" idx="3"/>
              <a:endCxn id="22" idx="2"/>
            </p:cNvCxnSpPr>
            <p:nvPr/>
          </p:nvCxnSpPr>
          <p:spPr>
            <a:xfrm flipV="1">
              <a:off x="4819755" y="5015814"/>
              <a:ext cx="328435" cy="7472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53869FE4-8331-47A6-9D28-3B46416CBE0B}"/>
                </a:ext>
              </a:extLst>
            </p:cNvPr>
            <p:cNvGrpSpPr/>
            <p:nvPr/>
          </p:nvGrpSpPr>
          <p:grpSpPr>
            <a:xfrm>
              <a:off x="4810435" y="2664885"/>
              <a:ext cx="699856" cy="2761890"/>
              <a:chOff x="1451686" y="3036462"/>
              <a:chExt cx="699856" cy="2761890"/>
            </a:xfrm>
          </p:grpSpPr>
          <p:sp>
            <p:nvSpPr>
              <p:cNvPr id="41" name="正方形/長方形 40">
                <a:extLst>
                  <a:ext uri="{FF2B5EF4-FFF2-40B4-BE49-F238E27FC236}">
                    <a16:creationId xmlns:a16="http://schemas.microsoft.com/office/drawing/2014/main" id="{BFA2BA9D-0F52-4306-847A-E4025E1EA047}"/>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2" name="正方形/長方形 41">
                <a:extLst>
                  <a:ext uri="{FF2B5EF4-FFF2-40B4-BE49-F238E27FC236}">
                    <a16:creationId xmlns:a16="http://schemas.microsoft.com/office/drawing/2014/main" id="{A61894DD-7DDE-47F3-A817-A7BACC98FB48}"/>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3" name="正方形/長方形 42">
                <a:extLst>
                  <a:ext uri="{FF2B5EF4-FFF2-40B4-BE49-F238E27FC236}">
                    <a16:creationId xmlns:a16="http://schemas.microsoft.com/office/drawing/2014/main" id="{0F080281-29FB-44EB-A302-A7B2117EDC9C}"/>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44" name="直線コネクタ 43">
                <a:extLst>
                  <a:ext uri="{FF2B5EF4-FFF2-40B4-BE49-F238E27FC236}">
                    <a16:creationId xmlns:a16="http://schemas.microsoft.com/office/drawing/2014/main" id="{F9F9EF62-16E0-4EE1-9BB9-7BB5310536EC}"/>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C0744EA-5A01-4819-9FF3-A6D67EBFAA22}"/>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F681664A-58D3-404C-B14B-91FC277ED028}"/>
                </a:ext>
              </a:extLst>
            </p:cNvPr>
            <p:cNvSpPr/>
            <p:nvPr/>
          </p:nvSpPr>
          <p:spPr>
            <a:xfrm>
              <a:off x="4900434" y="455551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nvGrpSpPr>
            <p:cNvPr id="23" name="グループ化 22">
              <a:extLst>
                <a:ext uri="{FF2B5EF4-FFF2-40B4-BE49-F238E27FC236}">
                  <a16:creationId xmlns:a16="http://schemas.microsoft.com/office/drawing/2014/main" id="{8BDEFB11-1730-434A-BFE4-DED890379B0C}"/>
                </a:ext>
              </a:extLst>
            </p:cNvPr>
            <p:cNvGrpSpPr/>
            <p:nvPr/>
          </p:nvGrpSpPr>
          <p:grpSpPr>
            <a:xfrm>
              <a:off x="6120148" y="3231304"/>
              <a:ext cx="699856" cy="2761890"/>
              <a:chOff x="1451686" y="3036462"/>
              <a:chExt cx="699856" cy="2761890"/>
            </a:xfrm>
          </p:grpSpPr>
          <p:sp>
            <p:nvSpPr>
              <p:cNvPr id="36" name="正方形/長方形 35">
                <a:extLst>
                  <a:ext uri="{FF2B5EF4-FFF2-40B4-BE49-F238E27FC236}">
                    <a16:creationId xmlns:a16="http://schemas.microsoft.com/office/drawing/2014/main" id="{D036C4CA-88CE-4C5C-8AF4-5724FCF5429C}"/>
                  </a:ext>
                </a:extLst>
              </p:cNvPr>
              <p:cNvSpPr/>
              <p:nvPr/>
            </p:nvSpPr>
            <p:spPr>
              <a:xfrm>
                <a:off x="1556005" y="3324403"/>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正方形/長方形 36">
                <a:extLst>
                  <a:ext uri="{FF2B5EF4-FFF2-40B4-BE49-F238E27FC236}">
                    <a16:creationId xmlns:a16="http://schemas.microsoft.com/office/drawing/2014/main" id="{8BD7BFF3-AAA6-42A1-AE3C-5052DB8EE652}"/>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a:extLst>
                  <a:ext uri="{FF2B5EF4-FFF2-40B4-BE49-F238E27FC236}">
                    <a16:creationId xmlns:a16="http://schemas.microsoft.com/office/drawing/2014/main" id="{CF4E3DBA-6AD3-458A-B427-E230EBD20F62}"/>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9" name="直線コネクタ 38">
                <a:extLst>
                  <a:ext uri="{FF2B5EF4-FFF2-40B4-BE49-F238E27FC236}">
                    <a16:creationId xmlns:a16="http://schemas.microsoft.com/office/drawing/2014/main" id="{5A3ECCA1-D967-4E6F-8410-A0906ECBAE95}"/>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F0B2694-8A3C-4BD7-8383-A9C622101A8E}"/>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正方形/長方形 23">
              <a:extLst>
                <a:ext uri="{FF2B5EF4-FFF2-40B4-BE49-F238E27FC236}">
                  <a16:creationId xmlns:a16="http://schemas.microsoft.com/office/drawing/2014/main" id="{B55EB320-5998-4E8A-BCC3-7EE06E8100CF}"/>
                </a:ext>
              </a:extLst>
            </p:cNvPr>
            <p:cNvSpPr/>
            <p:nvPr/>
          </p:nvSpPr>
          <p:spPr>
            <a:xfrm>
              <a:off x="6210147" y="512193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F3F55DA1-2667-473F-9B8C-A4E3684B03AA}"/>
                </a:ext>
              </a:extLst>
            </p:cNvPr>
            <p:cNvSpPr/>
            <p:nvPr/>
          </p:nvSpPr>
          <p:spPr>
            <a:xfrm>
              <a:off x="7001897" y="266298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6" name="コネクタ: 曲線 25">
              <a:extLst>
                <a:ext uri="{FF2B5EF4-FFF2-40B4-BE49-F238E27FC236}">
                  <a16:creationId xmlns:a16="http://schemas.microsoft.com/office/drawing/2014/main" id="{F8931FB1-259D-4555-B406-314D9CB33E28}"/>
                </a:ext>
              </a:extLst>
            </p:cNvPr>
            <p:cNvCxnSpPr>
              <a:cxnSpLocks/>
              <a:stCxn id="32" idx="0"/>
              <a:endCxn id="25" idx="3"/>
            </p:cNvCxnSpPr>
            <p:nvPr/>
          </p:nvCxnSpPr>
          <p:spPr>
            <a:xfrm rot="16200000" flipV="1">
              <a:off x="7058401" y="3332140"/>
              <a:ext cx="1158392" cy="28037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1295429D-3BAB-44F8-90A1-0F9871B13D2F}"/>
                </a:ext>
              </a:extLst>
            </p:cNvPr>
            <p:cNvGrpSpPr/>
            <p:nvPr/>
          </p:nvGrpSpPr>
          <p:grpSpPr>
            <a:xfrm>
              <a:off x="7428526" y="3228414"/>
              <a:ext cx="699856" cy="2761890"/>
              <a:chOff x="1451686" y="3036462"/>
              <a:chExt cx="699856" cy="2761890"/>
            </a:xfrm>
          </p:grpSpPr>
          <p:sp>
            <p:nvSpPr>
              <p:cNvPr id="32" name="正方形/長方形 31">
                <a:extLst>
                  <a:ext uri="{FF2B5EF4-FFF2-40B4-BE49-F238E27FC236}">
                    <a16:creationId xmlns:a16="http://schemas.microsoft.com/office/drawing/2014/main" id="{30E0FF87-CEF1-4C61-8A43-8E05E4ECE2D0}"/>
                  </a:ext>
                </a:extLst>
              </p:cNvPr>
              <p:cNvSpPr/>
              <p:nvPr/>
            </p:nvSpPr>
            <p:spPr>
              <a:xfrm>
                <a:off x="1553189" y="3859572"/>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a:extLst>
                  <a:ext uri="{FF2B5EF4-FFF2-40B4-BE49-F238E27FC236}">
                    <a16:creationId xmlns:a16="http://schemas.microsoft.com/office/drawing/2014/main" id="{6DEF33AF-3781-4013-97CF-DED966509E06}"/>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4" name="直線コネクタ 33">
                <a:extLst>
                  <a:ext uri="{FF2B5EF4-FFF2-40B4-BE49-F238E27FC236}">
                    <a16:creationId xmlns:a16="http://schemas.microsoft.com/office/drawing/2014/main" id="{85599BD2-F394-42E1-BE0C-5D737BF0152B}"/>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D86E75E-CC3A-427A-8C06-DE6CCFCE6CF2}"/>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正方形/長方形 27">
              <a:extLst>
                <a:ext uri="{FF2B5EF4-FFF2-40B4-BE49-F238E27FC236}">
                  <a16:creationId xmlns:a16="http://schemas.microsoft.com/office/drawing/2014/main" id="{7CB7CE09-6F8B-4CE4-AF86-619073C706A1}"/>
                </a:ext>
              </a:extLst>
            </p:cNvPr>
            <p:cNvSpPr/>
            <p:nvPr/>
          </p:nvSpPr>
          <p:spPr>
            <a:xfrm>
              <a:off x="7518525" y="511904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矢印: 右 28">
              <a:extLst>
                <a:ext uri="{FF2B5EF4-FFF2-40B4-BE49-F238E27FC236}">
                  <a16:creationId xmlns:a16="http://schemas.microsoft.com/office/drawing/2014/main" id="{DA85666B-7B5D-4CFE-A061-9304029275FA}"/>
                </a:ext>
              </a:extLst>
            </p:cNvPr>
            <p:cNvSpPr/>
            <p:nvPr/>
          </p:nvSpPr>
          <p:spPr>
            <a:xfrm>
              <a:off x="4384749"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矢印: 右 29">
              <a:extLst>
                <a:ext uri="{FF2B5EF4-FFF2-40B4-BE49-F238E27FC236}">
                  <a16:creationId xmlns:a16="http://schemas.microsoft.com/office/drawing/2014/main" id="{7F1D78C4-B8AA-4409-A536-643632FE55FD}"/>
                </a:ext>
              </a:extLst>
            </p:cNvPr>
            <p:cNvSpPr/>
            <p:nvPr/>
          </p:nvSpPr>
          <p:spPr>
            <a:xfrm>
              <a:off x="5647842"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矢印: 右 30">
              <a:extLst>
                <a:ext uri="{FF2B5EF4-FFF2-40B4-BE49-F238E27FC236}">
                  <a16:creationId xmlns:a16="http://schemas.microsoft.com/office/drawing/2014/main" id="{7E1EC8DE-93D5-4E47-BEA3-BBB6D18EDAA0}"/>
                </a:ext>
              </a:extLst>
            </p:cNvPr>
            <p:cNvSpPr/>
            <p:nvPr/>
          </p:nvSpPr>
          <p:spPr>
            <a:xfrm>
              <a:off x="6954381"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56" name="矢印: 右 55">
            <a:extLst>
              <a:ext uri="{FF2B5EF4-FFF2-40B4-BE49-F238E27FC236}">
                <a16:creationId xmlns:a16="http://schemas.microsoft.com/office/drawing/2014/main" id="{3EE9BC8E-321C-4228-90C4-6234C2FBF701}"/>
              </a:ext>
            </a:extLst>
          </p:cNvPr>
          <p:cNvSpPr/>
          <p:nvPr/>
        </p:nvSpPr>
        <p:spPr>
          <a:xfrm rot="16200000">
            <a:off x="1399724" y="2948391"/>
            <a:ext cx="419223" cy="37703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矢印: 右 56">
            <a:extLst>
              <a:ext uri="{FF2B5EF4-FFF2-40B4-BE49-F238E27FC236}">
                <a16:creationId xmlns:a16="http://schemas.microsoft.com/office/drawing/2014/main" id="{414B1331-35F1-4F42-8177-E7A6363BCD31}"/>
              </a:ext>
            </a:extLst>
          </p:cNvPr>
          <p:cNvSpPr/>
          <p:nvPr/>
        </p:nvSpPr>
        <p:spPr>
          <a:xfrm rot="16200000">
            <a:off x="1408911" y="5445967"/>
            <a:ext cx="419223" cy="37703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59544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989DD-2FCB-4FDC-922A-92B9C09C2AD9}"/>
              </a:ext>
            </a:extLst>
          </p:cNvPr>
          <p:cNvSpPr>
            <a:spLocks noGrp="1"/>
          </p:cNvSpPr>
          <p:nvPr>
            <p:ph type="title"/>
          </p:nvPr>
        </p:nvSpPr>
        <p:spPr/>
        <p:txBody>
          <a:bodyPr/>
          <a:lstStyle/>
          <a:p>
            <a:r>
              <a:rPr kumimoji="1" lang="ja-JP" altLang="en-US" dirty="0"/>
              <a:t>２．スタックとキュー </a:t>
            </a:r>
            <a:r>
              <a:rPr kumimoji="1" lang="en-US" altLang="ja-JP" dirty="0"/>
              <a:t>– </a:t>
            </a:r>
            <a:r>
              <a:rPr lang="ja-JP" altLang="en-US" dirty="0"/>
              <a:t>キュー</a:t>
            </a:r>
            <a:endParaRPr kumimoji="1" lang="ja-JP" altLang="en-US" dirty="0"/>
          </a:p>
        </p:txBody>
      </p:sp>
      <p:sp>
        <p:nvSpPr>
          <p:cNvPr id="3" name="コンテンツ プレースホルダー 2">
            <a:extLst>
              <a:ext uri="{FF2B5EF4-FFF2-40B4-BE49-F238E27FC236}">
                <a16:creationId xmlns:a16="http://schemas.microsoft.com/office/drawing/2014/main" id="{5CCB5EA0-4B1A-488A-B9A4-EE1EE46A9290}"/>
              </a:ext>
            </a:extLst>
          </p:cNvPr>
          <p:cNvSpPr>
            <a:spLocks noGrp="1"/>
          </p:cNvSpPr>
          <p:nvPr>
            <p:ph idx="1"/>
          </p:nvPr>
        </p:nvSpPr>
        <p:spPr/>
        <p:txBody>
          <a:bodyPr>
            <a:normAutofit/>
          </a:bodyPr>
          <a:lstStyle/>
          <a:p>
            <a:r>
              <a:rPr kumimoji="1" lang="ja-JP" altLang="en-US" sz="2000" dirty="0"/>
              <a:t>キューの一般的な操作</a:t>
            </a:r>
          </a:p>
        </p:txBody>
      </p:sp>
      <p:sp>
        <p:nvSpPr>
          <p:cNvPr id="4" name="正方形/長方形 3">
            <a:extLst>
              <a:ext uri="{FF2B5EF4-FFF2-40B4-BE49-F238E27FC236}">
                <a16:creationId xmlns:a16="http://schemas.microsoft.com/office/drawing/2014/main" id="{E7824C1F-B4DE-461C-AB7E-5BF259FE08DE}"/>
              </a:ext>
            </a:extLst>
          </p:cNvPr>
          <p:cNvSpPr/>
          <p:nvPr/>
        </p:nvSpPr>
        <p:spPr>
          <a:xfrm>
            <a:off x="691800" y="1473639"/>
            <a:ext cx="7760400" cy="50425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JavaScript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には組み込みのキューを持たないため、</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Array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をキューとして使用可能。</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queue =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要素の追加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最初の要素へのアクセス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peek = queue[0];</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要素の取り出し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poll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queue.shift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キューの長さを取得する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size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キューが空か否かを判定する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empty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p:txBody>
      </p:sp>
    </p:spTree>
    <p:extLst>
      <p:ext uri="{BB962C8B-B14F-4D97-AF65-F5344CB8AC3E}">
        <p14:creationId xmlns:p14="http://schemas.microsoft.com/office/powerpoint/2010/main" val="2856883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B7094-7B0B-4597-A232-95E3E9ECE9C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3" name="コンテンツ プレースホルダー 2">
            <a:extLst>
              <a:ext uri="{FF2B5EF4-FFF2-40B4-BE49-F238E27FC236}">
                <a16:creationId xmlns:a16="http://schemas.microsoft.com/office/drawing/2014/main" id="{C5F39365-75AD-463E-BD13-30B2F3D733C9}"/>
              </a:ext>
            </a:extLst>
          </p:cNvPr>
          <p:cNvSpPr>
            <a:spLocks noGrp="1"/>
          </p:cNvSpPr>
          <p:nvPr>
            <p:ph idx="1"/>
          </p:nvPr>
        </p:nvSpPr>
        <p:spPr>
          <a:xfrm>
            <a:off x="457200" y="991270"/>
            <a:ext cx="8229600" cy="2422684"/>
          </a:xfrm>
        </p:spPr>
        <p:txBody>
          <a:bodyPr>
            <a:normAutofit/>
          </a:bodyPr>
          <a:lstStyle/>
          <a:p>
            <a:r>
              <a:rPr kumimoji="1" lang="ja-JP" altLang="en-US" sz="2000" dirty="0"/>
              <a:t>キューの実装</a:t>
            </a:r>
            <a:endParaRPr lang="en-US" altLang="ja-JP" sz="2000" dirty="0"/>
          </a:p>
          <a:p>
            <a:pPr marL="0" indent="0">
              <a:buNone/>
            </a:pPr>
            <a:r>
              <a:rPr lang="ja-JP" altLang="en-US" b="0" i="0" dirty="0">
                <a:solidFill>
                  <a:srgbClr val="1D1D20"/>
                </a:solidFill>
                <a:effectLst/>
                <a:latin typeface="-apple-system"/>
              </a:rPr>
              <a:t>　キューには、一方の端で追加し、もう一方の端で削除できるデータ構造が必要となる。</a:t>
            </a:r>
            <a:endParaRPr lang="en-US" altLang="ja-JP" b="0" i="0" dirty="0">
              <a:solidFill>
                <a:srgbClr val="1D1D20"/>
              </a:solidFill>
              <a:effectLst/>
              <a:latin typeface="-apple-system"/>
            </a:endParaRPr>
          </a:p>
          <a:p>
            <a:pPr marL="0" indent="0">
              <a:buNone/>
            </a:pPr>
            <a:endParaRPr kumimoji="1" lang="en-US" altLang="ja-JP" dirty="0"/>
          </a:p>
          <a:p>
            <a:pPr marL="457200" indent="-457200">
              <a:buFont typeface="+mj-ea"/>
              <a:buAutoNum type="circleNumDbPlain"/>
            </a:pPr>
            <a:r>
              <a:rPr kumimoji="1" lang="ja-JP" altLang="en-US" sz="2000" dirty="0"/>
              <a:t>連結リストに基づく実装</a:t>
            </a:r>
            <a:endParaRPr kumimoji="1" lang="en-US" altLang="ja-JP" sz="2000" dirty="0"/>
          </a:p>
        </p:txBody>
      </p:sp>
      <p:grpSp>
        <p:nvGrpSpPr>
          <p:cNvPr id="25" name="グループ化 24">
            <a:extLst>
              <a:ext uri="{FF2B5EF4-FFF2-40B4-BE49-F238E27FC236}">
                <a16:creationId xmlns:a16="http://schemas.microsoft.com/office/drawing/2014/main" id="{EAEB1B86-8850-440C-8E10-F1F1BC0BDD98}"/>
              </a:ext>
            </a:extLst>
          </p:cNvPr>
          <p:cNvGrpSpPr/>
          <p:nvPr/>
        </p:nvGrpSpPr>
        <p:grpSpPr>
          <a:xfrm>
            <a:off x="3794309" y="1932056"/>
            <a:ext cx="4896034" cy="2963796"/>
            <a:chOff x="3794309" y="1932056"/>
            <a:chExt cx="4896034" cy="2963796"/>
          </a:xfrm>
        </p:grpSpPr>
        <p:grpSp>
          <p:nvGrpSpPr>
            <p:cNvPr id="4" name="グループ化 3">
              <a:extLst>
                <a:ext uri="{FF2B5EF4-FFF2-40B4-BE49-F238E27FC236}">
                  <a16:creationId xmlns:a16="http://schemas.microsoft.com/office/drawing/2014/main" id="{C970D0D1-219C-4C9D-8566-8922F8E36038}"/>
                </a:ext>
              </a:extLst>
            </p:cNvPr>
            <p:cNvGrpSpPr/>
            <p:nvPr/>
          </p:nvGrpSpPr>
          <p:grpSpPr>
            <a:xfrm>
              <a:off x="3794309" y="1932056"/>
              <a:ext cx="4896034" cy="2963796"/>
              <a:chOff x="457201" y="3429000"/>
              <a:chExt cx="4896034" cy="2963796"/>
            </a:xfrm>
          </p:grpSpPr>
          <p:sp>
            <p:nvSpPr>
              <p:cNvPr id="5" name="正方形/長方形 4">
                <a:extLst>
                  <a:ext uri="{FF2B5EF4-FFF2-40B4-BE49-F238E27FC236}">
                    <a16:creationId xmlns:a16="http://schemas.microsoft.com/office/drawing/2014/main" id="{1E1F4E4C-D835-4744-871E-960FA3490E77}"/>
                  </a:ext>
                </a:extLst>
              </p:cNvPr>
              <p:cNvSpPr/>
              <p:nvPr/>
            </p:nvSpPr>
            <p:spPr>
              <a:xfrm>
                <a:off x="457201" y="3429000"/>
                <a:ext cx="4896034" cy="296379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95E5B910-49CA-45C6-8D93-2C96E177D027}"/>
                  </a:ext>
                </a:extLst>
              </p:cNvPr>
              <p:cNvGrpSpPr/>
              <p:nvPr/>
            </p:nvGrpSpPr>
            <p:grpSpPr>
              <a:xfrm>
                <a:off x="1555250" y="4580213"/>
                <a:ext cx="495512" cy="1515211"/>
                <a:chOff x="1391280" y="2738613"/>
                <a:chExt cx="582229" cy="1743608"/>
              </a:xfrm>
            </p:grpSpPr>
            <p:sp>
              <p:nvSpPr>
                <p:cNvPr id="18" name="正方形/長方形 17">
                  <a:extLst>
                    <a:ext uri="{FF2B5EF4-FFF2-40B4-BE49-F238E27FC236}">
                      <a16:creationId xmlns:a16="http://schemas.microsoft.com/office/drawing/2014/main" id="{4B96C302-7E6B-43E1-88B0-59886506B94B}"/>
                    </a:ext>
                  </a:extLst>
                </p:cNvPr>
                <p:cNvSpPr/>
                <p:nvPr/>
              </p:nvSpPr>
              <p:spPr>
                <a:xfrm>
                  <a:off x="1391280" y="3952537"/>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9" name="正方形/長方形 18">
                  <a:extLst>
                    <a:ext uri="{FF2B5EF4-FFF2-40B4-BE49-F238E27FC236}">
                      <a16:creationId xmlns:a16="http://schemas.microsoft.com/office/drawing/2014/main" id="{51A6F5EE-CEEF-4EB2-BE56-F015EF7CF3B8}"/>
                    </a:ext>
                  </a:extLst>
                </p:cNvPr>
                <p:cNvSpPr/>
                <p:nvPr/>
              </p:nvSpPr>
              <p:spPr>
                <a:xfrm>
                  <a:off x="1391280" y="3345575"/>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20" name="正方形/長方形 19">
                  <a:extLst>
                    <a:ext uri="{FF2B5EF4-FFF2-40B4-BE49-F238E27FC236}">
                      <a16:creationId xmlns:a16="http://schemas.microsoft.com/office/drawing/2014/main" id="{6719B8C5-70B1-4E8A-A10B-8B0721F71DDF}"/>
                    </a:ext>
                  </a:extLst>
                </p:cNvPr>
                <p:cNvSpPr/>
                <p:nvPr/>
              </p:nvSpPr>
              <p:spPr>
                <a:xfrm>
                  <a:off x="1391280" y="2738613"/>
                  <a:ext cx="582229" cy="52968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grpSp>
          <p:cxnSp>
            <p:nvCxnSpPr>
              <p:cNvPr id="8" name="直線コネクタ 7">
                <a:extLst>
                  <a:ext uri="{FF2B5EF4-FFF2-40B4-BE49-F238E27FC236}">
                    <a16:creationId xmlns:a16="http://schemas.microsoft.com/office/drawing/2014/main" id="{CD3B65F7-A5CA-415F-85F8-8148455F0E3C}"/>
                  </a:ext>
                </a:extLst>
              </p:cNvPr>
              <p:cNvCxnSpPr>
                <a:cxnSpLocks/>
              </p:cNvCxnSpPr>
              <p:nvPr/>
            </p:nvCxnSpPr>
            <p:spPr>
              <a:xfrm flipH="1" flipV="1">
                <a:off x="2146716" y="3781887"/>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5E1CDCB6-FF69-4FBB-A071-36943885A18F}"/>
                  </a:ext>
                </a:extLst>
              </p:cNvPr>
              <p:cNvSpPr/>
              <p:nvPr/>
            </p:nvSpPr>
            <p:spPr>
              <a:xfrm>
                <a:off x="1562804" y="4052757"/>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nvGrpSpPr>
              <p:cNvPr id="10" name="グループ化 9">
                <a:extLst>
                  <a:ext uri="{FF2B5EF4-FFF2-40B4-BE49-F238E27FC236}">
                    <a16:creationId xmlns:a16="http://schemas.microsoft.com/office/drawing/2014/main" id="{D26647E1-C5B1-48DF-8077-F171AE249728}"/>
                  </a:ext>
                </a:extLst>
              </p:cNvPr>
              <p:cNvGrpSpPr/>
              <p:nvPr/>
            </p:nvGrpSpPr>
            <p:grpSpPr>
              <a:xfrm>
                <a:off x="3515290" y="3693590"/>
                <a:ext cx="439766" cy="2410998"/>
                <a:chOff x="3515290" y="3693590"/>
                <a:chExt cx="439766" cy="2410998"/>
              </a:xfrm>
            </p:grpSpPr>
            <p:sp>
              <p:nvSpPr>
                <p:cNvPr id="11" name="フローチャート: 結合子 10">
                  <a:extLst>
                    <a:ext uri="{FF2B5EF4-FFF2-40B4-BE49-F238E27FC236}">
                      <a16:creationId xmlns:a16="http://schemas.microsoft.com/office/drawing/2014/main" id="{5E82B0A9-1B1C-40E7-A008-8D582A327741}"/>
                    </a:ext>
                  </a:extLst>
                </p:cNvPr>
                <p:cNvSpPr/>
                <p:nvPr/>
              </p:nvSpPr>
              <p:spPr>
                <a:xfrm>
                  <a:off x="3515290" y="5644288"/>
                  <a:ext cx="439766" cy="460300"/>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2" name="フローチャート: 結合子 11">
                  <a:extLst>
                    <a:ext uri="{FF2B5EF4-FFF2-40B4-BE49-F238E27FC236}">
                      <a16:creationId xmlns:a16="http://schemas.microsoft.com/office/drawing/2014/main" id="{9F4CCAEA-6411-4B0A-885B-1CA2D8277996}"/>
                    </a:ext>
                  </a:extLst>
                </p:cNvPr>
                <p:cNvSpPr/>
                <p:nvPr/>
              </p:nvSpPr>
              <p:spPr>
                <a:xfrm>
                  <a:off x="3515290" y="4995192"/>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 name="フローチャート: 結合子 12">
                  <a:extLst>
                    <a:ext uri="{FF2B5EF4-FFF2-40B4-BE49-F238E27FC236}">
                      <a16:creationId xmlns:a16="http://schemas.microsoft.com/office/drawing/2014/main" id="{9D290116-F7DE-401E-B8EC-7A516D7EAB23}"/>
                    </a:ext>
                  </a:extLst>
                </p:cNvPr>
                <p:cNvSpPr/>
                <p:nvPr/>
              </p:nvSpPr>
              <p:spPr>
                <a:xfrm>
                  <a:off x="3515291" y="4346096"/>
                  <a:ext cx="439765"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フローチャート: 結合子 13">
                  <a:extLst>
                    <a:ext uri="{FF2B5EF4-FFF2-40B4-BE49-F238E27FC236}">
                      <a16:creationId xmlns:a16="http://schemas.microsoft.com/office/drawing/2014/main" id="{5259EB27-AB17-4A02-B6A5-0BB6D6142243}"/>
                    </a:ext>
                  </a:extLst>
                </p:cNvPr>
                <p:cNvSpPr/>
                <p:nvPr/>
              </p:nvSpPr>
              <p:spPr>
                <a:xfrm>
                  <a:off x="3515290" y="3693590"/>
                  <a:ext cx="439766" cy="453366"/>
                </a:xfrm>
                <a:prstGeom prst="flowChartConnector">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cxnSp>
              <p:nvCxnSpPr>
                <p:cNvPr id="15" name="直線矢印コネクタ 14">
                  <a:extLst>
                    <a:ext uri="{FF2B5EF4-FFF2-40B4-BE49-F238E27FC236}">
                      <a16:creationId xmlns:a16="http://schemas.microsoft.com/office/drawing/2014/main" id="{AED4DCC9-F682-432A-AC0E-4EAA4FD4FC81}"/>
                    </a:ext>
                  </a:extLst>
                </p:cNvPr>
                <p:cNvCxnSpPr>
                  <a:cxnSpLocks/>
                  <a:stCxn id="12" idx="4"/>
                  <a:endCxn id="11" idx="0"/>
                </p:cNvCxnSpPr>
                <p:nvPr/>
              </p:nvCxnSpPr>
              <p:spPr>
                <a:xfrm>
                  <a:off x="3735173" y="5448558"/>
                  <a:ext cx="0"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1E8A6CB-8582-44A4-82AB-9F10DFD8E168}"/>
                    </a:ext>
                  </a:extLst>
                </p:cNvPr>
                <p:cNvCxnSpPr>
                  <a:cxnSpLocks/>
                  <a:stCxn id="14" idx="4"/>
                  <a:endCxn id="13" idx="0"/>
                </p:cNvCxnSpPr>
                <p:nvPr/>
              </p:nvCxnSpPr>
              <p:spPr>
                <a:xfrm>
                  <a:off x="3735173" y="4146956"/>
                  <a:ext cx="1" cy="1991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0F68013-6358-46FA-9DAC-74F67F0A8186}"/>
                    </a:ext>
                  </a:extLst>
                </p:cNvPr>
                <p:cNvCxnSpPr>
                  <a:cxnSpLocks/>
                  <a:stCxn id="13" idx="4"/>
                  <a:endCxn id="12" idx="0"/>
                </p:cNvCxnSpPr>
                <p:nvPr/>
              </p:nvCxnSpPr>
              <p:spPr>
                <a:xfrm flipH="1">
                  <a:off x="3735173" y="4799462"/>
                  <a:ext cx="1" cy="195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21" name="テキスト ボックス 20">
              <a:extLst>
                <a:ext uri="{FF2B5EF4-FFF2-40B4-BE49-F238E27FC236}">
                  <a16:creationId xmlns:a16="http://schemas.microsoft.com/office/drawing/2014/main" id="{AF970C86-D2E4-485E-AF1A-DE731841C610}"/>
                </a:ext>
              </a:extLst>
            </p:cNvPr>
            <p:cNvSpPr txBox="1"/>
            <p:nvPr/>
          </p:nvSpPr>
          <p:spPr>
            <a:xfrm>
              <a:off x="5564388" y="2384869"/>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22" name="テキスト ボックス 21">
              <a:extLst>
                <a:ext uri="{FF2B5EF4-FFF2-40B4-BE49-F238E27FC236}">
                  <a16:creationId xmlns:a16="http://schemas.microsoft.com/office/drawing/2014/main" id="{0022C5AA-3963-407E-BFDF-C068318ACD82}"/>
                </a:ext>
              </a:extLst>
            </p:cNvPr>
            <p:cNvSpPr txBox="1"/>
            <p:nvPr/>
          </p:nvSpPr>
          <p:spPr>
            <a:xfrm>
              <a:off x="5564388" y="4269090"/>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23" name="矢印: 右 22">
              <a:extLst>
                <a:ext uri="{FF2B5EF4-FFF2-40B4-BE49-F238E27FC236}">
                  <a16:creationId xmlns:a16="http://schemas.microsoft.com/office/drawing/2014/main" id="{8D4097B9-42CB-48A5-B418-21C86A27B67C}"/>
                </a:ext>
              </a:extLst>
            </p:cNvPr>
            <p:cNvSpPr/>
            <p:nvPr/>
          </p:nvSpPr>
          <p:spPr>
            <a:xfrm rot="10800000">
              <a:off x="5904232" y="3032417"/>
              <a:ext cx="649536" cy="63841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24" name="コンテンツ プレースホルダー 2">
            <a:extLst>
              <a:ext uri="{FF2B5EF4-FFF2-40B4-BE49-F238E27FC236}">
                <a16:creationId xmlns:a16="http://schemas.microsoft.com/office/drawing/2014/main" id="{F4FCB397-6689-413E-85CA-278F6C01AE4E}"/>
              </a:ext>
            </a:extLst>
          </p:cNvPr>
          <p:cNvSpPr txBox="1">
            <a:spLocks/>
          </p:cNvSpPr>
          <p:nvPr/>
        </p:nvSpPr>
        <p:spPr bwMode="auto">
          <a:xfrm>
            <a:off x="562011" y="2384988"/>
            <a:ext cx="3237612" cy="313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1pPr>
            <a:lvl2pPr marL="742950" indent="-28575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2pPr>
            <a:lvl3pPr marL="11430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3pPr>
            <a:lvl4pPr marL="16002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4pPr>
            <a:lvl5pPr marL="2057400" indent="-228600" algn="l" rtl="0" eaLnBrk="0" fontAlgn="base" hangingPunct="0">
              <a:spcBef>
                <a:spcPct val="20000"/>
              </a:spcBef>
              <a:spcAft>
                <a:spcPct val="0"/>
              </a:spcAft>
              <a:buFont typeface="Arial" charset="0"/>
              <a:buChar char="»"/>
              <a:defRPr kumimoji="1" sz="1800" kern="1200">
                <a:solidFill>
                  <a:schemeClr val="tx1"/>
                </a:solidFill>
                <a:latin typeface="MS UI Gothic" pitchFamily="50" charset="-128"/>
                <a:ea typeface="MS UI Gothic"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に追加する</a:t>
            </a:r>
          </a:p>
          <a:p>
            <a:pPr algn="l">
              <a:buFont typeface="Arial" panose="020B0604020202020204" pitchFamily="34" charset="0"/>
              <a:buChar char="•"/>
            </a:pPr>
            <a:r>
              <a:rPr lang="en-US" altLang="ja-JP" b="0" i="0" dirty="0">
                <a:solidFill>
                  <a:srgbClr val="333333"/>
                </a:solidFill>
                <a:effectLst/>
                <a:latin typeface="YakuHanJPs"/>
              </a:rPr>
              <a:t>head </a:t>
            </a:r>
            <a:r>
              <a:rPr lang="ja-JP" altLang="en-US" b="0" i="0" dirty="0">
                <a:solidFill>
                  <a:srgbClr val="333333"/>
                </a:solidFill>
                <a:effectLst/>
                <a:latin typeface="YakuHanJPs"/>
              </a:rPr>
              <a:t>を削除する</a:t>
            </a:r>
          </a:p>
          <a:p>
            <a:pPr algn="l">
              <a:buFont typeface="Arial" panose="020B0604020202020204" pitchFamily="34" charset="0"/>
              <a:buChar char="•"/>
            </a:pPr>
            <a:r>
              <a:rPr lang="en-US" altLang="ja-JP" b="0" i="0" dirty="0">
                <a:solidFill>
                  <a:srgbClr val="333333"/>
                </a:solidFill>
                <a:effectLst/>
                <a:latin typeface="YakuHanJPs"/>
              </a:rPr>
              <a:t>tail </a:t>
            </a:r>
            <a:r>
              <a:rPr lang="ja-JP" altLang="en-US" b="0" i="0" dirty="0">
                <a:solidFill>
                  <a:srgbClr val="333333"/>
                </a:solidFill>
                <a:effectLst/>
                <a:latin typeface="YakuHanJPs"/>
              </a:rPr>
              <a:t>に追加する</a:t>
            </a:r>
          </a:p>
          <a:p>
            <a:pPr marL="0" indent="0" algn="l">
              <a:buNone/>
            </a:pPr>
            <a:r>
              <a:rPr lang="ja-JP" altLang="en-US" dirty="0">
                <a:solidFill>
                  <a:srgbClr val="333333"/>
                </a:solidFill>
                <a:latin typeface="YakuHanJPs"/>
              </a:rPr>
              <a:t>上記の</a:t>
            </a:r>
            <a:r>
              <a:rPr lang="ja-JP" altLang="en-US" b="0" i="0" dirty="0">
                <a:solidFill>
                  <a:srgbClr val="333333"/>
                </a:solidFill>
                <a:effectLst/>
                <a:latin typeface="YakuHanJPs"/>
              </a:rPr>
              <a:t>連結リストの処理を用いることで、キューの操作を実現できる。</a:t>
            </a:r>
            <a:endParaRPr lang="en-US" altLang="ja-JP" b="0" i="0" dirty="0">
              <a:solidFill>
                <a:srgbClr val="333333"/>
              </a:solidFill>
              <a:effectLst/>
              <a:latin typeface="YakuHanJPs"/>
            </a:endParaRPr>
          </a:p>
          <a:p>
            <a:pPr marL="0" indent="0" algn="l">
              <a:buNone/>
            </a:pPr>
            <a:r>
              <a:rPr lang="ja-JP" altLang="en-US" dirty="0">
                <a:solidFill>
                  <a:srgbClr val="333333"/>
                </a:solidFill>
                <a:latin typeface="YakuHanJPs"/>
              </a:rPr>
              <a:t>（</a:t>
            </a:r>
            <a:r>
              <a:rPr lang="en-US" altLang="ja-JP" dirty="0">
                <a:solidFill>
                  <a:srgbClr val="333333"/>
                </a:solidFill>
                <a:latin typeface="YakuHanJPs"/>
              </a:rPr>
              <a:t>※</a:t>
            </a:r>
            <a:r>
              <a:rPr lang="ja-JP" altLang="en-US" dirty="0">
                <a:solidFill>
                  <a:srgbClr val="333333"/>
                </a:solidFill>
                <a:latin typeface="YakuHanJPs"/>
              </a:rPr>
              <a:t>次シート参考）</a:t>
            </a:r>
            <a:endParaRPr lang="ja-JP" altLang="en-US" b="0" i="0" dirty="0">
              <a:solidFill>
                <a:srgbClr val="333333"/>
              </a:solidFill>
              <a:effectLst/>
              <a:latin typeface="YakuHanJPs"/>
            </a:endParaRPr>
          </a:p>
        </p:txBody>
      </p:sp>
      <p:cxnSp>
        <p:nvCxnSpPr>
          <p:cNvPr id="26" name="直線コネクタ 25">
            <a:extLst>
              <a:ext uri="{FF2B5EF4-FFF2-40B4-BE49-F238E27FC236}">
                <a16:creationId xmlns:a16="http://schemas.microsoft.com/office/drawing/2014/main" id="{BA847043-3854-497E-AAED-7FC667FCA9DD}"/>
              </a:ext>
            </a:extLst>
          </p:cNvPr>
          <p:cNvCxnSpPr>
            <a:cxnSpLocks/>
          </p:cNvCxnSpPr>
          <p:nvPr/>
        </p:nvCxnSpPr>
        <p:spPr>
          <a:xfrm flipH="1" flipV="1">
            <a:off x="4800181" y="2296910"/>
            <a:ext cx="7553" cy="243980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18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7C704-A11C-423B-B000-347860B063C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EDEB43DF-CB53-400D-83E6-1DCD665980EE}"/>
              </a:ext>
            </a:extLst>
          </p:cNvPr>
          <p:cNvSpPr/>
          <p:nvPr/>
        </p:nvSpPr>
        <p:spPr>
          <a:xfrm>
            <a:off x="691800" y="1020932"/>
            <a:ext cx="7760400" cy="54153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連結リストに基づくキュー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LinkedListQueue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#front;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ヘッドノード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#front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#rear;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エンドノード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#rear</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#queSize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constructor()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get size()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最初の要素にアクセスする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peek()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front.val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4972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7C704-A11C-423B-B000-347860B063C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EDEB43DF-CB53-400D-83E6-1DCD665980EE}"/>
              </a:ext>
            </a:extLst>
          </p:cNvPr>
          <p:cNvSpPr/>
          <p:nvPr/>
        </p:nvSpPr>
        <p:spPr>
          <a:xfrm>
            <a:off x="691800" y="1020932"/>
            <a:ext cx="7760400" cy="545088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ノードの追加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offer(num)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エンド</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ノードの後に​​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を追加</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node =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キューが空の場合は、ヘッドノードとエンドノードの両方がこのノードを指すように</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キューが空でない場合は、テールノードの後に​​ノードを追加</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rear.next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ノードの取り出し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poll()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 num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ヘッドノードを削除</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front.next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705987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0AC1C-22BB-44AF-8E84-300B4EAC2117}"/>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3" name="コンテンツ プレースホルダー 2">
            <a:extLst>
              <a:ext uri="{FF2B5EF4-FFF2-40B4-BE49-F238E27FC236}">
                <a16:creationId xmlns:a16="http://schemas.microsoft.com/office/drawing/2014/main" id="{C5E1382F-4A9D-47BE-84D1-F78D605C279C}"/>
              </a:ext>
            </a:extLst>
          </p:cNvPr>
          <p:cNvSpPr>
            <a:spLocks noGrp="1"/>
          </p:cNvSpPr>
          <p:nvPr>
            <p:ph idx="1"/>
          </p:nvPr>
        </p:nvSpPr>
        <p:spPr/>
        <p:txBody>
          <a:bodyPr/>
          <a:lstStyle/>
          <a:p>
            <a:pPr>
              <a:buFont typeface="+mj-ea"/>
              <a:buAutoNum type="circleNumDbPlain" startAt="2"/>
            </a:pPr>
            <a:r>
              <a:rPr kumimoji="1" lang="ja-JP" altLang="en-US" sz="2000" dirty="0"/>
              <a:t>配列に基づくキューの実装</a:t>
            </a:r>
            <a:endParaRPr kumimoji="1" lang="en-US" altLang="ja-JP" sz="2000" dirty="0"/>
          </a:p>
          <a:p>
            <a:pPr marL="0" indent="0">
              <a:buNone/>
            </a:pPr>
            <a:r>
              <a:rPr lang="ja-JP" altLang="en-US" dirty="0"/>
              <a:t>　最初の要素を削除する処理と、最後の要素を追加する処理について、２つのポインタを使用することで処理を実現する。方法は以下となる。</a:t>
            </a:r>
            <a:endParaRPr lang="en-US" altLang="ja-JP" dirty="0"/>
          </a:p>
          <a:p>
            <a:pPr marL="0" indent="0">
              <a:buNone/>
            </a:pPr>
            <a:r>
              <a:rPr lang="ja-JP" altLang="en-US" dirty="0"/>
              <a:t>　①インデックス位置を先頭の要素（</a:t>
            </a:r>
            <a:r>
              <a:rPr lang="en-US" altLang="ja-JP" dirty="0"/>
              <a:t>Front pointer</a:t>
            </a:r>
            <a:r>
              <a:rPr lang="ja-JP" altLang="en-US" dirty="0"/>
              <a:t>）と末尾（</a:t>
            </a:r>
            <a:r>
              <a:rPr lang="en-US" altLang="ja-JP" dirty="0"/>
              <a:t>Rear pointer</a:t>
            </a:r>
            <a:r>
              <a:rPr lang="ja-JP" altLang="en-US" dirty="0"/>
              <a:t>）に設定</a:t>
            </a:r>
            <a:endParaRPr lang="en-US" altLang="ja-JP" dirty="0"/>
          </a:p>
          <a:p>
            <a:pPr marL="0" indent="0">
              <a:buNone/>
            </a:pPr>
            <a:r>
              <a:rPr lang="ja-JP" altLang="en-US" dirty="0"/>
              <a:t>　②要素の追加であれば</a:t>
            </a:r>
            <a:r>
              <a:rPr lang="en-US" altLang="ja-JP" dirty="0"/>
              <a:t>Rear pointer</a:t>
            </a:r>
            <a:r>
              <a:rPr lang="ja-JP" altLang="en-US" dirty="0"/>
              <a:t>を１つ後ろへ移動</a:t>
            </a:r>
            <a:endParaRPr lang="en-US" altLang="ja-JP" dirty="0"/>
          </a:p>
          <a:p>
            <a:pPr marL="0" indent="0">
              <a:buNone/>
            </a:pPr>
            <a:r>
              <a:rPr lang="ja-JP" altLang="en-US" dirty="0"/>
              <a:t> 　　要素の削除であれば</a:t>
            </a:r>
            <a:r>
              <a:rPr lang="en-US" altLang="ja-JP" dirty="0"/>
              <a:t>Front pointer</a:t>
            </a:r>
            <a:r>
              <a:rPr lang="ja-JP" altLang="en-US" dirty="0"/>
              <a:t>を１つ後ろへ移動</a:t>
            </a:r>
            <a:endParaRPr lang="en-US" altLang="ja-JP" dirty="0"/>
          </a:p>
          <a:p>
            <a:pPr marL="0" indent="0">
              <a:buNone/>
            </a:pPr>
            <a:endParaRPr lang="en-US" altLang="ja-JP" dirty="0"/>
          </a:p>
          <a:p>
            <a:pPr marL="0" indent="0">
              <a:buNone/>
            </a:pPr>
            <a:r>
              <a:rPr kumimoji="1" lang="ja-JP" altLang="en-US" dirty="0"/>
              <a:t>　上記の方法を行っていると、配列の長さは不可変なことから１つの</a:t>
            </a:r>
            <a:r>
              <a:rPr lang="ja-JP" altLang="en-US" dirty="0"/>
              <a:t>問題が生じる。</a:t>
            </a:r>
            <a:endParaRPr lang="en-US" altLang="ja-JP" dirty="0"/>
          </a:p>
          <a:p>
            <a:pPr marL="0" indent="0">
              <a:buNone/>
            </a:pPr>
            <a:r>
              <a:rPr kumimoji="1" lang="ja-JP" altLang="en-US" dirty="0"/>
              <a:t>　動かしているポインタが配列の末尾を過ぎた際に、ポインタをそれ以上動かすことができなくなってしまう。その問題を解決させるために、配列を</a:t>
            </a:r>
            <a:r>
              <a:rPr lang="ja-JP" altLang="en-US" b="0" i="0" dirty="0">
                <a:solidFill>
                  <a:srgbClr val="1D1D20"/>
                </a:solidFill>
                <a:effectLst/>
                <a:latin typeface="-apple-system"/>
              </a:rPr>
              <a:t>「最初と最後に接続」するのと同等になるように</a:t>
            </a:r>
            <a:r>
              <a:rPr kumimoji="1" lang="ja-JP" altLang="en-US" dirty="0"/>
              <a:t>末尾から</a:t>
            </a:r>
            <a:r>
              <a:rPr lang="ja-JP" altLang="en-US" b="0" i="0" dirty="0">
                <a:solidFill>
                  <a:srgbClr val="1D1D20"/>
                </a:solidFill>
                <a:effectLst/>
                <a:latin typeface="-apple-system"/>
              </a:rPr>
              <a:t>再び頭に戻ることでトラバースを続けることができる（「リングバッファ」）。</a:t>
            </a:r>
            <a:endParaRPr lang="en-US" altLang="ja-JP" b="0" i="0" dirty="0">
              <a:solidFill>
                <a:srgbClr val="1D1D20"/>
              </a:solidFill>
              <a:effectLst/>
              <a:latin typeface="-apple-system"/>
            </a:endParaRPr>
          </a:p>
          <a:p>
            <a:pPr marL="0" indent="0">
              <a:buNone/>
            </a:pPr>
            <a:r>
              <a:rPr kumimoji="1" lang="ja-JP" altLang="en-US" dirty="0">
                <a:solidFill>
                  <a:srgbClr val="1D1D20"/>
                </a:solidFill>
                <a:latin typeface="-apple-system"/>
              </a:rPr>
              <a:t>（</a:t>
            </a:r>
            <a:r>
              <a:rPr kumimoji="1" lang="en-US" altLang="ja-JP" dirty="0">
                <a:solidFill>
                  <a:srgbClr val="1D1D20"/>
                </a:solidFill>
                <a:latin typeface="-apple-system"/>
              </a:rPr>
              <a:t>※</a:t>
            </a:r>
            <a:r>
              <a:rPr kumimoji="1" lang="ja-JP" altLang="en-US" dirty="0">
                <a:solidFill>
                  <a:srgbClr val="1D1D20"/>
                </a:solidFill>
                <a:latin typeface="-apple-system"/>
              </a:rPr>
              <a:t>次シート参考）</a:t>
            </a:r>
            <a:endParaRPr kumimoji="1" lang="ja-JP" altLang="en-US" dirty="0"/>
          </a:p>
        </p:txBody>
      </p:sp>
    </p:spTree>
    <p:extLst>
      <p:ext uri="{BB962C8B-B14F-4D97-AF65-F5344CB8AC3E}">
        <p14:creationId xmlns:p14="http://schemas.microsoft.com/office/powerpoint/2010/main" val="2432085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BD208-4D47-4194-AFB9-43DA631B575A}"/>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98" name="正方形/長方形 97">
            <a:extLst>
              <a:ext uri="{FF2B5EF4-FFF2-40B4-BE49-F238E27FC236}">
                <a16:creationId xmlns:a16="http://schemas.microsoft.com/office/drawing/2014/main" id="{C369D05C-5B2B-4A88-BB85-DF82F47EDD59}"/>
              </a:ext>
            </a:extLst>
          </p:cNvPr>
          <p:cNvSpPr/>
          <p:nvPr/>
        </p:nvSpPr>
        <p:spPr>
          <a:xfrm>
            <a:off x="287904" y="992351"/>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配列に基づくキューの実装</a:t>
            </a:r>
          </a:p>
        </p:txBody>
      </p:sp>
      <p:grpSp>
        <p:nvGrpSpPr>
          <p:cNvPr id="120" name="グループ化 119">
            <a:extLst>
              <a:ext uri="{FF2B5EF4-FFF2-40B4-BE49-F238E27FC236}">
                <a16:creationId xmlns:a16="http://schemas.microsoft.com/office/drawing/2014/main" id="{1B479497-A451-4715-8B7F-5044FDFE85D1}"/>
              </a:ext>
            </a:extLst>
          </p:cNvPr>
          <p:cNvGrpSpPr/>
          <p:nvPr/>
        </p:nvGrpSpPr>
        <p:grpSpPr>
          <a:xfrm>
            <a:off x="287904" y="1620271"/>
            <a:ext cx="8568192" cy="4991915"/>
            <a:chOff x="287904" y="1620271"/>
            <a:chExt cx="8568192" cy="4991915"/>
          </a:xfrm>
        </p:grpSpPr>
        <p:sp>
          <p:nvSpPr>
            <p:cNvPr id="99" name="正方形/長方形 98">
              <a:extLst>
                <a:ext uri="{FF2B5EF4-FFF2-40B4-BE49-F238E27FC236}">
                  <a16:creationId xmlns:a16="http://schemas.microsoft.com/office/drawing/2014/main" id="{2E2BB15B-C15E-45C4-8E96-C7723ECA4FA0}"/>
                </a:ext>
              </a:extLst>
            </p:cNvPr>
            <p:cNvSpPr/>
            <p:nvPr/>
          </p:nvSpPr>
          <p:spPr>
            <a:xfrm>
              <a:off x="287904" y="1620271"/>
              <a:ext cx="8568192" cy="4991915"/>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四角形: 角を丸くする 7">
              <a:extLst>
                <a:ext uri="{FF2B5EF4-FFF2-40B4-BE49-F238E27FC236}">
                  <a16:creationId xmlns:a16="http://schemas.microsoft.com/office/drawing/2014/main" id="{6DC21320-0AFA-4EFD-B03C-5852E92987F1}"/>
                </a:ext>
              </a:extLst>
            </p:cNvPr>
            <p:cNvSpPr/>
            <p:nvPr/>
          </p:nvSpPr>
          <p:spPr>
            <a:xfrm>
              <a:off x="2150884" y="2291470"/>
              <a:ext cx="672439" cy="3714808"/>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0BD5E572-60BC-4C4A-A32A-A8B43EA67D7E}"/>
                </a:ext>
              </a:extLst>
            </p:cNvPr>
            <p:cNvSpPr/>
            <p:nvPr/>
          </p:nvSpPr>
          <p:spPr>
            <a:xfrm>
              <a:off x="2239348" y="4423910"/>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2D6603D2-43F3-4AE8-B4C4-B11874D27F87}"/>
                </a:ext>
              </a:extLst>
            </p:cNvPr>
            <p:cNvSpPr/>
            <p:nvPr/>
          </p:nvSpPr>
          <p:spPr>
            <a:xfrm>
              <a:off x="2239348" y="389645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984F976F-45F2-4152-9A96-F191A4191845}"/>
                </a:ext>
              </a:extLst>
            </p:cNvPr>
            <p:cNvSpPr/>
            <p:nvPr/>
          </p:nvSpPr>
          <p:spPr>
            <a:xfrm>
              <a:off x="2246902" y="3368999"/>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643F6807-2571-49B0-A73B-BF712995D784}"/>
                </a:ext>
              </a:extLst>
            </p:cNvPr>
            <p:cNvSpPr txBox="1"/>
            <p:nvPr/>
          </p:nvSpPr>
          <p:spPr>
            <a:xfrm>
              <a:off x="2255231" y="5484051"/>
              <a:ext cx="461665" cy="438582"/>
            </a:xfrm>
            <a:prstGeom prst="rect">
              <a:avLst/>
            </a:prstGeom>
            <a:noFill/>
          </p:spPr>
          <p:txBody>
            <a:bodyPr vert="eaVert" wrap="none" rtlCol="0">
              <a:spAutoFit/>
            </a:bodyPr>
            <a:lstStyle/>
            <a:p>
              <a:r>
                <a:rPr kumimoji="1" lang="ja-JP" altLang="en-US" dirty="0"/>
                <a:t>・・・</a:t>
              </a:r>
            </a:p>
          </p:txBody>
        </p:sp>
        <p:sp>
          <p:nvSpPr>
            <p:cNvPr id="12" name="テキスト ボックス 11">
              <a:extLst>
                <a:ext uri="{FF2B5EF4-FFF2-40B4-BE49-F238E27FC236}">
                  <a16:creationId xmlns:a16="http://schemas.microsoft.com/office/drawing/2014/main" id="{728946DF-8255-4EA9-8AD3-534DEB5786FB}"/>
                </a:ext>
              </a:extLst>
            </p:cNvPr>
            <p:cNvSpPr txBox="1"/>
            <p:nvPr/>
          </p:nvSpPr>
          <p:spPr>
            <a:xfrm>
              <a:off x="2263825" y="2402961"/>
              <a:ext cx="461665" cy="438582"/>
            </a:xfrm>
            <a:prstGeom prst="rect">
              <a:avLst/>
            </a:prstGeom>
            <a:noFill/>
          </p:spPr>
          <p:txBody>
            <a:bodyPr vert="eaVert" wrap="none" rtlCol="0">
              <a:spAutoFit/>
            </a:bodyPr>
            <a:lstStyle/>
            <a:p>
              <a:r>
                <a:rPr kumimoji="1" lang="ja-JP" altLang="en-US" dirty="0"/>
                <a:t>・・・</a:t>
              </a:r>
            </a:p>
          </p:txBody>
        </p:sp>
        <p:sp>
          <p:nvSpPr>
            <p:cNvPr id="14" name="正方形/長方形 13">
              <a:extLst>
                <a:ext uri="{FF2B5EF4-FFF2-40B4-BE49-F238E27FC236}">
                  <a16:creationId xmlns:a16="http://schemas.microsoft.com/office/drawing/2014/main" id="{E3F48200-7D27-4EC1-AAC4-D87394D123EC}"/>
                </a:ext>
              </a:extLst>
            </p:cNvPr>
            <p:cNvSpPr/>
            <p:nvPr/>
          </p:nvSpPr>
          <p:spPr>
            <a:xfrm>
              <a:off x="2239347" y="4951366"/>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FB87B1B1-4C57-4F0C-B246-1CE123D11B50}"/>
                </a:ext>
              </a:extLst>
            </p:cNvPr>
            <p:cNvSpPr/>
            <p:nvPr/>
          </p:nvSpPr>
          <p:spPr>
            <a:xfrm>
              <a:off x="2246902" y="2841543"/>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直線コネクタ 17">
              <a:extLst>
                <a:ext uri="{FF2B5EF4-FFF2-40B4-BE49-F238E27FC236}">
                  <a16:creationId xmlns:a16="http://schemas.microsoft.com/office/drawing/2014/main" id="{D5C73BC2-6932-4746-8801-C60640C7B247}"/>
                </a:ext>
              </a:extLst>
            </p:cNvPr>
            <p:cNvCxnSpPr>
              <a:cxnSpLocks/>
              <a:stCxn id="24" idx="1"/>
              <a:endCxn id="7" idx="3"/>
            </p:cNvCxnSpPr>
            <p:nvPr/>
          </p:nvCxnSpPr>
          <p:spPr>
            <a:xfrm flipH="1">
              <a:off x="2742414" y="3595349"/>
              <a:ext cx="343280" cy="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9DB955E-071C-4409-A395-55DB76360F71}"/>
                </a:ext>
              </a:extLst>
            </p:cNvPr>
            <p:cNvCxnSpPr>
              <a:cxnSpLocks/>
              <a:stCxn id="25" idx="1"/>
              <a:endCxn id="14" idx="3"/>
            </p:cNvCxnSpPr>
            <p:nvPr/>
          </p:nvCxnSpPr>
          <p:spPr>
            <a:xfrm flipH="1">
              <a:off x="2734859" y="5181516"/>
              <a:ext cx="350835"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EB29726D-EFFD-482E-9D4E-A59E702DE825}"/>
                </a:ext>
              </a:extLst>
            </p:cNvPr>
            <p:cNvSpPr txBox="1"/>
            <p:nvPr/>
          </p:nvSpPr>
          <p:spPr>
            <a:xfrm>
              <a:off x="3085694" y="3272183"/>
              <a:ext cx="994298" cy="646331"/>
            </a:xfrm>
            <a:prstGeom prst="rect">
              <a:avLst/>
            </a:prstGeom>
            <a:noFill/>
          </p:spPr>
          <p:txBody>
            <a:bodyPr wrap="square" rtlCol="0">
              <a:spAutoFit/>
            </a:bodyPr>
            <a:lstStyle/>
            <a:p>
              <a:r>
                <a:rPr lang="en-US" altLang="ja-JP" dirty="0"/>
                <a:t>Front </a:t>
              </a:r>
            </a:p>
            <a:p>
              <a:r>
                <a:rPr lang="en-US" altLang="ja-JP" dirty="0"/>
                <a:t>pointer</a:t>
              </a:r>
              <a:endParaRPr kumimoji="1" lang="ja-JP" altLang="en-US" dirty="0"/>
            </a:p>
          </p:txBody>
        </p:sp>
        <p:sp>
          <p:nvSpPr>
            <p:cNvPr id="25" name="テキスト ボックス 24">
              <a:extLst>
                <a:ext uri="{FF2B5EF4-FFF2-40B4-BE49-F238E27FC236}">
                  <a16:creationId xmlns:a16="http://schemas.microsoft.com/office/drawing/2014/main" id="{CAFBCA00-8BD8-49BC-8D81-8B720AC1F8AC}"/>
                </a:ext>
              </a:extLst>
            </p:cNvPr>
            <p:cNvSpPr txBox="1"/>
            <p:nvPr/>
          </p:nvSpPr>
          <p:spPr>
            <a:xfrm>
              <a:off x="3085694" y="4858350"/>
              <a:ext cx="889987" cy="646331"/>
            </a:xfrm>
            <a:prstGeom prst="rect">
              <a:avLst/>
            </a:prstGeom>
            <a:noFill/>
          </p:spPr>
          <p:txBody>
            <a:bodyPr wrap="none" rtlCol="0">
              <a:spAutoFit/>
            </a:bodyPr>
            <a:lstStyle/>
            <a:p>
              <a:r>
                <a:rPr kumimoji="1" lang="en-US" altLang="ja-JP" dirty="0"/>
                <a:t>Rear </a:t>
              </a:r>
            </a:p>
            <a:p>
              <a:r>
                <a:rPr kumimoji="1" lang="en-US" altLang="ja-JP" dirty="0"/>
                <a:t>pointer</a:t>
              </a:r>
              <a:endParaRPr kumimoji="1" lang="ja-JP" altLang="en-US" dirty="0"/>
            </a:p>
          </p:txBody>
        </p:sp>
        <p:sp>
          <p:nvSpPr>
            <p:cNvPr id="27" name="テキスト ボックス 26">
              <a:extLst>
                <a:ext uri="{FF2B5EF4-FFF2-40B4-BE49-F238E27FC236}">
                  <a16:creationId xmlns:a16="http://schemas.microsoft.com/office/drawing/2014/main" id="{5B88F6DD-946C-4FF3-9A6E-7A2A0B67DA13}"/>
                </a:ext>
              </a:extLst>
            </p:cNvPr>
            <p:cNvSpPr txBox="1"/>
            <p:nvPr/>
          </p:nvSpPr>
          <p:spPr>
            <a:xfrm>
              <a:off x="1582258" y="1711342"/>
              <a:ext cx="1824797" cy="369332"/>
            </a:xfrm>
            <a:prstGeom prst="rect">
              <a:avLst/>
            </a:prstGeom>
            <a:noFill/>
          </p:spPr>
          <p:txBody>
            <a:bodyPr wrap="square" rtlCol="0">
              <a:spAutoFit/>
            </a:bodyPr>
            <a:lstStyle/>
            <a:p>
              <a:pPr algn="ctr"/>
              <a:r>
                <a:rPr kumimoji="1" lang="ja-JP" altLang="en-US" dirty="0"/>
                <a:t>デフォルト</a:t>
              </a:r>
            </a:p>
          </p:txBody>
        </p:sp>
        <p:sp>
          <p:nvSpPr>
            <p:cNvPr id="34" name="四角形: 角を丸くする 33">
              <a:extLst>
                <a:ext uri="{FF2B5EF4-FFF2-40B4-BE49-F238E27FC236}">
                  <a16:creationId xmlns:a16="http://schemas.microsoft.com/office/drawing/2014/main" id="{BCE9AFB1-1F41-47E6-B55F-643C39B2B056}"/>
                </a:ext>
              </a:extLst>
            </p:cNvPr>
            <p:cNvSpPr/>
            <p:nvPr/>
          </p:nvSpPr>
          <p:spPr>
            <a:xfrm>
              <a:off x="4319469" y="2117532"/>
              <a:ext cx="672439" cy="4270159"/>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a:extLst>
                <a:ext uri="{FF2B5EF4-FFF2-40B4-BE49-F238E27FC236}">
                  <a16:creationId xmlns:a16="http://schemas.microsoft.com/office/drawing/2014/main" id="{209AB2C6-562F-43DE-BEA9-42ABBA12AC53}"/>
                </a:ext>
              </a:extLst>
            </p:cNvPr>
            <p:cNvSpPr/>
            <p:nvPr/>
          </p:nvSpPr>
          <p:spPr>
            <a:xfrm>
              <a:off x="4407933" y="4777429"/>
              <a:ext cx="495512" cy="46030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9996DB6E-DD07-4109-8513-3E4ED7884385}"/>
                </a:ext>
              </a:extLst>
            </p:cNvPr>
            <p:cNvSpPr/>
            <p:nvPr/>
          </p:nvSpPr>
          <p:spPr>
            <a:xfrm>
              <a:off x="4407933" y="424997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正方形/長方形 39">
              <a:extLst>
                <a:ext uri="{FF2B5EF4-FFF2-40B4-BE49-F238E27FC236}">
                  <a16:creationId xmlns:a16="http://schemas.microsoft.com/office/drawing/2014/main" id="{858B6B30-18BC-45DB-A73E-9CE62DE9020A}"/>
                </a:ext>
              </a:extLst>
            </p:cNvPr>
            <p:cNvSpPr/>
            <p:nvPr/>
          </p:nvSpPr>
          <p:spPr>
            <a:xfrm>
              <a:off x="4407933" y="3722518"/>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正方形/長方形 40">
              <a:extLst>
                <a:ext uri="{FF2B5EF4-FFF2-40B4-BE49-F238E27FC236}">
                  <a16:creationId xmlns:a16="http://schemas.microsoft.com/office/drawing/2014/main" id="{CB2AF58B-0700-43E6-8749-F43352C4A227}"/>
                </a:ext>
              </a:extLst>
            </p:cNvPr>
            <p:cNvSpPr/>
            <p:nvPr/>
          </p:nvSpPr>
          <p:spPr>
            <a:xfrm>
              <a:off x="4415487" y="319506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テキスト ボックス 41">
              <a:extLst>
                <a:ext uri="{FF2B5EF4-FFF2-40B4-BE49-F238E27FC236}">
                  <a16:creationId xmlns:a16="http://schemas.microsoft.com/office/drawing/2014/main" id="{C4A91FBB-8FB9-4D1F-B4FA-FA278140A8AD}"/>
                </a:ext>
              </a:extLst>
            </p:cNvPr>
            <p:cNvSpPr txBox="1"/>
            <p:nvPr/>
          </p:nvSpPr>
          <p:spPr>
            <a:xfrm>
              <a:off x="4432410" y="5832340"/>
              <a:ext cx="461665" cy="438582"/>
            </a:xfrm>
            <a:prstGeom prst="rect">
              <a:avLst/>
            </a:prstGeom>
            <a:noFill/>
          </p:spPr>
          <p:txBody>
            <a:bodyPr vert="eaVert" wrap="none" rtlCol="0">
              <a:spAutoFit/>
            </a:bodyPr>
            <a:lstStyle/>
            <a:p>
              <a:r>
                <a:rPr kumimoji="1" lang="ja-JP" altLang="en-US" dirty="0"/>
                <a:t>・・・</a:t>
              </a:r>
            </a:p>
          </p:txBody>
        </p:sp>
        <p:sp>
          <p:nvSpPr>
            <p:cNvPr id="43" name="テキスト ボックス 42">
              <a:extLst>
                <a:ext uri="{FF2B5EF4-FFF2-40B4-BE49-F238E27FC236}">
                  <a16:creationId xmlns:a16="http://schemas.microsoft.com/office/drawing/2014/main" id="{1F7A6AD6-996A-46C8-8BF4-FFF24119FD1F}"/>
                </a:ext>
              </a:extLst>
            </p:cNvPr>
            <p:cNvSpPr txBox="1"/>
            <p:nvPr/>
          </p:nvSpPr>
          <p:spPr>
            <a:xfrm>
              <a:off x="4432410" y="2229024"/>
              <a:ext cx="461665" cy="438582"/>
            </a:xfrm>
            <a:prstGeom prst="rect">
              <a:avLst/>
            </a:prstGeom>
            <a:noFill/>
          </p:spPr>
          <p:txBody>
            <a:bodyPr vert="eaVert" wrap="none" rtlCol="0">
              <a:spAutoFit/>
            </a:bodyPr>
            <a:lstStyle/>
            <a:p>
              <a:r>
                <a:rPr kumimoji="1" lang="ja-JP" altLang="en-US" dirty="0"/>
                <a:t>・・・</a:t>
              </a:r>
            </a:p>
          </p:txBody>
        </p:sp>
        <p:sp>
          <p:nvSpPr>
            <p:cNvPr id="37" name="正方形/長方形 36">
              <a:extLst>
                <a:ext uri="{FF2B5EF4-FFF2-40B4-BE49-F238E27FC236}">
                  <a16:creationId xmlns:a16="http://schemas.microsoft.com/office/drawing/2014/main" id="{CF82E7C2-763A-45DC-B8D7-AE52897B7C41}"/>
                </a:ext>
              </a:extLst>
            </p:cNvPr>
            <p:cNvSpPr/>
            <p:nvPr/>
          </p:nvSpPr>
          <p:spPr>
            <a:xfrm>
              <a:off x="4415487" y="2667606"/>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0" name="直線コネクタ 29">
              <a:extLst>
                <a:ext uri="{FF2B5EF4-FFF2-40B4-BE49-F238E27FC236}">
                  <a16:creationId xmlns:a16="http://schemas.microsoft.com/office/drawing/2014/main" id="{A6024369-4C30-4F09-95DB-3ED226D0DF0E}"/>
                </a:ext>
              </a:extLst>
            </p:cNvPr>
            <p:cNvCxnSpPr>
              <a:cxnSpLocks/>
              <a:stCxn id="32" idx="1"/>
              <a:endCxn id="41" idx="3"/>
            </p:cNvCxnSpPr>
            <p:nvPr/>
          </p:nvCxnSpPr>
          <p:spPr>
            <a:xfrm flipH="1">
              <a:off x="4910999" y="3421412"/>
              <a:ext cx="343281" cy="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D3ECCAF-0821-4224-AF19-B6F1B18BD83B}"/>
                </a:ext>
              </a:extLst>
            </p:cNvPr>
            <p:cNvCxnSpPr>
              <a:cxnSpLocks/>
              <a:stCxn id="33" idx="1"/>
            </p:cNvCxnSpPr>
            <p:nvPr/>
          </p:nvCxnSpPr>
          <p:spPr>
            <a:xfrm flipH="1" flipV="1">
              <a:off x="4910999" y="5535035"/>
              <a:ext cx="273932" cy="2301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9A19938-440A-47AE-89BF-AE72FFA823AA}"/>
                </a:ext>
              </a:extLst>
            </p:cNvPr>
            <p:cNvSpPr txBox="1"/>
            <p:nvPr/>
          </p:nvSpPr>
          <p:spPr>
            <a:xfrm>
              <a:off x="5254280" y="3098246"/>
              <a:ext cx="994298" cy="646331"/>
            </a:xfrm>
            <a:prstGeom prst="rect">
              <a:avLst/>
            </a:prstGeom>
            <a:noFill/>
          </p:spPr>
          <p:txBody>
            <a:bodyPr wrap="square" rtlCol="0">
              <a:spAutoFit/>
            </a:bodyPr>
            <a:lstStyle/>
            <a:p>
              <a:r>
                <a:rPr lang="en-US" altLang="ja-JP" dirty="0"/>
                <a:t>Front </a:t>
              </a:r>
            </a:p>
            <a:p>
              <a:r>
                <a:rPr lang="en-US" altLang="ja-JP" dirty="0"/>
                <a:t>pointer</a:t>
              </a:r>
              <a:endParaRPr kumimoji="1" lang="ja-JP" altLang="en-US" dirty="0"/>
            </a:p>
          </p:txBody>
        </p:sp>
        <p:sp>
          <p:nvSpPr>
            <p:cNvPr id="33" name="テキスト ボックス 32">
              <a:extLst>
                <a:ext uri="{FF2B5EF4-FFF2-40B4-BE49-F238E27FC236}">
                  <a16:creationId xmlns:a16="http://schemas.microsoft.com/office/drawing/2014/main" id="{AFCEEE38-061F-4221-9252-FF74523D859E}"/>
                </a:ext>
              </a:extLst>
            </p:cNvPr>
            <p:cNvSpPr txBox="1"/>
            <p:nvPr/>
          </p:nvSpPr>
          <p:spPr>
            <a:xfrm>
              <a:off x="5184931" y="5442019"/>
              <a:ext cx="889987" cy="646331"/>
            </a:xfrm>
            <a:prstGeom prst="rect">
              <a:avLst/>
            </a:prstGeom>
            <a:noFill/>
          </p:spPr>
          <p:txBody>
            <a:bodyPr wrap="none" rtlCol="0">
              <a:spAutoFit/>
            </a:bodyPr>
            <a:lstStyle/>
            <a:p>
              <a:r>
                <a:rPr kumimoji="1" lang="en-US" altLang="ja-JP" dirty="0"/>
                <a:t>Rear </a:t>
              </a:r>
            </a:p>
            <a:p>
              <a:r>
                <a:rPr kumimoji="1" lang="en-US" altLang="ja-JP" dirty="0"/>
                <a:t>pointer</a:t>
              </a:r>
              <a:endParaRPr kumimoji="1" lang="ja-JP" altLang="en-US" dirty="0"/>
            </a:p>
          </p:txBody>
        </p:sp>
        <p:sp>
          <p:nvSpPr>
            <p:cNvPr id="44" name="テキスト ボックス 43">
              <a:extLst>
                <a:ext uri="{FF2B5EF4-FFF2-40B4-BE49-F238E27FC236}">
                  <a16:creationId xmlns:a16="http://schemas.microsoft.com/office/drawing/2014/main" id="{0D748E62-E928-4F11-9C8C-88D1604CEB61}"/>
                </a:ext>
              </a:extLst>
            </p:cNvPr>
            <p:cNvSpPr txBox="1"/>
            <p:nvPr/>
          </p:nvSpPr>
          <p:spPr>
            <a:xfrm>
              <a:off x="4319468" y="1713575"/>
              <a:ext cx="672439" cy="369332"/>
            </a:xfrm>
            <a:prstGeom prst="rect">
              <a:avLst/>
            </a:prstGeom>
            <a:noFill/>
          </p:spPr>
          <p:txBody>
            <a:bodyPr wrap="square" rtlCol="0">
              <a:spAutoFit/>
            </a:bodyPr>
            <a:lstStyle/>
            <a:p>
              <a:pPr algn="ctr"/>
              <a:r>
                <a:rPr kumimoji="1" lang="ja-JP" altLang="en-US" dirty="0"/>
                <a:t>追加</a:t>
              </a:r>
            </a:p>
          </p:txBody>
        </p:sp>
        <p:cxnSp>
          <p:nvCxnSpPr>
            <p:cNvPr id="50" name="直線コネクタ 49">
              <a:extLst>
                <a:ext uri="{FF2B5EF4-FFF2-40B4-BE49-F238E27FC236}">
                  <a16:creationId xmlns:a16="http://schemas.microsoft.com/office/drawing/2014/main" id="{3A7C694A-56F0-44D3-BB47-300410D319A2}"/>
                </a:ext>
              </a:extLst>
            </p:cNvPr>
            <p:cNvCxnSpPr>
              <a:cxnSpLocks/>
              <a:stCxn id="54" idx="1"/>
              <a:endCxn id="38" idx="3"/>
            </p:cNvCxnSpPr>
            <p:nvPr/>
          </p:nvCxnSpPr>
          <p:spPr>
            <a:xfrm flipH="1">
              <a:off x="4903445" y="5003779"/>
              <a:ext cx="276048" cy="3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54504D05-CB25-406B-9AFA-06820431AFC0}"/>
                </a:ext>
              </a:extLst>
            </p:cNvPr>
            <p:cNvSpPr txBox="1"/>
            <p:nvPr/>
          </p:nvSpPr>
          <p:spPr>
            <a:xfrm>
              <a:off x="5179493" y="4680613"/>
              <a:ext cx="889987" cy="646331"/>
            </a:xfrm>
            <a:prstGeom prst="rect">
              <a:avLst/>
            </a:prstGeom>
            <a:noFill/>
          </p:spPr>
          <p:txBody>
            <a:bodyPr wrap="none" rtlCol="0">
              <a:spAutoFit/>
            </a:bodyPr>
            <a:lstStyle/>
            <a:p>
              <a:r>
                <a:rPr kumimoji="1" lang="en-US" altLang="ja-JP" dirty="0">
                  <a:solidFill>
                    <a:schemeClr val="bg1">
                      <a:lumMod val="65000"/>
                    </a:schemeClr>
                  </a:solidFill>
                </a:rPr>
                <a:t>Rear </a:t>
              </a:r>
            </a:p>
            <a:p>
              <a:r>
                <a:rPr kumimoji="1" lang="en-US" altLang="ja-JP" dirty="0">
                  <a:solidFill>
                    <a:schemeClr val="bg1">
                      <a:lumMod val="65000"/>
                    </a:schemeClr>
                  </a:solidFill>
                </a:rPr>
                <a:t>pointer</a:t>
              </a:r>
              <a:endParaRPr kumimoji="1" lang="ja-JP" altLang="en-US" dirty="0">
                <a:solidFill>
                  <a:schemeClr val="bg1">
                    <a:lumMod val="65000"/>
                  </a:schemeClr>
                </a:solidFill>
              </a:endParaRPr>
            </a:p>
          </p:txBody>
        </p:sp>
        <p:cxnSp>
          <p:nvCxnSpPr>
            <p:cNvPr id="60" name="コネクタ: 曲線 59">
              <a:extLst>
                <a:ext uri="{FF2B5EF4-FFF2-40B4-BE49-F238E27FC236}">
                  <a16:creationId xmlns:a16="http://schemas.microsoft.com/office/drawing/2014/main" id="{452A2645-A1E7-47F1-A3CC-276D9E18A932}"/>
                </a:ext>
              </a:extLst>
            </p:cNvPr>
            <p:cNvCxnSpPr>
              <a:stCxn id="54" idx="3"/>
              <a:endCxn id="33" idx="3"/>
            </p:cNvCxnSpPr>
            <p:nvPr/>
          </p:nvCxnSpPr>
          <p:spPr>
            <a:xfrm>
              <a:off x="6069480" y="5003779"/>
              <a:ext cx="5438" cy="761406"/>
            </a:xfrm>
            <a:prstGeom prst="curvedConnector3">
              <a:avLst>
                <a:gd name="adj1" fmla="val 43037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8" name="四角形: 角を丸くする 67">
              <a:extLst>
                <a:ext uri="{FF2B5EF4-FFF2-40B4-BE49-F238E27FC236}">
                  <a16:creationId xmlns:a16="http://schemas.microsoft.com/office/drawing/2014/main" id="{7CE14A85-7568-44C4-B770-B5A63185B1FA}"/>
                </a:ext>
              </a:extLst>
            </p:cNvPr>
            <p:cNvSpPr/>
            <p:nvPr/>
          </p:nvSpPr>
          <p:spPr>
            <a:xfrm>
              <a:off x="6510950" y="2132904"/>
              <a:ext cx="672439" cy="4270159"/>
            </a:xfrm>
            <a:prstGeom prst="roundRect">
              <a:avLst/>
            </a:prstGeom>
            <a:noFill/>
            <a:ln w="28575">
              <a:solidFill>
                <a:schemeClr val="accent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正方形/長方形 71">
              <a:extLst>
                <a:ext uri="{FF2B5EF4-FFF2-40B4-BE49-F238E27FC236}">
                  <a16:creationId xmlns:a16="http://schemas.microsoft.com/office/drawing/2014/main" id="{B4849081-A5DF-47E7-9A52-71D561A9B16F}"/>
                </a:ext>
              </a:extLst>
            </p:cNvPr>
            <p:cNvSpPr/>
            <p:nvPr/>
          </p:nvSpPr>
          <p:spPr>
            <a:xfrm>
              <a:off x="6599414" y="479280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77412081-3E8E-4254-9914-A5FFA348F28C}"/>
                </a:ext>
              </a:extLst>
            </p:cNvPr>
            <p:cNvSpPr/>
            <p:nvPr/>
          </p:nvSpPr>
          <p:spPr>
            <a:xfrm>
              <a:off x="6599414" y="426534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正方形/長方形 73">
              <a:extLst>
                <a:ext uri="{FF2B5EF4-FFF2-40B4-BE49-F238E27FC236}">
                  <a16:creationId xmlns:a16="http://schemas.microsoft.com/office/drawing/2014/main" id="{587A27DF-36F1-423C-A7C9-BB94AC24292C}"/>
                </a:ext>
              </a:extLst>
            </p:cNvPr>
            <p:cNvSpPr/>
            <p:nvPr/>
          </p:nvSpPr>
          <p:spPr>
            <a:xfrm>
              <a:off x="6599414" y="3737890"/>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正方形/長方形 74">
              <a:extLst>
                <a:ext uri="{FF2B5EF4-FFF2-40B4-BE49-F238E27FC236}">
                  <a16:creationId xmlns:a16="http://schemas.microsoft.com/office/drawing/2014/main" id="{474E17D5-9BFF-4E33-B11D-3235001F8AA1}"/>
                </a:ext>
              </a:extLst>
            </p:cNvPr>
            <p:cNvSpPr/>
            <p:nvPr/>
          </p:nvSpPr>
          <p:spPr>
            <a:xfrm>
              <a:off x="6606968" y="321043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テキスト ボックス 75">
              <a:extLst>
                <a:ext uri="{FF2B5EF4-FFF2-40B4-BE49-F238E27FC236}">
                  <a16:creationId xmlns:a16="http://schemas.microsoft.com/office/drawing/2014/main" id="{2602325A-68C2-4DC6-A622-BD216F548AC1}"/>
                </a:ext>
              </a:extLst>
            </p:cNvPr>
            <p:cNvSpPr txBox="1"/>
            <p:nvPr/>
          </p:nvSpPr>
          <p:spPr>
            <a:xfrm>
              <a:off x="6623891" y="5847712"/>
              <a:ext cx="461665" cy="438582"/>
            </a:xfrm>
            <a:prstGeom prst="rect">
              <a:avLst/>
            </a:prstGeom>
            <a:noFill/>
          </p:spPr>
          <p:txBody>
            <a:bodyPr vert="eaVert" wrap="none" rtlCol="0">
              <a:spAutoFit/>
            </a:bodyPr>
            <a:lstStyle/>
            <a:p>
              <a:r>
                <a:rPr kumimoji="1" lang="ja-JP" altLang="en-US" dirty="0"/>
                <a:t>・・・</a:t>
              </a:r>
            </a:p>
          </p:txBody>
        </p:sp>
        <p:sp>
          <p:nvSpPr>
            <p:cNvPr id="77" name="テキスト ボックス 76">
              <a:extLst>
                <a:ext uri="{FF2B5EF4-FFF2-40B4-BE49-F238E27FC236}">
                  <a16:creationId xmlns:a16="http://schemas.microsoft.com/office/drawing/2014/main" id="{579AB147-0F21-4269-9A72-AFC284F781A6}"/>
                </a:ext>
              </a:extLst>
            </p:cNvPr>
            <p:cNvSpPr txBox="1"/>
            <p:nvPr/>
          </p:nvSpPr>
          <p:spPr>
            <a:xfrm>
              <a:off x="6623891" y="2244396"/>
              <a:ext cx="461665" cy="438582"/>
            </a:xfrm>
            <a:prstGeom prst="rect">
              <a:avLst/>
            </a:prstGeom>
            <a:noFill/>
          </p:spPr>
          <p:txBody>
            <a:bodyPr vert="eaVert" wrap="none" rtlCol="0">
              <a:spAutoFit/>
            </a:bodyPr>
            <a:lstStyle/>
            <a:p>
              <a:r>
                <a:rPr kumimoji="1" lang="ja-JP" altLang="en-US" dirty="0"/>
                <a:t>・・・</a:t>
              </a:r>
            </a:p>
          </p:txBody>
        </p:sp>
        <p:sp>
          <p:nvSpPr>
            <p:cNvPr id="70" name="正方形/長方形 69">
              <a:extLst>
                <a:ext uri="{FF2B5EF4-FFF2-40B4-BE49-F238E27FC236}">
                  <a16:creationId xmlns:a16="http://schemas.microsoft.com/office/drawing/2014/main" id="{AC355898-A504-4CF7-A588-E3256998EC80}"/>
                </a:ext>
              </a:extLst>
            </p:cNvPr>
            <p:cNvSpPr/>
            <p:nvPr/>
          </p:nvSpPr>
          <p:spPr>
            <a:xfrm>
              <a:off x="6606968" y="5320257"/>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CDD74643-FD28-4C6E-8AD7-1F69A548F46A}"/>
                </a:ext>
              </a:extLst>
            </p:cNvPr>
            <p:cNvSpPr/>
            <p:nvPr/>
          </p:nvSpPr>
          <p:spPr>
            <a:xfrm>
              <a:off x="6606968" y="2682978"/>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4" name="直線コネクタ 63">
              <a:extLst>
                <a:ext uri="{FF2B5EF4-FFF2-40B4-BE49-F238E27FC236}">
                  <a16:creationId xmlns:a16="http://schemas.microsoft.com/office/drawing/2014/main" id="{CD7BBA61-CCA5-415F-A82A-F83C8CD208DA}"/>
                </a:ext>
              </a:extLst>
            </p:cNvPr>
            <p:cNvCxnSpPr>
              <a:cxnSpLocks/>
              <a:stCxn id="66" idx="1"/>
              <a:endCxn id="75" idx="3"/>
            </p:cNvCxnSpPr>
            <p:nvPr/>
          </p:nvCxnSpPr>
          <p:spPr>
            <a:xfrm flipH="1" flipV="1">
              <a:off x="7102480" y="3440584"/>
              <a:ext cx="318533" cy="483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CCDAF13-F319-48BF-94E9-A38DA48C4688}"/>
                </a:ext>
              </a:extLst>
            </p:cNvPr>
            <p:cNvCxnSpPr>
              <a:cxnSpLocks/>
              <a:stCxn id="67" idx="1"/>
              <a:endCxn id="72" idx="3"/>
            </p:cNvCxnSpPr>
            <p:nvPr/>
          </p:nvCxnSpPr>
          <p:spPr>
            <a:xfrm flipH="1">
              <a:off x="7094926" y="5022951"/>
              <a:ext cx="350834"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EAC48564-74DA-4BD5-9F43-6DEAC3952FA2}"/>
                </a:ext>
              </a:extLst>
            </p:cNvPr>
            <p:cNvSpPr txBox="1"/>
            <p:nvPr/>
          </p:nvSpPr>
          <p:spPr>
            <a:xfrm>
              <a:off x="7421013" y="3165743"/>
              <a:ext cx="914734" cy="646331"/>
            </a:xfrm>
            <a:prstGeom prst="rect">
              <a:avLst/>
            </a:prstGeom>
            <a:noFill/>
          </p:spPr>
          <p:txBody>
            <a:bodyPr wrap="square" rtlCol="0">
              <a:spAutoFit/>
            </a:bodyPr>
            <a:lstStyle/>
            <a:p>
              <a:r>
                <a:rPr lang="en-US" altLang="ja-JP" dirty="0">
                  <a:solidFill>
                    <a:schemeClr val="bg1">
                      <a:lumMod val="65000"/>
                    </a:schemeClr>
                  </a:solidFill>
                </a:rPr>
                <a:t>Front </a:t>
              </a:r>
            </a:p>
            <a:p>
              <a:r>
                <a:rPr lang="en-US" altLang="ja-JP" dirty="0">
                  <a:solidFill>
                    <a:schemeClr val="bg1">
                      <a:lumMod val="65000"/>
                    </a:schemeClr>
                  </a:solidFill>
                </a:rPr>
                <a:t>pointer</a:t>
              </a:r>
              <a:endParaRPr kumimoji="1" lang="ja-JP" altLang="en-US" dirty="0">
                <a:solidFill>
                  <a:schemeClr val="bg1">
                    <a:lumMod val="65000"/>
                  </a:schemeClr>
                </a:solidFill>
              </a:endParaRPr>
            </a:p>
          </p:txBody>
        </p:sp>
        <p:sp>
          <p:nvSpPr>
            <p:cNvPr id="67" name="テキスト ボックス 66">
              <a:extLst>
                <a:ext uri="{FF2B5EF4-FFF2-40B4-BE49-F238E27FC236}">
                  <a16:creationId xmlns:a16="http://schemas.microsoft.com/office/drawing/2014/main" id="{9A850C68-1356-4D5C-82FB-A32127B10E1C}"/>
                </a:ext>
              </a:extLst>
            </p:cNvPr>
            <p:cNvSpPr txBox="1"/>
            <p:nvPr/>
          </p:nvSpPr>
          <p:spPr>
            <a:xfrm>
              <a:off x="7445760" y="4699785"/>
              <a:ext cx="925883" cy="646331"/>
            </a:xfrm>
            <a:prstGeom prst="rect">
              <a:avLst/>
            </a:prstGeom>
            <a:noFill/>
          </p:spPr>
          <p:txBody>
            <a:bodyPr wrap="square" rtlCol="0">
              <a:spAutoFit/>
            </a:bodyPr>
            <a:lstStyle/>
            <a:p>
              <a:r>
                <a:rPr kumimoji="1" lang="en-US" altLang="ja-JP" dirty="0"/>
                <a:t>Rear </a:t>
              </a:r>
            </a:p>
            <a:p>
              <a:r>
                <a:rPr kumimoji="1" lang="en-US" altLang="ja-JP" dirty="0"/>
                <a:t>pointer</a:t>
              </a:r>
              <a:endParaRPr kumimoji="1" lang="ja-JP" altLang="en-US" dirty="0"/>
            </a:p>
          </p:txBody>
        </p:sp>
        <p:sp>
          <p:nvSpPr>
            <p:cNvPr id="78" name="テキスト ボックス 77">
              <a:extLst>
                <a:ext uri="{FF2B5EF4-FFF2-40B4-BE49-F238E27FC236}">
                  <a16:creationId xmlns:a16="http://schemas.microsoft.com/office/drawing/2014/main" id="{A838F74E-7226-4790-9224-6E922651CE95}"/>
                </a:ext>
              </a:extLst>
            </p:cNvPr>
            <p:cNvSpPr txBox="1"/>
            <p:nvPr/>
          </p:nvSpPr>
          <p:spPr>
            <a:xfrm>
              <a:off x="6510949" y="1708710"/>
              <a:ext cx="672439" cy="369332"/>
            </a:xfrm>
            <a:prstGeom prst="rect">
              <a:avLst/>
            </a:prstGeom>
            <a:noFill/>
          </p:spPr>
          <p:txBody>
            <a:bodyPr wrap="square" rtlCol="0">
              <a:spAutoFit/>
            </a:bodyPr>
            <a:lstStyle/>
            <a:p>
              <a:pPr algn="ctr"/>
              <a:r>
                <a:rPr kumimoji="1" lang="ja-JP" altLang="en-US" dirty="0"/>
                <a:t>削除</a:t>
              </a:r>
            </a:p>
          </p:txBody>
        </p:sp>
        <p:cxnSp>
          <p:nvCxnSpPr>
            <p:cNvPr id="85" name="直線コネクタ 84">
              <a:extLst>
                <a:ext uri="{FF2B5EF4-FFF2-40B4-BE49-F238E27FC236}">
                  <a16:creationId xmlns:a16="http://schemas.microsoft.com/office/drawing/2014/main" id="{121EF9C9-DD04-4EF7-B3E7-4C74C8CD94B7}"/>
                </a:ext>
              </a:extLst>
            </p:cNvPr>
            <p:cNvCxnSpPr>
              <a:cxnSpLocks/>
              <a:stCxn id="86" idx="1"/>
              <a:endCxn id="74" idx="3"/>
            </p:cNvCxnSpPr>
            <p:nvPr/>
          </p:nvCxnSpPr>
          <p:spPr>
            <a:xfrm flipH="1" flipV="1">
              <a:off x="7094926" y="3968040"/>
              <a:ext cx="350834" cy="251581"/>
            </a:xfrm>
            <a:prstGeom prst="line">
              <a:avLst/>
            </a:prstGeom>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63909CF4-7832-4F23-B38F-1DC7E9564279}"/>
                </a:ext>
              </a:extLst>
            </p:cNvPr>
            <p:cNvSpPr txBox="1"/>
            <p:nvPr/>
          </p:nvSpPr>
          <p:spPr>
            <a:xfrm>
              <a:off x="7445760" y="3896455"/>
              <a:ext cx="914734" cy="646331"/>
            </a:xfrm>
            <a:prstGeom prst="rect">
              <a:avLst/>
            </a:prstGeom>
            <a:noFill/>
          </p:spPr>
          <p:txBody>
            <a:bodyPr wrap="square" rtlCol="0">
              <a:spAutoFit/>
            </a:bodyPr>
            <a:lstStyle/>
            <a:p>
              <a:r>
                <a:rPr lang="en-US" altLang="ja-JP" dirty="0"/>
                <a:t>Front </a:t>
              </a:r>
            </a:p>
            <a:p>
              <a:r>
                <a:rPr lang="en-US" altLang="ja-JP" dirty="0"/>
                <a:t>pointer</a:t>
              </a:r>
              <a:endParaRPr kumimoji="1" lang="ja-JP" altLang="en-US" dirty="0"/>
            </a:p>
          </p:txBody>
        </p:sp>
        <p:cxnSp>
          <p:nvCxnSpPr>
            <p:cNvPr id="92" name="コネクタ: 曲線 91">
              <a:extLst>
                <a:ext uri="{FF2B5EF4-FFF2-40B4-BE49-F238E27FC236}">
                  <a16:creationId xmlns:a16="http://schemas.microsoft.com/office/drawing/2014/main" id="{6533679C-47E1-4046-8348-E9AEAC2367B1}"/>
                </a:ext>
              </a:extLst>
            </p:cNvPr>
            <p:cNvCxnSpPr>
              <a:cxnSpLocks/>
              <a:stCxn id="66" idx="3"/>
              <a:endCxn id="86" idx="3"/>
            </p:cNvCxnSpPr>
            <p:nvPr/>
          </p:nvCxnSpPr>
          <p:spPr>
            <a:xfrm>
              <a:off x="8335747" y="3488909"/>
              <a:ext cx="24747" cy="730712"/>
            </a:xfrm>
            <a:prstGeom prst="curvedConnector3">
              <a:avLst>
                <a:gd name="adj1" fmla="val 102374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17419796-ABCD-44D4-A03B-04A218404EF4}"/>
                </a:ext>
              </a:extLst>
            </p:cNvPr>
            <p:cNvCxnSpPr>
              <a:cxnSpLocks/>
              <a:stCxn id="11" idx="1"/>
              <a:endCxn id="12" idx="1"/>
            </p:cNvCxnSpPr>
            <p:nvPr/>
          </p:nvCxnSpPr>
          <p:spPr>
            <a:xfrm rot="10800000" flipH="1">
              <a:off x="2255231" y="2622252"/>
              <a:ext cx="8594" cy="3081090"/>
            </a:xfrm>
            <a:prstGeom prst="bentConnector3">
              <a:avLst>
                <a:gd name="adj1" fmla="val -2022113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7" name="吹き出し: 角を丸めた四角形 106">
              <a:extLst>
                <a:ext uri="{FF2B5EF4-FFF2-40B4-BE49-F238E27FC236}">
                  <a16:creationId xmlns:a16="http://schemas.microsoft.com/office/drawing/2014/main" id="{78D4BFD2-B337-4908-8D72-7CAA5CA2B92A}"/>
                </a:ext>
              </a:extLst>
            </p:cNvPr>
            <p:cNvSpPr/>
            <p:nvPr/>
          </p:nvSpPr>
          <p:spPr>
            <a:xfrm>
              <a:off x="701192" y="3368999"/>
              <a:ext cx="1390204" cy="2246957"/>
            </a:xfrm>
            <a:prstGeom prst="wedgeRoundRectCallout">
              <a:avLst>
                <a:gd name="adj1" fmla="val -20833"/>
                <a:gd name="adj2" fmla="val -7815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配列の最終インデックスを</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Rear pointer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が過ぎた際は配列のインデックス</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に戻る</a:t>
              </a:r>
            </a:p>
          </p:txBody>
        </p:sp>
        <p:sp>
          <p:nvSpPr>
            <p:cNvPr id="116" name="正方形/長方形 115">
              <a:extLst>
                <a:ext uri="{FF2B5EF4-FFF2-40B4-BE49-F238E27FC236}">
                  <a16:creationId xmlns:a16="http://schemas.microsoft.com/office/drawing/2014/main" id="{DE7ECC56-500A-434F-94D1-51E7C572A332}"/>
                </a:ext>
              </a:extLst>
            </p:cNvPr>
            <p:cNvSpPr/>
            <p:nvPr/>
          </p:nvSpPr>
          <p:spPr>
            <a:xfrm>
              <a:off x="4407933" y="5301085"/>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1" name="正方形/長方形 120">
            <a:extLst>
              <a:ext uri="{FF2B5EF4-FFF2-40B4-BE49-F238E27FC236}">
                <a16:creationId xmlns:a16="http://schemas.microsoft.com/office/drawing/2014/main" id="{6D544F4F-BBFA-4695-A544-96DCD4020A47}"/>
              </a:ext>
            </a:extLst>
          </p:cNvPr>
          <p:cNvSpPr/>
          <p:nvPr/>
        </p:nvSpPr>
        <p:spPr>
          <a:xfrm>
            <a:off x="5917605" y="2246175"/>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2" name="コネクタ: 曲線 121">
            <a:extLst>
              <a:ext uri="{FF2B5EF4-FFF2-40B4-BE49-F238E27FC236}">
                <a16:creationId xmlns:a16="http://schemas.microsoft.com/office/drawing/2014/main" id="{F08F0517-FC1E-41B4-A574-5C2283BE9D0C}"/>
              </a:ext>
            </a:extLst>
          </p:cNvPr>
          <p:cNvCxnSpPr>
            <a:cxnSpLocks/>
            <a:stCxn id="75" idx="1"/>
            <a:endCxn id="121" idx="2"/>
          </p:cNvCxnSpPr>
          <p:nvPr/>
        </p:nvCxnSpPr>
        <p:spPr>
          <a:xfrm rot="10800000">
            <a:off x="6165362" y="2706476"/>
            <a:ext cx="441607" cy="734109"/>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D3AED65F-3F41-42E6-93ED-44FFBCE7DB40}"/>
              </a:ext>
            </a:extLst>
          </p:cNvPr>
          <p:cNvSpPr/>
          <p:nvPr/>
        </p:nvSpPr>
        <p:spPr>
          <a:xfrm>
            <a:off x="3707872" y="5744936"/>
            <a:ext cx="495512" cy="460300"/>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3" name="コネクタ: 曲線 132">
            <a:extLst>
              <a:ext uri="{FF2B5EF4-FFF2-40B4-BE49-F238E27FC236}">
                <a16:creationId xmlns:a16="http://schemas.microsoft.com/office/drawing/2014/main" id="{5D4B15D6-BA09-4A9E-959C-5464827F94BF}"/>
              </a:ext>
            </a:extLst>
          </p:cNvPr>
          <p:cNvCxnSpPr>
            <a:cxnSpLocks/>
            <a:stCxn id="132" idx="0"/>
            <a:endCxn id="38" idx="1"/>
          </p:cNvCxnSpPr>
          <p:nvPr/>
        </p:nvCxnSpPr>
        <p:spPr>
          <a:xfrm rot="5400000" flipH="1" flipV="1">
            <a:off x="3813102" y="5150106"/>
            <a:ext cx="737357" cy="45230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543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2F18B-E749-47E1-96A1-0E5F76860FD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F71B8A75-A325-42AA-BB08-2EF25C8081BB}"/>
              </a:ext>
            </a:extLst>
          </p:cNvPr>
          <p:cNvSpPr/>
          <p:nvPr/>
        </p:nvSpPr>
        <p:spPr>
          <a:xfrm>
            <a:off x="691800" y="1020932"/>
            <a:ext cx="7760400" cy="54153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循環配列に基づくキュー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#queue;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キュー要素を格納する配列</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#front = 0;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キューの先頭を指すヘッドポインター</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#rear = 0;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キューの末尾を指すエンドポインター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constructor(capacity)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Array(capacity);</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キューの容量を取得する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get capacity()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this.#</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queue.length</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get size()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配列はリングとみなすので後方＜前方の可能性があるので余りを取る必要がある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empty()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1560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2F18B-E749-47E1-96A1-0E5F76860FDF}"/>
              </a:ext>
            </a:extLst>
          </p:cNvPr>
          <p:cNvSpPr>
            <a:spLocks noGrp="1"/>
          </p:cNvSpPr>
          <p:nvPr>
            <p:ph type="title"/>
          </p:nvPr>
        </p:nvSpPr>
        <p:spPr/>
        <p:txBody>
          <a:bodyPr/>
          <a:lstStyle/>
          <a:p>
            <a:r>
              <a:rPr kumimoji="1" lang="ja-JP" altLang="en-US" dirty="0"/>
              <a:t>２．スタックとキュー </a:t>
            </a:r>
            <a:r>
              <a:rPr kumimoji="1" lang="en-US" altLang="ja-JP" dirty="0"/>
              <a:t>– </a:t>
            </a:r>
            <a:r>
              <a:rPr kumimoji="1" lang="ja-JP" altLang="en-US" dirty="0"/>
              <a:t>キュー</a:t>
            </a:r>
          </a:p>
        </p:txBody>
      </p:sp>
      <p:sp>
        <p:nvSpPr>
          <p:cNvPr id="4" name="正方形/長方形 3">
            <a:extLst>
              <a:ext uri="{FF2B5EF4-FFF2-40B4-BE49-F238E27FC236}">
                <a16:creationId xmlns:a16="http://schemas.microsoft.com/office/drawing/2014/main" id="{F71B8A75-A325-42AA-BB08-2EF25C8081BB}"/>
              </a:ext>
            </a:extLst>
          </p:cNvPr>
          <p:cNvSpPr/>
          <p:nvPr/>
        </p:nvSpPr>
        <p:spPr>
          <a:xfrm>
            <a:off x="691800" y="1020932"/>
            <a:ext cx="7760400" cy="54153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要素の追加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offer(num)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キューがいっぱいです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エンドノードの後に​​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を追加</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する</a:t>
            </a: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テールポインタは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ビット後方に移動し、テールを越えた後、配列の先頭に戻る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this.#rear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要素を取り出す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poll()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 num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this.peek</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キューの先頭ポインタは</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ビット後方に移動し、末尾を横切る場合は配列の先頭に戻る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this.capacity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num;</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最初の要素にアクセスする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peek()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throw new Error("</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キューは空です</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this.#queue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this.#front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57890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00E6D-7E9D-46D8-9C56-7134F7245C70}"/>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B143A4FF-40BD-4A54-AAEC-E6BFACD31186}"/>
              </a:ext>
            </a:extLst>
          </p:cNvPr>
          <p:cNvSpPr>
            <a:spLocks noGrp="1"/>
          </p:cNvSpPr>
          <p:nvPr>
            <p:ph idx="1"/>
          </p:nvPr>
        </p:nvSpPr>
        <p:spPr/>
        <p:txBody>
          <a:bodyPr/>
          <a:lstStyle/>
          <a:p>
            <a:r>
              <a:rPr kumimoji="1" lang="ja-JP" altLang="en-US" sz="2000" dirty="0"/>
              <a:t>配列の拡張</a:t>
            </a:r>
            <a:endParaRPr kumimoji="1" lang="en-US" altLang="ja-JP" sz="2000" dirty="0"/>
          </a:p>
          <a:p>
            <a:pPr marL="0" indent="0">
              <a:buNone/>
            </a:pPr>
            <a:r>
              <a:rPr kumimoji="1" lang="ja-JP" altLang="en-US" dirty="0"/>
              <a:t>　基本的には配列の長さは不可変のため、配列をより拡張しようとした際には</a:t>
            </a:r>
            <a:r>
              <a:rPr lang="ja-JP" altLang="en-US" b="0" i="0" dirty="0">
                <a:solidFill>
                  <a:srgbClr val="1D1D20"/>
                </a:solidFill>
                <a:effectLst/>
                <a:latin typeface="-apple-system"/>
              </a:rPr>
              <a:t>新しい配列を作成し、元の配列要素を新しい配列に順次コピーする必要がある。</a:t>
            </a:r>
            <a:endParaRPr kumimoji="1" lang="ja-JP" altLang="en-US" dirty="0"/>
          </a:p>
        </p:txBody>
      </p:sp>
      <p:sp>
        <p:nvSpPr>
          <p:cNvPr id="5" name="正方形/長方形 4">
            <a:extLst>
              <a:ext uri="{FF2B5EF4-FFF2-40B4-BE49-F238E27FC236}">
                <a16:creationId xmlns:a16="http://schemas.microsoft.com/office/drawing/2014/main" id="{DEAFDE18-5A36-4122-B95A-C0179802EF35}"/>
              </a:ext>
            </a:extLst>
          </p:cNvPr>
          <p:cNvSpPr/>
          <p:nvPr/>
        </p:nvSpPr>
        <p:spPr>
          <a:xfrm>
            <a:off x="591294" y="2183907"/>
            <a:ext cx="7961412" cy="249018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extend(</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enlarge)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長さを拡張した配列を初期化する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res = new Array(</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enlarge).fill(0);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元の配列のすべての要素を新しい配列へコピーする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res[</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新しい拡張配列を返却する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res;</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6376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E0167-EC52-4C91-B6FC-2DF013F9C72F}"/>
              </a:ext>
            </a:extLst>
          </p:cNvPr>
          <p:cNvSpPr>
            <a:spLocks noGrp="1"/>
          </p:cNvSpPr>
          <p:nvPr>
            <p:ph type="title"/>
          </p:nvPr>
        </p:nvSpPr>
        <p:spPr/>
        <p:txBody>
          <a:bodyPr/>
          <a:lstStyle/>
          <a:p>
            <a:r>
              <a:rPr lang="ja-JP" altLang="en-US" dirty="0"/>
              <a:t>２．スタックとキュー </a:t>
            </a:r>
            <a:r>
              <a:rPr lang="en-US" altLang="ja-JP" dirty="0"/>
              <a:t>– </a:t>
            </a:r>
            <a:r>
              <a:rPr lang="ja-JP" altLang="en-US" dirty="0"/>
              <a:t>双方向キュー</a:t>
            </a:r>
            <a:endParaRPr kumimoji="1" lang="ja-JP" altLang="en-US" dirty="0"/>
          </a:p>
        </p:txBody>
      </p:sp>
      <p:sp>
        <p:nvSpPr>
          <p:cNvPr id="3" name="コンテンツ プレースホルダー 2">
            <a:extLst>
              <a:ext uri="{FF2B5EF4-FFF2-40B4-BE49-F238E27FC236}">
                <a16:creationId xmlns:a16="http://schemas.microsoft.com/office/drawing/2014/main" id="{E736F53D-8578-4474-B340-598D4B416CFE}"/>
              </a:ext>
            </a:extLst>
          </p:cNvPr>
          <p:cNvSpPr>
            <a:spLocks noGrp="1"/>
          </p:cNvSpPr>
          <p:nvPr>
            <p:ph idx="1"/>
          </p:nvPr>
        </p:nvSpPr>
        <p:spPr/>
        <p:txBody>
          <a:bodyPr>
            <a:normAutofit/>
          </a:bodyPr>
          <a:lstStyle/>
          <a:p>
            <a:r>
              <a:rPr kumimoji="1" lang="ja-JP" altLang="en-US" sz="2000" dirty="0"/>
              <a:t>双方向キューについて</a:t>
            </a:r>
            <a:endParaRPr kumimoji="1" lang="en-US" altLang="ja-JP" sz="2000" dirty="0"/>
          </a:p>
          <a:p>
            <a:pPr marL="0" indent="0">
              <a:buNone/>
            </a:pPr>
            <a:r>
              <a:rPr lang="ja-JP" altLang="en-US" dirty="0"/>
              <a:t>　</a:t>
            </a:r>
            <a:r>
              <a:rPr lang="ja-JP" altLang="en-US" b="0" i="0" dirty="0">
                <a:solidFill>
                  <a:srgbClr val="1D1D20"/>
                </a:solidFill>
                <a:effectLst/>
                <a:latin typeface="-apple-system"/>
              </a:rPr>
              <a:t>双方向キューは先頭と末尾の両方で要素の追加または削除</a:t>
            </a:r>
            <a:r>
              <a:rPr lang="ja-JP" altLang="en-US" dirty="0">
                <a:solidFill>
                  <a:srgbClr val="1D1D20"/>
                </a:solidFill>
                <a:latin typeface="-apple-system"/>
              </a:rPr>
              <a:t>を行うことが</a:t>
            </a:r>
            <a:r>
              <a:rPr lang="ja-JP" altLang="en-US" b="0" i="0" dirty="0">
                <a:solidFill>
                  <a:srgbClr val="1D1D20"/>
                </a:solidFill>
                <a:effectLst/>
                <a:latin typeface="-apple-system"/>
              </a:rPr>
              <a:t>可能なデータ操作ルールに従う線形データ構造である。</a:t>
            </a:r>
            <a:endParaRPr kumimoji="1" lang="ja-JP" altLang="en-US" dirty="0"/>
          </a:p>
        </p:txBody>
      </p:sp>
      <p:sp>
        <p:nvSpPr>
          <p:cNvPr id="5" name="正方形/長方形 4">
            <a:extLst>
              <a:ext uri="{FF2B5EF4-FFF2-40B4-BE49-F238E27FC236}">
                <a16:creationId xmlns:a16="http://schemas.microsoft.com/office/drawing/2014/main" id="{68863754-6743-4875-AA3D-2A692B0B05F3}"/>
              </a:ext>
            </a:extLst>
          </p:cNvPr>
          <p:cNvSpPr/>
          <p:nvPr/>
        </p:nvSpPr>
        <p:spPr>
          <a:xfrm>
            <a:off x="457200" y="2148396"/>
            <a:ext cx="8229599" cy="436781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67F2465C-8553-4AEE-A270-2A262AFCE9F4}"/>
              </a:ext>
            </a:extLst>
          </p:cNvPr>
          <p:cNvSpPr/>
          <p:nvPr/>
        </p:nvSpPr>
        <p:spPr>
          <a:xfrm>
            <a:off x="3011769" y="553289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603D1945-991D-4D39-BDA8-115BD4659FC8}"/>
              </a:ext>
            </a:extLst>
          </p:cNvPr>
          <p:cNvSpPr/>
          <p:nvPr/>
        </p:nvSpPr>
        <p:spPr>
          <a:xfrm>
            <a:off x="5693519" y="26658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cxnSp>
        <p:nvCxnSpPr>
          <p:cNvPr id="8" name="コネクタ: 曲線 7">
            <a:extLst>
              <a:ext uri="{FF2B5EF4-FFF2-40B4-BE49-F238E27FC236}">
                <a16:creationId xmlns:a16="http://schemas.microsoft.com/office/drawing/2014/main" id="{7F482995-2589-483D-96A4-354BDB2008D9}"/>
              </a:ext>
            </a:extLst>
          </p:cNvPr>
          <p:cNvCxnSpPr>
            <a:cxnSpLocks/>
            <a:stCxn id="56" idx="2"/>
            <a:endCxn id="6" idx="3"/>
          </p:cNvCxnSpPr>
          <p:nvPr/>
        </p:nvCxnSpPr>
        <p:spPr>
          <a:xfrm rot="5400000">
            <a:off x="3311437" y="5211658"/>
            <a:ext cx="747230" cy="3555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曲線 8">
            <a:extLst>
              <a:ext uri="{FF2B5EF4-FFF2-40B4-BE49-F238E27FC236}">
                <a16:creationId xmlns:a16="http://schemas.microsoft.com/office/drawing/2014/main" id="{4A36F2D6-9F66-41A3-AA13-7AAAECB4A90C}"/>
              </a:ext>
            </a:extLst>
          </p:cNvPr>
          <p:cNvCxnSpPr>
            <a:cxnSpLocks/>
            <a:stCxn id="36" idx="0"/>
            <a:endCxn id="7" idx="3"/>
          </p:cNvCxnSpPr>
          <p:nvPr/>
        </p:nvCxnSpPr>
        <p:spPr>
          <a:xfrm rot="16200000" flipV="1">
            <a:off x="6019016" y="3066038"/>
            <a:ext cx="623223" cy="28319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BAD2141-0803-4FAE-9B8D-14D74FB72B7C}"/>
              </a:ext>
            </a:extLst>
          </p:cNvPr>
          <p:cNvSpPr txBox="1"/>
          <p:nvPr/>
        </p:nvSpPr>
        <p:spPr>
          <a:xfrm>
            <a:off x="3011769" y="6013278"/>
            <a:ext cx="844590" cy="338554"/>
          </a:xfrm>
          <a:prstGeom prst="rect">
            <a:avLst/>
          </a:prstGeom>
          <a:noFill/>
        </p:spPr>
        <p:txBody>
          <a:bodyPr wrap="none" rtlCol="0">
            <a:spAutoFit/>
          </a:bodyPr>
          <a:lstStyle/>
          <a:p>
            <a:r>
              <a:rPr kumimoji="1" lang="en-US" altLang="ja-JP" sz="1600" dirty="0"/>
              <a:t>offer(4)</a:t>
            </a:r>
            <a:endParaRPr kumimoji="1" lang="ja-JP" altLang="en-US" sz="1600" dirty="0"/>
          </a:p>
        </p:txBody>
      </p:sp>
      <p:sp>
        <p:nvSpPr>
          <p:cNvPr id="11" name="テキスト ボックス 10">
            <a:extLst>
              <a:ext uri="{FF2B5EF4-FFF2-40B4-BE49-F238E27FC236}">
                <a16:creationId xmlns:a16="http://schemas.microsoft.com/office/drawing/2014/main" id="{02C35190-632C-48B3-80BF-8FE6416E9B0F}"/>
              </a:ext>
            </a:extLst>
          </p:cNvPr>
          <p:cNvSpPr txBox="1"/>
          <p:nvPr/>
        </p:nvSpPr>
        <p:spPr>
          <a:xfrm>
            <a:off x="4260478" y="6013278"/>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2" name="テキスト ボックス 11">
            <a:extLst>
              <a:ext uri="{FF2B5EF4-FFF2-40B4-BE49-F238E27FC236}">
                <a16:creationId xmlns:a16="http://schemas.microsoft.com/office/drawing/2014/main" id="{49A6C03A-86CA-4A43-A70F-F5A569712D70}"/>
              </a:ext>
            </a:extLst>
          </p:cNvPr>
          <p:cNvSpPr txBox="1"/>
          <p:nvPr/>
        </p:nvSpPr>
        <p:spPr>
          <a:xfrm>
            <a:off x="5609293" y="2283209"/>
            <a:ext cx="844590" cy="338554"/>
          </a:xfrm>
          <a:prstGeom prst="rect">
            <a:avLst/>
          </a:prstGeom>
          <a:noFill/>
        </p:spPr>
        <p:txBody>
          <a:bodyPr wrap="none" rtlCol="0">
            <a:spAutoFit/>
          </a:bodyPr>
          <a:lstStyle/>
          <a:p>
            <a:r>
              <a:rPr lang="en-US" altLang="ja-JP" sz="1600" dirty="0"/>
              <a:t>offer</a:t>
            </a:r>
            <a:r>
              <a:rPr kumimoji="1" lang="en-US" altLang="ja-JP" sz="1600" dirty="0"/>
              <a:t>(1)</a:t>
            </a:r>
            <a:endParaRPr kumimoji="1" lang="ja-JP" altLang="en-US" sz="1600" dirty="0"/>
          </a:p>
        </p:txBody>
      </p:sp>
      <p:sp>
        <p:nvSpPr>
          <p:cNvPr id="13" name="テキスト ボックス 12">
            <a:extLst>
              <a:ext uri="{FF2B5EF4-FFF2-40B4-BE49-F238E27FC236}">
                <a16:creationId xmlns:a16="http://schemas.microsoft.com/office/drawing/2014/main" id="{C8E3AAF3-AD0E-43BD-BD98-B00E70BACC7A}"/>
              </a:ext>
            </a:extLst>
          </p:cNvPr>
          <p:cNvSpPr txBox="1"/>
          <p:nvPr/>
        </p:nvSpPr>
        <p:spPr>
          <a:xfrm>
            <a:off x="6917671" y="2285491"/>
            <a:ext cx="639919" cy="338554"/>
          </a:xfrm>
          <a:prstGeom prst="rect">
            <a:avLst/>
          </a:prstGeom>
          <a:noFill/>
        </p:spPr>
        <p:txBody>
          <a:bodyPr wrap="none" rtlCol="0">
            <a:spAutoFit/>
          </a:bodyPr>
          <a:lstStyle/>
          <a:p>
            <a:r>
              <a:rPr kumimoji="1" lang="en-US" altLang="ja-JP" sz="1600" dirty="0"/>
              <a:t>poll()</a:t>
            </a:r>
            <a:endParaRPr kumimoji="1" lang="ja-JP" altLang="en-US" sz="1600" dirty="0"/>
          </a:p>
        </p:txBody>
      </p:sp>
      <p:sp>
        <p:nvSpPr>
          <p:cNvPr id="14" name="テキスト ボックス 13">
            <a:extLst>
              <a:ext uri="{FF2B5EF4-FFF2-40B4-BE49-F238E27FC236}">
                <a16:creationId xmlns:a16="http://schemas.microsoft.com/office/drawing/2014/main" id="{82C8610C-5ED0-4451-8A31-96B7C915C227}"/>
              </a:ext>
            </a:extLst>
          </p:cNvPr>
          <p:cNvSpPr txBox="1"/>
          <p:nvPr/>
        </p:nvSpPr>
        <p:spPr>
          <a:xfrm>
            <a:off x="2036381" y="2999236"/>
            <a:ext cx="639919" cy="338554"/>
          </a:xfrm>
          <a:prstGeom prst="rect">
            <a:avLst/>
          </a:prstGeom>
          <a:noFill/>
        </p:spPr>
        <p:txBody>
          <a:bodyPr wrap="none" rtlCol="0">
            <a:spAutoFit/>
          </a:bodyPr>
          <a:lstStyle/>
          <a:p>
            <a:r>
              <a:rPr lang="en-US" altLang="ja-JP" sz="1600" dirty="0"/>
              <a:t>head</a:t>
            </a:r>
            <a:endParaRPr kumimoji="1" lang="ja-JP" altLang="en-US" sz="1600" dirty="0"/>
          </a:p>
        </p:txBody>
      </p:sp>
      <p:sp>
        <p:nvSpPr>
          <p:cNvPr id="15" name="テキスト ボックス 14">
            <a:extLst>
              <a:ext uri="{FF2B5EF4-FFF2-40B4-BE49-F238E27FC236}">
                <a16:creationId xmlns:a16="http://schemas.microsoft.com/office/drawing/2014/main" id="{04C07A76-A042-4994-923B-8DCE4D5D7FC8}"/>
              </a:ext>
            </a:extLst>
          </p:cNvPr>
          <p:cNvSpPr txBox="1"/>
          <p:nvPr/>
        </p:nvSpPr>
        <p:spPr>
          <a:xfrm>
            <a:off x="1978786" y="5495559"/>
            <a:ext cx="445956" cy="338554"/>
          </a:xfrm>
          <a:prstGeom prst="rect">
            <a:avLst/>
          </a:prstGeom>
          <a:noFill/>
        </p:spPr>
        <p:txBody>
          <a:bodyPr wrap="none" rtlCol="0">
            <a:spAutoFit/>
          </a:bodyPr>
          <a:lstStyle/>
          <a:p>
            <a:r>
              <a:rPr lang="en-US" altLang="ja-JP" sz="1600" dirty="0"/>
              <a:t>tail</a:t>
            </a:r>
            <a:endParaRPr kumimoji="1" lang="ja-JP" altLang="en-US" sz="1600" dirty="0"/>
          </a:p>
        </p:txBody>
      </p:sp>
      <p:sp>
        <p:nvSpPr>
          <p:cNvPr id="16" name="矢印: 右 15">
            <a:extLst>
              <a:ext uri="{FF2B5EF4-FFF2-40B4-BE49-F238E27FC236}">
                <a16:creationId xmlns:a16="http://schemas.microsoft.com/office/drawing/2014/main" id="{CAE60931-6D42-47FE-AC57-853C7351A374}"/>
              </a:ext>
            </a:extLst>
          </p:cNvPr>
          <p:cNvSpPr/>
          <p:nvPr/>
        </p:nvSpPr>
        <p:spPr>
          <a:xfrm>
            <a:off x="2467229" y="3946392"/>
            <a:ext cx="579891"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8" name="グループ化 17">
            <a:extLst>
              <a:ext uri="{FF2B5EF4-FFF2-40B4-BE49-F238E27FC236}">
                <a16:creationId xmlns:a16="http://schemas.microsoft.com/office/drawing/2014/main" id="{68338BF3-5895-492A-97A4-921FB370CD80}"/>
              </a:ext>
            </a:extLst>
          </p:cNvPr>
          <p:cNvGrpSpPr/>
          <p:nvPr/>
        </p:nvGrpSpPr>
        <p:grpSpPr>
          <a:xfrm>
            <a:off x="3507281" y="2662982"/>
            <a:ext cx="699856" cy="2761890"/>
            <a:chOff x="1451686" y="3036462"/>
            <a:chExt cx="699856" cy="2761890"/>
          </a:xfrm>
        </p:grpSpPr>
        <p:sp>
          <p:nvSpPr>
            <p:cNvPr id="46" name="正方形/長方形 45">
              <a:extLst>
                <a:ext uri="{FF2B5EF4-FFF2-40B4-BE49-F238E27FC236}">
                  <a16:creationId xmlns:a16="http://schemas.microsoft.com/office/drawing/2014/main" id="{1031270F-8259-46E4-A3F8-DE7A276255DE}"/>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a:extLst>
                <a:ext uri="{FF2B5EF4-FFF2-40B4-BE49-F238E27FC236}">
                  <a16:creationId xmlns:a16="http://schemas.microsoft.com/office/drawing/2014/main" id="{B69CFC1B-349A-46A3-8830-5CDC4E9D2E1C}"/>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正方形/長方形 47">
              <a:extLst>
                <a:ext uri="{FF2B5EF4-FFF2-40B4-BE49-F238E27FC236}">
                  <a16:creationId xmlns:a16="http://schemas.microsoft.com/office/drawing/2014/main" id="{4EAE8EA1-E805-4550-9BBB-1463F0F621F4}"/>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9" name="直線コネクタ 48">
              <a:extLst>
                <a:ext uri="{FF2B5EF4-FFF2-40B4-BE49-F238E27FC236}">
                  <a16:creationId xmlns:a16="http://schemas.microsoft.com/office/drawing/2014/main" id="{BF28060A-DF88-47EA-A83C-9CC7A4DEA027}"/>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E63B62F7-DEC2-4D07-A74D-FEF34F41F96F}"/>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68229AF0-22E7-4895-916F-369A18681083}"/>
              </a:ext>
            </a:extLst>
          </p:cNvPr>
          <p:cNvSpPr/>
          <p:nvPr/>
        </p:nvSpPr>
        <p:spPr>
          <a:xfrm>
            <a:off x="4324243" y="553289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lumMod val="7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コネクタ: 曲線 19">
            <a:extLst>
              <a:ext uri="{FF2B5EF4-FFF2-40B4-BE49-F238E27FC236}">
                <a16:creationId xmlns:a16="http://schemas.microsoft.com/office/drawing/2014/main" id="{8D997D22-1A8C-4F1A-95AC-0949D66B45AA}"/>
              </a:ext>
            </a:extLst>
          </p:cNvPr>
          <p:cNvCxnSpPr>
            <a:cxnSpLocks/>
            <a:stCxn id="19" idx="3"/>
            <a:endCxn id="22" idx="2"/>
          </p:cNvCxnSpPr>
          <p:nvPr/>
        </p:nvCxnSpPr>
        <p:spPr>
          <a:xfrm flipV="1">
            <a:off x="4819755" y="5015814"/>
            <a:ext cx="328435" cy="7472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5199B851-7C41-4A38-9D73-FD8542C684DE}"/>
              </a:ext>
            </a:extLst>
          </p:cNvPr>
          <p:cNvGrpSpPr/>
          <p:nvPr/>
        </p:nvGrpSpPr>
        <p:grpSpPr>
          <a:xfrm>
            <a:off x="4810435" y="2664885"/>
            <a:ext cx="699856" cy="2761890"/>
            <a:chOff x="1451686" y="3036462"/>
            <a:chExt cx="699856" cy="2761890"/>
          </a:xfrm>
        </p:grpSpPr>
        <p:sp>
          <p:nvSpPr>
            <p:cNvPr id="41" name="正方形/長方形 40">
              <a:extLst>
                <a:ext uri="{FF2B5EF4-FFF2-40B4-BE49-F238E27FC236}">
                  <a16:creationId xmlns:a16="http://schemas.microsoft.com/office/drawing/2014/main" id="{AF740066-EA99-429D-B683-0BA07650D16A}"/>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42" name="正方形/長方形 41">
              <a:extLst>
                <a:ext uri="{FF2B5EF4-FFF2-40B4-BE49-F238E27FC236}">
                  <a16:creationId xmlns:a16="http://schemas.microsoft.com/office/drawing/2014/main" id="{E8AD2813-5B3F-4D9B-A9E2-E888BDB46CF8}"/>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F5CA9B33-7265-40EA-9485-B8A93A2A6053}"/>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4" name="直線コネクタ 43">
              <a:extLst>
                <a:ext uri="{FF2B5EF4-FFF2-40B4-BE49-F238E27FC236}">
                  <a16:creationId xmlns:a16="http://schemas.microsoft.com/office/drawing/2014/main" id="{7A5D53E1-A5BA-441A-BD3D-9B6B8068199B}"/>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D629513-E405-405D-A639-8D8F05FAD50F}"/>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632F0222-F5ED-4582-B9BA-92061EF49832}"/>
              </a:ext>
            </a:extLst>
          </p:cNvPr>
          <p:cNvSpPr/>
          <p:nvPr/>
        </p:nvSpPr>
        <p:spPr>
          <a:xfrm>
            <a:off x="4900434" y="455551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3" name="グループ化 22">
            <a:extLst>
              <a:ext uri="{FF2B5EF4-FFF2-40B4-BE49-F238E27FC236}">
                <a16:creationId xmlns:a16="http://schemas.microsoft.com/office/drawing/2014/main" id="{3AEC5259-4276-4108-B2C2-A01A96B909ED}"/>
              </a:ext>
            </a:extLst>
          </p:cNvPr>
          <p:cNvGrpSpPr/>
          <p:nvPr/>
        </p:nvGrpSpPr>
        <p:grpSpPr>
          <a:xfrm>
            <a:off x="6120148" y="3231304"/>
            <a:ext cx="699856" cy="2761890"/>
            <a:chOff x="1451686" y="3036462"/>
            <a:chExt cx="699856" cy="2761890"/>
          </a:xfrm>
        </p:grpSpPr>
        <p:sp>
          <p:nvSpPr>
            <p:cNvPr id="36" name="正方形/長方形 35">
              <a:extLst>
                <a:ext uri="{FF2B5EF4-FFF2-40B4-BE49-F238E27FC236}">
                  <a16:creationId xmlns:a16="http://schemas.microsoft.com/office/drawing/2014/main" id="{A3281FD7-CE31-49A2-8DDB-935C928D02FE}"/>
                </a:ext>
              </a:extLst>
            </p:cNvPr>
            <p:cNvSpPr/>
            <p:nvPr/>
          </p:nvSpPr>
          <p:spPr>
            <a:xfrm>
              <a:off x="1556005" y="3324403"/>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37" name="正方形/長方形 36">
              <a:extLst>
                <a:ext uri="{FF2B5EF4-FFF2-40B4-BE49-F238E27FC236}">
                  <a16:creationId xmlns:a16="http://schemas.microsoft.com/office/drawing/2014/main" id="{438B3AEA-9316-42B4-9A5E-EEA4AEFC1734}"/>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38" name="正方形/長方形 37">
              <a:extLst>
                <a:ext uri="{FF2B5EF4-FFF2-40B4-BE49-F238E27FC236}">
                  <a16:creationId xmlns:a16="http://schemas.microsoft.com/office/drawing/2014/main" id="{331B8038-AD5C-4D86-A6E0-A2E2838BAFE4}"/>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39" name="直線コネクタ 38">
              <a:extLst>
                <a:ext uri="{FF2B5EF4-FFF2-40B4-BE49-F238E27FC236}">
                  <a16:creationId xmlns:a16="http://schemas.microsoft.com/office/drawing/2014/main" id="{E5F26574-B393-4E34-B066-B5E5B00F58E7}"/>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304B3C-F7B6-49BD-A615-43080C1CDCA7}"/>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正方形/長方形 23">
            <a:extLst>
              <a:ext uri="{FF2B5EF4-FFF2-40B4-BE49-F238E27FC236}">
                <a16:creationId xmlns:a16="http://schemas.microsoft.com/office/drawing/2014/main" id="{1FA5989E-1EF8-4F0D-92B7-A2EF68E5B3B9}"/>
              </a:ext>
            </a:extLst>
          </p:cNvPr>
          <p:cNvSpPr/>
          <p:nvPr/>
        </p:nvSpPr>
        <p:spPr>
          <a:xfrm>
            <a:off x="6210147" y="512193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5" name="正方形/長方形 24">
            <a:extLst>
              <a:ext uri="{FF2B5EF4-FFF2-40B4-BE49-F238E27FC236}">
                <a16:creationId xmlns:a16="http://schemas.microsoft.com/office/drawing/2014/main" id="{114A2D87-890A-4786-9D31-8481B8D2DF0C}"/>
              </a:ext>
            </a:extLst>
          </p:cNvPr>
          <p:cNvSpPr/>
          <p:nvPr/>
        </p:nvSpPr>
        <p:spPr>
          <a:xfrm>
            <a:off x="7001897" y="2662982"/>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１</a:t>
            </a:r>
          </a:p>
        </p:txBody>
      </p:sp>
      <p:cxnSp>
        <p:nvCxnSpPr>
          <p:cNvPr id="26" name="コネクタ: 曲線 25">
            <a:extLst>
              <a:ext uri="{FF2B5EF4-FFF2-40B4-BE49-F238E27FC236}">
                <a16:creationId xmlns:a16="http://schemas.microsoft.com/office/drawing/2014/main" id="{1E170DED-AEEC-4EE9-816B-5BD7FBA0FAEF}"/>
              </a:ext>
            </a:extLst>
          </p:cNvPr>
          <p:cNvCxnSpPr>
            <a:cxnSpLocks/>
            <a:stCxn id="25" idx="3"/>
            <a:endCxn id="67" idx="0"/>
          </p:cNvCxnSpPr>
          <p:nvPr/>
        </p:nvCxnSpPr>
        <p:spPr>
          <a:xfrm>
            <a:off x="7497409" y="2893132"/>
            <a:ext cx="280376" cy="6263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00343B92-2D16-45CB-9EF9-D8F66E0703F1}"/>
              </a:ext>
            </a:extLst>
          </p:cNvPr>
          <p:cNvGrpSpPr/>
          <p:nvPr/>
        </p:nvGrpSpPr>
        <p:grpSpPr>
          <a:xfrm>
            <a:off x="7428526" y="3228414"/>
            <a:ext cx="699856" cy="2761890"/>
            <a:chOff x="1451686" y="3036462"/>
            <a:chExt cx="699856" cy="2761890"/>
          </a:xfrm>
        </p:grpSpPr>
        <p:sp>
          <p:nvSpPr>
            <p:cNvPr id="32" name="正方形/長方形 31">
              <a:extLst>
                <a:ext uri="{FF2B5EF4-FFF2-40B4-BE49-F238E27FC236}">
                  <a16:creationId xmlns:a16="http://schemas.microsoft.com/office/drawing/2014/main" id="{63C9E03E-3EDB-411E-918A-2CE98DD965D2}"/>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33" name="正方形/長方形 32">
              <a:extLst>
                <a:ext uri="{FF2B5EF4-FFF2-40B4-BE49-F238E27FC236}">
                  <a16:creationId xmlns:a16="http://schemas.microsoft.com/office/drawing/2014/main" id="{CFAB26B8-F2B5-4583-AB5E-B716028D2AA1}"/>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34" name="直線コネクタ 33">
              <a:extLst>
                <a:ext uri="{FF2B5EF4-FFF2-40B4-BE49-F238E27FC236}">
                  <a16:creationId xmlns:a16="http://schemas.microsoft.com/office/drawing/2014/main" id="{73826414-3738-4791-833A-9F84605C4C35}"/>
                </a:ext>
              </a:extLst>
            </p:cNvPr>
            <p:cNvCxnSpPr/>
            <p:nvPr/>
          </p:nvCxnSpPr>
          <p:spPr>
            <a:xfrm flipV="1">
              <a:off x="2151542"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ABEEB39-F3AE-45BF-923B-EBD1E31E682F}"/>
                </a:ext>
              </a:extLst>
            </p:cNvPr>
            <p:cNvCxnSpPr/>
            <p:nvPr/>
          </p:nvCxnSpPr>
          <p:spPr>
            <a:xfrm flipV="1">
              <a:off x="1451686" y="3036462"/>
              <a:ext cx="0" cy="276189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正方形/長方形 27">
            <a:extLst>
              <a:ext uri="{FF2B5EF4-FFF2-40B4-BE49-F238E27FC236}">
                <a16:creationId xmlns:a16="http://schemas.microsoft.com/office/drawing/2014/main" id="{F6C3467F-606F-45C7-BB57-61DAE0CC1E8A}"/>
              </a:ext>
            </a:extLst>
          </p:cNvPr>
          <p:cNvSpPr/>
          <p:nvPr/>
        </p:nvSpPr>
        <p:spPr>
          <a:xfrm>
            <a:off x="7518525" y="511904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29" name="矢印: 右 28">
            <a:extLst>
              <a:ext uri="{FF2B5EF4-FFF2-40B4-BE49-F238E27FC236}">
                <a16:creationId xmlns:a16="http://schemas.microsoft.com/office/drawing/2014/main" id="{C039227F-6BB1-4FAD-965C-66170F30DA5A}"/>
              </a:ext>
            </a:extLst>
          </p:cNvPr>
          <p:cNvSpPr/>
          <p:nvPr/>
        </p:nvSpPr>
        <p:spPr>
          <a:xfrm>
            <a:off x="4384749"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矢印: 右 29">
            <a:extLst>
              <a:ext uri="{FF2B5EF4-FFF2-40B4-BE49-F238E27FC236}">
                <a16:creationId xmlns:a16="http://schemas.microsoft.com/office/drawing/2014/main" id="{045A1FE7-909F-4E60-8C18-70304EE2301F}"/>
              </a:ext>
            </a:extLst>
          </p:cNvPr>
          <p:cNvSpPr/>
          <p:nvPr/>
        </p:nvSpPr>
        <p:spPr>
          <a:xfrm>
            <a:off x="5647842"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矢印: 右 30">
            <a:extLst>
              <a:ext uri="{FF2B5EF4-FFF2-40B4-BE49-F238E27FC236}">
                <a16:creationId xmlns:a16="http://schemas.microsoft.com/office/drawing/2014/main" id="{1E2801AB-5597-402B-B802-3EB6AFA1622A}"/>
              </a:ext>
            </a:extLst>
          </p:cNvPr>
          <p:cNvSpPr/>
          <p:nvPr/>
        </p:nvSpPr>
        <p:spPr>
          <a:xfrm>
            <a:off x="6954381" y="3954755"/>
            <a:ext cx="328185" cy="542879"/>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a:extLst>
              <a:ext uri="{FF2B5EF4-FFF2-40B4-BE49-F238E27FC236}">
                <a16:creationId xmlns:a16="http://schemas.microsoft.com/office/drawing/2014/main" id="{3E1385E7-25EB-4D7A-B908-405E9A14EE0B}"/>
              </a:ext>
            </a:extLst>
          </p:cNvPr>
          <p:cNvSpPr/>
          <p:nvPr/>
        </p:nvSpPr>
        <p:spPr>
          <a:xfrm>
            <a:off x="3615067" y="4555514"/>
            <a:ext cx="495512" cy="460300"/>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正方形/長方形 66">
            <a:extLst>
              <a:ext uri="{FF2B5EF4-FFF2-40B4-BE49-F238E27FC236}">
                <a16:creationId xmlns:a16="http://schemas.microsoft.com/office/drawing/2014/main" id="{F31CFBD7-903E-487D-93C3-3323B624FECF}"/>
              </a:ext>
            </a:extLst>
          </p:cNvPr>
          <p:cNvSpPr/>
          <p:nvPr/>
        </p:nvSpPr>
        <p:spPr>
          <a:xfrm>
            <a:off x="7530029" y="3519494"/>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grpSp>
        <p:nvGrpSpPr>
          <p:cNvPr id="76" name="グループ化 75">
            <a:extLst>
              <a:ext uri="{FF2B5EF4-FFF2-40B4-BE49-F238E27FC236}">
                <a16:creationId xmlns:a16="http://schemas.microsoft.com/office/drawing/2014/main" id="{82B4C7A7-032A-4B7E-9801-262644DAB514}"/>
              </a:ext>
            </a:extLst>
          </p:cNvPr>
          <p:cNvGrpSpPr/>
          <p:nvPr/>
        </p:nvGrpSpPr>
        <p:grpSpPr>
          <a:xfrm>
            <a:off x="1290121" y="2976426"/>
            <a:ext cx="706747" cy="2890305"/>
            <a:chOff x="1272039" y="2621763"/>
            <a:chExt cx="706747" cy="2890305"/>
          </a:xfrm>
        </p:grpSpPr>
        <p:grpSp>
          <p:nvGrpSpPr>
            <p:cNvPr id="17" name="グループ化 16">
              <a:extLst>
                <a:ext uri="{FF2B5EF4-FFF2-40B4-BE49-F238E27FC236}">
                  <a16:creationId xmlns:a16="http://schemas.microsoft.com/office/drawing/2014/main" id="{553C1E71-89BD-4070-ABCE-5A17F933F807}"/>
                </a:ext>
              </a:extLst>
            </p:cNvPr>
            <p:cNvGrpSpPr/>
            <p:nvPr/>
          </p:nvGrpSpPr>
          <p:grpSpPr>
            <a:xfrm>
              <a:off x="1272039" y="3001154"/>
              <a:ext cx="706747" cy="2045839"/>
              <a:chOff x="1451686" y="3036462"/>
              <a:chExt cx="706747" cy="2045839"/>
            </a:xfrm>
          </p:grpSpPr>
          <p:sp>
            <p:nvSpPr>
              <p:cNvPr id="51" name="正方形/長方形 50">
                <a:extLst>
                  <a:ext uri="{FF2B5EF4-FFF2-40B4-BE49-F238E27FC236}">
                    <a16:creationId xmlns:a16="http://schemas.microsoft.com/office/drawing/2014/main" id="{104F9B67-6DC3-45D4-A403-DBB89C887C0C}"/>
                  </a:ext>
                </a:extLst>
              </p:cNvPr>
              <p:cNvSpPr/>
              <p:nvPr/>
            </p:nvSpPr>
            <p:spPr>
              <a:xfrm>
                <a:off x="1556005" y="3324403"/>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a:extLst>
                  <a:ext uri="{FF2B5EF4-FFF2-40B4-BE49-F238E27FC236}">
                    <a16:creationId xmlns:a16="http://schemas.microsoft.com/office/drawing/2014/main" id="{09070157-02BD-46A7-8F66-E6C2F78D1920}"/>
                  </a:ext>
                </a:extLst>
              </p:cNvPr>
              <p:cNvSpPr/>
              <p:nvPr/>
            </p:nvSpPr>
            <p:spPr>
              <a:xfrm>
                <a:off x="1553189" y="3859572"/>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a:extLst>
                  <a:ext uri="{FF2B5EF4-FFF2-40B4-BE49-F238E27FC236}">
                    <a16:creationId xmlns:a16="http://schemas.microsoft.com/office/drawing/2014/main" id="{501C39C1-8DCE-4A24-9C6C-930DF266E13C}"/>
                  </a:ext>
                </a:extLst>
              </p:cNvPr>
              <p:cNvSpPr/>
              <p:nvPr/>
            </p:nvSpPr>
            <p:spPr>
              <a:xfrm>
                <a:off x="1545636" y="4394741"/>
                <a:ext cx="495512" cy="4603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4" name="直線コネクタ 53">
                <a:extLst>
                  <a:ext uri="{FF2B5EF4-FFF2-40B4-BE49-F238E27FC236}">
                    <a16:creationId xmlns:a16="http://schemas.microsoft.com/office/drawing/2014/main" id="{9058BB78-8F94-48BF-962B-58B49DC047EC}"/>
                  </a:ext>
                </a:extLst>
              </p:cNvPr>
              <p:cNvCxnSpPr>
                <a:cxnSpLocks/>
              </p:cNvCxnSpPr>
              <p:nvPr/>
            </p:nvCxnSpPr>
            <p:spPr>
              <a:xfrm flipH="1" flipV="1">
                <a:off x="2151542" y="3036462"/>
                <a:ext cx="6891" cy="20458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14A565C-68CB-4EAC-9EE5-E6DB58AD3F5E}"/>
                  </a:ext>
                </a:extLst>
              </p:cNvPr>
              <p:cNvCxnSpPr>
                <a:cxnSpLocks/>
              </p:cNvCxnSpPr>
              <p:nvPr/>
            </p:nvCxnSpPr>
            <p:spPr>
              <a:xfrm flipV="1">
                <a:off x="1451686" y="3036462"/>
                <a:ext cx="0" cy="2045839"/>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2" name="矢印: 上下 71">
              <a:extLst>
                <a:ext uri="{FF2B5EF4-FFF2-40B4-BE49-F238E27FC236}">
                  <a16:creationId xmlns:a16="http://schemas.microsoft.com/office/drawing/2014/main" id="{64AAFE2D-FCC4-4364-8AA8-D98B01FB7CF5}"/>
                </a:ext>
              </a:extLst>
            </p:cNvPr>
            <p:cNvSpPr/>
            <p:nvPr/>
          </p:nvSpPr>
          <p:spPr>
            <a:xfrm>
              <a:off x="1419411" y="2621763"/>
              <a:ext cx="397213" cy="541409"/>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矢印: 上下 72">
              <a:extLst>
                <a:ext uri="{FF2B5EF4-FFF2-40B4-BE49-F238E27FC236}">
                  <a16:creationId xmlns:a16="http://schemas.microsoft.com/office/drawing/2014/main" id="{6007E9DD-6BEB-46EC-944E-504C62CB8DD5}"/>
                </a:ext>
              </a:extLst>
            </p:cNvPr>
            <p:cNvSpPr/>
            <p:nvPr/>
          </p:nvSpPr>
          <p:spPr>
            <a:xfrm>
              <a:off x="1412378" y="4970659"/>
              <a:ext cx="397213" cy="541409"/>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324237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EB011-48D4-4540-BDB4-08661E1EB4CC}"/>
              </a:ext>
            </a:extLst>
          </p:cNvPr>
          <p:cNvSpPr>
            <a:spLocks noGrp="1"/>
          </p:cNvSpPr>
          <p:nvPr>
            <p:ph type="title"/>
          </p:nvPr>
        </p:nvSpPr>
        <p:spPr/>
        <p:txBody>
          <a:bodyPr/>
          <a:lstStyle/>
          <a:p>
            <a:r>
              <a:rPr lang="ja-JP" altLang="en-US" dirty="0"/>
              <a:t>２．スタックとキュー </a:t>
            </a:r>
            <a:r>
              <a:rPr lang="en-US" altLang="ja-JP" dirty="0"/>
              <a:t>– </a:t>
            </a:r>
            <a:r>
              <a:rPr lang="ja-JP" altLang="en-US" dirty="0"/>
              <a:t>双方向キュー</a:t>
            </a:r>
            <a:endParaRPr kumimoji="1" lang="ja-JP" altLang="en-US" dirty="0"/>
          </a:p>
        </p:txBody>
      </p:sp>
      <p:sp>
        <p:nvSpPr>
          <p:cNvPr id="3" name="コンテンツ プレースホルダー 2">
            <a:extLst>
              <a:ext uri="{FF2B5EF4-FFF2-40B4-BE49-F238E27FC236}">
                <a16:creationId xmlns:a16="http://schemas.microsoft.com/office/drawing/2014/main" id="{1A6EF1D6-ADAF-4E1E-AEED-04ECD289A923}"/>
              </a:ext>
            </a:extLst>
          </p:cNvPr>
          <p:cNvSpPr>
            <a:spLocks noGrp="1"/>
          </p:cNvSpPr>
          <p:nvPr>
            <p:ph idx="1"/>
          </p:nvPr>
        </p:nvSpPr>
        <p:spPr/>
        <p:txBody>
          <a:bodyPr/>
          <a:lstStyle/>
          <a:p>
            <a:r>
              <a:rPr kumimoji="1" lang="en-US" altLang="ja-JP" dirty="0"/>
              <a:t>JavaScript</a:t>
            </a:r>
            <a:r>
              <a:rPr kumimoji="1" lang="ja-JP" altLang="en-US" dirty="0"/>
              <a:t>のコードがない（以下</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E3C02A50-182A-44EE-8836-295AFF090D6B}"/>
              </a:ext>
            </a:extLst>
          </p:cNvPr>
          <p:cNvSpPr/>
          <p:nvPr/>
        </p:nvSpPr>
        <p:spPr>
          <a:xfrm>
            <a:off x="691800" y="1402672"/>
            <a:ext cx="7760400" cy="503363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双方向キューを初期化する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Deque&lt;Integer&gt; deque = new LinkedList&lt;&gt;();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要素の設定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キューの最後に追加</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キューの先頭に追加</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deque.offerFirst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要素へのアクセス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peekFirst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deque.peekFirst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先頭の要素</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peekLast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deque.peekLast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末尾の要素</a:t>
            </a:r>
          </a:p>
          <a:p>
            <a:pPr lvl="1"/>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要素の取り出し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pollFirst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deque.pollFirst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先頭の要素の取り出し</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pollLast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deque.pollLast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末尾の要素の取り出し</a:t>
            </a:r>
          </a:p>
          <a:p>
            <a:pPr lvl="1"/>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双方向キューの長さを取得する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size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deque.size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双方向キューが空か否かを判定する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boolean</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deque.isEmpty</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03447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597E8-7531-47B5-8BCB-E1DCACD24DBC}"/>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CE06419A-A977-42CE-8EDF-B9CBEEFC0A19}"/>
              </a:ext>
            </a:extLst>
          </p:cNvPr>
          <p:cNvSpPr>
            <a:spLocks noGrp="1"/>
          </p:cNvSpPr>
          <p:nvPr>
            <p:ph idx="1"/>
          </p:nvPr>
        </p:nvSpPr>
        <p:spPr/>
        <p:txBody>
          <a:bodyPr>
            <a:normAutofit/>
          </a:bodyPr>
          <a:lstStyle/>
          <a:p>
            <a:r>
              <a:rPr kumimoji="1" lang="en-US" altLang="ja-JP" sz="2000" dirty="0"/>
              <a:t>HashMap</a:t>
            </a:r>
            <a:r>
              <a:rPr kumimoji="1" lang="ja-JP" altLang="en-US" sz="2000" dirty="0"/>
              <a:t>（ハッシュテーブル）について</a:t>
            </a:r>
            <a:endParaRPr kumimoji="1" lang="en-US" altLang="ja-JP" sz="2000" dirty="0"/>
          </a:p>
          <a:p>
            <a:pPr marL="0" indent="0">
              <a:buNone/>
            </a:pPr>
            <a:r>
              <a:rPr lang="ja-JP" altLang="en-US" dirty="0"/>
              <a:t>　ハッシュテーブルは、キーと値の間にマッピングを確立することで、キーに対応する値を効率的に検索することができるデータ構造である。</a:t>
            </a:r>
            <a:endParaRPr lang="en-US" altLang="ja-JP" dirty="0"/>
          </a:p>
          <a:p>
            <a:pPr marL="0" indent="0">
              <a:buNone/>
            </a:pPr>
            <a:r>
              <a:rPr kumimoji="1" lang="ja-JP" altLang="en-US" dirty="0"/>
              <a:t>　下記例でいえば、「商品名：ぶどう」（</a:t>
            </a:r>
            <a:r>
              <a:rPr kumimoji="1" lang="en-US" altLang="ja-JP" dirty="0"/>
              <a:t>value</a:t>
            </a:r>
            <a:r>
              <a:rPr kumimoji="1" lang="ja-JP" altLang="en-US" dirty="0"/>
              <a:t>）を取得するとき「商品番号：</a:t>
            </a:r>
            <a:r>
              <a:rPr kumimoji="1" lang="en-US" altLang="ja-JP" dirty="0"/>
              <a:t>16750</a:t>
            </a:r>
          </a:p>
          <a:p>
            <a:pPr marL="0" indent="0">
              <a:buNone/>
            </a:pPr>
            <a:r>
              <a:rPr kumimoji="1" lang="ja-JP" altLang="en-US" dirty="0"/>
              <a:t>」（</a:t>
            </a:r>
            <a:r>
              <a:rPr kumimoji="1" lang="en-US" altLang="ja-JP" dirty="0"/>
              <a:t>key</a:t>
            </a:r>
            <a:r>
              <a:rPr kumimoji="1" lang="ja-JP" altLang="en-US" dirty="0"/>
              <a:t>）を指定することで効率的に値を取得することができる。</a:t>
            </a:r>
          </a:p>
        </p:txBody>
      </p:sp>
      <p:grpSp>
        <p:nvGrpSpPr>
          <p:cNvPr id="4" name="グループ化 3">
            <a:extLst>
              <a:ext uri="{FF2B5EF4-FFF2-40B4-BE49-F238E27FC236}">
                <a16:creationId xmlns:a16="http://schemas.microsoft.com/office/drawing/2014/main" id="{E42737E2-DEE9-4028-97F9-1ABE3A57D66F}"/>
              </a:ext>
            </a:extLst>
          </p:cNvPr>
          <p:cNvGrpSpPr/>
          <p:nvPr/>
        </p:nvGrpSpPr>
        <p:grpSpPr>
          <a:xfrm>
            <a:off x="563732" y="2876365"/>
            <a:ext cx="8016535" cy="3515504"/>
            <a:chOff x="431981" y="2223286"/>
            <a:chExt cx="8016535" cy="3515504"/>
          </a:xfrm>
        </p:grpSpPr>
        <p:sp>
          <p:nvSpPr>
            <p:cNvPr id="5" name="正方形/長方形 4">
              <a:extLst>
                <a:ext uri="{FF2B5EF4-FFF2-40B4-BE49-F238E27FC236}">
                  <a16:creationId xmlns:a16="http://schemas.microsoft.com/office/drawing/2014/main" id="{7949B38B-7E85-4CBE-B5A5-E4ED7DD99F44}"/>
                </a:ext>
              </a:extLst>
            </p:cNvPr>
            <p:cNvSpPr/>
            <p:nvPr/>
          </p:nvSpPr>
          <p:spPr>
            <a:xfrm>
              <a:off x="431981" y="2223286"/>
              <a:ext cx="8016535" cy="351550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D2031519-8C32-4038-BDD5-C803B98397F4}"/>
                </a:ext>
              </a:extLst>
            </p:cNvPr>
            <p:cNvGrpSpPr/>
            <p:nvPr/>
          </p:nvGrpSpPr>
          <p:grpSpPr>
            <a:xfrm>
              <a:off x="778408" y="2729077"/>
              <a:ext cx="7142247" cy="2666798"/>
              <a:chOff x="778408" y="2729077"/>
              <a:chExt cx="7142247" cy="2666798"/>
            </a:xfrm>
          </p:grpSpPr>
          <p:grpSp>
            <p:nvGrpSpPr>
              <p:cNvPr id="7" name="グループ化 6">
                <a:extLst>
                  <a:ext uri="{FF2B5EF4-FFF2-40B4-BE49-F238E27FC236}">
                    <a16:creationId xmlns:a16="http://schemas.microsoft.com/office/drawing/2014/main" id="{C94160AB-B5BF-4169-BC93-4C1076C1CFBE}"/>
                  </a:ext>
                </a:extLst>
              </p:cNvPr>
              <p:cNvGrpSpPr/>
              <p:nvPr/>
            </p:nvGrpSpPr>
            <p:grpSpPr>
              <a:xfrm>
                <a:off x="778408" y="2729077"/>
                <a:ext cx="7142247" cy="2666798"/>
                <a:chOff x="1009228" y="1725900"/>
                <a:chExt cx="7142247" cy="2666798"/>
              </a:xfrm>
            </p:grpSpPr>
            <p:grpSp>
              <p:nvGrpSpPr>
                <p:cNvPr id="10" name="グループ化 9">
                  <a:extLst>
                    <a:ext uri="{FF2B5EF4-FFF2-40B4-BE49-F238E27FC236}">
                      <a16:creationId xmlns:a16="http://schemas.microsoft.com/office/drawing/2014/main" id="{FAC9B6ED-1542-4923-9EAC-799D0FA31511}"/>
                    </a:ext>
                  </a:extLst>
                </p:cNvPr>
                <p:cNvGrpSpPr/>
                <p:nvPr/>
              </p:nvGrpSpPr>
              <p:grpSpPr>
                <a:xfrm>
                  <a:off x="2911876" y="2367111"/>
                  <a:ext cx="4648940" cy="1375055"/>
                  <a:chOff x="2911876" y="2367111"/>
                  <a:chExt cx="4648940" cy="1375055"/>
                </a:xfrm>
              </p:grpSpPr>
              <p:sp>
                <p:nvSpPr>
                  <p:cNvPr id="21" name="正方形/長方形 20">
                    <a:extLst>
                      <a:ext uri="{FF2B5EF4-FFF2-40B4-BE49-F238E27FC236}">
                        <a16:creationId xmlns:a16="http://schemas.microsoft.com/office/drawing/2014/main" id="{C8777263-CA66-421B-A802-CC3CA691888F}"/>
                      </a:ext>
                    </a:extLst>
                  </p:cNvPr>
                  <p:cNvSpPr/>
                  <p:nvPr/>
                </p:nvSpPr>
                <p:spPr>
                  <a:xfrm>
                    <a:off x="2911876" y="237921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17A7009A-A354-42F1-A060-110D766C5E3A}"/>
                      </a:ext>
                    </a:extLst>
                  </p:cNvPr>
                  <p:cNvSpPr/>
                  <p:nvPr/>
                </p:nvSpPr>
                <p:spPr>
                  <a:xfrm>
                    <a:off x="3872144" y="237921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a:extLst>
                      <a:ext uri="{FF2B5EF4-FFF2-40B4-BE49-F238E27FC236}">
                        <a16:creationId xmlns:a16="http://schemas.microsoft.com/office/drawing/2014/main" id="{74318BCC-9BBC-4F6B-9F2E-E3D716F6188C}"/>
                      </a:ext>
                    </a:extLst>
                  </p:cNvPr>
                  <p:cNvSpPr/>
                  <p:nvPr/>
                </p:nvSpPr>
                <p:spPr>
                  <a:xfrm>
                    <a:off x="4832412" y="2367111"/>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E0E32BC6-94AA-4FBF-8F56-65D504B9EB92}"/>
                      </a:ext>
                    </a:extLst>
                  </p:cNvPr>
                  <p:cNvSpPr/>
                  <p:nvPr/>
                </p:nvSpPr>
                <p:spPr>
                  <a:xfrm>
                    <a:off x="5792680" y="2381997"/>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13276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2A1BEDB1-437E-4A2E-B813-5918D70E4922}"/>
                      </a:ext>
                    </a:extLst>
                  </p:cNvPr>
                  <p:cNvSpPr/>
                  <p:nvPr/>
                </p:nvSpPr>
                <p:spPr>
                  <a:xfrm>
                    <a:off x="6752948" y="237921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10583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2BC3D4C1-CC29-4110-8AB0-8EBE9E3AA717}"/>
                      </a:ext>
                    </a:extLst>
                  </p:cNvPr>
                  <p:cNvSpPr/>
                  <p:nvPr/>
                </p:nvSpPr>
                <p:spPr>
                  <a:xfrm>
                    <a:off x="2911876" y="3180092"/>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27" name="正方形/長方形 26">
                    <a:extLst>
                      <a:ext uri="{FF2B5EF4-FFF2-40B4-BE49-F238E27FC236}">
                        <a16:creationId xmlns:a16="http://schemas.microsoft.com/office/drawing/2014/main" id="{FAF22F41-8376-44DD-9930-809AAB3EEB04}"/>
                      </a:ext>
                    </a:extLst>
                  </p:cNvPr>
                  <p:cNvSpPr/>
                  <p:nvPr/>
                </p:nvSpPr>
                <p:spPr>
                  <a:xfrm>
                    <a:off x="3872144" y="3177311"/>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sp>
                <p:nvSpPr>
                  <p:cNvPr id="28" name="正方形/長方形 27">
                    <a:extLst>
                      <a:ext uri="{FF2B5EF4-FFF2-40B4-BE49-F238E27FC236}">
                        <a16:creationId xmlns:a16="http://schemas.microsoft.com/office/drawing/2014/main" id="{8091BA01-6EE2-4CD9-A299-0F8BEDAB5BBF}"/>
                      </a:ext>
                    </a:extLst>
                  </p:cNvPr>
                  <p:cNvSpPr/>
                  <p:nvPr/>
                </p:nvSpPr>
                <p:spPr>
                  <a:xfrm>
                    <a:off x="4832412" y="3165206"/>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a:extLst>
                      <a:ext uri="{FF2B5EF4-FFF2-40B4-BE49-F238E27FC236}">
                        <a16:creationId xmlns:a16="http://schemas.microsoft.com/office/drawing/2014/main" id="{E2C033FF-7835-48E6-95C9-474D71261499}"/>
                      </a:ext>
                    </a:extLst>
                  </p:cNvPr>
                  <p:cNvSpPr/>
                  <p:nvPr/>
                </p:nvSpPr>
                <p:spPr>
                  <a:xfrm>
                    <a:off x="5792680" y="3180092"/>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バナナ</a:t>
                    </a:r>
                  </a:p>
                </p:txBody>
              </p:sp>
              <p:sp>
                <p:nvSpPr>
                  <p:cNvPr id="30" name="正方形/長方形 29">
                    <a:extLst>
                      <a:ext uri="{FF2B5EF4-FFF2-40B4-BE49-F238E27FC236}">
                        <a16:creationId xmlns:a16="http://schemas.microsoft.com/office/drawing/2014/main" id="{DE59D476-C34B-461B-9F30-ED38CE009A56}"/>
                      </a:ext>
                    </a:extLst>
                  </p:cNvPr>
                  <p:cNvSpPr/>
                  <p:nvPr/>
                </p:nvSpPr>
                <p:spPr>
                  <a:xfrm>
                    <a:off x="6752948" y="3177311"/>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いちご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1" name="テキスト ボックス 10">
                  <a:extLst>
                    <a:ext uri="{FF2B5EF4-FFF2-40B4-BE49-F238E27FC236}">
                      <a16:creationId xmlns:a16="http://schemas.microsoft.com/office/drawing/2014/main" id="{60418473-3253-4C8F-815F-5EFB18FCF713}"/>
                    </a:ext>
                  </a:extLst>
                </p:cNvPr>
                <p:cNvSpPr txBox="1"/>
                <p:nvPr/>
              </p:nvSpPr>
              <p:spPr>
                <a:xfrm>
                  <a:off x="2085894" y="3293208"/>
                  <a:ext cx="673582" cy="338554"/>
                </a:xfrm>
                <a:prstGeom prst="rect">
                  <a:avLst/>
                </a:prstGeom>
                <a:noFill/>
              </p:spPr>
              <p:txBody>
                <a:bodyPr wrap="non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2" name="テキスト ボックス 11">
                  <a:extLst>
                    <a:ext uri="{FF2B5EF4-FFF2-40B4-BE49-F238E27FC236}">
                      <a16:creationId xmlns:a16="http://schemas.microsoft.com/office/drawing/2014/main" id="{B839F5EA-5EA9-4005-A68A-D12EF234BE67}"/>
                    </a:ext>
                  </a:extLst>
                </p:cNvPr>
                <p:cNvSpPr txBox="1"/>
                <p:nvPr/>
              </p:nvSpPr>
              <p:spPr>
                <a:xfrm>
                  <a:off x="2170853" y="2490976"/>
                  <a:ext cx="503664" cy="338554"/>
                </a:xfrm>
                <a:prstGeom prst="rect">
                  <a:avLst/>
                </a:prstGeom>
                <a:noFill/>
              </p:spPr>
              <p:txBody>
                <a:bodyPr wrap="non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cxnSp>
              <p:nvCxnSpPr>
                <p:cNvPr id="13" name="直線コネクタ 12">
                  <a:extLst>
                    <a:ext uri="{FF2B5EF4-FFF2-40B4-BE49-F238E27FC236}">
                      <a16:creationId xmlns:a16="http://schemas.microsoft.com/office/drawing/2014/main" id="{670FC108-8A17-4861-BBC5-6E662AE49F00}"/>
                    </a:ext>
                  </a:extLst>
                </p:cNvPr>
                <p:cNvCxnSpPr>
                  <a:stCxn id="21" idx="2"/>
                  <a:endCxn id="26" idx="0"/>
                </p:cNvCxnSpPr>
                <p:nvPr/>
              </p:nvCxnSpPr>
              <p:spPr>
                <a:xfrm>
                  <a:off x="3315810" y="2941290"/>
                  <a:ext cx="0" cy="238802"/>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4" name="直線コネクタ 13">
                  <a:extLst>
                    <a:ext uri="{FF2B5EF4-FFF2-40B4-BE49-F238E27FC236}">
                      <a16:creationId xmlns:a16="http://schemas.microsoft.com/office/drawing/2014/main" id="{CB981822-14EF-4088-874A-E99FE5A51242}"/>
                    </a:ext>
                  </a:extLst>
                </p:cNvPr>
                <p:cNvCxnSpPr>
                  <a:cxnSpLocks/>
                  <a:stCxn id="22" idx="2"/>
                  <a:endCxn id="27" idx="0"/>
                </p:cNvCxnSpPr>
                <p:nvPr/>
              </p:nvCxnSpPr>
              <p:spPr>
                <a:xfrm>
                  <a:off x="4276078" y="2941290"/>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5" name="直線コネクタ 14">
                  <a:extLst>
                    <a:ext uri="{FF2B5EF4-FFF2-40B4-BE49-F238E27FC236}">
                      <a16:creationId xmlns:a16="http://schemas.microsoft.com/office/drawing/2014/main" id="{144712E9-1767-4703-ACF8-22251216A480}"/>
                    </a:ext>
                  </a:extLst>
                </p:cNvPr>
                <p:cNvCxnSpPr>
                  <a:cxnSpLocks/>
                  <a:stCxn id="23" idx="2"/>
                  <a:endCxn id="28" idx="0"/>
                </p:cNvCxnSpPr>
                <p:nvPr/>
              </p:nvCxnSpPr>
              <p:spPr>
                <a:xfrm>
                  <a:off x="5236346" y="2929185"/>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6" name="直線コネクタ 15">
                  <a:extLst>
                    <a:ext uri="{FF2B5EF4-FFF2-40B4-BE49-F238E27FC236}">
                      <a16:creationId xmlns:a16="http://schemas.microsoft.com/office/drawing/2014/main" id="{EAE64F1C-52F4-410D-9321-C0BDC43DCD4A}"/>
                    </a:ext>
                  </a:extLst>
                </p:cNvPr>
                <p:cNvCxnSpPr>
                  <a:cxnSpLocks/>
                  <a:stCxn id="24" idx="2"/>
                  <a:endCxn id="29" idx="0"/>
                </p:cNvCxnSpPr>
                <p:nvPr/>
              </p:nvCxnSpPr>
              <p:spPr>
                <a:xfrm>
                  <a:off x="6196614" y="2944071"/>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cxnSp>
              <p:nvCxnSpPr>
                <p:cNvPr id="17" name="直線コネクタ 16">
                  <a:extLst>
                    <a:ext uri="{FF2B5EF4-FFF2-40B4-BE49-F238E27FC236}">
                      <a16:creationId xmlns:a16="http://schemas.microsoft.com/office/drawing/2014/main" id="{0E1CC0F7-3A8F-4855-9930-6D7A26623621}"/>
                    </a:ext>
                  </a:extLst>
                </p:cNvPr>
                <p:cNvCxnSpPr>
                  <a:cxnSpLocks/>
                  <a:stCxn id="25" idx="2"/>
                  <a:endCxn id="30" idx="0"/>
                </p:cNvCxnSpPr>
                <p:nvPr/>
              </p:nvCxnSpPr>
              <p:spPr>
                <a:xfrm>
                  <a:off x="7156882" y="2941290"/>
                  <a:ext cx="0" cy="236021"/>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8" name="テキスト ボックス 17">
                  <a:extLst>
                    <a:ext uri="{FF2B5EF4-FFF2-40B4-BE49-F238E27FC236}">
                      <a16:creationId xmlns:a16="http://schemas.microsoft.com/office/drawing/2014/main" id="{F34C75FE-DAC0-43CA-B8C4-D2AA2E8548FD}"/>
                    </a:ext>
                  </a:extLst>
                </p:cNvPr>
                <p:cNvSpPr txBox="1"/>
                <p:nvPr/>
              </p:nvSpPr>
              <p:spPr>
                <a:xfrm>
                  <a:off x="1009228" y="2874634"/>
                  <a:ext cx="633507" cy="369332"/>
                </a:xfrm>
                <a:prstGeom prst="rect">
                  <a:avLst/>
                </a:prstGeom>
                <a:noFill/>
              </p:spPr>
              <p:txBody>
                <a:bodyPr wrap="none" rtlCol="0">
                  <a:spAutoFit/>
                </a:bodyPr>
                <a:lstStyle/>
                <a:p>
                  <a:r>
                    <a:rPr kumimoji="1" lang="en-US" altLang="ja-JP" dirty="0"/>
                    <a:t>map</a:t>
                  </a:r>
                  <a:endParaRPr kumimoji="1" lang="ja-JP" altLang="en-US" dirty="0"/>
                </a:p>
              </p:txBody>
            </p:sp>
            <p:sp>
              <p:nvSpPr>
                <p:cNvPr id="19" name="左中かっこ 18">
                  <a:extLst>
                    <a:ext uri="{FF2B5EF4-FFF2-40B4-BE49-F238E27FC236}">
                      <a16:creationId xmlns:a16="http://schemas.microsoft.com/office/drawing/2014/main" id="{0B1877C6-FA35-4DCC-859F-3C6EDF42EA09}"/>
                    </a:ext>
                  </a:extLst>
                </p:cNvPr>
                <p:cNvSpPr/>
                <p:nvPr/>
              </p:nvSpPr>
              <p:spPr>
                <a:xfrm>
                  <a:off x="1673557" y="1725901"/>
                  <a:ext cx="373455" cy="266679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左中かっこ 19">
                  <a:extLst>
                    <a:ext uri="{FF2B5EF4-FFF2-40B4-BE49-F238E27FC236}">
                      <a16:creationId xmlns:a16="http://schemas.microsoft.com/office/drawing/2014/main" id="{F1B71A29-1C8A-407A-B302-A3D15D66164B}"/>
                    </a:ext>
                  </a:extLst>
                </p:cNvPr>
                <p:cNvSpPr/>
                <p:nvPr/>
              </p:nvSpPr>
              <p:spPr>
                <a:xfrm rot="10800000">
                  <a:off x="7778020" y="1725900"/>
                  <a:ext cx="373455" cy="266679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15871A5E-8A0F-420F-9470-D764B3A01C96}"/>
                  </a:ext>
                </a:extLst>
              </p:cNvPr>
              <p:cNvSpPr/>
              <p:nvPr/>
            </p:nvSpPr>
            <p:spPr>
              <a:xfrm>
                <a:off x="4272378" y="2851925"/>
                <a:ext cx="1466295" cy="42834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商品番号</a:t>
                </a:r>
              </a:p>
            </p:txBody>
          </p:sp>
          <p:sp>
            <p:nvSpPr>
              <p:cNvPr id="9" name="四角形: 角を丸くする 8">
                <a:extLst>
                  <a:ext uri="{FF2B5EF4-FFF2-40B4-BE49-F238E27FC236}">
                    <a16:creationId xmlns:a16="http://schemas.microsoft.com/office/drawing/2014/main" id="{AC9403C4-BB26-4EA5-946A-0A4A6DC3900A}"/>
                  </a:ext>
                </a:extLst>
              </p:cNvPr>
              <p:cNvSpPr/>
              <p:nvPr/>
            </p:nvSpPr>
            <p:spPr>
              <a:xfrm>
                <a:off x="4272378" y="4828132"/>
                <a:ext cx="1466294" cy="428348"/>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商品名</a:t>
                </a:r>
              </a:p>
            </p:txBody>
          </p:sp>
        </p:grpSp>
      </p:grpSp>
    </p:spTree>
    <p:extLst>
      <p:ext uri="{BB962C8B-B14F-4D97-AF65-F5344CB8AC3E}">
        <p14:creationId xmlns:p14="http://schemas.microsoft.com/office/powerpoint/2010/main" val="3598090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1ECF5-1FF0-44A1-9D94-D62C52683031}"/>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001C8699-89E6-40AA-B438-2B7A7962B499}"/>
              </a:ext>
            </a:extLst>
          </p:cNvPr>
          <p:cNvSpPr>
            <a:spLocks noGrp="1"/>
          </p:cNvSpPr>
          <p:nvPr>
            <p:ph idx="1"/>
          </p:nvPr>
        </p:nvSpPr>
        <p:spPr/>
        <p:txBody>
          <a:bodyPr>
            <a:normAutofit/>
          </a:bodyPr>
          <a:lstStyle/>
          <a:p>
            <a:r>
              <a:rPr kumimoji="1" lang="ja-JP" altLang="en-US" sz="2000" dirty="0"/>
              <a:t>ハッシュテーブルの一般的な操作</a:t>
            </a:r>
          </a:p>
        </p:txBody>
      </p:sp>
      <p:sp>
        <p:nvSpPr>
          <p:cNvPr id="4" name="正方形/長方形 3">
            <a:extLst>
              <a:ext uri="{FF2B5EF4-FFF2-40B4-BE49-F238E27FC236}">
                <a16:creationId xmlns:a16="http://schemas.microsoft.com/office/drawing/2014/main" id="{8490FEF5-96DC-4CD4-99B5-F12C0C322E80}"/>
              </a:ext>
            </a:extLst>
          </p:cNvPr>
          <p:cNvSpPr/>
          <p:nvPr/>
        </p:nvSpPr>
        <p:spPr>
          <a:xfrm>
            <a:off x="691800" y="1473639"/>
            <a:ext cx="7760400" cy="50425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const map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ArrayHashMap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追加操作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ハッシュテーブルのキーと値のペアを追加する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 value)</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map.set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map.set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map.set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map.set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(13276,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バナナ</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map.set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(10583,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いちご</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クエリ操作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）をハッシュテーブルに入力し値（</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value</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）を取得する</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name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map.get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ハッシュテーブルのキーと値のペアを削除する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 value)</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map.delete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(10583);</a:t>
            </a:r>
          </a:p>
        </p:txBody>
      </p:sp>
    </p:spTree>
    <p:extLst>
      <p:ext uri="{BB962C8B-B14F-4D97-AF65-F5344CB8AC3E}">
        <p14:creationId xmlns:p14="http://schemas.microsoft.com/office/powerpoint/2010/main" val="4280732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1ECF5-1FF0-44A1-9D94-D62C52683031}"/>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001C8699-89E6-40AA-B438-2B7A7962B499}"/>
              </a:ext>
            </a:extLst>
          </p:cNvPr>
          <p:cNvSpPr>
            <a:spLocks noGrp="1"/>
          </p:cNvSpPr>
          <p:nvPr>
            <p:ph idx="1"/>
          </p:nvPr>
        </p:nvSpPr>
        <p:spPr/>
        <p:txBody>
          <a:bodyPr>
            <a:normAutofit/>
          </a:bodyPr>
          <a:lstStyle/>
          <a:p>
            <a:r>
              <a:rPr kumimoji="1" lang="ja-JP" altLang="en-US" sz="2000" dirty="0"/>
              <a:t>ハッシュテーブルの走査</a:t>
            </a:r>
            <a:endParaRPr kumimoji="1" lang="en-US" altLang="ja-JP" sz="2000" dirty="0"/>
          </a:p>
          <a:p>
            <a:pPr marL="0" indent="0">
              <a:buNone/>
            </a:pPr>
            <a:r>
              <a:rPr lang="ja-JP" altLang="en-US" sz="2000" dirty="0"/>
              <a:t>　方法として以下３つの手段が挙げられる。</a:t>
            </a:r>
            <a:endParaRPr lang="en-US" altLang="ja-JP" sz="2000" dirty="0"/>
          </a:p>
          <a:p>
            <a:pPr marL="400050" lvl="1" indent="0">
              <a:buNone/>
            </a:pPr>
            <a:r>
              <a:rPr kumimoji="1" lang="ja-JP" altLang="en-US" sz="2000" dirty="0"/>
              <a:t>　①キーと値のペアによる走査</a:t>
            </a:r>
            <a:endParaRPr kumimoji="1" lang="en-US" altLang="ja-JP" sz="2000" dirty="0"/>
          </a:p>
          <a:p>
            <a:pPr marL="400050" lvl="1" indent="0">
              <a:buNone/>
            </a:pPr>
            <a:r>
              <a:rPr lang="ja-JP" altLang="en-US" sz="2000" dirty="0"/>
              <a:t>　②キーによる走査</a:t>
            </a:r>
            <a:endParaRPr lang="en-US" altLang="ja-JP" sz="2000" dirty="0"/>
          </a:p>
          <a:p>
            <a:pPr marL="400050" lvl="1" indent="0">
              <a:buNone/>
            </a:pPr>
            <a:r>
              <a:rPr kumimoji="1" lang="ja-JP" altLang="en-US" sz="2000" dirty="0"/>
              <a:t>　③値による走査</a:t>
            </a:r>
          </a:p>
        </p:txBody>
      </p:sp>
      <p:sp>
        <p:nvSpPr>
          <p:cNvPr id="4" name="正方形/長方形 3">
            <a:extLst>
              <a:ext uri="{FF2B5EF4-FFF2-40B4-BE49-F238E27FC236}">
                <a16:creationId xmlns:a16="http://schemas.microsoft.com/office/drawing/2014/main" id="{8490FEF5-96DC-4CD4-99B5-F12C0C322E80}"/>
              </a:ext>
            </a:extLst>
          </p:cNvPr>
          <p:cNvSpPr/>
          <p:nvPr/>
        </p:nvSpPr>
        <p:spPr>
          <a:xfrm>
            <a:off x="691800" y="2938508"/>
            <a:ext cx="7760400" cy="357770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ハッシュテーブルのトラバース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キーと値のペア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key-&gt;value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(const entry of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map.entries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(!entry) continue;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console.info(</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entry.key</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 -&gt; '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entry.val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キーの走査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(const key of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map.keys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console.info(key);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値の走査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value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(const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map.values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console.info(</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4092543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CC992-2FC2-4D19-A2CF-25A1C212D506}"/>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3" name="コンテンツ プレースホルダー 2">
            <a:extLst>
              <a:ext uri="{FF2B5EF4-FFF2-40B4-BE49-F238E27FC236}">
                <a16:creationId xmlns:a16="http://schemas.microsoft.com/office/drawing/2014/main" id="{25DB63C9-1BBF-4A83-86F9-0B97FBBC53AF}"/>
              </a:ext>
            </a:extLst>
          </p:cNvPr>
          <p:cNvSpPr>
            <a:spLocks noGrp="1"/>
          </p:cNvSpPr>
          <p:nvPr>
            <p:ph idx="1"/>
          </p:nvPr>
        </p:nvSpPr>
        <p:spPr/>
        <p:txBody>
          <a:bodyPr>
            <a:normAutofit/>
          </a:bodyPr>
          <a:lstStyle/>
          <a:p>
            <a:r>
              <a:rPr kumimoji="1" lang="ja-JP" altLang="en-US" sz="2000" dirty="0"/>
              <a:t>ハッシュ探索法について</a:t>
            </a:r>
            <a:endParaRPr kumimoji="1" lang="en-US" altLang="ja-JP" sz="2000" dirty="0"/>
          </a:p>
          <a:p>
            <a:pPr marL="0" indent="0">
              <a:buNone/>
            </a:pPr>
            <a:r>
              <a:rPr kumimoji="1" lang="ja-JP" altLang="en-US" dirty="0"/>
              <a:t>　ハッシュテーブルの最も簡単な実装として、ハッシュ探索法という配列を用いた実装が挙げられる。１つの計算のみで、対象となるデータをピンポイントで探し取得することが可能な実装となる。</a:t>
            </a:r>
            <a:endParaRPr kumimoji="1" lang="en-US" altLang="ja-JP" dirty="0"/>
          </a:p>
          <a:p>
            <a:pPr marL="0" indent="0">
              <a:buNone/>
            </a:pPr>
            <a:r>
              <a:rPr lang="ja-JP" altLang="en-US" dirty="0"/>
              <a:t>　原理としては、受け取った一つのデータ（</a:t>
            </a:r>
            <a:r>
              <a:rPr lang="en-US" altLang="ja-JP" dirty="0"/>
              <a:t>key</a:t>
            </a:r>
            <a:r>
              <a:rPr lang="ja-JP" altLang="en-US" dirty="0"/>
              <a:t>）を使用して、何らかの計算式を通すことで得た値で配列のインデックスを指定するというもの。この任意で設定が可能な何らかの計算式を「ハッシュ関数」と呼び、ハッシュ関数を通して得た値を「ハッシュ値」と呼ぶ。</a:t>
            </a:r>
            <a:endParaRPr lang="en-US" altLang="ja-JP" dirty="0"/>
          </a:p>
          <a:p>
            <a:pPr marL="0" indent="0">
              <a:buNone/>
            </a:pPr>
            <a:r>
              <a:rPr lang="ja-JP" altLang="en-US" dirty="0"/>
              <a:t>　つまり、手順としては以下の通りとなる。</a:t>
            </a:r>
            <a:endParaRPr lang="en-US" altLang="ja-JP" dirty="0"/>
          </a:p>
          <a:p>
            <a:pPr lvl="1" indent="-342900">
              <a:buFont typeface="+mj-ea"/>
              <a:buAutoNum type="circleNumDbPlain"/>
            </a:pPr>
            <a:r>
              <a:rPr lang="ja-JP" altLang="en-US" dirty="0"/>
              <a:t>ハッシュ関数を通してハッシュ値を計算する</a:t>
            </a:r>
            <a:endParaRPr lang="en-US" altLang="ja-JP" dirty="0"/>
          </a:p>
          <a:p>
            <a:pPr lvl="1" indent="-342900">
              <a:buFont typeface="+mj-ea"/>
              <a:buAutoNum type="circleNumDbPlain"/>
            </a:pPr>
            <a:r>
              <a:rPr lang="ja-JP" altLang="en-US" dirty="0"/>
              <a:t>①で取得したハッシュ値を配列のインデックス値として指定する</a:t>
            </a:r>
            <a:endParaRPr lang="en-US" altLang="ja-JP" dirty="0"/>
          </a:p>
          <a:p>
            <a:pPr lvl="1" indent="-342900">
              <a:buFont typeface="+mj-ea"/>
              <a:buAutoNum type="circleNumDbPlain"/>
            </a:pPr>
            <a:r>
              <a:rPr lang="ja-JP" altLang="en-US" dirty="0"/>
              <a:t>指定したインデックスに格納されたデータ（</a:t>
            </a:r>
            <a:r>
              <a:rPr lang="en-US" altLang="ja-JP" dirty="0"/>
              <a:t>value</a:t>
            </a:r>
            <a:r>
              <a:rPr lang="ja-JP" altLang="en-US" dirty="0"/>
              <a:t>）を取得する</a:t>
            </a:r>
            <a:endParaRPr lang="en-US" altLang="ja-JP" dirty="0"/>
          </a:p>
          <a:p>
            <a:pPr marL="0" indent="0">
              <a:buNone/>
            </a:pPr>
            <a:r>
              <a:rPr lang="ja-JP" altLang="en-US" dirty="0"/>
              <a:t>　また、ハッシュテーブルに格納されている要素のデータ構造は 「バケット」と呼ばれ、基になる実装は配列、連結リスト、バイナリツリー、またはそれらの組み合わせとなっている。</a:t>
            </a:r>
            <a:endParaRPr lang="en-US" altLang="ja-JP" dirty="0"/>
          </a:p>
          <a:p>
            <a:pPr marL="0" indent="0">
              <a:buNone/>
            </a:pPr>
            <a:r>
              <a:rPr lang="ja-JP" altLang="en-US" dirty="0"/>
              <a:t>（</a:t>
            </a:r>
            <a:r>
              <a:rPr lang="en-US" altLang="ja-JP" dirty="0"/>
              <a:t>※</a:t>
            </a:r>
            <a:r>
              <a:rPr lang="ja-JP" altLang="en-US" dirty="0"/>
              <a:t>次シート参考）</a:t>
            </a:r>
            <a:endParaRPr kumimoji="1" lang="en-US" altLang="ja-JP" dirty="0"/>
          </a:p>
        </p:txBody>
      </p:sp>
    </p:spTree>
    <p:extLst>
      <p:ext uri="{BB962C8B-B14F-4D97-AF65-F5344CB8AC3E}">
        <p14:creationId xmlns:p14="http://schemas.microsoft.com/office/powerpoint/2010/main" val="1652477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2FA25-81F0-47D5-BE25-E5BAC29C65AD}"/>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grpSp>
        <p:nvGrpSpPr>
          <p:cNvPr id="71" name="グループ化 70">
            <a:extLst>
              <a:ext uri="{FF2B5EF4-FFF2-40B4-BE49-F238E27FC236}">
                <a16:creationId xmlns:a16="http://schemas.microsoft.com/office/drawing/2014/main" id="{D40FB89F-F695-4EBF-BA06-BD9239D89F1D}"/>
              </a:ext>
            </a:extLst>
          </p:cNvPr>
          <p:cNvGrpSpPr/>
          <p:nvPr/>
        </p:nvGrpSpPr>
        <p:grpSpPr>
          <a:xfrm>
            <a:off x="457200" y="1171163"/>
            <a:ext cx="8229599" cy="5309536"/>
            <a:chOff x="350668" y="1180041"/>
            <a:chExt cx="8229599" cy="5309536"/>
          </a:xfrm>
        </p:grpSpPr>
        <p:sp>
          <p:nvSpPr>
            <p:cNvPr id="70" name="正方形/長方形 69">
              <a:extLst>
                <a:ext uri="{FF2B5EF4-FFF2-40B4-BE49-F238E27FC236}">
                  <a16:creationId xmlns:a16="http://schemas.microsoft.com/office/drawing/2014/main" id="{578D6F57-A0A9-4B15-9BD7-A990AE3FA135}"/>
                </a:ext>
              </a:extLst>
            </p:cNvPr>
            <p:cNvSpPr/>
            <p:nvPr/>
          </p:nvSpPr>
          <p:spPr>
            <a:xfrm>
              <a:off x="350668" y="1180041"/>
              <a:ext cx="8229599" cy="530953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5" name="グループ化 54">
              <a:extLst>
                <a:ext uri="{FF2B5EF4-FFF2-40B4-BE49-F238E27FC236}">
                  <a16:creationId xmlns:a16="http://schemas.microsoft.com/office/drawing/2014/main" id="{BCF4B9B1-52EB-4A2D-95B9-5F4308D57000}"/>
                </a:ext>
              </a:extLst>
            </p:cNvPr>
            <p:cNvGrpSpPr/>
            <p:nvPr/>
          </p:nvGrpSpPr>
          <p:grpSpPr>
            <a:xfrm>
              <a:off x="5507288" y="1538257"/>
              <a:ext cx="2722312" cy="4818155"/>
              <a:chOff x="5507288" y="1538257"/>
              <a:chExt cx="2722312" cy="4818155"/>
            </a:xfrm>
          </p:grpSpPr>
          <p:grpSp>
            <p:nvGrpSpPr>
              <p:cNvPr id="44" name="グループ化 43">
                <a:extLst>
                  <a:ext uri="{FF2B5EF4-FFF2-40B4-BE49-F238E27FC236}">
                    <a16:creationId xmlns:a16="http://schemas.microsoft.com/office/drawing/2014/main" id="{37016FD3-B7F4-48BB-BA51-5EBDF751E4C5}"/>
                  </a:ext>
                </a:extLst>
              </p:cNvPr>
              <p:cNvGrpSpPr/>
              <p:nvPr/>
            </p:nvGrpSpPr>
            <p:grpSpPr>
              <a:xfrm>
                <a:off x="5992427" y="1538257"/>
                <a:ext cx="2237173" cy="4818155"/>
                <a:chOff x="5992427" y="1538257"/>
                <a:chExt cx="2237173" cy="4818155"/>
              </a:xfrm>
            </p:grpSpPr>
            <p:grpSp>
              <p:nvGrpSpPr>
                <p:cNvPr id="41" name="グループ化 40">
                  <a:extLst>
                    <a:ext uri="{FF2B5EF4-FFF2-40B4-BE49-F238E27FC236}">
                      <a16:creationId xmlns:a16="http://schemas.microsoft.com/office/drawing/2014/main" id="{C6878CD9-F334-43F7-B0E8-C9FA05B9914E}"/>
                    </a:ext>
                  </a:extLst>
                </p:cNvPr>
                <p:cNvGrpSpPr/>
                <p:nvPr/>
              </p:nvGrpSpPr>
              <p:grpSpPr>
                <a:xfrm>
                  <a:off x="5992427" y="1926453"/>
                  <a:ext cx="2237173" cy="4429959"/>
                  <a:chOff x="5939161" y="1118586"/>
                  <a:chExt cx="2114365" cy="5403283"/>
                </a:xfrm>
              </p:grpSpPr>
              <p:sp>
                <p:nvSpPr>
                  <p:cNvPr id="21" name="正方形/長方形 20">
                    <a:extLst>
                      <a:ext uri="{FF2B5EF4-FFF2-40B4-BE49-F238E27FC236}">
                        <a16:creationId xmlns:a16="http://schemas.microsoft.com/office/drawing/2014/main" id="{5DC4052C-5C59-4E60-87F0-08A6C6BD09CC}"/>
                      </a:ext>
                    </a:extLst>
                  </p:cNvPr>
                  <p:cNvSpPr/>
                  <p:nvPr/>
                </p:nvSpPr>
                <p:spPr>
                  <a:xfrm>
                    <a:off x="6215929" y="1974649"/>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C95BB0F5-3B5E-4A3C-AA17-415CB8A3C01F}"/>
                      </a:ext>
                    </a:extLst>
                  </p:cNvPr>
                  <p:cNvSpPr/>
                  <p:nvPr/>
                </p:nvSpPr>
                <p:spPr>
                  <a:xfrm>
                    <a:off x="6215929" y="2631253"/>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a:extLst>
                      <a:ext uri="{FF2B5EF4-FFF2-40B4-BE49-F238E27FC236}">
                        <a16:creationId xmlns:a16="http://schemas.microsoft.com/office/drawing/2014/main" id="{4893F8CD-ADBC-4E7A-A886-AE55ACB8EC80}"/>
                      </a:ext>
                    </a:extLst>
                  </p:cNvPr>
                  <p:cNvSpPr/>
                  <p:nvPr/>
                </p:nvSpPr>
                <p:spPr>
                  <a:xfrm>
                    <a:off x="6215929" y="3599000"/>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a:extLst>
                      <a:ext uri="{FF2B5EF4-FFF2-40B4-BE49-F238E27FC236}">
                        <a16:creationId xmlns:a16="http://schemas.microsoft.com/office/drawing/2014/main" id="{F6CDEEDC-43F4-40C2-A0A4-30506FE84CCC}"/>
                      </a:ext>
                    </a:extLst>
                  </p:cNvPr>
                  <p:cNvSpPr/>
                  <p:nvPr/>
                </p:nvSpPr>
                <p:spPr>
                  <a:xfrm>
                    <a:off x="6215929" y="4489984"/>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13276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a:extLst>
                      <a:ext uri="{FF2B5EF4-FFF2-40B4-BE49-F238E27FC236}">
                        <a16:creationId xmlns:a16="http://schemas.microsoft.com/office/drawing/2014/main" id="{E3480F4B-64F8-47AF-9C6E-4EBE19097A6A}"/>
                      </a:ext>
                    </a:extLst>
                  </p:cNvPr>
                  <p:cNvSpPr/>
                  <p:nvPr/>
                </p:nvSpPr>
                <p:spPr>
                  <a:xfrm>
                    <a:off x="6215929" y="5386006"/>
                    <a:ext cx="807868" cy="56207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10583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正方形/長方形 25">
                    <a:extLst>
                      <a:ext uri="{FF2B5EF4-FFF2-40B4-BE49-F238E27FC236}">
                        <a16:creationId xmlns:a16="http://schemas.microsoft.com/office/drawing/2014/main" id="{F7781124-0FEC-4AB0-BD43-8A54A4A12EF2}"/>
                      </a:ext>
                    </a:extLst>
                  </p:cNvPr>
                  <p:cNvSpPr/>
                  <p:nvPr/>
                </p:nvSpPr>
                <p:spPr>
                  <a:xfrm>
                    <a:off x="7062096" y="1974649"/>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27" name="正方形/長方形 26">
                    <a:extLst>
                      <a:ext uri="{FF2B5EF4-FFF2-40B4-BE49-F238E27FC236}">
                        <a16:creationId xmlns:a16="http://schemas.microsoft.com/office/drawing/2014/main" id="{95F52C96-54D7-4C24-81CC-0ECA5C8CC378}"/>
                      </a:ext>
                    </a:extLst>
                  </p:cNvPr>
                  <p:cNvSpPr/>
                  <p:nvPr/>
                </p:nvSpPr>
                <p:spPr>
                  <a:xfrm>
                    <a:off x="7062096" y="2628180"/>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sp>
                <p:nvSpPr>
                  <p:cNvPr id="28" name="正方形/長方形 27">
                    <a:extLst>
                      <a:ext uri="{FF2B5EF4-FFF2-40B4-BE49-F238E27FC236}">
                        <a16:creationId xmlns:a16="http://schemas.microsoft.com/office/drawing/2014/main" id="{A8736540-A041-4170-A44B-E832DBACE44E}"/>
                      </a:ext>
                    </a:extLst>
                  </p:cNvPr>
                  <p:cNvSpPr/>
                  <p:nvPr/>
                </p:nvSpPr>
                <p:spPr>
                  <a:xfrm>
                    <a:off x="7062096" y="3596063"/>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正方形/長方形 28">
                    <a:extLst>
                      <a:ext uri="{FF2B5EF4-FFF2-40B4-BE49-F238E27FC236}">
                        <a16:creationId xmlns:a16="http://schemas.microsoft.com/office/drawing/2014/main" id="{6A75209F-0F62-46FE-8614-A3C30A53BBE7}"/>
                      </a:ext>
                    </a:extLst>
                  </p:cNvPr>
                  <p:cNvSpPr/>
                  <p:nvPr/>
                </p:nvSpPr>
                <p:spPr>
                  <a:xfrm>
                    <a:off x="7062096" y="4489984"/>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バナナ</a:t>
                    </a:r>
                  </a:p>
                </p:txBody>
              </p:sp>
              <p:sp>
                <p:nvSpPr>
                  <p:cNvPr id="30" name="正方形/長方形 29">
                    <a:extLst>
                      <a:ext uri="{FF2B5EF4-FFF2-40B4-BE49-F238E27FC236}">
                        <a16:creationId xmlns:a16="http://schemas.microsoft.com/office/drawing/2014/main" id="{F4606E30-AD51-4029-A732-06F68E61C422}"/>
                      </a:ext>
                    </a:extLst>
                  </p:cNvPr>
                  <p:cNvSpPr/>
                  <p:nvPr/>
                </p:nvSpPr>
                <p:spPr>
                  <a:xfrm>
                    <a:off x="7062096" y="5386006"/>
                    <a:ext cx="807868" cy="56207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いちご</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DA1668E6-4327-475D-A7E4-77DDED73E47C}"/>
                      </a:ext>
                    </a:extLst>
                  </p:cNvPr>
                  <p:cNvSpPr txBox="1"/>
                  <p:nvPr/>
                </p:nvSpPr>
                <p:spPr>
                  <a:xfrm>
                    <a:off x="7129239" y="1273324"/>
                    <a:ext cx="673582" cy="338554"/>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2" name="テキスト ボックス 11">
                    <a:extLst>
                      <a:ext uri="{FF2B5EF4-FFF2-40B4-BE49-F238E27FC236}">
                        <a16:creationId xmlns:a16="http://schemas.microsoft.com/office/drawing/2014/main" id="{0B416801-7739-4242-9AC9-87E46AB5B9CC}"/>
                      </a:ext>
                    </a:extLst>
                  </p:cNvPr>
                  <p:cNvSpPr txBox="1"/>
                  <p:nvPr/>
                </p:nvSpPr>
                <p:spPr>
                  <a:xfrm>
                    <a:off x="6368031" y="1276210"/>
                    <a:ext cx="503664" cy="338554"/>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33" name="テキスト ボックス 32">
                    <a:extLst>
                      <a:ext uri="{FF2B5EF4-FFF2-40B4-BE49-F238E27FC236}">
                        <a16:creationId xmlns:a16="http://schemas.microsoft.com/office/drawing/2014/main" id="{A9BE206B-A09B-4619-91AD-FE16AD02613D}"/>
                      </a:ext>
                    </a:extLst>
                  </p:cNvPr>
                  <p:cNvSpPr txBox="1"/>
                  <p:nvPr/>
                </p:nvSpPr>
                <p:spPr>
                  <a:xfrm>
                    <a:off x="6867740" y="4185310"/>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34" name="テキスト ボックス 33">
                    <a:extLst>
                      <a:ext uri="{FF2B5EF4-FFF2-40B4-BE49-F238E27FC236}">
                        <a16:creationId xmlns:a16="http://schemas.microsoft.com/office/drawing/2014/main" id="{9B306262-B28A-463E-9801-88A46B9CD7C0}"/>
                      </a:ext>
                    </a:extLst>
                  </p:cNvPr>
                  <p:cNvSpPr txBox="1"/>
                  <p:nvPr/>
                </p:nvSpPr>
                <p:spPr>
                  <a:xfrm>
                    <a:off x="6867740" y="3202273"/>
                    <a:ext cx="461665" cy="435746"/>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35" name="テキスト ボックス 34">
                    <a:extLst>
                      <a:ext uri="{FF2B5EF4-FFF2-40B4-BE49-F238E27FC236}">
                        <a16:creationId xmlns:a16="http://schemas.microsoft.com/office/drawing/2014/main" id="{D9B89631-B9B8-4442-A273-27F1AE671DA7}"/>
                      </a:ext>
                    </a:extLst>
                  </p:cNvPr>
                  <p:cNvSpPr txBox="1"/>
                  <p:nvPr/>
                </p:nvSpPr>
                <p:spPr>
                  <a:xfrm>
                    <a:off x="6867740" y="5989029"/>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AF043808-905B-4E43-A61A-F0A382FDAB8C}"/>
                      </a:ext>
                    </a:extLst>
                  </p:cNvPr>
                  <p:cNvSpPr txBox="1"/>
                  <p:nvPr/>
                </p:nvSpPr>
                <p:spPr>
                  <a:xfrm>
                    <a:off x="6867740" y="5093007"/>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37" name="テキスト ボックス 36">
                    <a:extLst>
                      <a:ext uri="{FF2B5EF4-FFF2-40B4-BE49-F238E27FC236}">
                        <a16:creationId xmlns:a16="http://schemas.microsoft.com/office/drawing/2014/main" id="{ACDAED29-9478-4311-B022-D6B41D4CCE6A}"/>
                      </a:ext>
                    </a:extLst>
                  </p:cNvPr>
                  <p:cNvSpPr txBox="1"/>
                  <p:nvPr/>
                </p:nvSpPr>
                <p:spPr>
                  <a:xfrm>
                    <a:off x="6867740" y="1592858"/>
                    <a:ext cx="461665" cy="309418"/>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39" name="直線コネクタ 38">
                    <a:extLst>
                      <a:ext uri="{FF2B5EF4-FFF2-40B4-BE49-F238E27FC236}">
                        <a16:creationId xmlns:a16="http://schemas.microsoft.com/office/drawing/2014/main" id="{CCFBEAF9-8581-4CA9-A6D1-22F9716BE885}"/>
                      </a:ext>
                    </a:extLst>
                  </p:cNvPr>
                  <p:cNvCxnSpPr/>
                  <p:nvPr/>
                </p:nvCxnSpPr>
                <p:spPr>
                  <a:xfrm>
                    <a:off x="5939161" y="1118586"/>
                    <a:ext cx="0" cy="5397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C544A22-276D-4374-BFEC-61EBE02822FF}"/>
                      </a:ext>
                    </a:extLst>
                  </p:cNvPr>
                  <p:cNvCxnSpPr/>
                  <p:nvPr/>
                </p:nvCxnSpPr>
                <p:spPr>
                  <a:xfrm>
                    <a:off x="8053526" y="1124245"/>
                    <a:ext cx="0" cy="539762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3" name="テキスト ボックス 42">
                  <a:extLst>
                    <a:ext uri="{FF2B5EF4-FFF2-40B4-BE49-F238E27FC236}">
                      <a16:creationId xmlns:a16="http://schemas.microsoft.com/office/drawing/2014/main" id="{3D73BA8E-5A96-419B-AF15-C629E4F2D00B}"/>
                    </a:ext>
                  </a:extLst>
                </p:cNvPr>
                <p:cNvSpPr txBox="1"/>
                <p:nvPr/>
              </p:nvSpPr>
              <p:spPr>
                <a:xfrm>
                  <a:off x="6295725" y="1538257"/>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grpSp>
          <p:sp>
            <p:nvSpPr>
              <p:cNvPr id="45" name="テキスト ボックス 44">
                <a:extLst>
                  <a:ext uri="{FF2B5EF4-FFF2-40B4-BE49-F238E27FC236}">
                    <a16:creationId xmlns:a16="http://schemas.microsoft.com/office/drawing/2014/main" id="{06B0FF2C-CDBE-473A-BCA6-D8FDE5CF0AF8}"/>
                  </a:ext>
                </a:extLst>
              </p:cNvPr>
              <p:cNvSpPr txBox="1"/>
              <p:nvPr/>
            </p:nvSpPr>
            <p:spPr>
              <a:xfrm>
                <a:off x="5507288" y="2718841"/>
                <a:ext cx="532918" cy="338554"/>
              </a:xfrm>
              <a:prstGeom prst="rect">
                <a:avLst/>
              </a:prstGeom>
              <a:noFill/>
            </p:spPr>
            <p:txBody>
              <a:bodyPr wrap="square" rtlCol="0">
                <a:spAutoFit/>
              </a:bodyPr>
              <a:lstStyle/>
              <a:p>
                <a:r>
                  <a:rPr kumimoji="1" lang="en-US" altLang="ja-JP" sz="1600" dirty="0"/>
                  <a:t>36</a:t>
                </a:r>
                <a:endParaRPr kumimoji="1" lang="ja-JP" altLang="en-US" sz="1600" dirty="0"/>
              </a:p>
            </p:txBody>
          </p:sp>
          <p:sp>
            <p:nvSpPr>
              <p:cNvPr id="46" name="テキスト ボックス 45">
                <a:extLst>
                  <a:ext uri="{FF2B5EF4-FFF2-40B4-BE49-F238E27FC236}">
                    <a16:creationId xmlns:a16="http://schemas.microsoft.com/office/drawing/2014/main" id="{7091C8C4-B5A0-40BB-BE4C-A3B0FAC9AB7D}"/>
                  </a:ext>
                </a:extLst>
              </p:cNvPr>
              <p:cNvSpPr txBox="1"/>
              <p:nvPr/>
            </p:nvSpPr>
            <p:spPr>
              <a:xfrm>
                <a:off x="5507288" y="3225484"/>
                <a:ext cx="532918" cy="338554"/>
              </a:xfrm>
              <a:prstGeom prst="rect">
                <a:avLst/>
              </a:prstGeom>
              <a:noFill/>
            </p:spPr>
            <p:txBody>
              <a:bodyPr wrap="square" rtlCol="0">
                <a:spAutoFit/>
              </a:bodyPr>
              <a:lstStyle/>
              <a:p>
                <a:r>
                  <a:rPr kumimoji="1" lang="en-US" altLang="ja-JP" sz="1600" dirty="0"/>
                  <a:t>37</a:t>
                </a:r>
                <a:endParaRPr kumimoji="1" lang="ja-JP" altLang="en-US" sz="1600" dirty="0"/>
              </a:p>
            </p:txBody>
          </p:sp>
          <p:sp>
            <p:nvSpPr>
              <p:cNvPr id="47" name="テキスト ボックス 46">
                <a:extLst>
                  <a:ext uri="{FF2B5EF4-FFF2-40B4-BE49-F238E27FC236}">
                    <a16:creationId xmlns:a16="http://schemas.microsoft.com/office/drawing/2014/main" id="{B6E23785-B815-4DA3-96E6-D4313E1EF59D}"/>
                  </a:ext>
                </a:extLst>
              </p:cNvPr>
              <p:cNvSpPr txBox="1"/>
              <p:nvPr/>
            </p:nvSpPr>
            <p:spPr>
              <a:xfrm>
                <a:off x="5512383" y="3969882"/>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48" name="テキスト ボックス 47">
                <a:extLst>
                  <a:ext uri="{FF2B5EF4-FFF2-40B4-BE49-F238E27FC236}">
                    <a16:creationId xmlns:a16="http://schemas.microsoft.com/office/drawing/2014/main" id="{62396F2D-7223-4AFA-8531-18102FCF69F3}"/>
                  </a:ext>
                </a:extLst>
              </p:cNvPr>
              <p:cNvSpPr txBox="1"/>
              <p:nvPr/>
            </p:nvSpPr>
            <p:spPr>
              <a:xfrm>
                <a:off x="5510511" y="4751677"/>
                <a:ext cx="532918" cy="338554"/>
              </a:xfrm>
              <a:prstGeom prst="rect">
                <a:avLst/>
              </a:prstGeom>
              <a:noFill/>
            </p:spPr>
            <p:txBody>
              <a:bodyPr wrap="square" rtlCol="0">
                <a:spAutoFit/>
              </a:bodyPr>
              <a:lstStyle/>
              <a:p>
                <a:r>
                  <a:rPr lang="en-US" altLang="ja-JP" sz="1600" dirty="0"/>
                  <a:t>76</a:t>
                </a:r>
                <a:endParaRPr kumimoji="1" lang="ja-JP" altLang="en-US" sz="1600" dirty="0"/>
              </a:p>
            </p:txBody>
          </p:sp>
          <p:sp>
            <p:nvSpPr>
              <p:cNvPr id="49" name="テキスト ボックス 48">
                <a:extLst>
                  <a:ext uri="{FF2B5EF4-FFF2-40B4-BE49-F238E27FC236}">
                    <a16:creationId xmlns:a16="http://schemas.microsoft.com/office/drawing/2014/main" id="{DD829F12-1223-4D57-B1FF-E25131663A14}"/>
                  </a:ext>
                </a:extLst>
              </p:cNvPr>
              <p:cNvSpPr txBox="1"/>
              <p:nvPr/>
            </p:nvSpPr>
            <p:spPr>
              <a:xfrm>
                <a:off x="5512383" y="5486293"/>
                <a:ext cx="532918" cy="338554"/>
              </a:xfrm>
              <a:prstGeom prst="rect">
                <a:avLst/>
              </a:prstGeom>
              <a:noFill/>
            </p:spPr>
            <p:txBody>
              <a:bodyPr wrap="square" rtlCol="0">
                <a:spAutoFit/>
              </a:bodyPr>
              <a:lstStyle/>
              <a:p>
                <a:r>
                  <a:rPr kumimoji="1" lang="en-US" altLang="ja-JP" sz="1600" dirty="0"/>
                  <a:t>83</a:t>
                </a:r>
                <a:endParaRPr kumimoji="1" lang="ja-JP" altLang="en-US" sz="1600" dirty="0"/>
              </a:p>
            </p:txBody>
          </p:sp>
          <p:sp>
            <p:nvSpPr>
              <p:cNvPr id="50" name="テキスト ボックス 49">
                <a:extLst>
                  <a:ext uri="{FF2B5EF4-FFF2-40B4-BE49-F238E27FC236}">
                    <a16:creationId xmlns:a16="http://schemas.microsoft.com/office/drawing/2014/main" id="{6BF4C132-EBFA-474F-A602-C6FF5622CC51}"/>
                  </a:ext>
                </a:extLst>
              </p:cNvPr>
              <p:cNvSpPr txBox="1"/>
              <p:nvPr/>
            </p:nvSpPr>
            <p:spPr>
              <a:xfrm>
                <a:off x="5512035" y="3645594"/>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1" name="テキスト ボックス 50">
                <a:extLst>
                  <a:ext uri="{FF2B5EF4-FFF2-40B4-BE49-F238E27FC236}">
                    <a16:creationId xmlns:a16="http://schemas.microsoft.com/office/drawing/2014/main" id="{02FD519D-CCC7-461F-BC71-BEC4F0AFF947}"/>
                  </a:ext>
                </a:extLst>
              </p:cNvPr>
              <p:cNvSpPr txBox="1"/>
              <p:nvPr/>
            </p:nvSpPr>
            <p:spPr>
              <a:xfrm>
                <a:off x="5512035" y="2376866"/>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2" name="テキスト ボックス 51">
                <a:extLst>
                  <a:ext uri="{FF2B5EF4-FFF2-40B4-BE49-F238E27FC236}">
                    <a16:creationId xmlns:a16="http://schemas.microsoft.com/office/drawing/2014/main" id="{2F070D10-3B58-4ACB-8602-EC1E06C3E15A}"/>
                  </a:ext>
                </a:extLst>
              </p:cNvPr>
              <p:cNvSpPr txBox="1"/>
              <p:nvPr/>
            </p:nvSpPr>
            <p:spPr>
              <a:xfrm>
                <a:off x="5507288" y="5885982"/>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3" name="テキスト ボックス 52">
                <a:extLst>
                  <a:ext uri="{FF2B5EF4-FFF2-40B4-BE49-F238E27FC236}">
                    <a16:creationId xmlns:a16="http://schemas.microsoft.com/office/drawing/2014/main" id="{7CB052A5-F702-4797-9053-EFA6DD3E1143}"/>
                  </a:ext>
                </a:extLst>
              </p:cNvPr>
              <p:cNvSpPr txBox="1"/>
              <p:nvPr/>
            </p:nvSpPr>
            <p:spPr>
              <a:xfrm>
                <a:off x="5507288" y="516142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4" name="テキスト ボックス 53">
                <a:extLst>
                  <a:ext uri="{FF2B5EF4-FFF2-40B4-BE49-F238E27FC236}">
                    <a16:creationId xmlns:a16="http://schemas.microsoft.com/office/drawing/2014/main" id="{C9964024-5C8B-4033-9150-4C45CC97A37C}"/>
                  </a:ext>
                </a:extLst>
              </p:cNvPr>
              <p:cNvSpPr txBox="1"/>
              <p:nvPr/>
            </p:nvSpPr>
            <p:spPr>
              <a:xfrm>
                <a:off x="5507288" y="438573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grpSp>
        <p:sp>
          <p:nvSpPr>
            <p:cNvPr id="57" name="四角形: 角を丸くする 56">
              <a:extLst>
                <a:ext uri="{FF2B5EF4-FFF2-40B4-BE49-F238E27FC236}">
                  <a16:creationId xmlns:a16="http://schemas.microsoft.com/office/drawing/2014/main" id="{4109F7D6-AD22-4340-A5A9-D7A8D92FE80F}"/>
                </a:ext>
              </a:extLst>
            </p:cNvPr>
            <p:cNvSpPr/>
            <p:nvPr/>
          </p:nvSpPr>
          <p:spPr>
            <a:xfrm>
              <a:off x="706179" y="2380799"/>
              <a:ext cx="812711" cy="515656"/>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132</a:t>
              </a:r>
              <a:r>
                <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76</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四角形: 角を丸くする 57">
              <a:extLst>
                <a:ext uri="{FF2B5EF4-FFF2-40B4-BE49-F238E27FC236}">
                  <a16:creationId xmlns:a16="http://schemas.microsoft.com/office/drawing/2014/main" id="{6DA533D7-8D51-44DB-A97B-732D4A60545C}"/>
                </a:ext>
              </a:extLst>
            </p:cNvPr>
            <p:cNvSpPr/>
            <p:nvPr/>
          </p:nvSpPr>
          <p:spPr>
            <a:xfrm>
              <a:off x="706948" y="3514606"/>
              <a:ext cx="812711" cy="51565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128</a:t>
              </a:r>
              <a:r>
                <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36</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四角形: 角を丸くする 58">
              <a:extLst>
                <a:ext uri="{FF2B5EF4-FFF2-40B4-BE49-F238E27FC236}">
                  <a16:creationId xmlns:a16="http://schemas.microsoft.com/office/drawing/2014/main" id="{BDCEDB13-7782-4506-9095-3DE56C582823}"/>
                </a:ext>
              </a:extLst>
            </p:cNvPr>
            <p:cNvSpPr/>
            <p:nvPr/>
          </p:nvSpPr>
          <p:spPr>
            <a:xfrm>
              <a:off x="706179" y="4653358"/>
              <a:ext cx="812711" cy="5156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167</a:t>
              </a:r>
              <a:r>
                <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50</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1" name="コネクタ: 曲線 60">
              <a:extLst>
                <a:ext uri="{FF2B5EF4-FFF2-40B4-BE49-F238E27FC236}">
                  <a16:creationId xmlns:a16="http://schemas.microsoft.com/office/drawing/2014/main" id="{9E950322-E50E-46B7-886E-FF659067E961}"/>
                </a:ext>
              </a:extLst>
            </p:cNvPr>
            <p:cNvCxnSpPr>
              <a:stCxn id="57" idx="3"/>
              <a:endCxn id="48" idx="1"/>
            </p:cNvCxnSpPr>
            <p:nvPr/>
          </p:nvCxnSpPr>
          <p:spPr>
            <a:xfrm>
              <a:off x="1518890" y="2638627"/>
              <a:ext cx="3991621" cy="2282327"/>
            </a:xfrm>
            <a:prstGeom prst="curvedConnector3">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62" name="コネクタ: 曲線 61">
              <a:extLst>
                <a:ext uri="{FF2B5EF4-FFF2-40B4-BE49-F238E27FC236}">
                  <a16:creationId xmlns:a16="http://schemas.microsoft.com/office/drawing/2014/main" id="{B0B736F8-4D9E-4CF3-BC94-A2E8368A6A52}"/>
                </a:ext>
              </a:extLst>
            </p:cNvPr>
            <p:cNvCxnSpPr>
              <a:cxnSpLocks/>
              <a:stCxn id="58" idx="3"/>
              <a:endCxn id="45" idx="1"/>
            </p:cNvCxnSpPr>
            <p:nvPr/>
          </p:nvCxnSpPr>
          <p:spPr>
            <a:xfrm flipV="1">
              <a:off x="1519659" y="2888118"/>
              <a:ext cx="3987629" cy="88431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曲線 62">
              <a:extLst>
                <a:ext uri="{FF2B5EF4-FFF2-40B4-BE49-F238E27FC236}">
                  <a16:creationId xmlns:a16="http://schemas.microsoft.com/office/drawing/2014/main" id="{AEE07A1E-D982-44E1-8DD6-B17AA99C2987}"/>
                </a:ext>
              </a:extLst>
            </p:cNvPr>
            <p:cNvCxnSpPr>
              <a:cxnSpLocks/>
              <a:stCxn id="59" idx="3"/>
              <a:endCxn id="47" idx="1"/>
            </p:cNvCxnSpPr>
            <p:nvPr/>
          </p:nvCxnSpPr>
          <p:spPr>
            <a:xfrm flipV="1">
              <a:off x="1518890" y="4139159"/>
              <a:ext cx="3993493" cy="772027"/>
            </a:xfrm>
            <a:prstGeom prst="curvedConnector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6" name="四角形: 角を丸くする 55">
              <a:extLst>
                <a:ext uri="{FF2B5EF4-FFF2-40B4-BE49-F238E27FC236}">
                  <a16:creationId xmlns:a16="http://schemas.microsoft.com/office/drawing/2014/main" id="{C396B9C2-5F5D-4A75-88EA-5590EE17CD49}"/>
                </a:ext>
              </a:extLst>
            </p:cNvPr>
            <p:cNvSpPr/>
            <p:nvPr/>
          </p:nvSpPr>
          <p:spPr>
            <a:xfrm>
              <a:off x="2269034" y="2063764"/>
              <a:ext cx="1730510" cy="349931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u="sng" dirty="0">
                  <a:solidFill>
                    <a:srgbClr val="36464E"/>
                  </a:solidFill>
                  <a:effectLst/>
                  <a:latin typeface="Fira Code" panose="020B0809050000020004" pitchFamily="49" charset="0"/>
                </a:rPr>
                <a:t>key </a:t>
              </a:r>
              <a:r>
                <a:rPr lang="en-US" altLang="ja-JP" sz="1400" b="0" i="0" u="sng" dirty="0">
                  <a:effectLst/>
                  <a:latin typeface="Fira Code" panose="020B0809050000020004" pitchFamily="49" charset="0"/>
                </a:rPr>
                <a:t>%</a:t>
              </a:r>
              <a:r>
                <a:rPr lang="en-US" altLang="ja-JP" sz="1400" b="0" i="0" u="sng" dirty="0">
                  <a:solidFill>
                    <a:srgbClr val="36464E"/>
                  </a:solidFill>
                  <a:effectLst/>
                  <a:latin typeface="Fira Code" panose="020B0809050000020004" pitchFamily="49" charset="0"/>
                </a:rPr>
                <a:t> </a:t>
              </a:r>
              <a:r>
                <a:rPr lang="en-US" altLang="ja-JP" sz="1400" b="0" i="0" u="sng" dirty="0">
                  <a:effectLst/>
                  <a:latin typeface="Fira Code" panose="020B0809050000020004" pitchFamily="49" charset="0"/>
                </a:rPr>
                <a:t>100</a:t>
              </a:r>
            </a:p>
            <a:p>
              <a:pPr algn="ctr"/>
              <a:r>
                <a:rPr kumimoji="1" lang="ja-JP" altLang="en-US" sz="1400" dirty="0">
                  <a:solidFill>
                    <a:schemeClr val="tx1"/>
                  </a:solidFill>
                  <a:latin typeface="Fira Code" panose="020B0809050000020004" pitchFamily="49" charset="0"/>
                  <a:ea typeface="Meiryo UI" panose="020B0604030504040204" pitchFamily="50" charset="-128"/>
                  <a:cs typeface="Meiryo UI" panose="020B0604030504040204" pitchFamily="50" charset="-128"/>
                </a:rPr>
                <a:t>上記計算式の余りを使ってインデックスを照会</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テキスト ボックス 67">
              <a:extLst>
                <a:ext uri="{FF2B5EF4-FFF2-40B4-BE49-F238E27FC236}">
                  <a16:creationId xmlns:a16="http://schemas.microsoft.com/office/drawing/2014/main" id="{64C95C9A-BB03-4267-AD33-9701B69F574A}"/>
                </a:ext>
              </a:extLst>
            </p:cNvPr>
            <p:cNvSpPr txBox="1"/>
            <p:nvPr/>
          </p:nvSpPr>
          <p:spPr>
            <a:xfrm>
              <a:off x="5351930" y="1538257"/>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sp>
          <p:nvSpPr>
            <p:cNvPr id="69" name="テキスト ボックス 68">
              <a:extLst>
                <a:ext uri="{FF2B5EF4-FFF2-40B4-BE49-F238E27FC236}">
                  <a16:creationId xmlns:a16="http://schemas.microsoft.com/office/drawing/2014/main" id="{2441BB37-1843-49E1-A705-F14A64E427F8}"/>
                </a:ext>
              </a:extLst>
            </p:cNvPr>
            <p:cNvSpPr txBox="1"/>
            <p:nvPr/>
          </p:nvSpPr>
          <p:spPr>
            <a:xfrm>
              <a:off x="902150" y="1538257"/>
              <a:ext cx="606898" cy="338554"/>
            </a:xfrm>
            <a:prstGeom prst="rect">
              <a:avLst/>
            </a:prstGeom>
            <a:noFill/>
          </p:spPr>
          <p:txBody>
            <a:bodyPr wrap="square" rtlCol="0">
              <a:spAutoFit/>
            </a:bodyPr>
            <a:lstStyle/>
            <a:p>
              <a:r>
                <a:rPr kumimoji="1" lang="en-US" altLang="ja-JP" sz="1600" dirty="0"/>
                <a:t>key</a:t>
              </a:r>
              <a:endParaRPr kumimoji="1" lang="ja-JP" altLang="en-US" sz="1600" dirty="0"/>
            </a:p>
          </p:txBody>
        </p:sp>
      </p:grpSp>
      <p:sp>
        <p:nvSpPr>
          <p:cNvPr id="72" name="吹き出し: 四角形 71">
            <a:extLst>
              <a:ext uri="{FF2B5EF4-FFF2-40B4-BE49-F238E27FC236}">
                <a16:creationId xmlns:a16="http://schemas.microsoft.com/office/drawing/2014/main" id="{88D7BD1F-F77C-4A83-8DE0-81FA177EC978}"/>
              </a:ext>
            </a:extLst>
          </p:cNvPr>
          <p:cNvSpPr/>
          <p:nvPr/>
        </p:nvSpPr>
        <p:spPr>
          <a:xfrm>
            <a:off x="4363180" y="1970907"/>
            <a:ext cx="1095243" cy="574203"/>
          </a:xfrm>
          <a:prstGeom prst="wedgeRectCallout">
            <a:avLst>
              <a:gd name="adj1" fmla="val -38227"/>
              <a:gd name="adj2" fmla="val 105629"/>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ハッシュ値</a:t>
            </a:r>
          </a:p>
        </p:txBody>
      </p:sp>
    </p:spTree>
    <p:extLst>
      <p:ext uri="{BB962C8B-B14F-4D97-AF65-F5344CB8AC3E}">
        <p14:creationId xmlns:p14="http://schemas.microsoft.com/office/powerpoint/2010/main" val="2024219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7831F-C5F7-4B96-8DFA-77B8F9CFD0A6}"/>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4" name="正方形/長方形 3">
            <a:extLst>
              <a:ext uri="{FF2B5EF4-FFF2-40B4-BE49-F238E27FC236}">
                <a16:creationId xmlns:a16="http://schemas.microsoft.com/office/drawing/2014/main" id="{EF6B0C2B-1263-4B50-854F-BDD802B78BB8}"/>
              </a:ext>
            </a:extLst>
          </p:cNvPr>
          <p:cNvSpPr/>
          <p:nvPr/>
        </p:nvSpPr>
        <p:spPr>
          <a:xfrm>
            <a:off x="691800" y="1210270"/>
            <a:ext cx="7760400" cy="51419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キーと値のペア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Number -&gt; String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Entry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constructor(key,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this.key</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配列の実装に基づくハッシュ テーブル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ArrayHashMap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#bucket;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constructor()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長さ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100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のバケット</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を初期化する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new Array(100).fill(null);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#hashFunc(key)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key % 100;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82870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DB115-82EF-4F4C-BA7E-C0FF2A34D88A}"/>
              </a:ext>
            </a:extLst>
          </p:cNvPr>
          <p:cNvSpPr>
            <a:spLocks noGrp="1"/>
          </p:cNvSpPr>
          <p:nvPr>
            <p:ph type="title"/>
          </p:nvPr>
        </p:nvSpPr>
        <p:spPr/>
        <p:txBody>
          <a:bodyPr/>
          <a:lstStyle/>
          <a:p>
            <a:r>
              <a:rPr lang="ja-JP" altLang="en-US" dirty="0"/>
              <a:t>３．ハッシュリスト </a:t>
            </a:r>
            <a:r>
              <a:rPr lang="en-US" altLang="ja-JP" dirty="0"/>
              <a:t>– HashMap</a:t>
            </a:r>
            <a:endParaRPr kumimoji="1" lang="ja-JP" altLang="en-US" dirty="0"/>
          </a:p>
        </p:txBody>
      </p:sp>
      <p:sp>
        <p:nvSpPr>
          <p:cNvPr id="4" name="正方形/長方形 3">
            <a:extLst>
              <a:ext uri="{FF2B5EF4-FFF2-40B4-BE49-F238E27FC236}">
                <a16:creationId xmlns:a16="http://schemas.microsoft.com/office/drawing/2014/main" id="{8DE5DDC3-7A9C-4D94-80EE-89FF0FDF3440}"/>
              </a:ext>
            </a:extLst>
          </p:cNvPr>
          <p:cNvSpPr/>
          <p:nvPr/>
        </p:nvSpPr>
        <p:spPr>
          <a:xfrm>
            <a:off x="691800" y="1077515"/>
            <a:ext cx="7760400" cy="537091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クエリ操作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get(key)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index = this.#</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hashFunc</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entry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(entry === null) 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entry.val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追加操作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set(key,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index = this.#</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hashFunc</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 new Entry(key,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削除操作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delete(key)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index = this.#</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hashFunc</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(key);</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に設定（削除の意味）</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this.#bucket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054014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02C6C-3E2A-4108-9F9A-10C3BC0C6163}"/>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174EB858-CE75-4738-BC13-701CC554FCE5}"/>
              </a:ext>
            </a:extLst>
          </p:cNvPr>
          <p:cNvSpPr>
            <a:spLocks noGrp="1"/>
          </p:cNvSpPr>
          <p:nvPr>
            <p:ph idx="1"/>
          </p:nvPr>
        </p:nvSpPr>
        <p:spPr/>
        <p:txBody>
          <a:bodyPr/>
          <a:lstStyle/>
          <a:p>
            <a:r>
              <a:rPr kumimoji="1" lang="ja-JP" altLang="en-US" sz="2000" dirty="0"/>
              <a:t>ハッシュの競合処理</a:t>
            </a:r>
            <a:endParaRPr kumimoji="1" lang="en-US" altLang="ja-JP" sz="2000" dirty="0"/>
          </a:p>
          <a:p>
            <a:pPr marL="0" indent="0">
              <a:buNone/>
            </a:pPr>
            <a:r>
              <a:rPr lang="ja-JP" altLang="en-US" dirty="0"/>
              <a:t>　ハッシュ関数の理想としては、</a:t>
            </a:r>
            <a:r>
              <a:rPr lang="en-US" altLang="ja-JP" dirty="0"/>
              <a:t>key</a:t>
            </a:r>
            <a:r>
              <a:rPr lang="ja-JP" altLang="en-US" dirty="0"/>
              <a:t>と</a:t>
            </a:r>
            <a:r>
              <a:rPr lang="en-US" altLang="ja-JP" dirty="0"/>
              <a:t>value</a:t>
            </a:r>
            <a:r>
              <a:rPr lang="ja-JP" altLang="en-US" dirty="0"/>
              <a:t>がそれぞれ１対１で対応できる形が望ましいが、実際にはハッシュ関数に異なる複数の</a:t>
            </a:r>
            <a:r>
              <a:rPr lang="en-US" altLang="ja-JP" dirty="0"/>
              <a:t>key</a:t>
            </a:r>
            <a:r>
              <a:rPr lang="ja-JP" altLang="en-US" dirty="0"/>
              <a:t>を入力して全く同じ値が出力される場合があり、これを「衝突」と呼ぶ。</a:t>
            </a:r>
            <a:endParaRPr lang="en-US" altLang="ja-JP" dirty="0"/>
          </a:p>
          <a:p>
            <a:pPr marL="0" indent="0">
              <a:buNone/>
            </a:pPr>
            <a:r>
              <a:rPr kumimoji="1" lang="ja-JP" altLang="en-US" dirty="0"/>
              <a:t>　例えば、前項のハッシュ関数を用いて、「</a:t>
            </a:r>
            <a:r>
              <a:rPr kumimoji="1" lang="en-US" altLang="ja-JP" dirty="0"/>
              <a:t>key</a:t>
            </a:r>
            <a:r>
              <a:rPr kumimoji="1" lang="ja-JP" altLang="en-US" dirty="0"/>
              <a:t>：</a:t>
            </a:r>
            <a:r>
              <a:rPr kumimoji="1" lang="en-US" altLang="ja-JP" dirty="0"/>
              <a:t>20150</a:t>
            </a:r>
            <a:r>
              <a:rPr kumimoji="1" lang="ja-JP" altLang="en-US" dirty="0"/>
              <a:t>」と</a:t>
            </a:r>
            <a:r>
              <a:rPr lang="ja-JP" altLang="en-US" dirty="0"/>
              <a:t>「</a:t>
            </a:r>
            <a:r>
              <a:rPr lang="en-US" altLang="ja-JP" dirty="0"/>
              <a:t>key</a:t>
            </a:r>
            <a:r>
              <a:rPr lang="ja-JP" altLang="en-US" dirty="0"/>
              <a:t>：</a:t>
            </a:r>
            <a:r>
              <a:rPr lang="en-US" altLang="ja-JP" dirty="0"/>
              <a:t>16750</a:t>
            </a:r>
            <a:r>
              <a:rPr lang="ja-JP" altLang="en-US" dirty="0"/>
              <a:t>」を計算するとする。この時、どちらも余りは</a:t>
            </a:r>
            <a:r>
              <a:rPr lang="en-US" altLang="ja-JP" dirty="0"/>
              <a:t>50</a:t>
            </a:r>
            <a:r>
              <a:rPr lang="ja-JP" altLang="en-US" dirty="0"/>
              <a:t>であるために「インデックス：</a:t>
            </a:r>
            <a:r>
              <a:rPr lang="en-US" altLang="ja-JP" dirty="0"/>
              <a:t>50</a:t>
            </a:r>
            <a:r>
              <a:rPr lang="ja-JP" altLang="en-US" dirty="0"/>
              <a:t>」を指し示すことになってしまう。</a:t>
            </a:r>
            <a:endParaRPr lang="en-US" altLang="ja-JP" dirty="0"/>
          </a:p>
          <a:p>
            <a:pPr marL="0" indent="0">
              <a:buNone/>
            </a:pPr>
            <a:endParaRPr kumimoji="1" lang="en-US" altLang="ja-JP" dirty="0"/>
          </a:p>
          <a:p>
            <a:pPr marL="0" indent="0">
              <a:buNone/>
            </a:pPr>
            <a:r>
              <a:rPr lang="ja-JP" altLang="en-US" dirty="0"/>
              <a:t>　理論的にはこのハッシュによる衝突を避けることは困難だが、ハッシュの競合の悪影響をデータ構造レベルで軽減し、ハッシュテーブルの追加と削除の効率を最大限に高めることができる。その方法は一般的に以下の２種類が挙げられる。</a:t>
            </a:r>
            <a:endParaRPr lang="en-US" altLang="ja-JP" dirty="0"/>
          </a:p>
          <a:p>
            <a:pPr lvl="1">
              <a:buFont typeface="+mj-ea"/>
              <a:buAutoNum type="circleNumDbPlain"/>
            </a:pPr>
            <a:r>
              <a:rPr kumimoji="1" lang="ja-JP" altLang="en-US" dirty="0"/>
              <a:t>チェイン法（分離連鎖法）</a:t>
            </a:r>
            <a:endParaRPr kumimoji="1" lang="en-US" altLang="ja-JP" dirty="0"/>
          </a:p>
          <a:p>
            <a:pPr lvl="1">
              <a:buFont typeface="+mj-ea"/>
              <a:buAutoNum type="circleNumDbPlain"/>
            </a:pPr>
            <a:r>
              <a:rPr kumimoji="1" lang="ja-JP" altLang="en-US" dirty="0"/>
              <a:t>オープンアドレス法（開番地法）</a:t>
            </a:r>
            <a:endParaRPr kumimoji="1" lang="en-US" altLang="ja-JP" dirty="0"/>
          </a:p>
          <a:p>
            <a:pPr marL="57150" indent="0">
              <a:buNone/>
            </a:pPr>
            <a:r>
              <a:rPr lang="ja-JP" altLang="en-US" dirty="0"/>
              <a:t>（</a:t>
            </a:r>
            <a:r>
              <a:rPr lang="en-US" altLang="ja-JP" dirty="0"/>
              <a:t>※</a:t>
            </a:r>
            <a:r>
              <a:rPr lang="ja-JP" altLang="en-US" dirty="0"/>
              <a:t>次シート参考）</a:t>
            </a:r>
            <a:endParaRPr kumimoji="1" lang="en-US" altLang="ja-JP" dirty="0"/>
          </a:p>
        </p:txBody>
      </p:sp>
    </p:spTree>
    <p:extLst>
      <p:ext uri="{BB962C8B-B14F-4D97-AF65-F5344CB8AC3E}">
        <p14:creationId xmlns:p14="http://schemas.microsoft.com/office/powerpoint/2010/main" val="347675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70C26-AEF4-406C-8FD3-20E0DF93B51F}"/>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C7CEF7F9-9578-443B-B985-5E519ADC4A26}"/>
              </a:ext>
            </a:extLst>
          </p:cNvPr>
          <p:cNvSpPr>
            <a:spLocks noGrp="1"/>
          </p:cNvSpPr>
          <p:nvPr>
            <p:ph idx="1"/>
          </p:nvPr>
        </p:nvSpPr>
        <p:spPr/>
        <p:txBody>
          <a:bodyPr/>
          <a:lstStyle/>
          <a:p>
            <a:r>
              <a:rPr kumimoji="1" lang="ja-JP" altLang="en-US" sz="2000" dirty="0"/>
              <a:t>配列内に要素を挿入する</a:t>
            </a:r>
            <a:endParaRPr kumimoji="1" lang="en-US" altLang="ja-JP" sz="2000" dirty="0"/>
          </a:p>
          <a:p>
            <a:pPr marL="0" indent="0">
              <a:buNone/>
            </a:pPr>
            <a:r>
              <a:rPr lang="ja-JP" altLang="en-US" dirty="0"/>
              <a:t>　配列内の要素を一つ一つ右にコピーしてずらすことで配列内の要素挿入を実現する。</a:t>
            </a:r>
            <a:endParaRPr lang="en-US" altLang="ja-JP" dirty="0"/>
          </a:p>
          <a:p>
            <a:pPr marL="0" indent="0">
              <a:buNone/>
            </a:pPr>
            <a:r>
              <a:rPr kumimoji="1" lang="ja-JP" altLang="en-US" dirty="0"/>
              <a:t>　（</a:t>
            </a:r>
            <a:r>
              <a:rPr kumimoji="1" lang="en-US" altLang="ja-JP" dirty="0"/>
              <a:t>※</a:t>
            </a:r>
            <a:r>
              <a:rPr kumimoji="1" lang="ja-JP" altLang="en-US" dirty="0"/>
              <a:t>次シート参考）</a:t>
            </a:r>
          </a:p>
          <a:p>
            <a:endParaRPr kumimoji="1" lang="ja-JP" altLang="en-US" dirty="0"/>
          </a:p>
        </p:txBody>
      </p:sp>
      <p:sp>
        <p:nvSpPr>
          <p:cNvPr id="4" name="正方形/長方形 3">
            <a:extLst>
              <a:ext uri="{FF2B5EF4-FFF2-40B4-BE49-F238E27FC236}">
                <a16:creationId xmlns:a16="http://schemas.microsoft.com/office/drawing/2014/main" id="{57D8CC53-CFF5-47C5-BCAD-CD22E9B16F82}"/>
              </a:ext>
            </a:extLst>
          </p:cNvPr>
          <p:cNvSpPr/>
          <p:nvPr/>
        </p:nvSpPr>
        <p:spPr>
          <a:xfrm>
            <a:off x="591294" y="2181690"/>
            <a:ext cx="7961412" cy="220387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要素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を配列のインデックス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に挿入</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insert(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num, index)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とそれ以降のすべての要素を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つ右に移動させる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index;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の要素に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を代入</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 num;</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061154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76F62-E9D1-474A-95C5-0ADFA818CA5A}"/>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DC5E8385-B56D-404C-9440-DF2C52951FBD}"/>
              </a:ext>
            </a:extLst>
          </p:cNvPr>
          <p:cNvSpPr>
            <a:spLocks noGrp="1"/>
          </p:cNvSpPr>
          <p:nvPr>
            <p:ph idx="1"/>
          </p:nvPr>
        </p:nvSpPr>
        <p:spPr/>
        <p:txBody>
          <a:bodyPr/>
          <a:lstStyle/>
          <a:p>
            <a:pPr>
              <a:buFont typeface="+mj-ea"/>
              <a:buAutoNum type="circleNumDbPlain"/>
            </a:pPr>
            <a:r>
              <a:rPr kumimoji="1" lang="ja-JP" altLang="en-US" sz="2000" dirty="0"/>
              <a:t>チェイン法（分離連鎖法）</a:t>
            </a:r>
            <a:endParaRPr kumimoji="1" lang="en-US" altLang="ja-JP" sz="2000" dirty="0"/>
          </a:p>
          <a:p>
            <a:pPr marL="0" indent="0">
              <a:buNone/>
            </a:pPr>
            <a:r>
              <a:rPr kumimoji="1" lang="ja-JP" altLang="en-US" dirty="0"/>
              <a:t>　元のハッシュテーブルでは、</a:t>
            </a:r>
            <a:r>
              <a:rPr kumimoji="1" lang="en-US" altLang="ja-JP" dirty="0"/>
              <a:t>key</a:t>
            </a:r>
            <a:r>
              <a:rPr kumimoji="1" lang="ja-JP" altLang="en-US" dirty="0"/>
              <a:t>と</a:t>
            </a:r>
            <a:r>
              <a:rPr kumimoji="1" lang="en-US" altLang="ja-JP" dirty="0"/>
              <a:t>value</a:t>
            </a:r>
            <a:r>
              <a:rPr kumimoji="1" lang="ja-JP" altLang="en-US" dirty="0"/>
              <a:t>は１：１で１つのペアとなるが、この方法を用いることで</a:t>
            </a:r>
            <a:r>
              <a:rPr kumimoji="1" lang="en-US" altLang="ja-JP" dirty="0"/>
              <a:t>value</a:t>
            </a:r>
            <a:r>
              <a:rPr kumimoji="1" lang="ja-JP" altLang="en-US" dirty="0"/>
              <a:t>に当たる部分を連結リストで実装し、同じインデックスに該当する値を後ろに繋げて衝突を防ぐ。</a:t>
            </a:r>
          </a:p>
        </p:txBody>
      </p:sp>
      <p:grpSp>
        <p:nvGrpSpPr>
          <p:cNvPr id="38" name="グループ化 37">
            <a:extLst>
              <a:ext uri="{FF2B5EF4-FFF2-40B4-BE49-F238E27FC236}">
                <a16:creationId xmlns:a16="http://schemas.microsoft.com/office/drawing/2014/main" id="{AF21CCDE-02E4-4F03-85C9-914659F7741D}"/>
              </a:ext>
            </a:extLst>
          </p:cNvPr>
          <p:cNvGrpSpPr/>
          <p:nvPr/>
        </p:nvGrpSpPr>
        <p:grpSpPr>
          <a:xfrm>
            <a:off x="457200" y="2328259"/>
            <a:ext cx="8229599" cy="4175649"/>
            <a:chOff x="457200" y="2328259"/>
            <a:chExt cx="8229599" cy="4175649"/>
          </a:xfrm>
        </p:grpSpPr>
        <p:sp>
          <p:nvSpPr>
            <p:cNvPr id="5" name="正方形/長方形 4">
              <a:extLst>
                <a:ext uri="{FF2B5EF4-FFF2-40B4-BE49-F238E27FC236}">
                  <a16:creationId xmlns:a16="http://schemas.microsoft.com/office/drawing/2014/main" id="{C76B3852-906D-4C5E-88A4-C886B75DC2C4}"/>
                </a:ext>
              </a:extLst>
            </p:cNvPr>
            <p:cNvSpPr/>
            <p:nvPr/>
          </p:nvSpPr>
          <p:spPr>
            <a:xfrm>
              <a:off x="457200" y="2328259"/>
              <a:ext cx="8229599" cy="4175649"/>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E2230C24-3528-482B-A369-76C95BE8A900}"/>
                </a:ext>
              </a:extLst>
            </p:cNvPr>
            <p:cNvSpPr/>
            <p:nvPr/>
          </p:nvSpPr>
          <p:spPr>
            <a:xfrm>
              <a:off x="4955608" y="3855628"/>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id="{4288873D-7D10-4E5D-BF23-0ADBD4620BC5}"/>
                </a:ext>
              </a:extLst>
            </p:cNvPr>
            <p:cNvSpPr/>
            <p:nvPr/>
          </p:nvSpPr>
          <p:spPr>
            <a:xfrm>
              <a:off x="4955608" y="4393954"/>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81B7BCFF-7520-4B9B-AB58-4D51FDD9E49E}"/>
                </a:ext>
              </a:extLst>
            </p:cNvPr>
            <p:cNvSpPr/>
            <p:nvPr/>
          </p:nvSpPr>
          <p:spPr>
            <a:xfrm>
              <a:off x="4955608" y="5187375"/>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a:extLst>
                <a:ext uri="{FF2B5EF4-FFF2-40B4-BE49-F238E27FC236}">
                  <a16:creationId xmlns:a16="http://schemas.microsoft.com/office/drawing/2014/main" id="{7312C29A-6BFE-48C6-B6E0-7B81B92C76D1}"/>
                </a:ext>
              </a:extLst>
            </p:cNvPr>
            <p:cNvSpPr txBox="1"/>
            <p:nvPr/>
          </p:nvSpPr>
          <p:spPr>
            <a:xfrm>
              <a:off x="5921966" y="3280636"/>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0" name="テキスト ボックス 9">
              <a:extLst>
                <a:ext uri="{FF2B5EF4-FFF2-40B4-BE49-F238E27FC236}">
                  <a16:creationId xmlns:a16="http://schemas.microsoft.com/office/drawing/2014/main" id="{81B4B276-5AEF-47CC-9E80-D00E618415E1}"/>
                </a:ext>
              </a:extLst>
            </p:cNvPr>
            <p:cNvSpPr txBox="1"/>
            <p:nvPr/>
          </p:nvSpPr>
          <p:spPr>
            <a:xfrm>
              <a:off x="5116545" y="3283002"/>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1" name="テキスト ボックス 10">
              <a:extLst>
                <a:ext uri="{FF2B5EF4-FFF2-40B4-BE49-F238E27FC236}">
                  <a16:creationId xmlns:a16="http://schemas.microsoft.com/office/drawing/2014/main" id="{0554FDF3-996B-48B9-A00D-9A00D08D282E}"/>
                </a:ext>
              </a:extLst>
            </p:cNvPr>
            <p:cNvSpPr txBox="1"/>
            <p:nvPr/>
          </p:nvSpPr>
          <p:spPr>
            <a:xfrm>
              <a:off x="5645278" y="4862113"/>
              <a:ext cx="488480" cy="357253"/>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12" name="テキスト ボックス 11">
              <a:extLst>
                <a:ext uri="{FF2B5EF4-FFF2-40B4-BE49-F238E27FC236}">
                  <a16:creationId xmlns:a16="http://schemas.microsoft.com/office/drawing/2014/main" id="{DB1FFAFB-E93A-43D4-A65E-9147A579B257}"/>
                </a:ext>
              </a:extLst>
            </p:cNvPr>
            <p:cNvSpPr txBox="1"/>
            <p:nvPr/>
          </p:nvSpPr>
          <p:spPr>
            <a:xfrm>
              <a:off x="5645278" y="354261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3" name="直線コネクタ 12">
              <a:extLst>
                <a:ext uri="{FF2B5EF4-FFF2-40B4-BE49-F238E27FC236}">
                  <a16:creationId xmlns:a16="http://schemas.microsoft.com/office/drawing/2014/main" id="{A6683FEE-4875-4E8D-99BA-CC6D45F5FA8E}"/>
                </a:ext>
              </a:extLst>
            </p:cNvPr>
            <p:cNvCxnSpPr>
              <a:cxnSpLocks/>
            </p:cNvCxnSpPr>
            <p:nvPr/>
          </p:nvCxnSpPr>
          <p:spPr>
            <a:xfrm>
              <a:off x="4662765" y="3153772"/>
              <a:ext cx="0" cy="28830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5499962-0BDC-4774-B06A-AD7865E719EB}"/>
                </a:ext>
              </a:extLst>
            </p:cNvPr>
            <p:cNvSpPr txBox="1"/>
            <p:nvPr/>
          </p:nvSpPr>
          <p:spPr>
            <a:xfrm>
              <a:off x="4966063" y="2765576"/>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15" name="テキスト ボックス 14">
              <a:extLst>
                <a:ext uri="{FF2B5EF4-FFF2-40B4-BE49-F238E27FC236}">
                  <a16:creationId xmlns:a16="http://schemas.microsoft.com/office/drawing/2014/main" id="{72A1E97E-F675-4580-A1AB-ECD6901E39E6}"/>
                </a:ext>
              </a:extLst>
            </p:cNvPr>
            <p:cNvSpPr txBox="1"/>
            <p:nvPr/>
          </p:nvSpPr>
          <p:spPr>
            <a:xfrm>
              <a:off x="4177626" y="3946160"/>
              <a:ext cx="532918" cy="338554"/>
            </a:xfrm>
            <a:prstGeom prst="rect">
              <a:avLst/>
            </a:prstGeom>
            <a:noFill/>
          </p:spPr>
          <p:txBody>
            <a:bodyPr wrap="square" rtlCol="0">
              <a:spAutoFit/>
            </a:bodyPr>
            <a:lstStyle/>
            <a:p>
              <a:r>
                <a:rPr kumimoji="1" lang="en-US" altLang="ja-JP" sz="1600" dirty="0"/>
                <a:t>36</a:t>
              </a:r>
              <a:endParaRPr kumimoji="1" lang="ja-JP" altLang="en-US" sz="1600" dirty="0"/>
            </a:p>
          </p:txBody>
        </p:sp>
        <p:sp>
          <p:nvSpPr>
            <p:cNvPr id="16" name="テキスト ボックス 15">
              <a:extLst>
                <a:ext uri="{FF2B5EF4-FFF2-40B4-BE49-F238E27FC236}">
                  <a16:creationId xmlns:a16="http://schemas.microsoft.com/office/drawing/2014/main" id="{7F020589-0CA2-48D5-BFE2-45729798DA1E}"/>
                </a:ext>
              </a:extLst>
            </p:cNvPr>
            <p:cNvSpPr txBox="1"/>
            <p:nvPr/>
          </p:nvSpPr>
          <p:spPr>
            <a:xfrm>
              <a:off x="4177626" y="4452803"/>
              <a:ext cx="532918" cy="338554"/>
            </a:xfrm>
            <a:prstGeom prst="rect">
              <a:avLst/>
            </a:prstGeom>
            <a:noFill/>
          </p:spPr>
          <p:txBody>
            <a:bodyPr wrap="square" rtlCol="0">
              <a:spAutoFit/>
            </a:bodyPr>
            <a:lstStyle/>
            <a:p>
              <a:r>
                <a:rPr kumimoji="1" lang="en-US" altLang="ja-JP" sz="1600" dirty="0"/>
                <a:t>37</a:t>
              </a:r>
              <a:endParaRPr kumimoji="1" lang="ja-JP" altLang="en-US" sz="1600" dirty="0"/>
            </a:p>
          </p:txBody>
        </p:sp>
        <p:sp>
          <p:nvSpPr>
            <p:cNvPr id="17" name="テキスト ボックス 16">
              <a:extLst>
                <a:ext uri="{FF2B5EF4-FFF2-40B4-BE49-F238E27FC236}">
                  <a16:creationId xmlns:a16="http://schemas.microsoft.com/office/drawing/2014/main" id="{BFA605A0-EC39-43B3-8247-532273895102}"/>
                </a:ext>
              </a:extLst>
            </p:cNvPr>
            <p:cNvSpPr txBox="1"/>
            <p:nvPr/>
          </p:nvSpPr>
          <p:spPr>
            <a:xfrm>
              <a:off x="4182721" y="5197201"/>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18" name="テキスト ボックス 17">
              <a:extLst>
                <a:ext uri="{FF2B5EF4-FFF2-40B4-BE49-F238E27FC236}">
                  <a16:creationId xmlns:a16="http://schemas.microsoft.com/office/drawing/2014/main" id="{C97561EC-7E4A-4CB1-AD1D-5E62F5765EDA}"/>
                </a:ext>
              </a:extLst>
            </p:cNvPr>
            <p:cNvSpPr txBox="1"/>
            <p:nvPr/>
          </p:nvSpPr>
          <p:spPr>
            <a:xfrm>
              <a:off x="4182373" y="4872913"/>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19" name="テキスト ボックス 18">
              <a:extLst>
                <a:ext uri="{FF2B5EF4-FFF2-40B4-BE49-F238E27FC236}">
                  <a16:creationId xmlns:a16="http://schemas.microsoft.com/office/drawing/2014/main" id="{17261488-E20D-4C8C-9E10-CEA0ACBF7433}"/>
                </a:ext>
              </a:extLst>
            </p:cNvPr>
            <p:cNvSpPr txBox="1"/>
            <p:nvPr/>
          </p:nvSpPr>
          <p:spPr>
            <a:xfrm>
              <a:off x="4182373" y="3604185"/>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0" name="テキスト ボックス 19">
              <a:extLst>
                <a:ext uri="{FF2B5EF4-FFF2-40B4-BE49-F238E27FC236}">
                  <a16:creationId xmlns:a16="http://schemas.microsoft.com/office/drawing/2014/main" id="{528ED89D-9F9C-464E-893C-3B5641255D87}"/>
                </a:ext>
              </a:extLst>
            </p:cNvPr>
            <p:cNvSpPr txBox="1"/>
            <p:nvPr/>
          </p:nvSpPr>
          <p:spPr>
            <a:xfrm>
              <a:off x="4177626" y="5613050"/>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1" name="テキスト ボックス 20">
              <a:extLst>
                <a:ext uri="{FF2B5EF4-FFF2-40B4-BE49-F238E27FC236}">
                  <a16:creationId xmlns:a16="http://schemas.microsoft.com/office/drawing/2014/main" id="{000666C1-A2C7-4054-8BC3-F9F9600EC851}"/>
                </a:ext>
              </a:extLst>
            </p:cNvPr>
            <p:cNvSpPr txBox="1"/>
            <p:nvPr/>
          </p:nvSpPr>
          <p:spPr>
            <a:xfrm>
              <a:off x="4022268" y="2765576"/>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sp>
          <p:nvSpPr>
            <p:cNvPr id="22" name="楕円 21">
              <a:extLst>
                <a:ext uri="{FF2B5EF4-FFF2-40B4-BE49-F238E27FC236}">
                  <a16:creationId xmlns:a16="http://schemas.microsoft.com/office/drawing/2014/main" id="{88FA2F03-BBD8-4F46-A19E-E3F7EEB80551}"/>
                </a:ext>
              </a:extLst>
            </p:cNvPr>
            <p:cNvSpPr/>
            <p:nvPr/>
          </p:nvSpPr>
          <p:spPr>
            <a:xfrm>
              <a:off x="5850923" y="5187375"/>
              <a:ext cx="854791"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p>
          </p:txBody>
        </p:sp>
        <p:sp>
          <p:nvSpPr>
            <p:cNvPr id="23" name="楕円 22">
              <a:extLst>
                <a:ext uri="{FF2B5EF4-FFF2-40B4-BE49-F238E27FC236}">
                  <a16:creationId xmlns:a16="http://schemas.microsoft.com/office/drawing/2014/main" id="{CC36987A-20D5-491C-8AAA-E9A468CABCBF}"/>
                </a:ext>
              </a:extLst>
            </p:cNvPr>
            <p:cNvSpPr/>
            <p:nvPr/>
          </p:nvSpPr>
          <p:spPr>
            <a:xfrm>
              <a:off x="5850923" y="3823908"/>
              <a:ext cx="854791"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24" name="楕円 23">
              <a:extLst>
                <a:ext uri="{FF2B5EF4-FFF2-40B4-BE49-F238E27FC236}">
                  <a16:creationId xmlns:a16="http://schemas.microsoft.com/office/drawing/2014/main" id="{4850BBCE-4DB4-4298-B224-B50016217796}"/>
                </a:ext>
              </a:extLst>
            </p:cNvPr>
            <p:cNvSpPr/>
            <p:nvPr/>
          </p:nvSpPr>
          <p:spPr>
            <a:xfrm>
              <a:off x="5830553" y="4399545"/>
              <a:ext cx="895530"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cxnSp>
          <p:nvCxnSpPr>
            <p:cNvPr id="25" name="直線矢印コネクタ 24">
              <a:extLst>
                <a:ext uri="{FF2B5EF4-FFF2-40B4-BE49-F238E27FC236}">
                  <a16:creationId xmlns:a16="http://schemas.microsoft.com/office/drawing/2014/main" id="{F3B14AB1-CE80-4937-B2B1-F044E018406F}"/>
                </a:ext>
              </a:extLst>
            </p:cNvPr>
            <p:cNvCxnSpPr>
              <a:cxnSpLocks/>
              <a:stCxn id="22" idx="6"/>
              <a:endCxn id="28" idx="2"/>
            </p:cNvCxnSpPr>
            <p:nvPr/>
          </p:nvCxnSpPr>
          <p:spPr>
            <a:xfrm>
              <a:off x="6705714" y="5417787"/>
              <a:ext cx="40246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EA4740C9-5768-4999-947E-E9EF686E680E}"/>
                </a:ext>
              </a:extLst>
            </p:cNvPr>
            <p:cNvSpPr/>
            <p:nvPr/>
          </p:nvSpPr>
          <p:spPr>
            <a:xfrm>
              <a:off x="879804" y="4747060"/>
              <a:ext cx="854791" cy="460824"/>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27" name="正方形/長方形 26">
              <a:extLst>
                <a:ext uri="{FF2B5EF4-FFF2-40B4-BE49-F238E27FC236}">
                  <a16:creationId xmlns:a16="http://schemas.microsoft.com/office/drawing/2014/main" id="{FFDF3AE7-5050-4DDC-9444-54381A8F3F01}"/>
                </a:ext>
              </a:extLst>
            </p:cNvPr>
            <p:cNvSpPr/>
            <p:nvPr/>
          </p:nvSpPr>
          <p:spPr>
            <a:xfrm>
              <a:off x="879804" y="4185672"/>
              <a:ext cx="854791" cy="460824"/>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楕円 27">
              <a:extLst>
                <a:ext uri="{FF2B5EF4-FFF2-40B4-BE49-F238E27FC236}">
                  <a16:creationId xmlns:a16="http://schemas.microsoft.com/office/drawing/2014/main" id="{B5EB3E80-8997-47FB-9F2A-9A52412F9655}"/>
                </a:ext>
              </a:extLst>
            </p:cNvPr>
            <p:cNvSpPr/>
            <p:nvPr/>
          </p:nvSpPr>
          <p:spPr>
            <a:xfrm>
              <a:off x="7108183" y="5187375"/>
              <a:ext cx="854791" cy="460824"/>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cxnSp>
          <p:nvCxnSpPr>
            <p:cNvPr id="29" name="コネクタ: 曲線 28">
              <a:extLst>
                <a:ext uri="{FF2B5EF4-FFF2-40B4-BE49-F238E27FC236}">
                  <a16:creationId xmlns:a16="http://schemas.microsoft.com/office/drawing/2014/main" id="{5F2BA0D0-43E5-42C6-BE93-00A6A13E11AA}"/>
                </a:ext>
              </a:extLst>
            </p:cNvPr>
            <p:cNvCxnSpPr>
              <a:cxnSpLocks/>
              <a:stCxn id="27" idx="3"/>
              <a:endCxn id="17" idx="1"/>
            </p:cNvCxnSpPr>
            <p:nvPr/>
          </p:nvCxnSpPr>
          <p:spPr>
            <a:xfrm>
              <a:off x="1734595" y="4416084"/>
              <a:ext cx="2448126" cy="950394"/>
            </a:xfrm>
            <a:prstGeom prst="curvedConnector3">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30" name="四角形: 角を丸くする 29">
              <a:extLst>
                <a:ext uri="{FF2B5EF4-FFF2-40B4-BE49-F238E27FC236}">
                  <a16:creationId xmlns:a16="http://schemas.microsoft.com/office/drawing/2014/main" id="{6D94CBC2-4C01-4DFB-92EA-C84462C2E03E}"/>
                </a:ext>
              </a:extLst>
            </p:cNvPr>
            <p:cNvSpPr/>
            <p:nvPr/>
          </p:nvSpPr>
          <p:spPr>
            <a:xfrm>
              <a:off x="2125498" y="3553632"/>
              <a:ext cx="1698345" cy="2125198"/>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u="sng" dirty="0">
                  <a:solidFill>
                    <a:srgbClr val="36464E"/>
                  </a:solidFill>
                  <a:effectLst/>
                  <a:latin typeface="Fira Code" panose="020B0809050000020004" pitchFamily="49" charset="0"/>
                </a:rPr>
                <a:t>key </a:t>
              </a:r>
              <a:r>
                <a:rPr lang="en-US" altLang="ja-JP" sz="1400" b="0" i="0" u="sng" dirty="0">
                  <a:effectLst/>
                  <a:latin typeface="Fira Code" panose="020B0809050000020004" pitchFamily="49" charset="0"/>
                </a:rPr>
                <a:t>%</a:t>
              </a:r>
              <a:r>
                <a:rPr lang="en-US" altLang="ja-JP" sz="1400" b="0" i="0" u="sng" dirty="0">
                  <a:solidFill>
                    <a:srgbClr val="36464E"/>
                  </a:solidFill>
                  <a:effectLst/>
                  <a:latin typeface="Fira Code" panose="020B0809050000020004" pitchFamily="49" charset="0"/>
                </a:rPr>
                <a:t> </a:t>
              </a:r>
              <a:r>
                <a:rPr lang="en-US" altLang="ja-JP" sz="1400" b="0" i="0" u="sng" dirty="0">
                  <a:effectLst/>
                  <a:latin typeface="Fira Code" panose="020B0809050000020004" pitchFamily="49" charset="0"/>
                </a:rPr>
                <a:t>100</a:t>
              </a:r>
            </a:p>
            <a:p>
              <a:pPr algn="ctr"/>
              <a:r>
                <a:rPr kumimoji="1" lang="ja-JP" altLang="en-US" sz="1400" dirty="0">
                  <a:solidFill>
                    <a:schemeClr val="tx1"/>
                  </a:solidFill>
                  <a:latin typeface="Fira Code" panose="020B0809050000020004" pitchFamily="49" charset="0"/>
                  <a:ea typeface="Meiryo UI" panose="020B0604030504040204" pitchFamily="50" charset="-128"/>
                  <a:cs typeface="Meiryo UI" panose="020B0604030504040204" pitchFamily="50" charset="-128"/>
                </a:rPr>
                <a:t>上記計算式の余りを使ってインデックスを照会</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1" name="コネクタ: 曲線 30">
              <a:extLst>
                <a:ext uri="{FF2B5EF4-FFF2-40B4-BE49-F238E27FC236}">
                  <a16:creationId xmlns:a16="http://schemas.microsoft.com/office/drawing/2014/main" id="{4E579BDA-918B-44A9-86DD-662B04ACC8C6}"/>
                </a:ext>
              </a:extLst>
            </p:cNvPr>
            <p:cNvCxnSpPr>
              <a:cxnSpLocks/>
              <a:stCxn id="26" idx="4"/>
              <a:endCxn id="28" idx="4"/>
            </p:cNvCxnSpPr>
            <p:nvPr/>
          </p:nvCxnSpPr>
          <p:spPr>
            <a:xfrm rot="16200000" flipH="1">
              <a:off x="4201232" y="2313851"/>
              <a:ext cx="440315" cy="6228379"/>
            </a:xfrm>
            <a:prstGeom prst="curvedConnector3">
              <a:avLst>
                <a:gd name="adj1" fmla="val 25358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D984897-814D-44F0-87F0-1F44250079E6}"/>
                </a:ext>
              </a:extLst>
            </p:cNvPr>
            <p:cNvCxnSpPr>
              <a:cxnSpLocks/>
            </p:cNvCxnSpPr>
            <p:nvPr/>
          </p:nvCxnSpPr>
          <p:spPr>
            <a:xfrm>
              <a:off x="8301315" y="3113968"/>
              <a:ext cx="0" cy="28830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FACFD5DE-CF06-4DCB-BC82-BF5EA56DE08B}"/>
                </a:ext>
              </a:extLst>
            </p:cNvPr>
            <p:cNvSpPr/>
            <p:nvPr/>
          </p:nvSpPr>
          <p:spPr>
            <a:xfrm>
              <a:off x="5810399" y="5085573"/>
              <a:ext cx="2219008" cy="657652"/>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吹き出し: 四角形 36">
              <a:extLst>
                <a:ext uri="{FF2B5EF4-FFF2-40B4-BE49-F238E27FC236}">
                  <a16:creationId xmlns:a16="http://schemas.microsoft.com/office/drawing/2014/main" id="{483DEA32-F5B7-4074-B766-6D594B77D264}"/>
                </a:ext>
              </a:extLst>
            </p:cNvPr>
            <p:cNvSpPr/>
            <p:nvPr/>
          </p:nvSpPr>
          <p:spPr>
            <a:xfrm>
              <a:off x="7027859" y="4277249"/>
              <a:ext cx="1082802" cy="556461"/>
            </a:xfrm>
            <a:prstGeom prst="wedgeRectCallout">
              <a:avLst>
                <a:gd name="adj1" fmla="val -47223"/>
                <a:gd name="adj2" fmla="val 88176"/>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連結リスト</a:t>
              </a:r>
            </a:p>
          </p:txBody>
        </p:sp>
      </p:grpSp>
    </p:spTree>
    <p:extLst>
      <p:ext uri="{BB962C8B-B14F-4D97-AF65-F5344CB8AC3E}">
        <p14:creationId xmlns:p14="http://schemas.microsoft.com/office/powerpoint/2010/main" val="288670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76F62-E9D1-474A-95C5-0ADFA818CA5A}"/>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DC5E8385-B56D-404C-9440-DF2C52951FBD}"/>
              </a:ext>
            </a:extLst>
          </p:cNvPr>
          <p:cNvSpPr>
            <a:spLocks noGrp="1"/>
          </p:cNvSpPr>
          <p:nvPr>
            <p:ph idx="1"/>
          </p:nvPr>
        </p:nvSpPr>
        <p:spPr>
          <a:xfrm>
            <a:off x="457200" y="1019844"/>
            <a:ext cx="8229600" cy="5246043"/>
          </a:xfrm>
        </p:spPr>
        <p:txBody>
          <a:bodyPr>
            <a:normAutofit lnSpcReduction="10000"/>
          </a:bodyPr>
          <a:lstStyle/>
          <a:p>
            <a:pPr>
              <a:buFont typeface="+mj-ea"/>
              <a:buAutoNum type="circleNumDbPlain" startAt="2"/>
            </a:pPr>
            <a:r>
              <a:rPr kumimoji="1" lang="ja-JP" altLang="en-US" sz="2000" dirty="0"/>
              <a:t>オープンアドレス法（開番地法）</a:t>
            </a:r>
            <a:endParaRPr kumimoji="1" lang="en-US" altLang="ja-JP" sz="2000" dirty="0"/>
          </a:p>
          <a:p>
            <a:pPr marL="0" indent="0">
              <a:buNone/>
            </a:pPr>
            <a:r>
              <a:rPr kumimoji="1" lang="ja-JP" altLang="en-US" dirty="0"/>
              <a:t>　衝突が起きた際にもう一度ハッシュをし直し別の空いているバケットを探して格納する。この別バケットを探すことを</a:t>
            </a:r>
            <a:r>
              <a:rPr lang="ja-JP" altLang="en-US" dirty="0"/>
              <a:t>「再ハッシュ（リハッシュ）」と呼ぶ。</a:t>
            </a:r>
            <a:endParaRPr lang="en-US" altLang="ja-JP" dirty="0"/>
          </a:p>
          <a:p>
            <a:pPr marL="0" indent="0">
              <a:buNone/>
            </a:pPr>
            <a:r>
              <a:rPr kumimoji="1" lang="ja-JP" altLang="en-US" dirty="0"/>
              <a:t>　オープンアドレス法では、以下３つの手段を使って追加とアクセスを行う。</a:t>
            </a:r>
            <a:endParaRPr kumimoji="1" lang="en-US" altLang="ja-JP" dirty="0"/>
          </a:p>
          <a:p>
            <a:pPr lvl="1" indent="-342900">
              <a:buFont typeface="+mj-lt"/>
              <a:buAutoNum type="alphaUcParenR"/>
            </a:pPr>
            <a:r>
              <a:rPr kumimoji="1" lang="ja-JP" altLang="en-US" dirty="0"/>
              <a:t>線形走査法</a:t>
            </a:r>
            <a:endParaRPr kumimoji="1" lang="en-US" altLang="ja-JP" dirty="0"/>
          </a:p>
          <a:p>
            <a:pPr marL="800100" lvl="2" indent="0">
              <a:buNone/>
            </a:pPr>
            <a:r>
              <a:rPr kumimoji="1" lang="en-US" altLang="ja-JP" dirty="0"/>
              <a:t>…</a:t>
            </a:r>
            <a:r>
              <a:rPr kumimoji="1" lang="ja-JP" altLang="en-US" dirty="0"/>
              <a:t>衝突を起こした際に、その１つ後ろを新しい格納場所として指定する方法。そこもデータがすでに格納されていた場合はまた更に１つ後ろに下がっていく、というのを空のバケットが見つかるまで繰り返していく。</a:t>
            </a:r>
            <a:endParaRPr kumimoji="1" lang="en-US" altLang="ja-JP" dirty="0"/>
          </a:p>
          <a:p>
            <a:pPr lvl="1" indent="-342900">
              <a:buFont typeface="+mj-ea"/>
              <a:buAutoNum type="alphaUcParenR"/>
            </a:pPr>
            <a:r>
              <a:rPr kumimoji="1" lang="ja-JP" altLang="en-US" dirty="0"/>
              <a:t>二重ハッシュ法</a:t>
            </a:r>
            <a:endParaRPr kumimoji="1" lang="en-US" altLang="ja-JP" dirty="0"/>
          </a:p>
          <a:p>
            <a:pPr marL="800100" lvl="2" indent="0">
              <a:buNone/>
            </a:pPr>
            <a:r>
              <a:rPr lang="en-US" altLang="ja-JP" dirty="0"/>
              <a:t>…</a:t>
            </a:r>
            <a:r>
              <a:rPr lang="ja-JP" altLang="en-US" dirty="0"/>
              <a:t>衝突を起こした際に、</a:t>
            </a:r>
            <a:r>
              <a:rPr lang="en-US" altLang="ja-JP" dirty="0"/>
              <a:t>A</a:t>
            </a:r>
            <a:r>
              <a:rPr lang="ja-JP" altLang="en-US" dirty="0"/>
              <a:t>）</a:t>
            </a:r>
            <a:r>
              <a:rPr kumimoji="1" lang="ja-JP" altLang="en-US" dirty="0"/>
              <a:t>と同じくいくつか後ろを新しい格納場所として指定する方法であり、その後ろに下がる距離を求める計算式を「２次ハッシュ関数」と呼ぶ。注意点として、後ろに下がらなくなってしまわないよう</a:t>
            </a:r>
            <a:r>
              <a:rPr kumimoji="1" lang="en-US" altLang="ja-JP" dirty="0"/>
              <a:t>0</a:t>
            </a:r>
            <a:r>
              <a:rPr kumimoji="1" lang="ja-JP" altLang="en-US" dirty="0"/>
              <a:t>の</a:t>
            </a:r>
            <a:r>
              <a:rPr lang="ja-JP" altLang="en-US" dirty="0"/>
              <a:t>指定を避ける。</a:t>
            </a:r>
            <a:endParaRPr kumimoji="1" lang="en-US" altLang="ja-JP" dirty="0"/>
          </a:p>
          <a:p>
            <a:pPr lvl="1" indent="-342900">
              <a:buFont typeface="+mj-ea"/>
              <a:buAutoNum type="alphaUcParenR"/>
            </a:pPr>
            <a:r>
              <a:rPr lang="ja-JP" altLang="en-US" dirty="0"/>
              <a:t>マルチハッシュ法</a:t>
            </a:r>
            <a:endParaRPr lang="en-US" altLang="ja-JP" dirty="0"/>
          </a:p>
          <a:p>
            <a:pPr marL="800100" lvl="2" indent="0">
              <a:buNone/>
            </a:pPr>
            <a:r>
              <a:rPr lang="en-US" altLang="ja-JP" dirty="0"/>
              <a:t>…</a:t>
            </a:r>
            <a:r>
              <a:rPr lang="ja-JP" altLang="en-US" dirty="0"/>
              <a:t>複数のハッシュ関数に基づいて実行する方法。１つ目のハッシュ関数で衝突が発生した場合、２つ目のハッシュ関数を実施する。そこもデータがすでに格納されていた場合は３つ目、といった風に空のバケットが見つかるまでこれを繰り返していく。</a:t>
            </a:r>
            <a:endParaRPr lang="en-US" altLang="ja-JP" dirty="0"/>
          </a:p>
          <a:p>
            <a:pPr marL="400050" lvl="1" indent="0">
              <a:buNone/>
            </a:pPr>
            <a:r>
              <a:rPr kumimoji="1" lang="ja-JP" altLang="en-US" dirty="0"/>
              <a:t>（</a:t>
            </a:r>
            <a:r>
              <a:rPr kumimoji="1" lang="en-US" altLang="ja-JP" dirty="0"/>
              <a:t>※</a:t>
            </a:r>
            <a:r>
              <a:rPr kumimoji="1" lang="ja-JP" altLang="en-US" dirty="0"/>
              <a:t>次シート以降参考）</a:t>
            </a:r>
            <a:endParaRPr lang="en-US" altLang="ja-JP" dirty="0"/>
          </a:p>
        </p:txBody>
      </p:sp>
    </p:spTree>
    <p:extLst>
      <p:ext uri="{BB962C8B-B14F-4D97-AF65-F5344CB8AC3E}">
        <p14:creationId xmlns:p14="http://schemas.microsoft.com/office/powerpoint/2010/main" val="35392613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1F927-E7C9-47E0-91B2-8E9DAAC6366F}"/>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BE942CEA-F56E-4780-A880-064EF8B93B5F}"/>
              </a:ext>
            </a:extLst>
          </p:cNvPr>
          <p:cNvSpPr>
            <a:spLocks noGrp="1"/>
          </p:cNvSpPr>
          <p:nvPr>
            <p:ph idx="1"/>
          </p:nvPr>
        </p:nvSpPr>
        <p:spPr/>
        <p:txBody>
          <a:bodyPr/>
          <a:lstStyle/>
          <a:p>
            <a:pPr marL="457200" indent="-457200">
              <a:buFont typeface="+mj-lt"/>
              <a:buAutoNum type="alphaUcParenR"/>
            </a:pPr>
            <a:r>
              <a:rPr kumimoji="1" lang="ja-JP" altLang="en-US" sz="2000" dirty="0"/>
              <a:t>線形走査法</a:t>
            </a:r>
            <a:endParaRPr kumimoji="1" lang="en-US" altLang="ja-JP" sz="2000" dirty="0"/>
          </a:p>
          <a:p>
            <a:pPr>
              <a:buFont typeface="+mj-lt"/>
              <a:buAutoNum type="alphaUcParenR"/>
            </a:pPr>
            <a:endParaRPr kumimoji="1" lang="ja-JP" altLang="en-US" dirty="0"/>
          </a:p>
        </p:txBody>
      </p:sp>
      <p:grpSp>
        <p:nvGrpSpPr>
          <p:cNvPr id="4" name="グループ化 3">
            <a:extLst>
              <a:ext uri="{FF2B5EF4-FFF2-40B4-BE49-F238E27FC236}">
                <a16:creationId xmlns:a16="http://schemas.microsoft.com/office/drawing/2014/main" id="{C76B30D5-9F00-463C-A5BD-C279AF385618}"/>
              </a:ext>
            </a:extLst>
          </p:cNvPr>
          <p:cNvGrpSpPr/>
          <p:nvPr/>
        </p:nvGrpSpPr>
        <p:grpSpPr>
          <a:xfrm>
            <a:off x="457201" y="1554669"/>
            <a:ext cx="8229599" cy="4837200"/>
            <a:chOff x="457201" y="1695450"/>
            <a:chExt cx="8229599" cy="4837200"/>
          </a:xfrm>
        </p:grpSpPr>
        <p:sp>
          <p:nvSpPr>
            <p:cNvPr id="5" name="正方形/長方形 4">
              <a:extLst>
                <a:ext uri="{FF2B5EF4-FFF2-40B4-BE49-F238E27FC236}">
                  <a16:creationId xmlns:a16="http://schemas.microsoft.com/office/drawing/2014/main" id="{9FDD3AF2-C438-41C0-81EA-D7CC97DE0C48}"/>
                </a:ext>
              </a:extLst>
            </p:cNvPr>
            <p:cNvSpPr/>
            <p:nvPr/>
          </p:nvSpPr>
          <p:spPr>
            <a:xfrm>
              <a:off x="457201" y="1695450"/>
              <a:ext cx="8229599" cy="483720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6" name="グループ化 5">
              <a:extLst>
                <a:ext uri="{FF2B5EF4-FFF2-40B4-BE49-F238E27FC236}">
                  <a16:creationId xmlns:a16="http://schemas.microsoft.com/office/drawing/2014/main" id="{43EE3096-FE22-49C1-9954-E06F5374783B}"/>
                </a:ext>
              </a:extLst>
            </p:cNvPr>
            <p:cNvGrpSpPr/>
            <p:nvPr/>
          </p:nvGrpSpPr>
          <p:grpSpPr>
            <a:xfrm>
              <a:off x="992436" y="2053254"/>
              <a:ext cx="7281961" cy="4290396"/>
              <a:chOff x="1054171" y="1529379"/>
              <a:chExt cx="7281961" cy="4290396"/>
            </a:xfrm>
          </p:grpSpPr>
          <p:sp>
            <p:nvSpPr>
              <p:cNvPr id="7" name="正方形/長方形 6">
                <a:extLst>
                  <a:ext uri="{FF2B5EF4-FFF2-40B4-BE49-F238E27FC236}">
                    <a16:creationId xmlns:a16="http://schemas.microsoft.com/office/drawing/2014/main" id="{1406D3A0-6B4E-4E44-BCA2-D69D94343B55}"/>
                  </a:ext>
                </a:extLst>
              </p:cNvPr>
              <p:cNvSpPr/>
              <p:nvPr/>
            </p:nvSpPr>
            <p:spPr>
              <a:xfrm>
                <a:off x="6391802" y="2619431"/>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12836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BB80C63D-C590-4CF4-A293-35491953F150}"/>
                  </a:ext>
                </a:extLst>
              </p:cNvPr>
              <p:cNvSpPr/>
              <p:nvPr/>
            </p:nvSpPr>
            <p:spPr>
              <a:xfrm>
                <a:off x="6391802" y="3157757"/>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15937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30D88132-FAC2-464C-9AF1-B63FD60A21E4}"/>
                  </a:ext>
                </a:extLst>
              </p:cNvPr>
              <p:cNvSpPr/>
              <p:nvPr/>
            </p:nvSpPr>
            <p:spPr>
              <a:xfrm>
                <a:off x="6391802" y="3951178"/>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09C640C3-C935-4A47-9EB4-CC94CE6F1C73}"/>
                  </a:ext>
                </a:extLst>
              </p:cNvPr>
              <p:cNvSpPr/>
              <p:nvPr/>
            </p:nvSpPr>
            <p:spPr>
              <a:xfrm>
                <a:off x="7287117" y="2619431"/>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りんご</a:t>
                </a:r>
              </a:p>
            </p:txBody>
          </p:sp>
          <p:sp>
            <p:nvSpPr>
              <p:cNvPr id="11" name="正方形/長方形 10">
                <a:extLst>
                  <a:ext uri="{FF2B5EF4-FFF2-40B4-BE49-F238E27FC236}">
                    <a16:creationId xmlns:a16="http://schemas.microsoft.com/office/drawing/2014/main" id="{775DDA3F-33B0-47DA-8ACD-B59FA5D41A15}"/>
                  </a:ext>
                </a:extLst>
              </p:cNvPr>
              <p:cNvSpPr/>
              <p:nvPr/>
            </p:nvSpPr>
            <p:spPr>
              <a:xfrm>
                <a:off x="7287117" y="3155237"/>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みかん</a:t>
                </a:r>
              </a:p>
            </p:txBody>
          </p:sp>
          <p:sp>
            <p:nvSpPr>
              <p:cNvPr id="12" name="正方形/長方形 11">
                <a:extLst>
                  <a:ext uri="{FF2B5EF4-FFF2-40B4-BE49-F238E27FC236}">
                    <a16:creationId xmlns:a16="http://schemas.microsoft.com/office/drawing/2014/main" id="{367BC288-710C-47BE-8BCB-4A1CE5253834}"/>
                  </a:ext>
                </a:extLst>
              </p:cNvPr>
              <p:cNvSpPr/>
              <p:nvPr/>
            </p:nvSpPr>
            <p:spPr>
              <a:xfrm>
                <a:off x="7287117" y="3948770"/>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6F9C847-9D63-481B-9A12-09D8335605B9}"/>
                  </a:ext>
                </a:extLst>
              </p:cNvPr>
              <p:cNvSpPr txBox="1"/>
              <p:nvPr/>
            </p:nvSpPr>
            <p:spPr>
              <a:xfrm>
                <a:off x="7358160" y="2044439"/>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4" name="テキスト ボックス 13">
                <a:extLst>
                  <a:ext uri="{FF2B5EF4-FFF2-40B4-BE49-F238E27FC236}">
                    <a16:creationId xmlns:a16="http://schemas.microsoft.com/office/drawing/2014/main" id="{F158454F-C5D4-4037-BCCB-E8511228CF8B}"/>
                  </a:ext>
                </a:extLst>
              </p:cNvPr>
              <p:cNvSpPr txBox="1"/>
              <p:nvPr/>
            </p:nvSpPr>
            <p:spPr>
              <a:xfrm>
                <a:off x="6552739" y="2046805"/>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5" name="テキスト ボックス 14">
                <a:extLst>
                  <a:ext uri="{FF2B5EF4-FFF2-40B4-BE49-F238E27FC236}">
                    <a16:creationId xmlns:a16="http://schemas.microsoft.com/office/drawing/2014/main" id="{2FBD9630-E5CD-471E-92FE-6FCFF8D06292}"/>
                  </a:ext>
                </a:extLst>
              </p:cNvPr>
              <p:cNvSpPr txBox="1"/>
              <p:nvPr/>
            </p:nvSpPr>
            <p:spPr>
              <a:xfrm>
                <a:off x="7081472" y="3625916"/>
                <a:ext cx="488480" cy="357253"/>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A7AC5263-BCA5-407D-8763-3E60CF2B56FD}"/>
                  </a:ext>
                </a:extLst>
              </p:cNvPr>
              <p:cNvSpPr txBox="1"/>
              <p:nvPr/>
            </p:nvSpPr>
            <p:spPr>
              <a:xfrm>
                <a:off x="7081472" y="2306414"/>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B0D31630-4055-421F-B7CD-3444B7999AE2}"/>
                  </a:ext>
                </a:extLst>
              </p:cNvPr>
              <p:cNvCxnSpPr>
                <a:cxnSpLocks/>
              </p:cNvCxnSpPr>
              <p:nvPr/>
            </p:nvCxnSpPr>
            <p:spPr>
              <a:xfrm>
                <a:off x="6098959" y="1917575"/>
                <a:ext cx="8088" cy="3902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13FC818-57E1-49E3-B3BF-59EE78477EBD}"/>
                  </a:ext>
                </a:extLst>
              </p:cNvPr>
              <p:cNvCxnSpPr>
                <a:cxnSpLocks/>
              </p:cNvCxnSpPr>
              <p:nvPr/>
            </p:nvCxnSpPr>
            <p:spPr>
              <a:xfrm>
                <a:off x="8336132" y="1922215"/>
                <a:ext cx="0" cy="38308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0E48E9B-76C6-407A-B1A4-4089B8E01E0C}"/>
                  </a:ext>
                </a:extLst>
              </p:cNvPr>
              <p:cNvSpPr txBox="1"/>
              <p:nvPr/>
            </p:nvSpPr>
            <p:spPr>
              <a:xfrm>
                <a:off x="6402257" y="1529379"/>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20" name="テキスト ボックス 19">
                <a:extLst>
                  <a:ext uri="{FF2B5EF4-FFF2-40B4-BE49-F238E27FC236}">
                    <a16:creationId xmlns:a16="http://schemas.microsoft.com/office/drawing/2014/main" id="{B2B96F32-1E46-4419-958E-EBBBF65E1A5D}"/>
                  </a:ext>
                </a:extLst>
              </p:cNvPr>
              <p:cNvSpPr txBox="1"/>
              <p:nvPr/>
            </p:nvSpPr>
            <p:spPr>
              <a:xfrm>
                <a:off x="5613820" y="2709963"/>
                <a:ext cx="532918" cy="338554"/>
              </a:xfrm>
              <a:prstGeom prst="rect">
                <a:avLst/>
              </a:prstGeom>
              <a:noFill/>
            </p:spPr>
            <p:txBody>
              <a:bodyPr wrap="square" rtlCol="0">
                <a:spAutoFit/>
              </a:bodyPr>
              <a:lstStyle/>
              <a:p>
                <a:r>
                  <a:rPr kumimoji="1" lang="en-US" altLang="ja-JP" sz="1600" dirty="0"/>
                  <a:t>36</a:t>
                </a:r>
                <a:endParaRPr kumimoji="1" lang="ja-JP" altLang="en-US" sz="1600" dirty="0"/>
              </a:p>
            </p:txBody>
          </p:sp>
          <p:sp>
            <p:nvSpPr>
              <p:cNvPr id="21" name="テキスト ボックス 20">
                <a:extLst>
                  <a:ext uri="{FF2B5EF4-FFF2-40B4-BE49-F238E27FC236}">
                    <a16:creationId xmlns:a16="http://schemas.microsoft.com/office/drawing/2014/main" id="{244AA844-D026-44C5-BC7D-F875E4E5A19E}"/>
                  </a:ext>
                </a:extLst>
              </p:cNvPr>
              <p:cNvSpPr txBox="1"/>
              <p:nvPr/>
            </p:nvSpPr>
            <p:spPr>
              <a:xfrm>
                <a:off x="5613820" y="3216606"/>
                <a:ext cx="532918" cy="338554"/>
              </a:xfrm>
              <a:prstGeom prst="rect">
                <a:avLst/>
              </a:prstGeom>
              <a:noFill/>
            </p:spPr>
            <p:txBody>
              <a:bodyPr wrap="square" rtlCol="0">
                <a:spAutoFit/>
              </a:bodyPr>
              <a:lstStyle/>
              <a:p>
                <a:r>
                  <a:rPr kumimoji="1" lang="en-US" altLang="ja-JP" sz="1600" dirty="0"/>
                  <a:t>37</a:t>
                </a:r>
                <a:endParaRPr kumimoji="1" lang="ja-JP" altLang="en-US" sz="1600" dirty="0"/>
              </a:p>
            </p:txBody>
          </p:sp>
          <p:sp>
            <p:nvSpPr>
              <p:cNvPr id="22" name="テキスト ボックス 21">
                <a:extLst>
                  <a:ext uri="{FF2B5EF4-FFF2-40B4-BE49-F238E27FC236}">
                    <a16:creationId xmlns:a16="http://schemas.microsoft.com/office/drawing/2014/main" id="{D9E332AE-658B-4839-A23C-6F4AC56C28FB}"/>
                  </a:ext>
                </a:extLst>
              </p:cNvPr>
              <p:cNvSpPr txBox="1"/>
              <p:nvPr/>
            </p:nvSpPr>
            <p:spPr>
              <a:xfrm>
                <a:off x="5618567" y="4009905"/>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23" name="テキスト ボックス 22">
                <a:extLst>
                  <a:ext uri="{FF2B5EF4-FFF2-40B4-BE49-F238E27FC236}">
                    <a16:creationId xmlns:a16="http://schemas.microsoft.com/office/drawing/2014/main" id="{FA2BD275-D8BF-4178-B64D-A997E29C1E09}"/>
                  </a:ext>
                </a:extLst>
              </p:cNvPr>
              <p:cNvSpPr txBox="1"/>
              <p:nvPr/>
            </p:nvSpPr>
            <p:spPr>
              <a:xfrm>
                <a:off x="5618567" y="3636716"/>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4" name="テキスト ボックス 23">
                <a:extLst>
                  <a:ext uri="{FF2B5EF4-FFF2-40B4-BE49-F238E27FC236}">
                    <a16:creationId xmlns:a16="http://schemas.microsoft.com/office/drawing/2014/main" id="{DA2F19DB-5D36-4D17-8C30-6DA755276FAB}"/>
                  </a:ext>
                </a:extLst>
              </p:cNvPr>
              <p:cNvSpPr txBox="1"/>
              <p:nvPr/>
            </p:nvSpPr>
            <p:spPr>
              <a:xfrm>
                <a:off x="5618567" y="2367988"/>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25" name="コネクタ: 曲線 24">
                <a:extLst>
                  <a:ext uri="{FF2B5EF4-FFF2-40B4-BE49-F238E27FC236}">
                    <a16:creationId xmlns:a16="http://schemas.microsoft.com/office/drawing/2014/main" id="{B6A2DD8D-FE93-4728-B61A-89DFA98470AA}"/>
                  </a:ext>
                </a:extLst>
              </p:cNvPr>
              <p:cNvCxnSpPr>
                <a:cxnSpLocks/>
                <a:stCxn id="39" idx="3"/>
                <a:endCxn id="22" idx="1"/>
              </p:cNvCxnSpPr>
              <p:nvPr/>
            </p:nvCxnSpPr>
            <p:spPr>
              <a:xfrm>
                <a:off x="2781161" y="2389019"/>
                <a:ext cx="2837406" cy="17901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四角形: 角を丸くする 25">
                <a:extLst>
                  <a:ext uri="{FF2B5EF4-FFF2-40B4-BE49-F238E27FC236}">
                    <a16:creationId xmlns:a16="http://schemas.microsoft.com/office/drawing/2014/main" id="{E3B6C71A-1D5C-4ED4-80C8-5A219399634B}"/>
                  </a:ext>
                </a:extLst>
              </p:cNvPr>
              <p:cNvSpPr/>
              <p:nvPr/>
            </p:nvSpPr>
            <p:spPr>
              <a:xfrm>
                <a:off x="3245648" y="2258787"/>
                <a:ext cx="1730510" cy="1849499"/>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u="sng" dirty="0">
                    <a:solidFill>
                      <a:srgbClr val="36464E"/>
                    </a:solidFill>
                    <a:effectLst/>
                    <a:latin typeface="Fira Code" panose="020B0809050000020004" pitchFamily="49" charset="0"/>
                  </a:rPr>
                  <a:t>key </a:t>
                </a:r>
                <a:r>
                  <a:rPr lang="en-US" altLang="ja-JP" sz="1400" b="0" i="0" u="sng" dirty="0">
                    <a:effectLst/>
                    <a:latin typeface="Fira Code" panose="020B0809050000020004" pitchFamily="49" charset="0"/>
                  </a:rPr>
                  <a:t>%</a:t>
                </a:r>
                <a:r>
                  <a:rPr lang="en-US" altLang="ja-JP" sz="1400" b="0" i="0" u="sng" dirty="0">
                    <a:solidFill>
                      <a:srgbClr val="36464E"/>
                    </a:solidFill>
                    <a:effectLst/>
                    <a:latin typeface="Fira Code" panose="020B0809050000020004" pitchFamily="49" charset="0"/>
                  </a:rPr>
                  <a:t> </a:t>
                </a:r>
                <a:r>
                  <a:rPr lang="en-US" altLang="ja-JP" sz="1400" b="0" i="0" u="sng" dirty="0">
                    <a:effectLst/>
                    <a:latin typeface="Fira Code" panose="020B0809050000020004" pitchFamily="49" charset="0"/>
                  </a:rPr>
                  <a:t>100</a:t>
                </a:r>
              </a:p>
              <a:p>
                <a:pPr algn="ctr"/>
                <a:r>
                  <a:rPr kumimoji="1" lang="ja-JP" altLang="en-US" sz="1400" dirty="0">
                    <a:solidFill>
                      <a:schemeClr val="tx1"/>
                    </a:solidFill>
                    <a:latin typeface="Fira Code" panose="020B0809050000020004" pitchFamily="49" charset="0"/>
                    <a:ea typeface="Meiryo UI" panose="020B0604030504040204" pitchFamily="50" charset="-128"/>
                    <a:cs typeface="Meiryo UI" panose="020B0604030504040204" pitchFamily="50" charset="-128"/>
                  </a:rPr>
                  <a:t>上記計算式の余りを使ってインデックスを照会</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テキスト ボックス 26">
                <a:extLst>
                  <a:ext uri="{FF2B5EF4-FFF2-40B4-BE49-F238E27FC236}">
                    <a16:creationId xmlns:a16="http://schemas.microsoft.com/office/drawing/2014/main" id="{0FBF7407-CB33-4DBD-8528-669E4B97CE36}"/>
                  </a:ext>
                </a:extLst>
              </p:cNvPr>
              <p:cNvSpPr txBox="1"/>
              <p:nvPr/>
            </p:nvSpPr>
            <p:spPr>
              <a:xfrm>
                <a:off x="5458462" y="1529379"/>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grpSp>
            <p:nvGrpSpPr>
              <p:cNvPr id="28" name="グループ化 27">
                <a:extLst>
                  <a:ext uri="{FF2B5EF4-FFF2-40B4-BE49-F238E27FC236}">
                    <a16:creationId xmlns:a16="http://schemas.microsoft.com/office/drawing/2014/main" id="{30C2C9F3-01DD-4EB4-9596-AD8DFD6A8DE4}"/>
                  </a:ext>
                </a:extLst>
              </p:cNvPr>
              <p:cNvGrpSpPr/>
              <p:nvPr/>
            </p:nvGrpSpPr>
            <p:grpSpPr>
              <a:xfrm>
                <a:off x="1073135" y="2158607"/>
                <a:ext cx="1708026" cy="460824"/>
                <a:chOff x="2036720" y="4736496"/>
                <a:chExt cx="1708026" cy="460824"/>
              </a:xfrm>
            </p:grpSpPr>
            <p:sp>
              <p:nvSpPr>
                <p:cNvPr id="38" name="四角形: 角を丸くする 37">
                  <a:extLst>
                    <a:ext uri="{FF2B5EF4-FFF2-40B4-BE49-F238E27FC236}">
                      <a16:creationId xmlns:a16="http://schemas.microsoft.com/office/drawing/2014/main" id="{CA74F12D-9712-4561-AF09-F72366C8D1A7}"/>
                    </a:ext>
                  </a:extLst>
                </p:cNvPr>
                <p:cNvSpPr/>
                <p:nvPr/>
              </p:nvSpPr>
              <p:spPr>
                <a:xfrm>
                  <a:off x="2036720" y="4736496"/>
                  <a:ext cx="812711" cy="46082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3FAF5EC8-9050-445C-A463-C9A6999C35C0}"/>
                    </a:ext>
                  </a:extLst>
                </p:cNvPr>
                <p:cNvSpPr/>
                <p:nvPr/>
              </p:nvSpPr>
              <p:spPr>
                <a:xfrm>
                  <a:off x="2889955" y="4736496"/>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grpSp>
          <p:sp>
            <p:nvSpPr>
              <p:cNvPr id="29" name="テキスト ボックス 28">
                <a:extLst>
                  <a:ext uri="{FF2B5EF4-FFF2-40B4-BE49-F238E27FC236}">
                    <a16:creationId xmlns:a16="http://schemas.microsoft.com/office/drawing/2014/main" id="{610D447D-E565-4111-A230-D3B47624DB01}"/>
                  </a:ext>
                </a:extLst>
              </p:cNvPr>
              <p:cNvSpPr txBox="1"/>
              <p:nvPr/>
            </p:nvSpPr>
            <p:spPr>
              <a:xfrm>
                <a:off x="5613820" y="4572167"/>
                <a:ext cx="532918" cy="338554"/>
              </a:xfrm>
              <a:prstGeom prst="rect">
                <a:avLst/>
              </a:prstGeom>
              <a:noFill/>
            </p:spPr>
            <p:txBody>
              <a:bodyPr wrap="square" rtlCol="0">
                <a:spAutoFit/>
              </a:bodyPr>
              <a:lstStyle/>
              <a:p>
                <a:r>
                  <a:rPr lang="en-US" altLang="ja-JP" sz="1600" dirty="0"/>
                  <a:t>51</a:t>
                </a:r>
                <a:endParaRPr kumimoji="1" lang="ja-JP" altLang="en-US" sz="1600" dirty="0"/>
              </a:p>
            </p:txBody>
          </p:sp>
          <p:sp>
            <p:nvSpPr>
              <p:cNvPr id="30" name="正方形/長方形 29">
                <a:extLst>
                  <a:ext uri="{FF2B5EF4-FFF2-40B4-BE49-F238E27FC236}">
                    <a16:creationId xmlns:a16="http://schemas.microsoft.com/office/drawing/2014/main" id="{67626349-9956-405E-9846-F77CADA223D4}"/>
                  </a:ext>
                </a:extLst>
              </p:cNvPr>
              <p:cNvSpPr/>
              <p:nvPr/>
            </p:nvSpPr>
            <p:spPr>
              <a:xfrm>
                <a:off x="6392404" y="5072380"/>
                <a:ext cx="854791" cy="460824"/>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20150</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a:extLst>
                  <a:ext uri="{FF2B5EF4-FFF2-40B4-BE49-F238E27FC236}">
                    <a16:creationId xmlns:a16="http://schemas.microsoft.com/office/drawing/2014/main" id="{4072DF02-BA03-4EAC-9D38-392C3E110EAE}"/>
                  </a:ext>
                </a:extLst>
              </p:cNvPr>
              <p:cNvSpPr/>
              <p:nvPr/>
            </p:nvSpPr>
            <p:spPr>
              <a:xfrm>
                <a:off x="7287719" y="5069972"/>
                <a:ext cx="854791" cy="460824"/>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32" name="吹き出し: 四角形 31">
                <a:extLst>
                  <a:ext uri="{FF2B5EF4-FFF2-40B4-BE49-F238E27FC236}">
                    <a16:creationId xmlns:a16="http://schemas.microsoft.com/office/drawing/2014/main" id="{F083DC92-99AC-4D4E-B93E-F03681291AD3}"/>
                  </a:ext>
                </a:extLst>
              </p:cNvPr>
              <p:cNvSpPr/>
              <p:nvPr/>
            </p:nvSpPr>
            <p:spPr>
              <a:xfrm>
                <a:off x="1054171" y="4305030"/>
                <a:ext cx="2403300" cy="1266825"/>
              </a:xfrm>
              <a:prstGeom prst="wedgeRectCallout">
                <a:avLst>
                  <a:gd name="adj1" fmla="val 129576"/>
                  <a:gd name="adj2" fmla="val -35996"/>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50</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にはすでにデータが格納されていたので＋１ずつ進んで空のバケットに格納する</a:t>
                </a:r>
              </a:p>
            </p:txBody>
          </p:sp>
          <p:sp>
            <p:nvSpPr>
              <p:cNvPr id="33" name="正方形/長方形 32">
                <a:extLst>
                  <a:ext uri="{FF2B5EF4-FFF2-40B4-BE49-F238E27FC236}">
                    <a16:creationId xmlns:a16="http://schemas.microsoft.com/office/drawing/2014/main" id="{60282206-B179-429C-B5CD-D89FBAB6E719}"/>
                  </a:ext>
                </a:extLst>
              </p:cNvPr>
              <p:cNvSpPr/>
              <p:nvPr/>
            </p:nvSpPr>
            <p:spPr>
              <a:xfrm>
                <a:off x="6391802" y="4511779"/>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14851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a:extLst>
                  <a:ext uri="{FF2B5EF4-FFF2-40B4-BE49-F238E27FC236}">
                    <a16:creationId xmlns:a16="http://schemas.microsoft.com/office/drawing/2014/main" id="{FF218890-6A63-490F-AC55-83B90C6626FB}"/>
                  </a:ext>
                </a:extLst>
              </p:cNvPr>
              <p:cNvSpPr/>
              <p:nvPr/>
            </p:nvSpPr>
            <p:spPr>
              <a:xfrm>
                <a:off x="7287117" y="4509371"/>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もも</a:t>
                </a:r>
              </a:p>
            </p:txBody>
          </p:sp>
          <p:sp>
            <p:nvSpPr>
              <p:cNvPr id="35" name="テキスト ボックス 34">
                <a:extLst>
                  <a:ext uri="{FF2B5EF4-FFF2-40B4-BE49-F238E27FC236}">
                    <a16:creationId xmlns:a16="http://schemas.microsoft.com/office/drawing/2014/main" id="{8276D25B-BFCE-42C6-9312-FE4DEC5CE067}"/>
                  </a:ext>
                </a:extLst>
              </p:cNvPr>
              <p:cNvSpPr txBox="1"/>
              <p:nvPr/>
            </p:nvSpPr>
            <p:spPr>
              <a:xfrm>
                <a:off x="5613820" y="5131107"/>
                <a:ext cx="532918" cy="338554"/>
              </a:xfrm>
              <a:prstGeom prst="rect">
                <a:avLst/>
              </a:prstGeom>
              <a:noFill/>
            </p:spPr>
            <p:txBody>
              <a:bodyPr wrap="square" rtlCol="0">
                <a:spAutoFit/>
              </a:bodyPr>
              <a:lstStyle/>
              <a:p>
                <a:r>
                  <a:rPr lang="en-US" altLang="ja-JP" sz="1600" dirty="0"/>
                  <a:t>52</a:t>
                </a:r>
                <a:endParaRPr kumimoji="1" lang="ja-JP" altLang="en-US" sz="1600" dirty="0"/>
              </a:p>
            </p:txBody>
          </p:sp>
          <p:cxnSp>
            <p:nvCxnSpPr>
              <p:cNvPr id="36" name="コネクタ: 曲線 35">
                <a:extLst>
                  <a:ext uri="{FF2B5EF4-FFF2-40B4-BE49-F238E27FC236}">
                    <a16:creationId xmlns:a16="http://schemas.microsoft.com/office/drawing/2014/main" id="{49E721A8-CCD4-41C3-8A37-20D64483150A}"/>
                  </a:ext>
                </a:extLst>
              </p:cNvPr>
              <p:cNvCxnSpPr>
                <a:stCxn id="22" idx="1"/>
                <a:endCxn id="29" idx="1"/>
              </p:cNvCxnSpPr>
              <p:nvPr/>
            </p:nvCxnSpPr>
            <p:spPr>
              <a:xfrm rot="10800000" flipV="1">
                <a:off x="5613821" y="4179182"/>
                <a:ext cx="4747" cy="562262"/>
              </a:xfrm>
              <a:prstGeom prst="curvedConnector3">
                <a:avLst>
                  <a:gd name="adj1" fmla="val 49156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曲線 36">
                <a:extLst>
                  <a:ext uri="{FF2B5EF4-FFF2-40B4-BE49-F238E27FC236}">
                    <a16:creationId xmlns:a16="http://schemas.microsoft.com/office/drawing/2014/main" id="{7288D98D-1A05-45C8-B26C-BE73606A0D03}"/>
                  </a:ext>
                </a:extLst>
              </p:cNvPr>
              <p:cNvCxnSpPr>
                <a:cxnSpLocks/>
                <a:stCxn id="29" idx="1"/>
                <a:endCxn id="35" idx="1"/>
              </p:cNvCxnSpPr>
              <p:nvPr/>
            </p:nvCxnSpPr>
            <p:spPr>
              <a:xfrm rot="10800000" flipV="1">
                <a:off x="5613820" y="4741444"/>
                <a:ext cx="12700" cy="558940"/>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64479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1F927-E7C9-47E0-91B2-8E9DAAC6366F}"/>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BE942CEA-F56E-4780-A880-064EF8B93B5F}"/>
              </a:ext>
            </a:extLst>
          </p:cNvPr>
          <p:cNvSpPr>
            <a:spLocks noGrp="1"/>
          </p:cNvSpPr>
          <p:nvPr>
            <p:ph idx="1"/>
          </p:nvPr>
        </p:nvSpPr>
        <p:spPr/>
        <p:txBody>
          <a:bodyPr/>
          <a:lstStyle/>
          <a:p>
            <a:pPr marL="457200" indent="-457200">
              <a:buFont typeface="+mj-lt"/>
              <a:buAutoNum type="alphaUcParenR" startAt="2"/>
            </a:pPr>
            <a:r>
              <a:rPr kumimoji="1" lang="ja-JP" altLang="en-US" sz="2000" dirty="0"/>
              <a:t>二重ハッシュ法</a:t>
            </a:r>
            <a:endParaRPr kumimoji="1" lang="en-US" altLang="ja-JP" sz="2000" dirty="0"/>
          </a:p>
          <a:p>
            <a:pPr>
              <a:buFont typeface="+mj-lt"/>
              <a:buAutoNum type="alphaUcParenR" startAt="2"/>
            </a:pPr>
            <a:endParaRPr kumimoji="1" lang="ja-JP" altLang="en-US" dirty="0"/>
          </a:p>
        </p:txBody>
      </p:sp>
      <p:sp>
        <p:nvSpPr>
          <p:cNvPr id="5" name="正方形/長方形 4">
            <a:extLst>
              <a:ext uri="{FF2B5EF4-FFF2-40B4-BE49-F238E27FC236}">
                <a16:creationId xmlns:a16="http://schemas.microsoft.com/office/drawing/2014/main" id="{9FDD3AF2-C438-41C0-81EA-D7CC97DE0C48}"/>
              </a:ext>
            </a:extLst>
          </p:cNvPr>
          <p:cNvSpPr/>
          <p:nvPr/>
        </p:nvSpPr>
        <p:spPr>
          <a:xfrm>
            <a:off x="457200" y="1558482"/>
            <a:ext cx="8229599" cy="483720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30D88132-FAC2-464C-9AF1-B63FD60A21E4}"/>
              </a:ext>
            </a:extLst>
          </p:cNvPr>
          <p:cNvSpPr/>
          <p:nvPr/>
        </p:nvSpPr>
        <p:spPr>
          <a:xfrm>
            <a:off x="6334813" y="3019951"/>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367BC288-710C-47BE-8BCB-4A1CE5253834}"/>
              </a:ext>
            </a:extLst>
          </p:cNvPr>
          <p:cNvSpPr/>
          <p:nvPr/>
        </p:nvSpPr>
        <p:spPr>
          <a:xfrm>
            <a:off x="7230128" y="3017543"/>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6F9C847-9D63-481B-9A12-09D8335605B9}"/>
              </a:ext>
            </a:extLst>
          </p:cNvPr>
          <p:cNvSpPr txBox="1"/>
          <p:nvPr/>
        </p:nvSpPr>
        <p:spPr>
          <a:xfrm>
            <a:off x="7296424" y="2431346"/>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4" name="テキスト ボックス 13">
            <a:extLst>
              <a:ext uri="{FF2B5EF4-FFF2-40B4-BE49-F238E27FC236}">
                <a16:creationId xmlns:a16="http://schemas.microsoft.com/office/drawing/2014/main" id="{F158454F-C5D4-4037-BCCB-E8511228CF8B}"/>
              </a:ext>
            </a:extLst>
          </p:cNvPr>
          <p:cNvSpPr txBox="1"/>
          <p:nvPr/>
        </p:nvSpPr>
        <p:spPr>
          <a:xfrm>
            <a:off x="6491003" y="2433712"/>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6" name="テキスト ボックス 15">
            <a:extLst>
              <a:ext uri="{FF2B5EF4-FFF2-40B4-BE49-F238E27FC236}">
                <a16:creationId xmlns:a16="http://schemas.microsoft.com/office/drawing/2014/main" id="{A7AC5263-BCA5-407D-8763-3E60CF2B56FD}"/>
              </a:ext>
            </a:extLst>
          </p:cNvPr>
          <p:cNvSpPr txBox="1"/>
          <p:nvPr/>
        </p:nvSpPr>
        <p:spPr>
          <a:xfrm>
            <a:off x="7019736" y="269332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B0D31630-4055-421F-B7CD-3444B7999AE2}"/>
              </a:ext>
            </a:extLst>
          </p:cNvPr>
          <p:cNvCxnSpPr>
            <a:cxnSpLocks/>
          </p:cNvCxnSpPr>
          <p:nvPr/>
        </p:nvCxnSpPr>
        <p:spPr>
          <a:xfrm>
            <a:off x="6037223" y="2304482"/>
            <a:ext cx="8088" cy="3902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13FC818-57E1-49E3-B3BF-59EE78477EBD}"/>
              </a:ext>
            </a:extLst>
          </p:cNvPr>
          <p:cNvCxnSpPr>
            <a:cxnSpLocks/>
          </p:cNvCxnSpPr>
          <p:nvPr/>
        </p:nvCxnSpPr>
        <p:spPr>
          <a:xfrm>
            <a:off x="8274396" y="2309122"/>
            <a:ext cx="0" cy="38308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0E48E9B-76C6-407A-B1A4-4089B8E01E0C}"/>
              </a:ext>
            </a:extLst>
          </p:cNvPr>
          <p:cNvSpPr txBox="1"/>
          <p:nvPr/>
        </p:nvSpPr>
        <p:spPr>
          <a:xfrm>
            <a:off x="6340521" y="1916286"/>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22" name="テキスト ボックス 21">
            <a:extLst>
              <a:ext uri="{FF2B5EF4-FFF2-40B4-BE49-F238E27FC236}">
                <a16:creationId xmlns:a16="http://schemas.microsoft.com/office/drawing/2014/main" id="{D9E332AE-658B-4839-A23C-6F4AC56C28FB}"/>
              </a:ext>
            </a:extLst>
          </p:cNvPr>
          <p:cNvSpPr txBox="1"/>
          <p:nvPr/>
        </p:nvSpPr>
        <p:spPr>
          <a:xfrm>
            <a:off x="5561578" y="3078678"/>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24" name="テキスト ボックス 23">
            <a:extLst>
              <a:ext uri="{FF2B5EF4-FFF2-40B4-BE49-F238E27FC236}">
                <a16:creationId xmlns:a16="http://schemas.microsoft.com/office/drawing/2014/main" id="{DA2F19DB-5D36-4D17-8C30-6DA755276FAB}"/>
              </a:ext>
            </a:extLst>
          </p:cNvPr>
          <p:cNvSpPr txBox="1"/>
          <p:nvPr/>
        </p:nvSpPr>
        <p:spPr>
          <a:xfrm>
            <a:off x="5556831" y="2754895"/>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25" name="コネクタ: 曲線 24">
            <a:extLst>
              <a:ext uri="{FF2B5EF4-FFF2-40B4-BE49-F238E27FC236}">
                <a16:creationId xmlns:a16="http://schemas.microsoft.com/office/drawing/2014/main" id="{B6A2DD8D-FE93-4728-B61A-89DFA98470AA}"/>
              </a:ext>
            </a:extLst>
          </p:cNvPr>
          <p:cNvCxnSpPr>
            <a:cxnSpLocks/>
            <a:stCxn id="39" idx="3"/>
            <a:endCxn id="22" idx="1"/>
          </p:cNvCxnSpPr>
          <p:nvPr/>
        </p:nvCxnSpPr>
        <p:spPr>
          <a:xfrm>
            <a:off x="2658369" y="3241509"/>
            <a:ext cx="2903209" cy="644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四角形: 角を丸くする 25">
            <a:extLst>
              <a:ext uri="{FF2B5EF4-FFF2-40B4-BE49-F238E27FC236}">
                <a16:creationId xmlns:a16="http://schemas.microsoft.com/office/drawing/2014/main" id="{E3B6C71A-1D5C-4ED4-80C8-5A219399634B}"/>
              </a:ext>
            </a:extLst>
          </p:cNvPr>
          <p:cNvSpPr/>
          <p:nvPr/>
        </p:nvSpPr>
        <p:spPr>
          <a:xfrm>
            <a:off x="3055600" y="2753742"/>
            <a:ext cx="1730510" cy="848293"/>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sp>
        <p:nvSpPr>
          <p:cNvPr id="27" name="テキスト ボックス 26">
            <a:extLst>
              <a:ext uri="{FF2B5EF4-FFF2-40B4-BE49-F238E27FC236}">
                <a16:creationId xmlns:a16="http://schemas.microsoft.com/office/drawing/2014/main" id="{0FBF7407-CB33-4DBD-8528-669E4B97CE36}"/>
              </a:ext>
            </a:extLst>
          </p:cNvPr>
          <p:cNvSpPr txBox="1"/>
          <p:nvPr/>
        </p:nvSpPr>
        <p:spPr>
          <a:xfrm>
            <a:off x="5396726" y="1916286"/>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grpSp>
        <p:nvGrpSpPr>
          <p:cNvPr id="28" name="グループ化 27">
            <a:extLst>
              <a:ext uri="{FF2B5EF4-FFF2-40B4-BE49-F238E27FC236}">
                <a16:creationId xmlns:a16="http://schemas.microsoft.com/office/drawing/2014/main" id="{30C2C9F3-01DD-4EB4-9596-AD8DFD6A8DE4}"/>
              </a:ext>
            </a:extLst>
          </p:cNvPr>
          <p:cNvGrpSpPr/>
          <p:nvPr/>
        </p:nvGrpSpPr>
        <p:grpSpPr>
          <a:xfrm>
            <a:off x="950343" y="3011097"/>
            <a:ext cx="1708026" cy="460824"/>
            <a:chOff x="2036720" y="4736496"/>
            <a:chExt cx="1708026" cy="460824"/>
          </a:xfrm>
        </p:grpSpPr>
        <p:sp>
          <p:nvSpPr>
            <p:cNvPr id="38" name="四角形: 角を丸くする 37">
              <a:extLst>
                <a:ext uri="{FF2B5EF4-FFF2-40B4-BE49-F238E27FC236}">
                  <a16:creationId xmlns:a16="http://schemas.microsoft.com/office/drawing/2014/main" id="{CA74F12D-9712-4561-AF09-F72366C8D1A7}"/>
                </a:ext>
              </a:extLst>
            </p:cNvPr>
            <p:cNvSpPr/>
            <p:nvPr/>
          </p:nvSpPr>
          <p:spPr>
            <a:xfrm>
              <a:off x="2036720" y="4736496"/>
              <a:ext cx="812711" cy="46082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3FAF5EC8-9050-445C-A463-C9A6999C35C0}"/>
                </a:ext>
              </a:extLst>
            </p:cNvPr>
            <p:cNvSpPr/>
            <p:nvPr/>
          </p:nvSpPr>
          <p:spPr>
            <a:xfrm>
              <a:off x="2889955" y="4736496"/>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grpSp>
      <p:sp>
        <p:nvSpPr>
          <p:cNvPr id="29" name="テキスト ボックス 28">
            <a:extLst>
              <a:ext uri="{FF2B5EF4-FFF2-40B4-BE49-F238E27FC236}">
                <a16:creationId xmlns:a16="http://schemas.microsoft.com/office/drawing/2014/main" id="{610D447D-E565-4111-A230-D3B47624DB01}"/>
              </a:ext>
            </a:extLst>
          </p:cNvPr>
          <p:cNvSpPr txBox="1"/>
          <p:nvPr/>
        </p:nvSpPr>
        <p:spPr>
          <a:xfrm>
            <a:off x="5556831" y="3640940"/>
            <a:ext cx="532918" cy="338554"/>
          </a:xfrm>
          <a:prstGeom prst="rect">
            <a:avLst/>
          </a:prstGeom>
          <a:noFill/>
        </p:spPr>
        <p:txBody>
          <a:bodyPr wrap="square" rtlCol="0">
            <a:spAutoFit/>
          </a:bodyPr>
          <a:lstStyle/>
          <a:p>
            <a:r>
              <a:rPr lang="en-US" altLang="ja-JP" sz="1600" dirty="0"/>
              <a:t>51</a:t>
            </a:r>
            <a:endParaRPr kumimoji="1" lang="ja-JP" altLang="en-US" sz="1600" dirty="0"/>
          </a:p>
        </p:txBody>
      </p:sp>
      <p:sp>
        <p:nvSpPr>
          <p:cNvPr id="33" name="正方形/長方形 32">
            <a:extLst>
              <a:ext uri="{FF2B5EF4-FFF2-40B4-BE49-F238E27FC236}">
                <a16:creationId xmlns:a16="http://schemas.microsoft.com/office/drawing/2014/main" id="{60282206-B179-429C-B5CD-D89FBAB6E719}"/>
              </a:ext>
            </a:extLst>
          </p:cNvPr>
          <p:cNvSpPr/>
          <p:nvPr/>
        </p:nvSpPr>
        <p:spPr>
          <a:xfrm>
            <a:off x="6334813" y="3580552"/>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14851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a:extLst>
              <a:ext uri="{FF2B5EF4-FFF2-40B4-BE49-F238E27FC236}">
                <a16:creationId xmlns:a16="http://schemas.microsoft.com/office/drawing/2014/main" id="{FF218890-6A63-490F-AC55-83B90C6626FB}"/>
              </a:ext>
            </a:extLst>
          </p:cNvPr>
          <p:cNvSpPr/>
          <p:nvPr/>
        </p:nvSpPr>
        <p:spPr>
          <a:xfrm>
            <a:off x="7230128" y="3578144"/>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もも</a:t>
            </a:r>
          </a:p>
        </p:txBody>
      </p:sp>
      <p:sp>
        <p:nvSpPr>
          <p:cNvPr id="35" name="テキスト ボックス 34">
            <a:extLst>
              <a:ext uri="{FF2B5EF4-FFF2-40B4-BE49-F238E27FC236}">
                <a16:creationId xmlns:a16="http://schemas.microsoft.com/office/drawing/2014/main" id="{8276D25B-BFCE-42C6-9312-FE4DEC5CE067}"/>
              </a:ext>
            </a:extLst>
          </p:cNvPr>
          <p:cNvSpPr txBox="1"/>
          <p:nvPr/>
        </p:nvSpPr>
        <p:spPr>
          <a:xfrm>
            <a:off x="5556831" y="4199880"/>
            <a:ext cx="532918" cy="338554"/>
          </a:xfrm>
          <a:prstGeom prst="rect">
            <a:avLst/>
          </a:prstGeom>
          <a:noFill/>
        </p:spPr>
        <p:txBody>
          <a:bodyPr wrap="square" rtlCol="0">
            <a:spAutoFit/>
          </a:bodyPr>
          <a:lstStyle/>
          <a:p>
            <a:r>
              <a:rPr lang="en-US" altLang="ja-JP" sz="1600" dirty="0"/>
              <a:t>52</a:t>
            </a:r>
            <a:endParaRPr kumimoji="1" lang="ja-JP" altLang="en-US" sz="1600" dirty="0"/>
          </a:p>
        </p:txBody>
      </p:sp>
      <p:cxnSp>
        <p:nvCxnSpPr>
          <p:cNvPr id="36" name="コネクタ: 曲線 35">
            <a:extLst>
              <a:ext uri="{FF2B5EF4-FFF2-40B4-BE49-F238E27FC236}">
                <a16:creationId xmlns:a16="http://schemas.microsoft.com/office/drawing/2014/main" id="{49E721A8-CCD4-41C3-8A37-20D64483150A}"/>
              </a:ext>
            </a:extLst>
          </p:cNvPr>
          <p:cNvCxnSpPr>
            <a:cxnSpLocks/>
            <a:stCxn id="22" idx="1"/>
            <a:endCxn id="35" idx="1"/>
          </p:cNvCxnSpPr>
          <p:nvPr/>
        </p:nvCxnSpPr>
        <p:spPr>
          <a:xfrm rot="10800000" flipV="1">
            <a:off x="5556832" y="3247955"/>
            <a:ext cx="4747" cy="1121202"/>
          </a:xfrm>
          <a:prstGeom prst="curvedConnector3">
            <a:avLst>
              <a:gd name="adj1" fmla="val 103333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曲線 36">
            <a:extLst>
              <a:ext uri="{FF2B5EF4-FFF2-40B4-BE49-F238E27FC236}">
                <a16:creationId xmlns:a16="http://schemas.microsoft.com/office/drawing/2014/main" id="{7288D98D-1A05-45C8-B26C-BE73606A0D03}"/>
              </a:ext>
            </a:extLst>
          </p:cNvPr>
          <p:cNvCxnSpPr>
            <a:cxnSpLocks/>
            <a:stCxn id="35" idx="1"/>
            <a:endCxn id="51" idx="1"/>
          </p:cNvCxnSpPr>
          <p:nvPr/>
        </p:nvCxnSpPr>
        <p:spPr>
          <a:xfrm rot="10800000" flipH="1" flipV="1">
            <a:off x="5556831" y="4369156"/>
            <a:ext cx="9630" cy="1131139"/>
          </a:xfrm>
          <a:prstGeom prst="curvedConnector3">
            <a:avLst>
              <a:gd name="adj1" fmla="val -4450935"/>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8FA05EB-FDA4-4353-9264-6FC019643A55}"/>
              </a:ext>
            </a:extLst>
          </p:cNvPr>
          <p:cNvSpPr/>
          <p:nvPr/>
        </p:nvSpPr>
        <p:spPr>
          <a:xfrm>
            <a:off x="6346710" y="4129756"/>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37852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a:extLst>
              <a:ext uri="{FF2B5EF4-FFF2-40B4-BE49-F238E27FC236}">
                <a16:creationId xmlns:a16="http://schemas.microsoft.com/office/drawing/2014/main" id="{318961E0-08EB-45FA-BDE8-03D092A3277F}"/>
              </a:ext>
            </a:extLst>
          </p:cNvPr>
          <p:cNvSpPr/>
          <p:nvPr/>
        </p:nvSpPr>
        <p:spPr>
          <a:xfrm>
            <a:off x="7242025" y="4127348"/>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かき</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正方形/長方形 42">
            <a:extLst>
              <a:ext uri="{FF2B5EF4-FFF2-40B4-BE49-F238E27FC236}">
                <a16:creationId xmlns:a16="http://schemas.microsoft.com/office/drawing/2014/main" id="{218013E4-7E8E-4E69-A8B3-703B7B44DCD3}"/>
              </a:ext>
            </a:extLst>
          </p:cNvPr>
          <p:cNvSpPr/>
          <p:nvPr/>
        </p:nvSpPr>
        <p:spPr>
          <a:xfrm>
            <a:off x="6334813" y="5256977"/>
            <a:ext cx="854791" cy="460824"/>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2</a:t>
            </a: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0150</a:t>
            </a:r>
          </a:p>
        </p:txBody>
      </p:sp>
      <p:sp>
        <p:nvSpPr>
          <p:cNvPr id="44" name="正方形/長方形 43">
            <a:extLst>
              <a:ext uri="{FF2B5EF4-FFF2-40B4-BE49-F238E27FC236}">
                <a16:creationId xmlns:a16="http://schemas.microsoft.com/office/drawing/2014/main" id="{8DE90D99-CD61-4E06-87E5-636A59A81F77}"/>
              </a:ext>
            </a:extLst>
          </p:cNvPr>
          <p:cNvSpPr/>
          <p:nvPr/>
        </p:nvSpPr>
        <p:spPr>
          <a:xfrm>
            <a:off x="7230128" y="5254569"/>
            <a:ext cx="854791" cy="460824"/>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47" name="正方形/長方形 46">
            <a:extLst>
              <a:ext uri="{FF2B5EF4-FFF2-40B4-BE49-F238E27FC236}">
                <a16:creationId xmlns:a16="http://schemas.microsoft.com/office/drawing/2014/main" id="{70573537-AA0B-41D3-912A-0464FE771B41}"/>
              </a:ext>
            </a:extLst>
          </p:cNvPr>
          <p:cNvSpPr/>
          <p:nvPr/>
        </p:nvSpPr>
        <p:spPr>
          <a:xfrm>
            <a:off x="6334813" y="4692172"/>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26953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正方形/長方形 47">
            <a:extLst>
              <a:ext uri="{FF2B5EF4-FFF2-40B4-BE49-F238E27FC236}">
                <a16:creationId xmlns:a16="http://schemas.microsoft.com/office/drawing/2014/main" id="{ECCBF30D-3CE1-497B-9BB1-FB814B750800}"/>
              </a:ext>
            </a:extLst>
          </p:cNvPr>
          <p:cNvSpPr/>
          <p:nvPr/>
        </p:nvSpPr>
        <p:spPr>
          <a:xfrm>
            <a:off x="7230128" y="4689764"/>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オレンジ</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テキスト ボックス 48">
            <a:extLst>
              <a:ext uri="{FF2B5EF4-FFF2-40B4-BE49-F238E27FC236}">
                <a16:creationId xmlns:a16="http://schemas.microsoft.com/office/drawing/2014/main" id="{0572E0A8-D7BB-45BE-9841-7CB6168DEBF2}"/>
              </a:ext>
            </a:extLst>
          </p:cNvPr>
          <p:cNvSpPr txBox="1"/>
          <p:nvPr/>
        </p:nvSpPr>
        <p:spPr>
          <a:xfrm>
            <a:off x="7029682" y="5866731"/>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0" name="テキスト ボックス 49">
            <a:extLst>
              <a:ext uri="{FF2B5EF4-FFF2-40B4-BE49-F238E27FC236}">
                <a16:creationId xmlns:a16="http://schemas.microsoft.com/office/drawing/2014/main" id="{223C7E36-85B5-42C8-929F-40673628CD8A}"/>
              </a:ext>
            </a:extLst>
          </p:cNvPr>
          <p:cNvSpPr txBox="1"/>
          <p:nvPr/>
        </p:nvSpPr>
        <p:spPr>
          <a:xfrm>
            <a:off x="5567238" y="4763280"/>
            <a:ext cx="532918" cy="338554"/>
          </a:xfrm>
          <a:prstGeom prst="rect">
            <a:avLst/>
          </a:prstGeom>
          <a:noFill/>
        </p:spPr>
        <p:txBody>
          <a:bodyPr wrap="square" rtlCol="0">
            <a:spAutoFit/>
          </a:bodyPr>
          <a:lstStyle/>
          <a:p>
            <a:r>
              <a:rPr lang="en-US" altLang="ja-JP" sz="1600" dirty="0"/>
              <a:t>53</a:t>
            </a:r>
            <a:endParaRPr kumimoji="1" lang="ja-JP" altLang="en-US" sz="1600" dirty="0"/>
          </a:p>
        </p:txBody>
      </p:sp>
      <p:sp>
        <p:nvSpPr>
          <p:cNvPr id="51" name="テキスト ボックス 50">
            <a:extLst>
              <a:ext uri="{FF2B5EF4-FFF2-40B4-BE49-F238E27FC236}">
                <a16:creationId xmlns:a16="http://schemas.microsoft.com/office/drawing/2014/main" id="{BE41DE76-E2B6-401F-AE9C-E7E6BDF4D382}"/>
              </a:ext>
            </a:extLst>
          </p:cNvPr>
          <p:cNvSpPr txBox="1"/>
          <p:nvPr/>
        </p:nvSpPr>
        <p:spPr>
          <a:xfrm>
            <a:off x="5566461" y="5331019"/>
            <a:ext cx="532918" cy="338554"/>
          </a:xfrm>
          <a:prstGeom prst="rect">
            <a:avLst/>
          </a:prstGeom>
          <a:noFill/>
        </p:spPr>
        <p:txBody>
          <a:bodyPr wrap="square" rtlCol="0">
            <a:spAutoFit/>
          </a:bodyPr>
          <a:lstStyle/>
          <a:p>
            <a:r>
              <a:rPr lang="en-US" altLang="ja-JP" sz="1600" dirty="0"/>
              <a:t>54</a:t>
            </a:r>
            <a:endParaRPr kumimoji="1" lang="ja-JP" altLang="en-US" sz="1600" dirty="0"/>
          </a:p>
        </p:txBody>
      </p:sp>
      <p:grpSp>
        <p:nvGrpSpPr>
          <p:cNvPr id="65" name="グループ化 64">
            <a:extLst>
              <a:ext uri="{FF2B5EF4-FFF2-40B4-BE49-F238E27FC236}">
                <a16:creationId xmlns:a16="http://schemas.microsoft.com/office/drawing/2014/main" id="{5C4E1FB9-970D-4B5C-89A6-D7DFDD1E77B7}"/>
              </a:ext>
            </a:extLst>
          </p:cNvPr>
          <p:cNvGrpSpPr/>
          <p:nvPr/>
        </p:nvGrpSpPr>
        <p:grpSpPr>
          <a:xfrm>
            <a:off x="2428875" y="3812189"/>
            <a:ext cx="1836189" cy="1759935"/>
            <a:chOff x="2428875" y="3812190"/>
            <a:chExt cx="1836189" cy="1134118"/>
          </a:xfrm>
        </p:grpSpPr>
        <p:sp>
          <p:nvSpPr>
            <p:cNvPr id="63" name="吹き出し: 角を丸めた四角形 62">
              <a:extLst>
                <a:ext uri="{FF2B5EF4-FFF2-40B4-BE49-F238E27FC236}">
                  <a16:creationId xmlns:a16="http://schemas.microsoft.com/office/drawing/2014/main" id="{9AD7E58E-1AD4-4B1C-8569-A496EB20AC1F}"/>
                </a:ext>
              </a:extLst>
            </p:cNvPr>
            <p:cNvSpPr/>
            <p:nvPr/>
          </p:nvSpPr>
          <p:spPr>
            <a:xfrm>
              <a:off x="2428875" y="3812190"/>
              <a:ext cx="1827299" cy="1131140"/>
            </a:xfrm>
            <a:prstGeom prst="wedgeRoundRectCallout">
              <a:avLst>
                <a:gd name="adj1" fmla="val 94208"/>
                <a:gd name="adj2" fmla="val -54244"/>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「２次ハッシュ関数」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吹き出し: 角を丸めた四角形 63">
              <a:extLst>
                <a:ext uri="{FF2B5EF4-FFF2-40B4-BE49-F238E27FC236}">
                  <a16:creationId xmlns:a16="http://schemas.microsoft.com/office/drawing/2014/main" id="{7F6A9516-4C5F-4721-B704-60CB2585094A}"/>
                </a:ext>
              </a:extLst>
            </p:cNvPr>
            <p:cNvSpPr/>
            <p:nvPr/>
          </p:nvSpPr>
          <p:spPr>
            <a:xfrm>
              <a:off x="2437765" y="3815168"/>
              <a:ext cx="1827299" cy="1131140"/>
            </a:xfrm>
            <a:prstGeom prst="wedgeRoundRectCallout">
              <a:avLst>
                <a:gd name="adj1" fmla="val 95250"/>
                <a:gd name="adj2" fmla="val 15014"/>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「２次ハッシュ関数」</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2</a:t>
              </a: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上記の結果で＋２ずつ後ろへ下がる</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734898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71F927-E7C9-47E0-91B2-8E9DAAC6366F}"/>
              </a:ext>
            </a:extLst>
          </p:cNvPr>
          <p:cNvSpPr>
            <a:spLocks noGrp="1"/>
          </p:cNvSpPr>
          <p:nvPr>
            <p:ph type="title"/>
          </p:nvPr>
        </p:nvSpPr>
        <p:spPr/>
        <p:txBody>
          <a:bodyPr/>
          <a:lstStyle/>
          <a:p>
            <a:r>
              <a:rPr lang="ja-JP" altLang="en-US" dirty="0"/>
              <a:t>３．ハッシュリスト </a:t>
            </a:r>
            <a:r>
              <a:rPr lang="en-US" altLang="ja-JP" dirty="0"/>
              <a:t>– </a:t>
            </a:r>
            <a:r>
              <a:rPr lang="ja-JP" altLang="en-US" dirty="0"/>
              <a:t>ハッシュの競合処理</a:t>
            </a:r>
            <a:endParaRPr kumimoji="1" lang="ja-JP" altLang="en-US" dirty="0"/>
          </a:p>
        </p:txBody>
      </p:sp>
      <p:sp>
        <p:nvSpPr>
          <p:cNvPr id="3" name="コンテンツ プレースホルダー 2">
            <a:extLst>
              <a:ext uri="{FF2B5EF4-FFF2-40B4-BE49-F238E27FC236}">
                <a16:creationId xmlns:a16="http://schemas.microsoft.com/office/drawing/2014/main" id="{BE942CEA-F56E-4780-A880-064EF8B93B5F}"/>
              </a:ext>
            </a:extLst>
          </p:cNvPr>
          <p:cNvSpPr>
            <a:spLocks noGrp="1"/>
          </p:cNvSpPr>
          <p:nvPr>
            <p:ph idx="1"/>
          </p:nvPr>
        </p:nvSpPr>
        <p:spPr/>
        <p:txBody>
          <a:bodyPr/>
          <a:lstStyle/>
          <a:p>
            <a:pPr marL="457200" indent="-457200">
              <a:buFont typeface="+mj-lt"/>
              <a:buAutoNum type="alphaUcParenR" startAt="3"/>
            </a:pPr>
            <a:r>
              <a:rPr lang="ja-JP" altLang="en-US" sz="2000" dirty="0"/>
              <a:t>マルチハッシュ</a:t>
            </a:r>
            <a:r>
              <a:rPr kumimoji="1" lang="ja-JP" altLang="en-US" sz="2000" dirty="0"/>
              <a:t>法</a:t>
            </a:r>
            <a:endParaRPr kumimoji="1" lang="en-US" altLang="ja-JP" sz="2000" dirty="0"/>
          </a:p>
          <a:p>
            <a:pPr>
              <a:buFont typeface="+mj-lt"/>
              <a:buAutoNum type="alphaUcParenR" startAt="3"/>
            </a:pPr>
            <a:endParaRPr kumimoji="1" lang="ja-JP" altLang="en-US" dirty="0"/>
          </a:p>
        </p:txBody>
      </p:sp>
      <p:sp>
        <p:nvSpPr>
          <p:cNvPr id="5" name="正方形/長方形 4">
            <a:extLst>
              <a:ext uri="{FF2B5EF4-FFF2-40B4-BE49-F238E27FC236}">
                <a16:creationId xmlns:a16="http://schemas.microsoft.com/office/drawing/2014/main" id="{9FDD3AF2-C438-41C0-81EA-D7CC97DE0C48}"/>
              </a:ext>
            </a:extLst>
          </p:cNvPr>
          <p:cNvSpPr/>
          <p:nvPr/>
        </p:nvSpPr>
        <p:spPr>
          <a:xfrm>
            <a:off x="457201" y="1554668"/>
            <a:ext cx="8229599" cy="5028693"/>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a:extLst>
              <a:ext uri="{FF2B5EF4-FFF2-40B4-BE49-F238E27FC236}">
                <a16:creationId xmlns:a16="http://schemas.microsoft.com/office/drawing/2014/main" id="{30D88132-FAC2-464C-9AF1-B63FD60A21E4}"/>
              </a:ext>
            </a:extLst>
          </p:cNvPr>
          <p:cNvSpPr/>
          <p:nvPr/>
        </p:nvSpPr>
        <p:spPr>
          <a:xfrm>
            <a:off x="6308537" y="3002457"/>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16750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367BC288-710C-47BE-8BCB-4A1CE5253834}"/>
              </a:ext>
            </a:extLst>
          </p:cNvPr>
          <p:cNvSpPr/>
          <p:nvPr/>
        </p:nvSpPr>
        <p:spPr>
          <a:xfrm>
            <a:off x="7203852" y="3000049"/>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ぶどう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86F9C847-9D63-481B-9A12-09D8335605B9}"/>
              </a:ext>
            </a:extLst>
          </p:cNvPr>
          <p:cNvSpPr txBox="1"/>
          <p:nvPr/>
        </p:nvSpPr>
        <p:spPr>
          <a:xfrm>
            <a:off x="7296425" y="2427533"/>
            <a:ext cx="712705" cy="277568"/>
          </a:xfrm>
          <a:prstGeom prst="rect">
            <a:avLst/>
          </a:prstGeom>
          <a:noFill/>
        </p:spPr>
        <p:txBody>
          <a:bodyPr wrap="square" rtlCol="0">
            <a:spAutoFit/>
          </a:bodyPr>
          <a:lstStyle/>
          <a:p>
            <a:r>
              <a:rPr kumimoji="1" lang="en-US" altLang="ja-JP" sz="1600" dirty="0">
                <a:solidFill>
                  <a:schemeClr val="tx2">
                    <a:lumMod val="60000"/>
                    <a:lumOff val="40000"/>
                  </a:schemeClr>
                </a:solidFill>
              </a:rPr>
              <a:t>value</a:t>
            </a:r>
            <a:endParaRPr kumimoji="1" lang="ja-JP" altLang="en-US" sz="1600" dirty="0">
              <a:solidFill>
                <a:schemeClr val="tx2">
                  <a:lumMod val="60000"/>
                  <a:lumOff val="40000"/>
                </a:schemeClr>
              </a:solidFill>
            </a:endParaRPr>
          </a:p>
        </p:txBody>
      </p:sp>
      <p:sp>
        <p:nvSpPr>
          <p:cNvPr id="14" name="テキスト ボックス 13">
            <a:extLst>
              <a:ext uri="{FF2B5EF4-FFF2-40B4-BE49-F238E27FC236}">
                <a16:creationId xmlns:a16="http://schemas.microsoft.com/office/drawing/2014/main" id="{F158454F-C5D4-4037-BCCB-E8511228CF8B}"/>
              </a:ext>
            </a:extLst>
          </p:cNvPr>
          <p:cNvSpPr txBox="1"/>
          <p:nvPr/>
        </p:nvSpPr>
        <p:spPr>
          <a:xfrm>
            <a:off x="6491004" y="2429899"/>
            <a:ext cx="532918" cy="277568"/>
          </a:xfrm>
          <a:prstGeom prst="rect">
            <a:avLst/>
          </a:prstGeom>
          <a:noFill/>
        </p:spPr>
        <p:txBody>
          <a:bodyPr wrap="square" rtlCol="0">
            <a:spAutoFit/>
          </a:bodyPr>
          <a:lstStyle/>
          <a:p>
            <a:r>
              <a:rPr kumimoji="1" lang="en-US" altLang="ja-JP" sz="1600" dirty="0">
                <a:solidFill>
                  <a:schemeClr val="accent3">
                    <a:lumMod val="75000"/>
                  </a:schemeClr>
                </a:solidFill>
              </a:rPr>
              <a:t>key</a:t>
            </a:r>
            <a:endParaRPr kumimoji="1" lang="ja-JP" altLang="en-US" sz="1600" dirty="0">
              <a:solidFill>
                <a:schemeClr val="accent3">
                  <a:lumMod val="75000"/>
                </a:schemeClr>
              </a:solidFill>
            </a:endParaRPr>
          </a:p>
        </p:txBody>
      </p:sp>
      <p:sp>
        <p:nvSpPr>
          <p:cNvPr id="15" name="テキスト ボックス 14">
            <a:extLst>
              <a:ext uri="{FF2B5EF4-FFF2-40B4-BE49-F238E27FC236}">
                <a16:creationId xmlns:a16="http://schemas.microsoft.com/office/drawing/2014/main" id="{2FBD9630-E5CD-471E-92FE-6FCFF8D06292}"/>
              </a:ext>
            </a:extLst>
          </p:cNvPr>
          <p:cNvSpPr txBox="1"/>
          <p:nvPr/>
        </p:nvSpPr>
        <p:spPr>
          <a:xfrm>
            <a:off x="7023627" y="4046961"/>
            <a:ext cx="488480" cy="357253"/>
          </a:xfrm>
          <a:prstGeom prst="rect">
            <a:avLst/>
          </a:prstGeom>
          <a:noFill/>
        </p:spPr>
        <p:txBody>
          <a:bodyPr vert="eaVert" wrap="square" rtlCol="0" anchor="b">
            <a:spAutoFit/>
          </a:bodyPr>
          <a:lstStyle/>
          <a:p>
            <a:pPr algn="ct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A7AC5263-BCA5-407D-8763-3E60CF2B56FD}"/>
              </a:ext>
            </a:extLst>
          </p:cNvPr>
          <p:cNvSpPr txBox="1"/>
          <p:nvPr/>
        </p:nvSpPr>
        <p:spPr>
          <a:xfrm>
            <a:off x="7019737" y="2689508"/>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B0D31630-4055-421F-B7CD-3444B7999AE2}"/>
              </a:ext>
            </a:extLst>
          </p:cNvPr>
          <p:cNvCxnSpPr>
            <a:cxnSpLocks/>
          </p:cNvCxnSpPr>
          <p:nvPr/>
        </p:nvCxnSpPr>
        <p:spPr>
          <a:xfrm>
            <a:off x="6037224" y="2300669"/>
            <a:ext cx="8088" cy="39022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13FC818-57E1-49E3-B3BF-59EE78477EBD}"/>
              </a:ext>
            </a:extLst>
          </p:cNvPr>
          <p:cNvCxnSpPr>
            <a:cxnSpLocks/>
          </p:cNvCxnSpPr>
          <p:nvPr/>
        </p:nvCxnSpPr>
        <p:spPr>
          <a:xfrm>
            <a:off x="8274397" y="2305309"/>
            <a:ext cx="0" cy="38308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0E48E9B-76C6-407A-B1A4-4089B8E01E0C}"/>
              </a:ext>
            </a:extLst>
          </p:cNvPr>
          <p:cNvSpPr txBox="1"/>
          <p:nvPr/>
        </p:nvSpPr>
        <p:spPr>
          <a:xfrm>
            <a:off x="6340522" y="1912473"/>
            <a:ext cx="1688672" cy="338554"/>
          </a:xfrm>
          <a:prstGeom prst="rect">
            <a:avLst/>
          </a:prstGeom>
          <a:noFill/>
        </p:spPr>
        <p:txBody>
          <a:bodyPr wrap="square" rtlCol="0">
            <a:spAutoFit/>
          </a:bodyPr>
          <a:lstStyle/>
          <a:p>
            <a:r>
              <a:rPr kumimoji="1" lang="ja-JP" altLang="en-US" sz="1600" dirty="0"/>
              <a:t>バケット（</a:t>
            </a:r>
            <a:r>
              <a:rPr kumimoji="1" lang="en-US" altLang="ja-JP" sz="1600" dirty="0"/>
              <a:t>bucket</a:t>
            </a:r>
            <a:r>
              <a:rPr kumimoji="1" lang="ja-JP" altLang="en-US" sz="1600" dirty="0">
                <a:solidFill>
                  <a:schemeClr val="accent3">
                    <a:lumMod val="75000"/>
                  </a:schemeClr>
                </a:solidFill>
              </a:rPr>
              <a:t>）</a:t>
            </a:r>
          </a:p>
        </p:txBody>
      </p:sp>
      <p:sp>
        <p:nvSpPr>
          <p:cNvPr id="20" name="テキスト ボックス 19">
            <a:extLst>
              <a:ext uri="{FF2B5EF4-FFF2-40B4-BE49-F238E27FC236}">
                <a16:creationId xmlns:a16="http://schemas.microsoft.com/office/drawing/2014/main" id="{B2B96F32-1E46-4419-958E-EBBBF65E1A5D}"/>
              </a:ext>
            </a:extLst>
          </p:cNvPr>
          <p:cNvSpPr txBox="1"/>
          <p:nvPr/>
        </p:nvSpPr>
        <p:spPr>
          <a:xfrm>
            <a:off x="5555975" y="3131008"/>
            <a:ext cx="532918" cy="338554"/>
          </a:xfrm>
          <a:prstGeom prst="rect">
            <a:avLst/>
          </a:prstGeom>
          <a:noFill/>
        </p:spPr>
        <p:txBody>
          <a:bodyPr wrap="square" rtlCol="0">
            <a:spAutoFit/>
          </a:bodyPr>
          <a:lstStyle/>
          <a:p>
            <a:r>
              <a:rPr lang="en-US" altLang="ja-JP" sz="1600" dirty="0"/>
              <a:t>50</a:t>
            </a:r>
            <a:endParaRPr kumimoji="1" lang="ja-JP" altLang="en-US" sz="1600" dirty="0"/>
          </a:p>
        </p:txBody>
      </p:sp>
      <p:sp>
        <p:nvSpPr>
          <p:cNvPr id="21" name="テキスト ボックス 20">
            <a:extLst>
              <a:ext uri="{FF2B5EF4-FFF2-40B4-BE49-F238E27FC236}">
                <a16:creationId xmlns:a16="http://schemas.microsoft.com/office/drawing/2014/main" id="{244AA844-D026-44C5-BC7D-F875E4E5A19E}"/>
              </a:ext>
            </a:extLst>
          </p:cNvPr>
          <p:cNvSpPr txBox="1"/>
          <p:nvPr/>
        </p:nvSpPr>
        <p:spPr>
          <a:xfrm>
            <a:off x="5555975" y="3637651"/>
            <a:ext cx="532918" cy="338554"/>
          </a:xfrm>
          <a:prstGeom prst="rect">
            <a:avLst/>
          </a:prstGeom>
          <a:noFill/>
        </p:spPr>
        <p:txBody>
          <a:bodyPr wrap="square" rtlCol="0">
            <a:spAutoFit/>
          </a:bodyPr>
          <a:lstStyle/>
          <a:p>
            <a:r>
              <a:rPr lang="en-US" altLang="ja-JP" sz="1600" dirty="0"/>
              <a:t>51</a:t>
            </a:r>
            <a:endParaRPr kumimoji="1" lang="ja-JP" altLang="en-US" sz="1600" dirty="0"/>
          </a:p>
        </p:txBody>
      </p:sp>
      <p:sp>
        <p:nvSpPr>
          <p:cNvPr id="22" name="テキスト ボックス 21">
            <a:extLst>
              <a:ext uri="{FF2B5EF4-FFF2-40B4-BE49-F238E27FC236}">
                <a16:creationId xmlns:a16="http://schemas.microsoft.com/office/drawing/2014/main" id="{D9E332AE-658B-4839-A23C-6F4AC56C28FB}"/>
              </a:ext>
            </a:extLst>
          </p:cNvPr>
          <p:cNvSpPr txBox="1"/>
          <p:nvPr/>
        </p:nvSpPr>
        <p:spPr>
          <a:xfrm>
            <a:off x="5560722" y="4430950"/>
            <a:ext cx="532918" cy="338554"/>
          </a:xfrm>
          <a:prstGeom prst="rect">
            <a:avLst/>
          </a:prstGeom>
          <a:noFill/>
        </p:spPr>
        <p:txBody>
          <a:bodyPr wrap="square" rtlCol="0">
            <a:spAutoFit/>
          </a:bodyPr>
          <a:lstStyle/>
          <a:p>
            <a:r>
              <a:rPr lang="en-US" altLang="ja-JP" sz="1600" dirty="0"/>
              <a:t>55</a:t>
            </a:r>
            <a:endParaRPr kumimoji="1" lang="ja-JP" altLang="en-US" sz="1600" dirty="0"/>
          </a:p>
        </p:txBody>
      </p:sp>
      <p:sp>
        <p:nvSpPr>
          <p:cNvPr id="23" name="テキスト ボックス 22">
            <a:extLst>
              <a:ext uri="{FF2B5EF4-FFF2-40B4-BE49-F238E27FC236}">
                <a16:creationId xmlns:a16="http://schemas.microsoft.com/office/drawing/2014/main" id="{FA2BD275-D8BF-4178-B64D-A997E29C1E09}"/>
              </a:ext>
            </a:extLst>
          </p:cNvPr>
          <p:cNvSpPr txBox="1"/>
          <p:nvPr/>
        </p:nvSpPr>
        <p:spPr>
          <a:xfrm>
            <a:off x="5560722" y="4142622"/>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4" name="テキスト ボックス 23">
            <a:extLst>
              <a:ext uri="{FF2B5EF4-FFF2-40B4-BE49-F238E27FC236}">
                <a16:creationId xmlns:a16="http://schemas.microsoft.com/office/drawing/2014/main" id="{DA2F19DB-5D36-4D17-8C30-6DA755276FAB}"/>
              </a:ext>
            </a:extLst>
          </p:cNvPr>
          <p:cNvSpPr txBox="1"/>
          <p:nvPr/>
        </p:nvSpPr>
        <p:spPr>
          <a:xfrm>
            <a:off x="5556832" y="2751082"/>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26" name="四角形: 角を丸くする 25">
            <a:extLst>
              <a:ext uri="{FF2B5EF4-FFF2-40B4-BE49-F238E27FC236}">
                <a16:creationId xmlns:a16="http://schemas.microsoft.com/office/drawing/2014/main" id="{E3B6C71A-1D5C-4ED4-80C8-5A219399634B}"/>
              </a:ext>
            </a:extLst>
          </p:cNvPr>
          <p:cNvSpPr/>
          <p:nvPr/>
        </p:nvSpPr>
        <p:spPr>
          <a:xfrm>
            <a:off x="3199993" y="2427533"/>
            <a:ext cx="1730510" cy="114503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１つ目</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sp>
        <p:nvSpPr>
          <p:cNvPr id="27" name="テキスト ボックス 26">
            <a:extLst>
              <a:ext uri="{FF2B5EF4-FFF2-40B4-BE49-F238E27FC236}">
                <a16:creationId xmlns:a16="http://schemas.microsoft.com/office/drawing/2014/main" id="{0FBF7407-CB33-4DBD-8528-669E4B97CE36}"/>
              </a:ext>
            </a:extLst>
          </p:cNvPr>
          <p:cNvSpPr txBox="1"/>
          <p:nvPr/>
        </p:nvSpPr>
        <p:spPr>
          <a:xfrm>
            <a:off x="5396727" y="1912473"/>
            <a:ext cx="843634" cy="338554"/>
          </a:xfrm>
          <a:prstGeom prst="rect">
            <a:avLst/>
          </a:prstGeom>
          <a:noFill/>
        </p:spPr>
        <p:txBody>
          <a:bodyPr wrap="square" rtlCol="0">
            <a:spAutoFit/>
          </a:bodyPr>
          <a:lstStyle/>
          <a:p>
            <a:r>
              <a:rPr kumimoji="1" lang="en-US" altLang="ja-JP" sz="1600" dirty="0"/>
              <a:t>index</a:t>
            </a:r>
            <a:endParaRPr kumimoji="1" lang="ja-JP" altLang="en-US" sz="1600" dirty="0"/>
          </a:p>
        </p:txBody>
      </p:sp>
      <p:grpSp>
        <p:nvGrpSpPr>
          <p:cNvPr id="41" name="グループ化 40">
            <a:extLst>
              <a:ext uri="{FF2B5EF4-FFF2-40B4-BE49-F238E27FC236}">
                <a16:creationId xmlns:a16="http://schemas.microsoft.com/office/drawing/2014/main" id="{DAED77E9-BAA9-4405-9976-7E0DF14D2E48}"/>
              </a:ext>
            </a:extLst>
          </p:cNvPr>
          <p:cNvGrpSpPr/>
          <p:nvPr/>
        </p:nvGrpSpPr>
        <p:grpSpPr>
          <a:xfrm>
            <a:off x="781770" y="3778598"/>
            <a:ext cx="1708026" cy="460824"/>
            <a:chOff x="1011400" y="2541701"/>
            <a:chExt cx="1708026" cy="460824"/>
          </a:xfrm>
        </p:grpSpPr>
        <p:sp>
          <p:nvSpPr>
            <p:cNvPr id="38" name="四角形: 角を丸くする 37">
              <a:extLst>
                <a:ext uri="{FF2B5EF4-FFF2-40B4-BE49-F238E27FC236}">
                  <a16:creationId xmlns:a16="http://schemas.microsoft.com/office/drawing/2014/main" id="{CA74F12D-9712-4561-AF09-F72366C8D1A7}"/>
                </a:ext>
              </a:extLst>
            </p:cNvPr>
            <p:cNvSpPr/>
            <p:nvPr/>
          </p:nvSpPr>
          <p:spPr>
            <a:xfrm>
              <a:off x="1011400" y="2541701"/>
              <a:ext cx="812711" cy="46082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sz="1400" dirty="0"/>
                <a:t>20150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正方形/長方形 38">
              <a:extLst>
                <a:ext uri="{FF2B5EF4-FFF2-40B4-BE49-F238E27FC236}">
                  <a16:creationId xmlns:a16="http://schemas.microsoft.com/office/drawing/2014/main" id="{3FAF5EC8-9050-445C-A463-C9A6999C35C0}"/>
                </a:ext>
              </a:extLst>
            </p:cNvPr>
            <p:cNvSpPr/>
            <p:nvPr/>
          </p:nvSpPr>
          <p:spPr>
            <a:xfrm>
              <a:off x="1864635" y="2541701"/>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キウイ</a:t>
              </a:r>
            </a:p>
          </p:txBody>
        </p:sp>
      </p:grpSp>
      <p:sp>
        <p:nvSpPr>
          <p:cNvPr id="30" name="正方形/長方形 29">
            <a:extLst>
              <a:ext uri="{FF2B5EF4-FFF2-40B4-BE49-F238E27FC236}">
                <a16:creationId xmlns:a16="http://schemas.microsoft.com/office/drawing/2014/main" id="{67626349-9956-405E-9846-F77CADA223D4}"/>
              </a:ext>
            </a:extLst>
          </p:cNvPr>
          <p:cNvSpPr/>
          <p:nvPr/>
        </p:nvSpPr>
        <p:spPr>
          <a:xfrm>
            <a:off x="6308537" y="4407479"/>
            <a:ext cx="854791" cy="460824"/>
          </a:xfrm>
          <a:prstGeom prst="rect">
            <a:avLst/>
          </a:prstGeom>
          <a:solidFill>
            <a:schemeClr val="bg1">
              <a:lumMod val="95000"/>
            </a:schemeClr>
          </a:solidFill>
          <a:ln>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20150</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a:extLst>
              <a:ext uri="{FF2B5EF4-FFF2-40B4-BE49-F238E27FC236}">
                <a16:creationId xmlns:a16="http://schemas.microsoft.com/office/drawing/2014/main" id="{4072DF02-BA03-4EAC-9D38-392C3E110EAE}"/>
              </a:ext>
            </a:extLst>
          </p:cNvPr>
          <p:cNvSpPr/>
          <p:nvPr/>
        </p:nvSpPr>
        <p:spPr>
          <a:xfrm>
            <a:off x="7203852" y="4405071"/>
            <a:ext cx="854791" cy="460824"/>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キウイ</a:t>
            </a:r>
          </a:p>
        </p:txBody>
      </p:sp>
      <p:sp>
        <p:nvSpPr>
          <p:cNvPr id="33" name="正方形/長方形 32">
            <a:extLst>
              <a:ext uri="{FF2B5EF4-FFF2-40B4-BE49-F238E27FC236}">
                <a16:creationId xmlns:a16="http://schemas.microsoft.com/office/drawing/2014/main" id="{60282206-B179-429C-B5CD-D89FBAB6E719}"/>
              </a:ext>
            </a:extLst>
          </p:cNvPr>
          <p:cNvSpPr/>
          <p:nvPr/>
        </p:nvSpPr>
        <p:spPr>
          <a:xfrm>
            <a:off x="6308537" y="3563058"/>
            <a:ext cx="854791" cy="46082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14851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a:extLst>
              <a:ext uri="{FF2B5EF4-FFF2-40B4-BE49-F238E27FC236}">
                <a16:creationId xmlns:a16="http://schemas.microsoft.com/office/drawing/2014/main" id="{FF218890-6A63-490F-AC55-83B90C6626FB}"/>
              </a:ext>
            </a:extLst>
          </p:cNvPr>
          <p:cNvSpPr/>
          <p:nvPr/>
        </p:nvSpPr>
        <p:spPr>
          <a:xfrm>
            <a:off x="7203852" y="3560650"/>
            <a:ext cx="854791" cy="46082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もも</a:t>
            </a:r>
          </a:p>
        </p:txBody>
      </p:sp>
      <p:sp>
        <p:nvSpPr>
          <p:cNvPr id="42" name="四角形: 角を丸くする 41">
            <a:extLst>
              <a:ext uri="{FF2B5EF4-FFF2-40B4-BE49-F238E27FC236}">
                <a16:creationId xmlns:a16="http://schemas.microsoft.com/office/drawing/2014/main" id="{9527F3E1-99EA-4F40-A69F-FAD29A402B49}"/>
              </a:ext>
            </a:extLst>
          </p:cNvPr>
          <p:cNvSpPr/>
          <p:nvPr/>
        </p:nvSpPr>
        <p:spPr>
          <a:xfrm>
            <a:off x="3206711" y="3751190"/>
            <a:ext cx="1730510" cy="114503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２つ目</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sp>
        <p:nvSpPr>
          <p:cNvPr id="43" name="四角形: 角を丸くする 42">
            <a:extLst>
              <a:ext uri="{FF2B5EF4-FFF2-40B4-BE49-F238E27FC236}">
                <a16:creationId xmlns:a16="http://schemas.microsoft.com/office/drawing/2014/main" id="{61CFDA13-C40A-4B30-8465-4ED627AAF1BB}"/>
              </a:ext>
            </a:extLst>
          </p:cNvPr>
          <p:cNvSpPr/>
          <p:nvPr/>
        </p:nvSpPr>
        <p:spPr>
          <a:xfrm>
            <a:off x="3211899" y="5074847"/>
            <a:ext cx="1730510" cy="1145032"/>
          </a:xfrm>
          <a:prstGeom prst="roundRect">
            <a:avLst/>
          </a:prstGeom>
          <a:solidFill>
            <a:schemeClr val="lt1">
              <a:alpha val="8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３つ目</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「ハッシュ関数」</a:t>
            </a:r>
          </a:p>
        </p:txBody>
      </p:sp>
      <p:cxnSp>
        <p:nvCxnSpPr>
          <p:cNvPr id="48" name="コネクタ: 曲線 47">
            <a:extLst>
              <a:ext uri="{FF2B5EF4-FFF2-40B4-BE49-F238E27FC236}">
                <a16:creationId xmlns:a16="http://schemas.microsoft.com/office/drawing/2014/main" id="{C0B07F40-EC1C-41B7-9BF4-964FD60C8A20}"/>
              </a:ext>
            </a:extLst>
          </p:cNvPr>
          <p:cNvCxnSpPr>
            <a:cxnSpLocks/>
            <a:endCxn id="26" idx="1"/>
          </p:cNvCxnSpPr>
          <p:nvPr/>
        </p:nvCxnSpPr>
        <p:spPr>
          <a:xfrm rot="5400000" flipH="1" flipV="1">
            <a:off x="2353018" y="3131580"/>
            <a:ext cx="978506" cy="715444"/>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0" name="コネクタ: 曲線 49">
            <a:extLst>
              <a:ext uri="{FF2B5EF4-FFF2-40B4-BE49-F238E27FC236}">
                <a16:creationId xmlns:a16="http://schemas.microsoft.com/office/drawing/2014/main" id="{C415D2E7-834E-4671-AA25-D5A5DBD3F8F9}"/>
              </a:ext>
            </a:extLst>
          </p:cNvPr>
          <p:cNvCxnSpPr>
            <a:cxnSpLocks/>
            <a:stCxn id="39" idx="3"/>
            <a:endCxn id="42" idx="1"/>
          </p:cNvCxnSpPr>
          <p:nvPr/>
        </p:nvCxnSpPr>
        <p:spPr>
          <a:xfrm>
            <a:off x="2489796" y="4009010"/>
            <a:ext cx="716915" cy="314696"/>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1" name="コネクタ: 曲線 50">
            <a:extLst>
              <a:ext uri="{FF2B5EF4-FFF2-40B4-BE49-F238E27FC236}">
                <a16:creationId xmlns:a16="http://schemas.microsoft.com/office/drawing/2014/main" id="{B1E12198-1691-46BB-A974-B6C949E5A7E1}"/>
              </a:ext>
            </a:extLst>
          </p:cNvPr>
          <p:cNvCxnSpPr>
            <a:cxnSpLocks/>
            <a:stCxn id="39" idx="3"/>
            <a:endCxn id="43" idx="1"/>
          </p:cNvCxnSpPr>
          <p:nvPr/>
        </p:nvCxnSpPr>
        <p:spPr>
          <a:xfrm>
            <a:off x="2489796" y="4009010"/>
            <a:ext cx="722103" cy="163835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 name="コネクタ: 曲線 5">
            <a:extLst>
              <a:ext uri="{FF2B5EF4-FFF2-40B4-BE49-F238E27FC236}">
                <a16:creationId xmlns:a16="http://schemas.microsoft.com/office/drawing/2014/main" id="{DC1228D5-8C88-440C-BFFC-49D283E30418}"/>
              </a:ext>
            </a:extLst>
          </p:cNvPr>
          <p:cNvCxnSpPr>
            <a:cxnSpLocks/>
            <a:stCxn id="26" idx="3"/>
            <a:endCxn id="20" idx="1"/>
          </p:cNvCxnSpPr>
          <p:nvPr/>
        </p:nvCxnSpPr>
        <p:spPr>
          <a:xfrm>
            <a:off x="4930503" y="3000049"/>
            <a:ext cx="625472" cy="3002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曲線 43">
            <a:extLst>
              <a:ext uri="{FF2B5EF4-FFF2-40B4-BE49-F238E27FC236}">
                <a16:creationId xmlns:a16="http://schemas.microsoft.com/office/drawing/2014/main" id="{85479542-2043-43D5-80A9-2AEC72230B52}"/>
              </a:ext>
            </a:extLst>
          </p:cNvPr>
          <p:cNvCxnSpPr>
            <a:cxnSpLocks/>
            <a:stCxn id="42" idx="3"/>
            <a:endCxn id="21" idx="1"/>
          </p:cNvCxnSpPr>
          <p:nvPr/>
        </p:nvCxnSpPr>
        <p:spPr>
          <a:xfrm flipV="1">
            <a:off x="4937221" y="3806928"/>
            <a:ext cx="618754" cy="516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曲線 51">
            <a:extLst>
              <a:ext uri="{FF2B5EF4-FFF2-40B4-BE49-F238E27FC236}">
                <a16:creationId xmlns:a16="http://schemas.microsoft.com/office/drawing/2014/main" id="{C7EF0535-7633-475F-8065-29583C4D4872}"/>
              </a:ext>
            </a:extLst>
          </p:cNvPr>
          <p:cNvCxnSpPr>
            <a:cxnSpLocks/>
            <a:stCxn id="43" idx="3"/>
            <a:endCxn id="22" idx="1"/>
          </p:cNvCxnSpPr>
          <p:nvPr/>
        </p:nvCxnSpPr>
        <p:spPr>
          <a:xfrm flipV="1">
            <a:off x="4942409" y="4600227"/>
            <a:ext cx="618313" cy="10471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9C9EC734-FA96-4CC9-B448-0E83640992E8}"/>
              </a:ext>
            </a:extLst>
          </p:cNvPr>
          <p:cNvSpPr txBox="1"/>
          <p:nvPr/>
        </p:nvSpPr>
        <p:spPr>
          <a:xfrm>
            <a:off x="5560722" y="4934173"/>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7CB08875-4AF3-411F-93E2-EC988BFF9978}"/>
              </a:ext>
            </a:extLst>
          </p:cNvPr>
          <p:cNvSpPr txBox="1"/>
          <p:nvPr/>
        </p:nvSpPr>
        <p:spPr>
          <a:xfrm>
            <a:off x="6985025" y="4968560"/>
            <a:ext cx="488480" cy="253681"/>
          </a:xfrm>
          <a:prstGeom prst="rect">
            <a:avLst/>
          </a:prstGeom>
          <a:noFill/>
        </p:spPr>
        <p:txBody>
          <a:bodyPr vert="eaVert" wrap="square" rtlCol="0">
            <a:spAutoFit/>
          </a:bodyPr>
          <a:lstStyle/>
          <a:p>
            <a:pPr algn="ctr"/>
            <a:r>
              <a:rPr kumimoji="1" lang="en-US" altLang="ja-JP" dirty="0"/>
              <a:t>…</a:t>
            </a:r>
            <a:endParaRPr kumimoji="1" lang="ja-JP" altLang="en-US" dirty="0"/>
          </a:p>
        </p:txBody>
      </p:sp>
    </p:spTree>
    <p:extLst>
      <p:ext uri="{BB962C8B-B14F-4D97-AF65-F5344CB8AC3E}">
        <p14:creationId xmlns:p14="http://schemas.microsoft.com/office/powerpoint/2010/main" val="285450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4646F-BA56-41B9-96DA-E91C0D8E393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73A4FD81-40B5-46B8-A158-5740FB4761E4}"/>
              </a:ext>
            </a:extLst>
          </p:cNvPr>
          <p:cNvSpPr>
            <a:spLocks noGrp="1"/>
          </p:cNvSpPr>
          <p:nvPr>
            <p:ph idx="1"/>
          </p:nvPr>
        </p:nvSpPr>
        <p:spPr>
          <a:xfrm>
            <a:off x="457200" y="991269"/>
            <a:ext cx="8229600" cy="5592093"/>
          </a:xfrm>
        </p:spPr>
        <p:txBody>
          <a:bodyPr>
            <a:normAutofit/>
          </a:bodyPr>
          <a:lstStyle/>
          <a:p>
            <a:r>
              <a:rPr kumimoji="1" lang="en-US" altLang="ja-JP" sz="2000" dirty="0"/>
              <a:t>Binary Tree</a:t>
            </a:r>
            <a:r>
              <a:rPr kumimoji="1" lang="ja-JP" altLang="en-US" sz="2000" dirty="0"/>
              <a:t>（二分木）について</a:t>
            </a:r>
            <a:endParaRPr kumimoji="1" lang="en-US" altLang="ja-JP" sz="2000" dirty="0"/>
          </a:p>
          <a:p>
            <a:pPr marL="0" indent="0">
              <a:buNone/>
            </a:pPr>
            <a:r>
              <a:rPr lang="ja-JP" altLang="en-US" dirty="0"/>
              <a:t>　「バイナリーツリー（二分木）」は、祖先と子孫の派生関係を表す非線形データ構造であり、「</a:t>
            </a:r>
            <a:r>
              <a:rPr lang="en-US" altLang="ja-JP" dirty="0"/>
              <a:t>2</a:t>
            </a:r>
            <a:r>
              <a:rPr lang="ja-JP" altLang="en-US" dirty="0"/>
              <a:t>つに分ける」という分割論理を体現している。 連結リストと同様に、二分木もノード単位で格納され、ノードには値と２つの</a:t>
            </a:r>
            <a:r>
              <a:rPr lang="en-US" altLang="ja-JP" dirty="0"/>
              <a:t>“</a:t>
            </a:r>
            <a:r>
              <a:rPr lang="ja-JP" altLang="en-US" dirty="0"/>
              <a:t>ポインタ</a:t>
            </a:r>
            <a:r>
              <a:rPr lang="en-US" altLang="ja-JP" dirty="0"/>
              <a:t>”</a:t>
            </a:r>
            <a:r>
              <a:rPr lang="ja-JP" altLang="en-US" dirty="0"/>
              <a:t>が含まれる。（</a:t>
            </a:r>
            <a:r>
              <a:rPr lang="en-US" altLang="ja-JP" dirty="0"/>
              <a:t>※</a:t>
            </a:r>
            <a:r>
              <a:rPr lang="ja-JP" altLang="en-US" dirty="0"/>
              <a:t>次シート参考）</a:t>
            </a:r>
            <a:endParaRPr lang="en-US" altLang="ja-JP" dirty="0"/>
          </a:p>
          <a:p>
            <a:pPr marL="0" indent="0">
              <a:buNone/>
            </a:pPr>
            <a:endParaRPr lang="en-US" altLang="ja-JP" dirty="0"/>
          </a:p>
          <a:p>
            <a:r>
              <a:rPr lang="ja-JP" altLang="en-US" sz="2000" dirty="0"/>
              <a:t>二分木を構成するワード</a:t>
            </a:r>
            <a:endParaRPr lang="en-US" altLang="ja-JP" sz="2000" dirty="0"/>
          </a:p>
          <a:p>
            <a:pPr marL="0" indent="0">
              <a:buNone/>
            </a:pPr>
            <a:r>
              <a:rPr lang="ja-JP" altLang="en-US" dirty="0"/>
              <a:t>　・「根ノード（</a:t>
            </a:r>
            <a:r>
              <a:rPr lang="en-US" altLang="ja-JP" dirty="0"/>
              <a:t>Root Node</a:t>
            </a:r>
            <a:r>
              <a:rPr lang="ja-JP" altLang="en-US" dirty="0"/>
              <a:t>）」：親ノードのない二分木の最上位のノード</a:t>
            </a:r>
          </a:p>
          <a:p>
            <a:pPr marL="0" indent="0">
              <a:buNone/>
            </a:pPr>
            <a:r>
              <a:rPr lang="ja-JP" altLang="en-US" dirty="0"/>
              <a:t>　・「葉ノード（</a:t>
            </a:r>
            <a:r>
              <a:rPr lang="en-US" altLang="ja-JP" dirty="0"/>
              <a:t>Leaf Node</a:t>
            </a:r>
            <a:r>
              <a:rPr lang="ja-JP" altLang="en-US" dirty="0"/>
              <a:t>）」：子ノードを持たない末端のノード</a:t>
            </a:r>
            <a:endParaRPr lang="en-US" altLang="ja-JP" dirty="0"/>
          </a:p>
          <a:p>
            <a:pPr marL="0" indent="0">
              <a:buNone/>
            </a:pPr>
            <a:r>
              <a:rPr lang="ja-JP" altLang="en-US" dirty="0"/>
              <a:t>　・「レベル（</a:t>
            </a:r>
            <a:r>
              <a:rPr lang="en-US" altLang="ja-JP" dirty="0"/>
              <a:t>Level</a:t>
            </a:r>
            <a:r>
              <a:rPr lang="ja-JP" altLang="en-US" dirty="0"/>
              <a:t>）」：ノードの位置を示し上部から下部へ順に増加（根ノードのレベルは１）</a:t>
            </a:r>
          </a:p>
          <a:p>
            <a:pPr marL="0" indent="0">
              <a:buNone/>
            </a:pPr>
            <a:r>
              <a:rPr lang="ja-JP" altLang="en-US" dirty="0"/>
              <a:t>　・「</a:t>
            </a:r>
            <a:r>
              <a:rPr lang="ja-JP" altLang="en-US" b="0" i="0" dirty="0">
                <a:solidFill>
                  <a:srgbClr val="202122"/>
                </a:solidFill>
                <a:effectLst/>
              </a:rPr>
              <a:t>次数（</a:t>
            </a:r>
            <a:r>
              <a:rPr lang="en-US" altLang="ja-JP" b="0" i="0" dirty="0">
                <a:solidFill>
                  <a:srgbClr val="202122"/>
                </a:solidFill>
                <a:effectLst/>
              </a:rPr>
              <a:t>Degree</a:t>
            </a:r>
            <a:r>
              <a:rPr lang="ja-JP" altLang="en-US" b="0" i="0" dirty="0">
                <a:solidFill>
                  <a:srgbClr val="202122"/>
                </a:solidFill>
                <a:effectLst/>
              </a:rPr>
              <a:t>）</a:t>
            </a:r>
            <a:r>
              <a:rPr lang="ja-JP" altLang="en-US" dirty="0"/>
              <a:t>」：</a:t>
            </a:r>
            <a:r>
              <a:rPr lang="ja-JP" altLang="en-US" b="0" i="0" dirty="0">
                <a:solidFill>
                  <a:srgbClr val="202122"/>
                </a:solidFill>
                <a:effectLst/>
              </a:rPr>
              <a:t>各頂点に出入りする辺の数</a:t>
            </a:r>
            <a:endParaRPr lang="en-US" altLang="ja-JP" dirty="0"/>
          </a:p>
          <a:p>
            <a:pPr marL="0" indent="0">
              <a:buNone/>
            </a:pPr>
            <a:r>
              <a:rPr lang="en-US" altLang="ja-JP" dirty="0"/>
              <a:t>		</a:t>
            </a:r>
            <a:r>
              <a:rPr lang="ja-JP" altLang="en-US" dirty="0"/>
              <a:t>　二分木では、次数の範囲は０、１、２のみ</a:t>
            </a:r>
            <a:endParaRPr lang="en-US" altLang="ja-JP" dirty="0"/>
          </a:p>
          <a:p>
            <a:pPr marL="0" indent="0">
              <a:buNone/>
            </a:pPr>
            <a:r>
              <a:rPr lang="ja-JP" altLang="en-US" dirty="0"/>
              <a:t>　・「エッジ（</a:t>
            </a:r>
            <a:r>
              <a:rPr lang="en-US" altLang="ja-JP" dirty="0"/>
              <a:t>Edge</a:t>
            </a:r>
            <a:r>
              <a:rPr lang="ja-JP" altLang="en-US" dirty="0"/>
              <a:t>）」：２つのノードを接続するノードポインタ</a:t>
            </a:r>
            <a:endParaRPr lang="en-US" altLang="ja-JP" dirty="0"/>
          </a:p>
          <a:p>
            <a:pPr marL="0" indent="0">
              <a:buNone/>
            </a:pPr>
            <a:r>
              <a:rPr lang="ja-JP" altLang="en-US" dirty="0"/>
              <a:t>　・「高さ」（二分木）：根ノードから最も遠い葉のノードまで、通過するエッジの数</a:t>
            </a:r>
          </a:p>
          <a:p>
            <a:pPr marL="0" indent="0">
              <a:buNone/>
            </a:pPr>
            <a:r>
              <a:rPr lang="ja-JP" altLang="en-US" dirty="0"/>
              <a:t>　・「深さ（</a:t>
            </a:r>
            <a:r>
              <a:rPr lang="en-US" altLang="ja-JP" dirty="0"/>
              <a:t>Depth</a:t>
            </a:r>
            <a:r>
              <a:rPr lang="ja-JP" altLang="en-US" dirty="0"/>
              <a:t>）」 （ノード）</a:t>
            </a:r>
            <a:r>
              <a:rPr lang="en-US" altLang="ja-JP" dirty="0"/>
              <a:t>: </a:t>
            </a:r>
            <a:r>
              <a:rPr lang="ja-JP" altLang="en-US" dirty="0"/>
              <a:t>根ノードからそのノードまでで通過するエッジの数</a:t>
            </a:r>
          </a:p>
          <a:p>
            <a:pPr marL="0" indent="0">
              <a:buNone/>
            </a:pPr>
            <a:r>
              <a:rPr lang="ja-JP" altLang="en-US" dirty="0"/>
              <a:t>　・「高さ（</a:t>
            </a:r>
            <a:r>
              <a:rPr lang="en-US" altLang="ja-JP" dirty="0"/>
              <a:t>Height</a:t>
            </a:r>
            <a:r>
              <a:rPr lang="ja-JP" altLang="en-US" dirty="0"/>
              <a:t>）」（ノード）</a:t>
            </a:r>
            <a:r>
              <a:rPr lang="en-US" altLang="ja-JP" dirty="0"/>
              <a:t>: </a:t>
            </a:r>
            <a:r>
              <a:rPr lang="ja-JP" altLang="en-US" dirty="0"/>
              <a:t>最も遠い葉ノードから、対象のノードまでに通過するエッジの数</a:t>
            </a:r>
            <a:endParaRPr kumimoji="1" lang="ja-JP" altLang="en-US" dirty="0"/>
          </a:p>
        </p:txBody>
      </p:sp>
    </p:spTree>
    <p:extLst>
      <p:ext uri="{BB962C8B-B14F-4D97-AF65-F5344CB8AC3E}">
        <p14:creationId xmlns:p14="http://schemas.microsoft.com/office/powerpoint/2010/main" val="1128833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正方形/長方形 89">
            <a:extLst>
              <a:ext uri="{FF2B5EF4-FFF2-40B4-BE49-F238E27FC236}">
                <a16:creationId xmlns:a16="http://schemas.microsoft.com/office/drawing/2014/main" id="{598C4B92-78CA-496A-A405-53E5BD8B8504}"/>
              </a:ext>
            </a:extLst>
          </p:cNvPr>
          <p:cNvSpPr/>
          <p:nvPr/>
        </p:nvSpPr>
        <p:spPr>
          <a:xfrm>
            <a:off x="563732" y="1628775"/>
            <a:ext cx="8016535" cy="476309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18B15355-BB06-4156-9A3C-C685B1F8A5D5}"/>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74" name="正方形/長方形 73">
            <a:extLst>
              <a:ext uri="{FF2B5EF4-FFF2-40B4-BE49-F238E27FC236}">
                <a16:creationId xmlns:a16="http://schemas.microsoft.com/office/drawing/2014/main" id="{1AA53894-FF79-4BBE-B22C-AEB21809B65E}"/>
              </a:ext>
            </a:extLst>
          </p:cNvPr>
          <p:cNvSpPr/>
          <p:nvPr/>
        </p:nvSpPr>
        <p:spPr>
          <a:xfrm>
            <a:off x="4582417" y="2952750"/>
            <a:ext cx="3185301" cy="3352800"/>
          </a:xfrm>
          <a:prstGeom prst="rect">
            <a:avLst/>
          </a:prstGeom>
          <a:solidFill>
            <a:schemeClr val="tx2">
              <a:lumMod val="60000"/>
              <a:lumOff val="40000"/>
              <a:alpha val="20000"/>
            </a:schemeClr>
          </a:solidFill>
          <a:ln w="19050">
            <a:solidFill>
              <a:schemeClr val="tx2">
                <a:lumMod val="60000"/>
                <a:lumOff val="40000"/>
              </a:schemeClr>
            </a:solidFill>
          </a:ln>
          <a:effectLst/>
        </p:spPr>
        <p:style>
          <a:lnRef idx="3">
            <a:schemeClr val="lt1"/>
          </a:lnRef>
          <a:fillRef idx="1">
            <a:schemeClr val="accent5"/>
          </a:fillRef>
          <a:effectRef idx="1">
            <a:schemeClr val="accent5"/>
          </a:effectRef>
          <a:fontRef idx="minor">
            <a:schemeClr val="lt1"/>
          </a:fontRef>
        </p:style>
        <p:txBody>
          <a:bodyPr rtlCol="0" anchor="t"/>
          <a:lstStyle/>
          <a:p>
            <a:pPr algn="r"/>
            <a:r>
              <a:rPr kumimoji="1" lang="ja-JP" altLang="en-US" b="1" dirty="0">
                <a:solidFill>
                  <a:schemeClr val="tx2">
                    <a:lumMod val="60000"/>
                    <a:lumOff val="40000"/>
                  </a:schemeClr>
                </a:solidFill>
                <a:latin typeface="Meiryo UI" panose="020B0604030504040204" pitchFamily="50" charset="-128"/>
                <a:ea typeface="Meiryo UI" panose="020B0604030504040204" pitchFamily="50" charset="-128"/>
                <a:cs typeface="Meiryo UI" panose="020B0604030504040204" pitchFamily="50" charset="-128"/>
              </a:rPr>
              <a:t>右サブツリー</a:t>
            </a:r>
          </a:p>
        </p:txBody>
      </p:sp>
      <p:sp>
        <p:nvSpPr>
          <p:cNvPr id="73" name="正方形/長方形 72">
            <a:extLst>
              <a:ext uri="{FF2B5EF4-FFF2-40B4-BE49-F238E27FC236}">
                <a16:creationId xmlns:a16="http://schemas.microsoft.com/office/drawing/2014/main" id="{0EAD88A1-6CA5-4AE9-9C1B-919C2F0F9B6A}"/>
              </a:ext>
            </a:extLst>
          </p:cNvPr>
          <p:cNvSpPr/>
          <p:nvPr/>
        </p:nvSpPr>
        <p:spPr>
          <a:xfrm>
            <a:off x="1475481" y="2952750"/>
            <a:ext cx="3086100" cy="3352800"/>
          </a:xfrm>
          <a:prstGeom prst="rect">
            <a:avLst/>
          </a:prstGeom>
          <a:solidFill>
            <a:schemeClr val="accent6">
              <a:alpha val="20000"/>
            </a:schemeClr>
          </a:solidFill>
          <a:ln w="19050">
            <a:solidFill>
              <a:schemeClr val="accent6"/>
            </a:solidFill>
          </a:ln>
          <a:effectLst/>
        </p:spPr>
        <p:style>
          <a:lnRef idx="3">
            <a:schemeClr val="lt1"/>
          </a:lnRef>
          <a:fillRef idx="1">
            <a:schemeClr val="accent5"/>
          </a:fillRef>
          <a:effectRef idx="1">
            <a:schemeClr val="accent5"/>
          </a:effectRef>
          <a:fontRef idx="minor">
            <a:schemeClr val="lt1"/>
          </a:fontRef>
        </p:style>
        <p:txBody>
          <a:bodyPr rtlCol="0" anchor="t"/>
          <a:lstStyle/>
          <a:p>
            <a:r>
              <a:rPr kumimoji="1" lang="ja-JP" altLang="en-US" b="1" dirty="0">
                <a:solidFill>
                  <a:schemeClr val="accent6"/>
                </a:solidFill>
                <a:latin typeface="Meiryo UI" panose="020B0604030504040204" pitchFamily="50" charset="-128"/>
                <a:ea typeface="Meiryo UI" panose="020B0604030504040204" pitchFamily="50" charset="-128"/>
                <a:cs typeface="Meiryo UI" panose="020B0604030504040204" pitchFamily="50" charset="-128"/>
              </a:rPr>
              <a:t>左サブツリー</a:t>
            </a:r>
          </a:p>
        </p:txBody>
      </p:sp>
      <p:grpSp>
        <p:nvGrpSpPr>
          <p:cNvPr id="72" name="グループ化 71">
            <a:extLst>
              <a:ext uri="{FF2B5EF4-FFF2-40B4-BE49-F238E27FC236}">
                <a16:creationId xmlns:a16="http://schemas.microsoft.com/office/drawing/2014/main" id="{73CA7A66-0D51-42FE-875C-F8C612842691}"/>
              </a:ext>
            </a:extLst>
          </p:cNvPr>
          <p:cNvGrpSpPr/>
          <p:nvPr/>
        </p:nvGrpSpPr>
        <p:grpSpPr>
          <a:xfrm>
            <a:off x="1638003" y="2146771"/>
            <a:ext cx="5893590" cy="3927647"/>
            <a:chOff x="1453755" y="1670521"/>
            <a:chExt cx="5893590" cy="3927647"/>
          </a:xfrm>
        </p:grpSpPr>
        <p:sp>
          <p:nvSpPr>
            <p:cNvPr id="5" name="楕円 4">
              <a:extLst>
                <a:ext uri="{FF2B5EF4-FFF2-40B4-BE49-F238E27FC236}">
                  <a16:creationId xmlns:a16="http://schemas.microsoft.com/office/drawing/2014/main" id="{CB23C7BE-E20B-433C-97CF-C4974573ED7F}"/>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78FCDE43-26DF-40DE-99C6-E281B992800F}"/>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F92DFB7A-43D9-439F-91FA-36CD91151699}"/>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9" name="楕円 8">
              <a:extLst>
                <a:ext uri="{FF2B5EF4-FFF2-40B4-BE49-F238E27FC236}">
                  <a16:creationId xmlns:a16="http://schemas.microsoft.com/office/drawing/2014/main" id="{E1DC32CC-6168-4FF0-8F03-4E2915EB0BC8}"/>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0" name="楕円 9">
              <a:extLst>
                <a:ext uri="{FF2B5EF4-FFF2-40B4-BE49-F238E27FC236}">
                  <a16:creationId xmlns:a16="http://schemas.microsoft.com/office/drawing/2014/main" id="{D21565F9-6087-4D2C-8804-C59E7094C82F}"/>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9399FD19-80A6-4296-8083-2FE5D4779609}"/>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209554FE-1A0A-48E4-9759-503F0C872454}"/>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９</a:t>
              </a:r>
            </a:p>
          </p:txBody>
        </p:sp>
        <p:sp>
          <p:nvSpPr>
            <p:cNvPr id="13" name="楕円 12">
              <a:extLst>
                <a:ext uri="{FF2B5EF4-FFF2-40B4-BE49-F238E27FC236}">
                  <a16:creationId xmlns:a16="http://schemas.microsoft.com/office/drawing/2014/main" id="{F841EFED-8E91-430A-8E69-64FBF7C873A9}"/>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20" name="楕円 19">
              <a:extLst>
                <a:ext uri="{FF2B5EF4-FFF2-40B4-BE49-F238E27FC236}">
                  <a16:creationId xmlns:a16="http://schemas.microsoft.com/office/drawing/2014/main" id="{A2C2D0A3-4599-42B6-A36A-2701B8F123BD}"/>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21" name="楕円 20">
              <a:extLst>
                <a:ext uri="{FF2B5EF4-FFF2-40B4-BE49-F238E27FC236}">
                  <a16:creationId xmlns:a16="http://schemas.microsoft.com/office/drawing/2014/main" id="{722E8A1E-23A4-4175-8DBB-AD0D1A184D15}"/>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22" name="楕円 21">
              <a:extLst>
                <a:ext uri="{FF2B5EF4-FFF2-40B4-BE49-F238E27FC236}">
                  <a16:creationId xmlns:a16="http://schemas.microsoft.com/office/drawing/2014/main" id="{CB69DEF5-3063-4A86-9DBE-BE5930E85638}"/>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sp>
          <p:nvSpPr>
            <p:cNvPr id="23" name="楕円 22">
              <a:extLst>
                <a:ext uri="{FF2B5EF4-FFF2-40B4-BE49-F238E27FC236}">
                  <a16:creationId xmlns:a16="http://schemas.microsoft.com/office/drawing/2014/main" id="{0D18B86E-514B-4D11-9902-F30759D36917}"/>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楕円 23">
              <a:extLst>
                <a:ext uri="{FF2B5EF4-FFF2-40B4-BE49-F238E27FC236}">
                  <a16:creationId xmlns:a16="http://schemas.microsoft.com/office/drawing/2014/main" id="{B0DBC0D7-5B81-4A95-8380-00362753D3FD}"/>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楕円 24">
              <a:extLst>
                <a:ext uri="{FF2B5EF4-FFF2-40B4-BE49-F238E27FC236}">
                  <a16:creationId xmlns:a16="http://schemas.microsoft.com/office/drawing/2014/main" id="{9BC5F096-7AAF-4390-8476-52140C492344}"/>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楕円 25">
              <a:extLst>
                <a:ext uri="{FF2B5EF4-FFF2-40B4-BE49-F238E27FC236}">
                  <a16:creationId xmlns:a16="http://schemas.microsoft.com/office/drawing/2014/main" id="{D093843E-1AE9-4C2A-B352-3644D67A8AE1}"/>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8" name="直線矢印コネクタ 27">
              <a:extLst>
                <a:ext uri="{FF2B5EF4-FFF2-40B4-BE49-F238E27FC236}">
                  <a16:creationId xmlns:a16="http://schemas.microsoft.com/office/drawing/2014/main" id="{DCBAE449-46A7-44F6-A229-55BF28857FFA}"/>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6840ADF-4558-4D08-9952-5CA5266E0FF9}"/>
                </a:ext>
              </a:extLst>
            </p:cNvPr>
            <p:cNvCxnSpPr>
              <a:cxnSpLocks/>
              <a:stCxn id="5" idx="5"/>
              <a:endCxn id="20"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1BEB658A-4CF3-4664-B551-0DF2F65B1AF1}"/>
                </a:ext>
              </a:extLst>
            </p:cNvPr>
            <p:cNvCxnSpPr>
              <a:cxnSpLocks/>
              <a:stCxn id="6" idx="3"/>
              <a:endCxn id="9"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5ACCE45-E39D-4EDE-AF9B-190A68C38CE0}"/>
                </a:ext>
              </a:extLst>
            </p:cNvPr>
            <p:cNvCxnSpPr>
              <a:cxnSpLocks/>
              <a:stCxn id="6" idx="5"/>
              <a:endCxn id="8"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F8ADC11B-2BB5-45D2-81F2-694AA924E423}"/>
                </a:ext>
              </a:extLst>
            </p:cNvPr>
            <p:cNvCxnSpPr>
              <a:cxnSpLocks/>
              <a:stCxn id="9" idx="3"/>
              <a:endCxn id="13"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3A008D7-D8BC-4FBB-81D5-64333C96DD1C}"/>
                </a:ext>
              </a:extLst>
            </p:cNvPr>
            <p:cNvCxnSpPr>
              <a:cxnSpLocks/>
              <a:stCxn id="9" idx="5"/>
              <a:endCxn id="12"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4E73A7E7-449D-420A-BE58-B487BA09F102}"/>
                </a:ext>
              </a:extLst>
            </p:cNvPr>
            <p:cNvCxnSpPr>
              <a:cxnSpLocks/>
              <a:stCxn id="8" idx="3"/>
              <a:endCxn id="11"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49B8BA9-13B3-438D-9BAB-A0B9E469B9FF}"/>
                </a:ext>
              </a:extLst>
            </p:cNvPr>
            <p:cNvCxnSpPr>
              <a:cxnSpLocks/>
              <a:stCxn id="22" idx="5"/>
              <a:endCxn id="25"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B5EBB8E-F0EF-4201-85DA-786A01C88715}"/>
                </a:ext>
              </a:extLst>
            </p:cNvPr>
            <p:cNvCxnSpPr>
              <a:cxnSpLocks/>
              <a:stCxn id="22" idx="3"/>
              <a:endCxn id="26"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3DB345A-9774-41D5-96CC-270F8C03F6AB}"/>
                </a:ext>
              </a:extLst>
            </p:cNvPr>
            <p:cNvCxnSpPr>
              <a:cxnSpLocks/>
              <a:stCxn id="21" idx="3"/>
              <a:endCxn id="24"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0C2CF5E2-D97C-4F0D-B667-46C65AC50314}"/>
                </a:ext>
              </a:extLst>
            </p:cNvPr>
            <p:cNvCxnSpPr>
              <a:cxnSpLocks/>
              <a:stCxn id="21" idx="5"/>
              <a:endCxn id="23"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EB770970-D825-4C32-8972-E020C844EE40}"/>
                </a:ext>
              </a:extLst>
            </p:cNvPr>
            <p:cNvCxnSpPr>
              <a:cxnSpLocks/>
              <a:stCxn id="20" idx="5"/>
              <a:endCxn id="21"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649DACF-A202-4908-9CEF-664202899F6B}"/>
                </a:ext>
              </a:extLst>
            </p:cNvPr>
            <p:cNvCxnSpPr>
              <a:cxnSpLocks/>
              <a:stCxn id="20" idx="3"/>
              <a:endCxn id="22"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9EA4B30-8688-4BE6-9955-8316529DEEBE}"/>
                </a:ext>
              </a:extLst>
            </p:cNvPr>
            <p:cNvCxnSpPr>
              <a:cxnSpLocks/>
              <a:stCxn id="8" idx="5"/>
              <a:endCxn id="10"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8" name="直線コネクタ 77">
            <a:extLst>
              <a:ext uri="{FF2B5EF4-FFF2-40B4-BE49-F238E27FC236}">
                <a16:creationId xmlns:a16="http://schemas.microsoft.com/office/drawing/2014/main" id="{FAF87A2F-733C-438F-9DF6-58ACDC49A2E3}"/>
              </a:ext>
            </a:extLst>
          </p:cNvPr>
          <p:cNvCxnSpPr>
            <a:cxnSpLocks/>
            <a:stCxn id="6" idx="1"/>
          </p:cNvCxnSpPr>
          <p:nvPr/>
        </p:nvCxnSpPr>
        <p:spPr>
          <a:xfrm flipH="1" flipV="1">
            <a:off x="2721471" y="2600326"/>
            <a:ext cx="88320" cy="611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D3B7B20-BD54-45D7-934E-CE4EDF6E67DC}"/>
              </a:ext>
            </a:extLst>
          </p:cNvPr>
          <p:cNvCxnSpPr>
            <a:cxnSpLocks/>
            <a:stCxn id="20" idx="7"/>
          </p:cNvCxnSpPr>
          <p:nvPr/>
        </p:nvCxnSpPr>
        <p:spPr>
          <a:xfrm flipV="1">
            <a:off x="6269313" y="2588835"/>
            <a:ext cx="119875" cy="622739"/>
          </a:xfrm>
          <a:prstGeom prst="line">
            <a:avLst/>
          </a:prstGeom>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560CC106-AF1C-4495-8FF2-573F26F79CFE}"/>
              </a:ext>
            </a:extLst>
          </p:cNvPr>
          <p:cNvSpPr txBox="1"/>
          <p:nvPr/>
        </p:nvSpPr>
        <p:spPr>
          <a:xfrm>
            <a:off x="4110886" y="1718496"/>
            <a:ext cx="878767" cy="338554"/>
          </a:xfrm>
          <a:prstGeom prst="rect">
            <a:avLst/>
          </a:prstGeom>
          <a:noFill/>
        </p:spPr>
        <p:txBody>
          <a:bodyPr wrap="none" rtlCol="0">
            <a:spAutoFit/>
          </a:bodyPr>
          <a:lstStyle/>
          <a:p>
            <a:r>
              <a:rPr kumimoji="1" lang="ja-JP" altLang="en-US" sz="1600" dirty="0"/>
              <a:t>根ノード</a:t>
            </a:r>
          </a:p>
        </p:txBody>
      </p:sp>
      <p:sp>
        <p:nvSpPr>
          <p:cNvPr id="85" name="テキスト ボックス 84">
            <a:extLst>
              <a:ext uri="{FF2B5EF4-FFF2-40B4-BE49-F238E27FC236}">
                <a16:creationId xmlns:a16="http://schemas.microsoft.com/office/drawing/2014/main" id="{828502AC-6513-42D0-A1E3-99ECA8E12E3F}"/>
              </a:ext>
            </a:extLst>
          </p:cNvPr>
          <p:cNvSpPr txBox="1"/>
          <p:nvPr/>
        </p:nvSpPr>
        <p:spPr>
          <a:xfrm>
            <a:off x="5702793" y="2218060"/>
            <a:ext cx="1083951" cy="338554"/>
          </a:xfrm>
          <a:prstGeom prst="rect">
            <a:avLst/>
          </a:prstGeom>
          <a:noFill/>
        </p:spPr>
        <p:txBody>
          <a:bodyPr wrap="none" rtlCol="0">
            <a:spAutoFit/>
          </a:bodyPr>
          <a:lstStyle/>
          <a:p>
            <a:r>
              <a:rPr lang="ja-JP" altLang="en-US" sz="1600" dirty="0"/>
              <a:t>右子</a:t>
            </a:r>
            <a:r>
              <a:rPr kumimoji="1" lang="ja-JP" altLang="en-US" sz="1600" dirty="0"/>
              <a:t>ノード</a:t>
            </a:r>
          </a:p>
        </p:txBody>
      </p:sp>
      <p:sp>
        <p:nvSpPr>
          <p:cNvPr id="86" name="テキスト ボックス 85">
            <a:extLst>
              <a:ext uri="{FF2B5EF4-FFF2-40B4-BE49-F238E27FC236}">
                <a16:creationId xmlns:a16="http://schemas.microsoft.com/office/drawing/2014/main" id="{6833A9F3-AF17-4587-9EDB-638DE66AF076}"/>
              </a:ext>
            </a:extLst>
          </p:cNvPr>
          <p:cNvSpPr txBox="1"/>
          <p:nvPr/>
        </p:nvSpPr>
        <p:spPr>
          <a:xfrm>
            <a:off x="2319636" y="2218060"/>
            <a:ext cx="1083951" cy="338554"/>
          </a:xfrm>
          <a:prstGeom prst="rect">
            <a:avLst/>
          </a:prstGeom>
          <a:noFill/>
        </p:spPr>
        <p:txBody>
          <a:bodyPr wrap="none" rtlCol="0">
            <a:spAutoFit/>
          </a:bodyPr>
          <a:lstStyle/>
          <a:p>
            <a:r>
              <a:rPr lang="ja-JP" altLang="en-US" sz="1600" dirty="0"/>
              <a:t>左子</a:t>
            </a:r>
            <a:r>
              <a:rPr kumimoji="1" lang="ja-JP" altLang="en-US" sz="1600" dirty="0"/>
              <a:t>ノード</a:t>
            </a:r>
          </a:p>
        </p:txBody>
      </p:sp>
      <p:sp>
        <p:nvSpPr>
          <p:cNvPr id="91" name="正方形/長方形 90">
            <a:extLst>
              <a:ext uri="{FF2B5EF4-FFF2-40B4-BE49-F238E27FC236}">
                <a16:creationId xmlns:a16="http://schemas.microsoft.com/office/drawing/2014/main" id="{3B906027-0F3C-46A7-8194-5D4544077CDB}"/>
              </a:ext>
            </a:extLst>
          </p:cNvPr>
          <p:cNvSpPr/>
          <p:nvPr/>
        </p:nvSpPr>
        <p:spPr>
          <a:xfrm>
            <a:off x="362744" y="99235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全二分木</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完全二分木 </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(full binary tree/perfect binary tree)</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3" name="直線コネクタ 92">
            <a:extLst>
              <a:ext uri="{FF2B5EF4-FFF2-40B4-BE49-F238E27FC236}">
                <a16:creationId xmlns:a16="http://schemas.microsoft.com/office/drawing/2014/main" id="{11FB4828-9698-4386-AA38-EE24F932EFAC}"/>
              </a:ext>
            </a:extLst>
          </p:cNvPr>
          <p:cNvCxnSpPr>
            <a:cxnSpLocks/>
            <a:stCxn id="13" idx="1"/>
          </p:cNvCxnSpPr>
          <p:nvPr/>
        </p:nvCxnSpPr>
        <p:spPr>
          <a:xfrm flipH="1" flipV="1">
            <a:off x="1376281" y="5247545"/>
            <a:ext cx="360760" cy="257766"/>
          </a:xfrm>
          <a:prstGeom prst="line">
            <a:avLst/>
          </a:prstGeom>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7A691CA8-28BB-4DE1-88CA-F3E7B2DF52F9}"/>
              </a:ext>
            </a:extLst>
          </p:cNvPr>
          <p:cNvSpPr txBox="1"/>
          <p:nvPr/>
        </p:nvSpPr>
        <p:spPr>
          <a:xfrm>
            <a:off x="711457" y="4904159"/>
            <a:ext cx="878767" cy="338554"/>
          </a:xfrm>
          <a:prstGeom prst="rect">
            <a:avLst/>
          </a:prstGeom>
          <a:noFill/>
        </p:spPr>
        <p:txBody>
          <a:bodyPr wrap="none" rtlCol="0">
            <a:spAutoFit/>
          </a:bodyPr>
          <a:lstStyle/>
          <a:p>
            <a:r>
              <a:rPr kumimoji="1" lang="ja-JP" altLang="en-US" sz="1600" dirty="0"/>
              <a:t>葉ノード</a:t>
            </a:r>
          </a:p>
        </p:txBody>
      </p:sp>
      <p:sp>
        <p:nvSpPr>
          <p:cNvPr id="3" name="正方形/長方形 2">
            <a:extLst>
              <a:ext uri="{FF2B5EF4-FFF2-40B4-BE49-F238E27FC236}">
                <a16:creationId xmlns:a16="http://schemas.microsoft.com/office/drawing/2014/main" id="{67566758-29E9-4A37-8B59-20275C313451}"/>
              </a:ext>
            </a:extLst>
          </p:cNvPr>
          <p:cNvSpPr/>
          <p:nvPr/>
        </p:nvSpPr>
        <p:spPr>
          <a:xfrm>
            <a:off x="6079700" y="4017553"/>
            <a:ext cx="1588818" cy="2132208"/>
          </a:xfrm>
          <a:prstGeom prst="rect">
            <a:avLst/>
          </a:prstGeom>
          <a:noFill/>
          <a:ln>
            <a:solidFill>
              <a:schemeClr val="accent2"/>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5" name="直線コネクタ 44">
            <a:extLst>
              <a:ext uri="{FF2B5EF4-FFF2-40B4-BE49-F238E27FC236}">
                <a16:creationId xmlns:a16="http://schemas.microsoft.com/office/drawing/2014/main" id="{00BB49E6-CC43-4D5A-9DB0-1FE1CC7A333A}"/>
              </a:ext>
            </a:extLst>
          </p:cNvPr>
          <p:cNvCxnSpPr>
            <a:cxnSpLocks/>
            <a:stCxn id="21" idx="7"/>
          </p:cNvCxnSpPr>
          <p:nvPr/>
        </p:nvCxnSpPr>
        <p:spPr>
          <a:xfrm flipV="1">
            <a:off x="7002739" y="3899402"/>
            <a:ext cx="382011" cy="333578"/>
          </a:xfrm>
          <a:prstGeom prst="line">
            <a:avLst/>
          </a:prstGeom>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D2BA16FF-8FCB-4557-8E6F-EA7AF6004484}"/>
              </a:ext>
            </a:extLst>
          </p:cNvPr>
          <p:cNvSpPr txBox="1"/>
          <p:nvPr/>
        </p:nvSpPr>
        <p:spPr>
          <a:xfrm>
            <a:off x="6922705" y="3537448"/>
            <a:ext cx="1083951" cy="338554"/>
          </a:xfrm>
          <a:prstGeom prst="rect">
            <a:avLst/>
          </a:prstGeom>
          <a:noFill/>
        </p:spPr>
        <p:txBody>
          <a:bodyPr wrap="square" rtlCol="0">
            <a:spAutoFit/>
          </a:bodyPr>
          <a:lstStyle/>
          <a:p>
            <a:r>
              <a:rPr kumimoji="1" lang="ja-JP" altLang="en-US" sz="1600" dirty="0"/>
              <a:t>親ノード</a:t>
            </a:r>
          </a:p>
        </p:txBody>
      </p:sp>
      <p:sp>
        <p:nvSpPr>
          <p:cNvPr id="55" name="テキスト ボックス 54">
            <a:extLst>
              <a:ext uri="{FF2B5EF4-FFF2-40B4-BE49-F238E27FC236}">
                <a16:creationId xmlns:a16="http://schemas.microsoft.com/office/drawing/2014/main" id="{9DBED95B-07C5-4BE3-9B55-19C448B0E180}"/>
              </a:ext>
            </a:extLst>
          </p:cNvPr>
          <p:cNvSpPr txBox="1"/>
          <p:nvPr/>
        </p:nvSpPr>
        <p:spPr>
          <a:xfrm>
            <a:off x="7699912" y="5030700"/>
            <a:ext cx="1083951" cy="338554"/>
          </a:xfrm>
          <a:prstGeom prst="rect">
            <a:avLst/>
          </a:prstGeom>
          <a:noFill/>
        </p:spPr>
        <p:txBody>
          <a:bodyPr wrap="square" rtlCol="0">
            <a:spAutoFit/>
          </a:bodyPr>
          <a:lstStyle/>
          <a:p>
            <a:r>
              <a:rPr lang="ja-JP" altLang="en-US" sz="1600" dirty="0"/>
              <a:t>子</a:t>
            </a:r>
            <a:r>
              <a:rPr kumimoji="1" lang="ja-JP" altLang="en-US" sz="1600" dirty="0"/>
              <a:t>ノード</a:t>
            </a:r>
          </a:p>
        </p:txBody>
      </p:sp>
      <p:cxnSp>
        <p:nvCxnSpPr>
          <p:cNvPr id="56" name="直線コネクタ 55">
            <a:extLst>
              <a:ext uri="{FF2B5EF4-FFF2-40B4-BE49-F238E27FC236}">
                <a16:creationId xmlns:a16="http://schemas.microsoft.com/office/drawing/2014/main" id="{49A7D0F5-F71E-4DF5-A031-D53414688C14}"/>
              </a:ext>
            </a:extLst>
          </p:cNvPr>
          <p:cNvCxnSpPr>
            <a:cxnSpLocks/>
            <a:stCxn id="23" idx="7"/>
            <a:endCxn id="55" idx="1"/>
          </p:cNvCxnSpPr>
          <p:nvPr/>
        </p:nvCxnSpPr>
        <p:spPr>
          <a:xfrm flipV="1">
            <a:off x="7432555" y="5199977"/>
            <a:ext cx="267357" cy="305334"/>
          </a:xfrm>
          <a:prstGeom prst="line">
            <a:avLst/>
          </a:prstGeom>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C519C1B-B22A-4227-A8CC-716DC25F73F2}"/>
              </a:ext>
            </a:extLst>
          </p:cNvPr>
          <p:cNvSpPr txBox="1"/>
          <p:nvPr/>
        </p:nvSpPr>
        <p:spPr>
          <a:xfrm>
            <a:off x="1575060" y="3501871"/>
            <a:ext cx="760010" cy="338554"/>
          </a:xfrm>
          <a:prstGeom prst="rect">
            <a:avLst/>
          </a:prstGeom>
          <a:noFill/>
        </p:spPr>
        <p:txBody>
          <a:bodyPr wrap="square" rtlCol="0">
            <a:spAutoFit/>
          </a:bodyPr>
          <a:lstStyle/>
          <a:p>
            <a:r>
              <a:rPr kumimoji="1" lang="ja-JP" altLang="en-US" sz="1600" dirty="0"/>
              <a:t>エッジ</a:t>
            </a:r>
          </a:p>
        </p:txBody>
      </p:sp>
      <p:cxnSp>
        <p:nvCxnSpPr>
          <p:cNvPr id="58" name="直線コネクタ 57">
            <a:extLst>
              <a:ext uri="{FF2B5EF4-FFF2-40B4-BE49-F238E27FC236}">
                <a16:creationId xmlns:a16="http://schemas.microsoft.com/office/drawing/2014/main" id="{970B3E95-D548-42CC-A309-AAEA86872E33}"/>
              </a:ext>
            </a:extLst>
          </p:cNvPr>
          <p:cNvCxnSpPr>
            <a:cxnSpLocks/>
            <a:endCxn id="57" idx="3"/>
          </p:cNvCxnSpPr>
          <p:nvPr/>
        </p:nvCxnSpPr>
        <p:spPr>
          <a:xfrm flipH="1" flipV="1">
            <a:off x="2335070" y="3671148"/>
            <a:ext cx="189613" cy="2487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735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60920-038A-4C9D-AD22-46917C84E35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02B91B4A-D1CF-4736-8FFA-33E4FE543702}"/>
              </a:ext>
            </a:extLst>
          </p:cNvPr>
          <p:cNvSpPr>
            <a:spLocks noGrp="1"/>
          </p:cNvSpPr>
          <p:nvPr>
            <p:ph idx="1"/>
          </p:nvPr>
        </p:nvSpPr>
        <p:spPr/>
        <p:txBody>
          <a:bodyPr/>
          <a:lstStyle/>
          <a:p>
            <a:r>
              <a:rPr kumimoji="1" lang="ja-JP" altLang="en-US" sz="2000" dirty="0"/>
              <a:t>二分木の初期化</a:t>
            </a:r>
            <a:endParaRPr kumimoji="1" lang="en-US" altLang="ja-JP" sz="2000" dirty="0"/>
          </a:p>
          <a:p>
            <a:pPr marL="0" indent="0">
              <a:buNone/>
            </a:pPr>
            <a:r>
              <a:rPr lang="ja-JP" altLang="en-US" dirty="0"/>
              <a:t>　</a:t>
            </a:r>
            <a:endParaRPr kumimoji="1" lang="ja-JP" altLang="en-US" dirty="0"/>
          </a:p>
        </p:txBody>
      </p:sp>
      <p:sp>
        <p:nvSpPr>
          <p:cNvPr id="4" name="正方形/長方形 3">
            <a:extLst>
              <a:ext uri="{FF2B5EF4-FFF2-40B4-BE49-F238E27FC236}">
                <a16:creationId xmlns:a16="http://schemas.microsoft.com/office/drawing/2014/main" id="{661B38F4-3C29-48B3-93F0-78423E362C1F}"/>
              </a:ext>
            </a:extLst>
          </p:cNvPr>
          <p:cNvSpPr/>
          <p:nvPr/>
        </p:nvSpPr>
        <p:spPr>
          <a:xfrm>
            <a:off x="691800" y="1457324"/>
            <a:ext cx="7760400" cy="50577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連結リストノードクラス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right)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undefined ? 0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(left === undefined ? null : left);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左子ノードポインタ</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this.right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(right === undefined ? null : right);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右子ノードポインタ</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二分木の初期化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ノードの初期化</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n1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n2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n3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n4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n5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次のノードを指定する（ポインタ）</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n1.left = n2;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n1.right = n3;</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n2.left = n4;</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n2.right = n5;</a:t>
            </a:r>
          </a:p>
        </p:txBody>
      </p:sp>
    </p:spTree>
    <p:extLst>
      <p:ext uri="{BB962C8B-B14F-4D97-AF65-F5344CB8AC3E}">
        <p14:creationId xmlns:p14="http://schemas.microsoft.com/office/powerpoint/2010/main" val="1929092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C1E00-7836-4FF2-8993-02485E82520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08065E46-5508-4531-8850-6E9F31741759}"/>
              </a:ext>
            </a:extLst>
          </p:cNvPr>
          <p:cNvSpPr>
            <a:spLocks noGrp="1"/>
          </p:cNvSpPr>
          <p:nvPr>
            <p:ph idx="1"/>
          </p:nvPr>
        </p:nvSpPr>
        <p:spPr/>
        <p:txBody>
          <a:bodyPr/>
          <a:lstStyle/>
          <a:p>
            <a:r>
              <a:rPr kumimoji="1" lang="ja-JP" altLang="en-US" sz="2000" dirty="0"/>
              <a:t>二分木にノードを挿入および削除する</a:t>
            </a:r>
            <a:endParaRPr kumimoji="1" lang="en-US" altLang="ja-JP" sz="2000" dirty="0"/>
          </a:p>
          <a:p>
            <a:pPr marL="0" indent="0">
              <a:buNone/>
            </a:pPr>
            <a:r>
              <a:rPr lang="ja-JP" altLang="en-US" dirty="0"/>
              <a:t>　連結リストと同様に、挿入ノードと削除ノードの両方をポインタを変更することで実現ができる。</a:t>
            </a:r>
            <a:endParaRPr kumimoji="1" lang="ja-JP" altLang="en-US" dirty="0"/>
          </a:p>
        </p:txBody>
      </p:sp>
      <p:sp>
        <p:nvSpPr>
          <p:cNvPr id="34" name="正方形/長方形 33">
            <a:extLst>
              <a:ext uri="{FF2B5EF4-FFF2-40B4-BE49-F238E27FC236}">
                <a16:creationId xmlns:a16="http://schemas.microsoft.com/office/drawing/2014/main" id="{D5AB9B3F-14CA-4331-A477-AB36CDBCF83D}"/>
              </a:ext>
            </a:extLst>
          </p:cNvPr>
          <p:cNvSpPr/>
          <p:nvPr/>
        </p:nvSpPr>
        <p:spPr>
          <a:xfrm>
            <a:off x="691800" y="2133600"/>
            <a:ext cx="7760400" cy="2590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ノードの挿入と削除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P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n2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の間にノード</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を挿入</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n1.left = P;</a:t>
            </a:r>
          </a:p>
          <a:p>
            <a:pPr lvl="1"/>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n2;</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を削除</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n1.left = n2;</a:t>
            </a:r>
          </a:p>
        </p:txBody>
      </p:sp>
    </p:spTree>
    <p:extLst>
      <p:ext uri="{BB962C8B-B14F-4D97-AF65-F5344CB8AC3E}">
        <p14:creationId xmlns:p14="http://schemas.microsoft.com/office/powerpoint/2010/main" val="1082738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正方形/長方形 109">
            <a:extLst>
              <a:ext uri="{FF2B5EF4-FFF2-40B4-BE49-F238E27FC236}">
                <a16:creationId xmlns:a16="http://schemas.microsoft.com/office/drawing/2014/main" id="{C754D4F4-2535-4F31-884C-1282F9FEACD4}"/>
              </a:ext>
            </a:extLst>
          </p:cNvPr>
          <p:cNvSpPr/>
          <p:nvPr/>
        </p:nvSpPr>
        <p:spPr>
          <a:xfrm>
            <a:off x="539894" y="1554669"/>
            <a:ext cx="8229599" cy="5028693"/>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6146D0D8-F034-45DB-8B28-881C493061C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grpSp>
        <p:nvGrpSpPr>
          <p:cNvPr id="68" name="グループ化 67">
            <a:extLst>
              <a:ext uri="{FF2B5EF4-FFF2-40B4-BE49-F238E27FC236}">
                <a16:creationId xmlns:a16="http://schemas.microsoft.com/office/drawing/2014/main" id="{3AD8E724-BF98-40AA-88D1-6FD38AB40F5A}"/>
              </a:ext>
            </a:extLst>
          </p:cNvPr>
          <p:cNvGrpSpPr/>
          <p:nvPr/>
        </p:nvGrpSpPr>
        <p:grpSpPr>
          <a:xfrm>
            <a:off x="714098" y="2534800"/>
            <a:ext cx="2008586" cy="3968281"/>
            <a:chOff x="1052926" y="2000250"/>
            <a:chExt cx="2008586" cy="3968281"/>
          </a:xfrm>
        </p:grpSpPr>
        <p:grpSp>
          <p:nvGrpSpPr>
            <p:cNvPr id="52" name="グループ化 51">
              <a:extLst>
                <a:ext uri="{FF2B5EF4-FFF2-40B4-BE49-F238E27FC236}">
                  <a16:creationId xmlns:a16="http://schemas.microsoft.com/office/drawing/2014/main" id="{D016A92B-6F59-43E5-99DE-44D47766BB77}"/>
                </a:ext>
              </a:extLst>
            </p:cNvPr>
            <p:cNvGrpSpPr/>
            <p:nvPr/>
          </p:nvGrpSpPr>
          <p:grpSpPr>
            <a:xfrm>
              <a:off x="1052926" y="2000250"/>
              <a:ext cx="2008586" cy="2712885"/>
              <a:chOff x="3200649" y="2095500"/>
              <a:chExt cx="2008586" cy="2712885"/>
            </a:xfrm>
          </p:grpSpPr>
          <p:sp>
            <p:nvSpPr>
              <p:cNvPr id="4" name="楕円 3">
                <a:extLst>
                  <a:ext uri="{FF2B5EF4-FFF2-40B4-BE49-F238E27FC236}">
                    <a16:creationId xmlns:a16="http://schemas.microsoft.com/office/drawing/2014/main" id="{3AD07B10-E1A5-479F-A15A-83DB298DEAE6}"/>
                  </a:ext>
                </a:extLst>
              </p:cNvPr>
              <p:cNvSpPr/>
              <p:nvPr/>
            </p:nvSpPr>
            <p:spPr>
              <a:xfrm>
                <a:off x="4066258" y="209550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 name="楕円 4">
                <a:extLst>
                  <a:ext uri="{FF2B5EF4-FFF2-40B4-BE49-F238E27FC236}">
                    <a16:creationId xmlns:a16="http://schemas.microsoft.com/office/drawing/2014/main" id="{481838A6-2376-401B-A42E-56D06B8819CD}"/>
                  </a:ext>
                </a:extLst>
              </p:cNvPr>
              <p:cNvSpPr/>
              <p:nvPr/>
            </p:nvSpPr>
            <p:spPr>
              <a:xfrm>
                <a:off x="3641298" y="310546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D0A39A5D-5E04-4B60-94E2-80B15F69D904}"/>
                  </a:ext>
                </a:extLst>
              </p:cNvPr>
              <p:cNvSpPr/>
              <p:nvPr/>
            </p:nvSpPr>
            <p:spPr>
              <a:xfrm>
                <a:off x="4092311" y="414163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7" name="楕円 6">
                <a:extLst>
                  <a:ext uri="{FF2B5EF4-FFF2-40B4-BE49-F238E27FC236}">
                    <a16:creationId xmlns:a16="http://schemas.microsoft.com/office/drawing/2014/main" id="{721ADAD3-D132-4718-BD7A-F472F00D6EE9}"/>
                  </a:ext>
                </a:extLst>
              </p:cNvPr>
              <p:cNvSpPr/>
              <p:nvPr/>
            </p:nvSpPr>
            <p:spPr>
              <a:xfrm>
                <a:off x="3200649" y="414163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2" name="楕円 11">
                <a:extLst>
                  <a:ext uri="{FF2B5EF4-FFF2-40B4-BE49-F238E27FC236}">
                    <a16:creationId xmlns:a16="http://schemas.microsoft.com/office/drawing/2014/main" id="{E2095640-1F5D-4004-95AA-3B9393B7EE64}"/>
                  </a:ext>
                </a:extLst>
              </p:cNvPr>
              <p:cNvSpPr/>
              <p:nvPr/>
            </p:nvSpPr>
            <p:spPr>
              <a:xfrm>
                <a:off x="4532960" y="310781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19" name="直線矢印コネクタ 18">
                <a:extLst>
                  <a:ext uri="{FF2B5EF4-FFF2-40B4-BE49-F238E27FC236}">
                    <a16:creationId xmlns:a16="http://schemas.microsoft.com/office/drawing/2014/main" id="{EE2B599C-FD50-4975-B84F-4462D10AE3A4}"/>
                  </a:ext>
                </a:extLst>
              </p:cNvPr>
              <p:cNvCxnSpPr>
                <a:cxnSpLocks/>
                <a:stCxn id="4" idx="3"/>
                <a:endCxn id="5" idx="0"/>
              </p:cNvCxnSpPr>
              <p:nvPr/>
            </p:nvCxnSpPr>
            <p:spPr>
              <a:xfrm flipH="1">
                <a:off x="3979436" y="2664607"/>
                <a:ext cx="185860" cy="44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A7E7502-109C-44F7-9A3D-AA760138AD9C}"/>
                  </a:ext>
                </a:extLst>
              </p:cNvPr>
              <p:cNvCxnSpPr>
                <a:cxnSpLocks/>
                <a:stCxn id="4" idx="5"/>
                <a:endCxn id="12" idx="0"/>
              </p:cNvCxnSpPr>
              <p:nvPr/>
            </p:nvCxnSpPr>
            <p:spPr>
              <a:xfrm>
                <a:off x="4643495" y="2664607"/>
                <a:ext cx="227603" cy="44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C072E8AD-7E3A-4527-80CE-981357C98F9F}"/>
                  </a:ext>
                </a:extLst>
              </p:cNvPr>
              <p:cNvCxnSpPr>
                <a:cxnSpLocks/>
                <a:stCxn id="5" idx="3"/>
                <a:endCxn id="7" idx="0"/>
              </p:cNvCxnSpPr>
              <p:nvPr/>
            </p:nvCxnSpPr>
            <p:spPr>
              <a:xfrm flipH="1">
                <a:off x="3538787" y="3674567"/>
                <a:ext cx="201549" cy="4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94670F6-498C-46C0-A3E8-C76283135238}"/>
                  </a:ext>
                </a:extLst>
              </p:cNvPr>
              <p:cNvCxnSpPr>
                <a:cxnSpLocks/>
                <a:stCxn id="5" idx="5"/>
                <a:endCxn id="6" idx="0"/>
              </p:cNvCxnSpPr>
              <p:nvPr/>
            </p:nvCxnSpPr>
            <p:spPr>
              <a:xfrm>
                <a:off x="4218535" y="3674567"/>
                <a:ext cx="211914" cy="46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4" name="楕円 63">
              <a:extLst>
                <a:ext uri="{FF2B5EF4-FFF2-40B4-BE49-F238E27FC236}">
                  <a16:creationId xmlns:a16="http://schemas.microsoft.com/office/drawing/2014/main" id="{4A392D92-4E5F-4667-B383-9EA138F97C6A}"/>
                </a:ext>
              </a:extLst>
            </p:cNvPr>
            <p:cNvSpPr/>
            <p:nvPr/>
          </p:nvSpPr>
          <p:spPr>
            <a:xfrm>
              <a:off x="1918534" y="5046997"/>
              <a:ext cx="676275" cy="66675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テキスト ボックス 64">
              <a:extLst>
                <a:ext uri="{FF2B5EF4-FFF2-40B4-BE49-F238E27FC236}">
                  <a16:creationId xmlns:a16="http://schemas.microsoft.com/office/drawing/2014/main" id="{560E72E0-C2C9-4A73-A586-D1A8F5C2A75B}"/>
                </a:ext>
              </a:extLst>
            </p:cNvPr>
            <p:cNvSpPr txBox="1"/>
            <p:nvPr/>
          </p:nvSpPr>
          <p:spPr>
            <a:xfrm>
              <a:off x="2064953" y="2714587"/>
              <a:ext cx="383438" cy="307777"/>
            </a:xfrm>
            <a:prstGeom prst="rect">
              <a:avLst/>
            </a:prstGeom>
            <a:noFill/>
          </p:spPr>
          <p:txBody>
            <a:bodyPr wrap="none" rtlCol="0">
              <a:spAutoFit/>
            </a:bodyPr>
            <a:lstStyle/>
            <a:p>
              <a:r>
                <a:rPr kumimoji="1" lang="en-US" altLang="ja-JP" sz="1400" dirty="0"/>
                <a:t>n1</a:t>
              </a:r>
              <a:endParaRPr kumimoji="1" lang="ja-JP" altLang="en-US" dirty="0"/>
            </a:p>
          </p:txBody>
        </p:sp>
        <p:sp>
          <p:nvSpPr>
            <p:cNvPr id="66" name="テキスト ボックス 65">
              <a:extLst>
                <a:ext uri="{FF2B5EF4-FFF2-40B4-BE49-F238E27FC236}">
                  <a16:creationId xmlns:a16="http://schemas.microsoft.com/office/drawing/2014/main" id="{0881B171-FF84-4295-96B6-9AC2686B2F27}"/>
                </a:ext>
              </a:extLst>
            </p:cNvPr>
            <p:cNvSpPr txBox="1"/>
            <p:nvPr/>
          </p:nvSpPr>
          <p:spPr>
            <a:xfrm>
              <a:off x="1639993" y="3712393"/>
              <a:ext cx="383438" cy="307777"/>
            </a:xfrm>
            <a:prstGeom prst="rect">
              <a:avLst/>
            </a:prstGeom>
            <a:noFill/>
          </p:spPr>
          <p:txBody>
            <a:bodyPr wrap="none" rtlCol="0">
              <a:spAutoFit/>
            </a:bodyPr>
            <a:lstStyle/>
            <a:p>
              <a:r>
                <a:rPr kumimoji="1" lang="en-US" altLang="ja-JP" sz="1400" dirty="0"/>
                <a:t>n2</a:t>
              </a:r>
              <a:endParaRPr kumimoji="1" lang="ja-JP" altLang="en-US" dirty="0"/>
            </a:p>
          </p:txBody>
        </p:sp>
        <p:sp>
          <p:nvSpPr>
            <p:cNvPr id="67" name="テキスト ボックス 66">
              <a:extLst>
                <a:ext uri="{FF2B5EF4-FFF2-40B4-BE49-F238E27FC236}">
                  <a16:creationId xmlns:a16="http://schemas.microsoft.com/office/drawing/2014/main" id="{530BC8EC-5CF3-4162-9D5E-AAE7AB28548D}"/>
                </a:ext>
              </a:extLst>
            </p:cNvPr>
            <p:cNvSpPr txBox="1"/>
            <p:nvPr/>
          </p:nvSpPr>
          <p:spPr>
            <a:xfrm>
              <a:off x="2120962" y="5660754"/>
              <a:ext cx="284052" cy="307777"/>
            </a:xfrm>
            <a:prstGeom prst="rect">
              <a:avLst/>
            </a:prstGeom>
            <a:noFill/>
          </p:spPr>
          <p:txBody>
            <a:bodyPr wrap="none" rtlCol="0">
              <a:spAutoFit/>
            </a:bodyPr>
            <a:lstStyle/>
            <a:p>
              <a:r>
                <a:rPr lang="en-US" altLang="ja-JP" sz="1400" dirty="0"/>
                <a:t>p</a:t>
              </a:r>
              <a:endParaRPr kumimoji="1" lang="ja-JP" altLang="en-US" dirty="0"/>
            </a:p>
          </p:txBody>
        </p:sp>
      </p:grpSp>
      <p:grpSp>
        <p:nvGrpSpPr>
          <p:cNvPr id="103" name="グループ化 102">
            <a:extLst>
              <a:ext uri="{FF2B5EF4-FFF2-40B4-BE49-F238E27FC236}">
                <a16:creationId xmlns:a16="http://schemas.microsoft.com/office/drawing/2014/main" id="{1C8FCDBF-EAA1-4CA8-BE2D-BE13EC4BEB94}"/>
              </a:ext>
            </a:extLst>
          </p:cNvPr>
          <p:cNvGrpSpPr/>
          <p:nvPr/>
        </p:nvGrpSpPr>
        <p:grpSpPr>
          <a:xfrm>
            <a:off x="6451023" y="2534800"/>
            <a:ext cx="2042474" cy="2706587"/>
            <a:chOff x="6508971" y="2368661"/>
            <a:chExt cx="2042474" cy="2706587"/>
          </a:xfrm>
        </p:grpSpPr>
        <p:grpSp>
          <p:nvGrpSpPr>
            <p:cNvPr id="69" name="グループ化 68">
              <a:extLst>
                <a:ext uri="{FF2B5EF4-FFF2-40B4-BE49-F238E27FC236}">
                  <a16:creationId xmlns:a16="http://schemas.microsoft.com/office/drawing/2014/main" id="{06CA4FBD-550C-4FEF-9337-C8C6D49E0975}"/>
                </a:ext>
              </a:extLst>
            </p:cNvPr>
            <p:cNvGrpSpPr/>
            <p:nvPr/>
          </p:nvGrpSpPr>
          <p:grpSpPr>
            <a:xfrm>
              <a:off x="6508971" y="2368661"/>
              <a:ext cx="2042474" cy="2706587"/>
              <a:chOff x="6044466" y="2333625"/>
              <a:chExt cx="2042474" cy="2706587"/>
            </a:xfrm>
          </p:grpSpPr>
          <p:sp>
            <p:nvSpPr>
              <p:cNvPr id="70" name="楕円 69">
                <a:extLst>
                  <a:ext uri="{FF2B5EF4-FFF2-40B4-BE49-F238E27FC236}">
                    <a16:creationId xmlns:a16="http://schemas.microsoft.com/office/drawing/2014/main" id="{B6C8F5A6-D5F9-4B11-A4A7-88BDF3F74A64}"/>
                  </a:ext>
                </a:extLst>
              </p:cNvPr>
              <p:cNvSpPr/>
              <p:nvPr/>
            </p:nvSpPr>
            <p:spPr>
              <a:xfrm>
                <a:off x="6915343" y="233362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71" name="楕円 70">
                <a:extLst>
                  <a:ext uri="{FF2B5EF4-FFF2-40B4-BE49-F238E27FC236}">
                    <a16:creationId xmlns:a16="http://schemas.microsoft.com/office/drawing/2014/main" id="{D3A34B1A-38CE-484B-B0A7-8AE15B25C0E5}"/>
                  </a:ext>
                </a:extLst>
              </p:cNvPr>
              <p:cNvSpPr/>
              <p:nvPr/>
            </p:nvSpPr>
            <p:spPr>
              <a:xfrm>
                <a:off x="6453021" y="333375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楕円 71">
                <a:extLst>
                  <a:ext uri="{FF2B5EF4-FFF2-40B4-BE49-F238E27FC236}">
                    <a16:creationId xmlns:a16="http://schemas.microsoft.com/office/drawing/2014/main" id="{210A2912-E8CC-4C32-BE46-FC37C3911E17}"/>
                  </a:ext>
                </a:extLst>
              </p:cNvPr>
              <p:cNvSpPr/>
              <p:nvPr/>
            </p:nvSpPr>
            <p:spPr>
              <a:xfrm>
                <a:off x="6857140" y="4373462"/>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73" name="楕円 72">
                <a:extLst>
                  <a:ext uri="{FF2B5EF4-FFF2-40B4-BE49-F238E27FC236}">
                    <a16:creationId xmlns:a16="http://schemas.microsoft.com/office/drawing/2014/main" id="{E9522BB1-7D5B-4F51-958C-6E6261AB3049}"/>
                  </a:ext>
                </a:extLst>
              </p:cNvPr>
              <p:cNvSpPr/>
              <p:nvPr/>
            </p:nvSpPr>
            <p:spPr>
              <a:xfrm>
                <a:off x="6044466" y="4362955"/>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74" name="楕円 73">
                <a:extLst>
                  <a:ext uri="{FF2B5EF4-FFF2-40B4-BE49-F238E27FC236}">
                    <a16:creationId xmlns:a16="http://schemas.microsoft.com/office/drawing/2014/main" id="{C5EB1012-E412-40BA-98C3-D4107032D84B}"/>
                  </a:ext>
                </a:extLst>
              </p:cNvPr>
              <p:cNvSpPr/>
              <p:nvPr/>
            </p:nvSpPr>
            <p:spPr>
              <a:xfrm>
                <a:off x="7410665" y="3333750"/>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75" name="直線矢印コネクタ 74">
                <a:extLst>
                  <a:ext uri="{FF2B5EF4-FFF2-40B4-BE49-F238E27FC236}">
                    <a16:creationId xmlns:a16="http://schemas.microsoft.com/office/drawing/2014/main" id="{9122405C-28CB-4165-AB6A-B57CF98586FA}"/>
                  </a:ext>
                </a:extLst>
              </p:cNvPr>
              <p:cNvCxnSpPr>
                <a:cxnSpLocks/>
                <a:stCxn id="70" idx="3"/>
                <a:endCxn id="71" idx="0"/>
              </p:cNvCxnSpPr>
              <p:nvPr/>
            </p:nvCxnSpPr>
            <p:spPr>
              <a:xfrm flipH="1">
                <a:off x="6791159" y="2902732"/>
                <a:ext cx="223222" cy="43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FED28A54-FDA9-4040-89C7-B96D7209005E}"/>
                  </a:ext>
                </a:extLst>
              </p:cNvPr>
              <p:cNvCxnSpPr>
                <a:cxnSpLocks/>
                <a:stCxn id="70" idx="5"/>
                <a:endCxn id="74" idx="0"/>
              </p:cNvCxnSpPr>
              <p:nvPr/>
            </p:nvCxnSpPr>
            <p:spPr>
              <a:xfrm>
                <a:off x="7492580" y="2902732"/>
                <a:ext cx="256223" cy="43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CF2F002F-ECBD-4EA1-A0A9-62864717E8D7}"/>
                  </a:ext>
                </a:extLst>
              </p:cNvPr>
              <p:cNvCxnSpPr>
                <a:cxnSpLocks/>
                <a:stCxn id="71" idx="3"/>
                <a:endCxn id="73" idx="0"/>
              </p:cNvCxnSpPr>
              <p:nvPr/>
            </p:nvCxnSpPr>
            <p:spPr>
              <a:xfrm flipH="1">
                <a:off x="6382604" y="3902857"/>
                <a:ext cx="169455" cy="46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F11B8DF2-3587-46C9-BD58-2E230BFFCF9B}"/>
                  </a:ext>
                </a:extLst>
              </p:cNvPr>
              <p:cNvCxnSpPr>
                <a:cxnSpLocks/>
                <a:stCxn id="71" idx="5"/>
                <a:endCxn id="72" idx="0"/>
              </p:cNvCxnSpPr>
              <p:nvPr/>
            </p:nvCxnSpPr>
            <p:spPr>
              <a:xfrm>
                <a:off x="7030258" y="3902857"/>
                <a:ext cx="165020" cy="47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1" name="テキスト ボックス 90">
              <a:extLst>
                <a:ext uri="{FF2B5EF4-FFF2-40B4-BE49-F238E27FC236}">
                  <a16:creationId xmlns:a16="http://schemas.microsoft.com/office/drawing/2014/main" id="{38617D3C-7708-4695-8347-2EC5610ECA26}"/>
                </a:ext>
              </a:extLst>
            </p:cNvPr>
            <p:cNvSpPr txBox="1"/>
            <p:nvPr/>
          </p:nvSpPr>
          <p:spPr>
            <a:xfrm>
              <a:off x="7541295" y="3082599"/>
              <a:ext cx="383438" cy="307777"/>
            </a:xfrm>
            <a:prstGeom prst="rect">
              <a:avLst/>
            </a:prstGeom>
            <a:noFill/>
          </p:spPr>
          <p:txBody>
            <a:bodyPr wrap="none" rtlCol="0">
              <a:spAutoFit/>
            </a:bodyPr>
            <a:lstStyle/>
            <a:p>
              <a:r>
                <a:rPr kumimoji="1" lang="en-US" altLang="ja-JP" sz="1400" dirty="0"/>
                <a:t>n1</a:t>
              </a:r>
              <a:endParaRPr kumimoji="1" lang="ja-JP" altLang="en-US" dirty="0"/>
            </a:p>
          </p:txBody>
        </p:sp>
        <p:sp>
          <p:nvSpPr>
            <p:cNvPr id="93" name="テキスト ボックス 92">
              <a:extLst>
                <a:ext uri="{FF2B5EF4-FFF2-40B4-BE49-F238E27FC236}">
                  <a16:creationId xmlns:a16="http://schemas.microsoft.com/office/drawing/2014/main" id="{9B09703C-943B-4C93-95B2-4438DB786ECB}"/>
                </a:ext>
              </a:extLst>
            </p:cNvPr>
            <p:cNvSpPr txBox="1"/>
            <p:nvPr/>
          </p:nvSpPr>
          <p:spPr>
            <a:xfrm>
              <a:off x="7063944" y="4061134"/>
              <a:ext cx="383438" cy="307777"/>
            </a:xfrm>
            <a:prstGeom prst="rect">
              <a:avLst/>
            </a:prstGeom>
            <a:noFill/>
          </p:spPr>
          <p:txBody>
            <a:bodyPr wrap="none" rtlCol="0">
              <a:spAutoFit/>
            </a:bodyPr>
            <a:lstStyle/>
            <a:p>
              <a:r>
                <a:rPr kumimoji="1" lang="en-US" altLang="ja-JP" sz="1400" dirty="0"/>
                <a:t>n2</a:t>
              </a:r>
              <a:endParaRPr kumimoji="1" lang="ja-JP" altLang="en-US" dirty="0"/>
            </a:p>
          </p:txBody>
        </p:sp>
      </p:grpSp>
      <p:grpSp>
        <p:nvGrpSpPr>
          <p:cNvPr id="96" name="グループ化 95">
            <a:extLst>
              <a:ext uri="{FF2B5EF4-FFF2-40B4-BE49-F238E27FC236}">
                <a16:creationId xmlns:a16="http://schemas.microsoft.com/office/drawing/2014/main" id="{43B7331C-B74A-47D5-B493-10A6ABA97499}"/>
              </a:ext>
            </a:extLst>
          </p:cNvPr>
          <p:cNvGrpSpPr/>
          <p:nvPr/>
        </p:nvGrpSpPr>
        <p:grpSpPr>
          <a:xfrm>
            <a:off x="3270947" y="2534800"/>
            <a:ext cx="2502643" cy="3770263"/>
            <a:chOff x="2646932" y="1860444"/>
            <a:chExt cx="2502643" cy="3770263"/>
          </a:xfrm>
        </p:grpSpPr>
        <p:sp>
          <p:nvSpPr>
            <p:cNvPr id="43" name="楕円 42">
              <a:extLst>
                <a:ext uri="{FF2B5EF4-FFF2-40B4-BE49-F238E27FC236}">
                  <a16:creationId xmlns:a16="http://schemas.microsoft.com/office/drawing/2014/main" id="{D340AB3E-337D-421A-AA96-D82D222B727B}"/>
                </a:ext>
              </a:extLst>
            </p:cNvPr>
            <p:cNvSpPr/>
            <p:nvPr/>
          </p:nvSpPr>
          <p:spPr>
            <a:xfrm>
              <a:off x="4049001" y="1860444"/>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44" name="楕円 43">
              <a:extLst>
                <a:ext uri="{FF2B5EF4-FFF2-40B4-BE49-F238E27FC236}">
                  <a16:creationId xmlns:a16="http://schemas.microsoft.com/office/drawing/2014/main" id="{1EE25AD7-D369-4080-B1F7-7FABE6132C49}"/>
                </a:ext>
              </a:extLst>
            </p:cNvPr>
            <p:cNvSpPr/>
            <p:nvPr/>
          </p:nvSpPr>
          <p:spPr>
            <a:xfrm>
              <a:off x="3084108" y="3919307"/>
              <a:ext cx="676275" cy="66490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1588F54E-D7D5-4219-960C-D20382958619}"/>
                </a:ext>
              </a:extLst>
            </p:cNvPr>
            <p:cNvSpPr/>
            <p:nvPr/>
          </p:nvSpPr>
          <p:spPr>
            <a:xfrm>
              <a:off x="3471764" y="4965804"/>
              <a:ext cx="676275" cy="66490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46" name="楕円 45">
              <a:extLst>
                <a:ext uri="{FF2B5EF4-FFF2-40B4-BE49-F238E27FC236}">
                  <a16:creationId xmlns:a16="http://schemas.microsoft.com/office/drawing/2014/main" id="{46743872-19F7-49DD-B80C-F53813CF83C1}"/>
                </a:ext>
              </a:extLst>
            </p:cNvPr>
            <p:cNvSpPr/>
            <p:nvPr/>
          </p:nvSpPr>
          <p:spPr>
            <a:xfrm>
              <a:off x="2646932" y="4959019"/>
              <a:ext cx="676275" cy="66490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47" name="楕円 46">
              <a:extLst>
                <a:ext uri="{FF2B5EF4-FFF2-40B4-BE49-F238E27FC236}">
                  <a16:creationId xmlns:a16="http://schemas.microsoft.com/office/drawing/2014/main" id="{6ED66883-B074-473B-BDA8-5F715C383E69}"/>
                </a:ext>
              </a:extLst>
            </p:cNvPr>
            <p:cNvSpPr/>
            <p:nvPr/>
          </p:nvSpPr>
          <p:spPr>
            <a:xfrm>
              <a:off x="4473300" y="286667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cxnSp>
          <p:nvCxnSpPr>
            <p:cNvPr id="48" name="直線矢印コネクタ 47">
              <a:extLst>
                <a:ext uri="{FF2B5EF4-FFF2-40B4-BE49-F238E27FC236}">
                  <a16:creationId xmlns:a16="http://schemas.microsoft.com/office/drawing/2014/main" id="{85E3F4A5-6644-41AD-BDBC-30B815E1CF66}"/>
                </a:ext>
              </a:extLst>
            </p:cNvPr>
            <p:cNvCxnSpPr>
              <a:cxnSpLocks/>
              <a:stCxn id="43" idx="3"/>
              <a:endCxn id="81" idx="0"/>
            </p:cNvCxnSpPr>
            <p:nvPr/>
          </p:nvCxnSpPr>
          <p:spPr>
            <a:xfrm flipH="1">
              <a:off x="3913320" y="2429551"/>
              <a:ext cx="234719" cy="44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DFD3E67-55E7-4ED8-9E09-D3CC23B7F16E}"/>
                </a:ext>
              </a:extLst>
            </p:cNvPr>
            <p:cNvCxnSpPr>
              <a:cxnSpLocks/>
              <a:stCxn id="43" idx="5"/>
              <a:endCxn id="47" idx="0"/>
            </p:cNvCxnSpPr>
            <p:nvPr/>
          </p:nvCxnSpPr>
          <p:spPr>
            <a:xfrm>
              <a:off x="4626238" y="2429551"/>
              <a:ext cx="185200" cy="43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2782B536-ACA2-4439-813F-70E0329371DB}"/>
                </a:ext>
              </a:extLst>
            </p:cNvPr>
            <p:cNvCxnSpPr>
              <a:cxnSpLocks/>
              <a:stCxn id="44" idx="3"/>
              <a:endCxn id="46" idx="0"/>
            </p:cNvCxnSpPr>
            <p:nvPr/>
          </p:nvCxnSpPr>
          <p:spPr>
            <a:xfrm flipH="1">
              <a:off x="2985070" y="4486837"/>
              <a:ext cx="198076" cy="47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5D467C3-E89D-49E7-B5FC-BD746ED21F0F}"/>
                </a:ext>
              </a:extLst>
            </p:cNvPr>
            <p:cNvCxnSpPr>
              <a:cxnSpLocks/>
              <a:stCxn id="44" idx="5"/>
              <a:endCxn id="45" idx="0"/>
            </p:cNvCxnSpPr>
            <p:nvPr/>
          </p:nvCxnSpPr>
          <p:spPr>
            <a:xfrm>
              <a:off x="3661345" y="4486837"/>
              <a:ext cx="148557" cy="47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654A255-1727-49DC-BD0B-61831B5335FD}"/>
                </a:ext>
              </a:extLst>
            </p:cNvPr>
            <p:cNvSpPr/>
            <p:nvPr/>
          </p:nvSpPr>
          <p:spPr>
            <a:xfrm>
              <a:off x="3575182" y="2872810"/>
              <a:ext cx="676275" cy="666750"/>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Ｐ</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3" name="直線矢印コネクタ 82">
              <a:extLst>
                <a:ext uri="{FF2B5EF4-FFF2-40B4-BE49-F238E27FC236}">
                  <a16:creationId xmlns:a16="http://schemas.microsoft.com/office/drawing/2014/main" id="{79B5D209-4D13-40F2-B497-D375DFE6B5BD}"/>
                </a:ext>
              </a:extLst>
            </p:cNvPr>
            <p:cNvCxnSpPr>
              <a:cxnSpLocks/>
              <a:stCxn id="81" idx="3"/>
              <a:endCxn id="44" idx="0"/>
            </p:cNvCxnSpPr>
            <p:nvPr/>
          </p:nvCxnSpPr>
          <p:spPr>
            <a:xfrm flipH="1">
              <a:off x="3422246" y="3441917"/>
              <a:ext cx="251974" cy="477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D2A715C7-9A52-4C90-9B79-3574916B107F}"/>
                </a:ext>
              </a:extLst>
            </p:cNvPr>
            <p:cNvSpPr txBox="1"/>
            <p:nvPr/>
          </p:nvSpPr>
          <p:spPr>
            <a:xfrm>
              <a:off x="4197529" y="2551768"/>
              <a:ext cx="383438" cy="307777"/>
            </a:xfrm>
            <a:prstGeom prst="rect">
              <a:avLst/>
            </a:prstGeom>
            <a:noFill/>
          </p:spPr>
          <p:txBody>
            <a:bodyPr wrap="none" rtlCol="0">
              <a:spAutoFit/>
            </a:bodyPr>
            <a:lstStyle/>
            <a:p>
              <a:r>
                <a:rPr kumimoji="1" lang="en-US" altLang="ja-JP" sz="1400" dirty="0"/>
                <a:t>n1</a:t>
              </a:r>
              <a:endParaRPr kumimoji="1" lang="ja-JP" altLang="en-US" dirty="0"/>
            </a:p>
          </p:txBody>
        </p:sp>
        <p:sp>
          <p:nvSpPr>
            <p:cNvPr id="92" name="テキスト ボックス 91">
              <a:extLst>
                <a:ext uri="{FF2B5EF4-FFF2-40B4-BE49-F238E27FC236}">
                  <a16:creationId xmlns:a16="http://schemas.microsoft.com/office/drawing/2014/main" id="{CB04898A-036A-46FA-9E98-BD3E08FB51C7}"/>
                </a:ext>
              </a:extLst>
            </p:cNvPr>
            <p:cNvSpPr txBox="1"/>
            <p:nvPr/>
          </p:nvSpPr>
          <p:spPr>
            <a:xfrm>
              <a:off x="3230526" y="4620411"/>
              <a:ext cx="383438" cy="307777"/>
            </a:xfrm>
            <a:prstGeom prst="rect">
              <a:avLst/>
            </a:prstGeom>
            <a:noFill/>
          </p:spPr>
          <p:txBody>
            <a:bodyPr wrap="none" rtlCol="0">
              <a:spAutoFit/>
            </a:bodyPr>
            <a:lstStyle/>
            <a:p>
              <a:r>
                <a:rPr kumimoji="1" lang="en-US" altLang="ja-JP" sz="1400" dirty="0"/>
                <a:t>n2</a:t>
              </a:r>
              <a:endParaRPr kumimoji="1" lang="ja-JP" altLang="en-US" dirty="0"/>
            </a:p>
          </p:txBody>
        </p:sp>
        <p:sp>
          <p:nvSpPr>
            <p:cNvPr id="94" name="テキスト ボックス 93">
              <a:extLst>
                <a:ext uri="{FF2B5EF4-FFF2-40B4-BE49-F238E27FC236}">
                  <a16:creationId xmlns:a16="http://schemas.microsoft.com/office/drawing/2014/main" id="{EE3CDB86-0A90-435E-8D71-9F1665D76185}"/>
                </a:ext>
              </a:extLst>
            </p:cNvPr>
            <p:cNvSpPr txBox="1"/>
            <p:nvPr/>
          </p:nvSpPr>
          <p:spPr>
            <a:xfrm>
              <a:off x="3775303" y="3572292"/>
              <a:ext cx="284052" cy="307777"/>
            </a:xfrm>
            <a:prstGeom prst="rect">
              <a:avLst/>
            </a:prstGeom>
            <a:noFill/>
          </p:spPr>
          <p:txBody>
            <a:bodyPr wrap="none" rtlCol="0">
              <a:spAutoFit/>
            </a:bodyPr>
            <a:lstStyle/>
            <a:p>
              <a:r>
                <a:rPr lang="en-US" altLang="ja-JP" sz="1400" dirty="0"/>
                <a:t>p</a:t>
              </a:r>
              <a:endParaRPr kumimoji="1" lang="ja-JP" altLang="en-US" dirty="0"/>
            </a:p>
          </p:txBody>
        </p:sp>
      </p:grpSp>
      <p:sp>
        <p:nvSpPr>
          <p:cNvPr id="111" name="正方形/長方形 110">
            <a:extLst>
              <a:ext uri="{FF2B5EF4-FFF2-40B4-BE49-F238E27FC236}">
                <a16:creationId xmlns:a16="http://schemas.microsoft.com/office/drawing/2014/main" id="{45C3104F-0453-446A-964D-46519D40153F}"/>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ノードの挿入・追加</a:t>
            </a:r>
          </a:p>
        </p:txBody>
      </p:sp>
      <p:sp>
        <p:nvSpPr>
          <p:cNvPr id="112" name="矢印: 右 111">
            <a:extLst>
              <a:ext uri="{FF2B5EF4-FFF2-40B4-BE49-F238E27FC236}">
                <a16:creationId xmlns:a16="http://schemas.microsoft.com/office/drawing/2014/main" id="{3BBC1E17-B195-465E-83AB-0845558D1062}"/>
              </a:ext>
            </a:extLst>
          </p:cNvPr>
          <p:cNvSpPr/>
          <p:nvPr/>
        </p:nvSpPr>
        <p:spPr>
          <a:xfrm>
            <a:off x="2990160" y="3669596"/>
            <a:ext cx="635689" cy="66490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3" name="矢印: 右 112">
            <a:extLst>
              <a:ext uri="{FF2B5EF4-FFF2-40B4-BE49-F238E27FC236}">
                <a16:creationId xmlns:a16="http://schemas.microsoft.com/office/drawing/2014/main" id="{01D74768-AFB0-439D-B4EA-08B49BBC0343}"/>
              </a:ext>
            </a:extLst>
          </p:cNvPr>
          <p:cNvSpPr/>
          <p:nvPr/>
        </p:nvSpPr>
        <p:spPr>
          <a:xfrm>
            <a:off x="5980677" y="3657745"/>
            <a:ext cx="635689" cy="664903"/>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吹き出し: 角を丸めた四角形 113">
            <a:extLst>
              <a:ext uri="{FF2B5EF4-FFF2-40B4-BE49-F238E27FC236}">
                <a16:creationId xmlns:a16="http://schemas.microsoft.com/office/drawing/2014/main" id="{38439A98-8876-4DF6-B5DB-06809036A3D6}"/>
              </a:ext>
            </a:extLst>
          </p:cNvPr>
          <p:cNvSpPr/>
          <p:nvPr/>
        </p:nvSpPr>
        <p:spPr>
          <a:xfrm>
            <a:off x="2545868" y="1894205"/>
            <a:ext cx="1790280" cy="1190895"/>
          </a:xfrm>
          <a:prstGeom prst="wedgeRoundRectCallout">
            <a:avLst>
              <a:gd name="adj1" fmla="val -9128"/>
              <a:gd name="adj2" fmla="val 89801"/>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dirty="0">
                <a:solidFill>
                  <a:srgbClr val="36464E"/>
                </a:solidFill>
                <a:effectLst/>
                <a:latin typeface="Fira Code" panose="020B0809050000020004" pitchFamily="49" charset="0"/>
              </a:rPr>
              <a:t>n1</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left </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P</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a:t>
            </a:r>
            <a:r>
              <a:rPr lang="en-US" altLang="ja-JP" sz="1400" b="0" i="0" dirty="0" err="1">
                <a:solidFill>
                  <a:srgbClr val="36464E"/>
                </a:solidFill>
                <a:effectLst/>
                <a:latin typeface="Fira Code" panose="020B0809050000020004" pitchFamily="49" charset="0"/>
              </a:rPr>
              <a:t>P</a:t>
            </a:r>
            <a:r>
              <a:rPr lang="en-US" altLang="ja-JP" sz="1400" b="0" i="0" dirty="0" err="1">
                <a:effectLst/>
                <a:latin typeface="Fira Code" panose="020B0809050000020004" pitchFamily="49" charset="0"/>
              </a:rPr>
              <a:t>.</a:t>
            </a:r>
            <a:r>
              <a:rPr lang="en-US" altLang="ja-JP" sz="1400" b="0" i="0" dirty="0" err="1">
                <a:solidFill>
                  <a:srgbClr val="36464E"/>
                </a:solidFill>
                <a:effectLst/>
                <a:latin typeface="Fira Code" panose="020B0809050000020004" pitchFamily="49" charset="0"/>
              </a:rPr>
              <a:t>left</a:t>
            </a:r>
            <a:r>
              <a:rPr lang="en-US" altLang="ja-JP" sz="1400" b="0" i="0" dirty="0">
                <a:solidFill>
                  <a:srgbClr val="36464E"/>
                </a:solidFill>
                <a:effectLst/>
                <a:latin typeface="Fira Code" panose="020B0809050000020004" pitchFamily="49" charset="0"/>
              </a:rPr>
              <a:t> </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n2</a:t>
            </a:r>
            <a:r>
              <a:rPr lang="en-US" altLang="ja-JP" sz="1400" b="0" i="0" dirty="0">
                <a:effectLst/>
                <a:latin typeface="Fira Code" panose="020B0809050000020004" pitchFamily="49" charset="0"/>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吹き出し: 角を丸めた四角形 114">
            <a:extLst>
              <a:ext uri="{FF2B5EF4-FFF2-40B4-BE49-F238E27FC236}">
                <a16:creationId xmlns:a16="http://schemas.microsoft.com/office/drawing/2014/main" id="{80857D52-E093-43D4-820C-EAFEC39A9CA1}"/>
              </a:ext>
            </a:extLst>
          </p:cNvPr>
          <p:cNvSpPr/>
          <p:nvPr/>
        </p:nvSpPr>
        <p:spPr>
          <a:xfrm>
            <a:off x="5509388" y="1882093"/>
            <a:ext cx="1694899" cy="1067928"/>
          </a:xfrm>
          <a:prstGeom prst="wedgeRoundRectCallout">
            <a:avLst>
              <a:gd name="adj1" fmla="val -5472"/>
              <a:gd name="adj2" fmla="val 10129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0" i="0" dirty="0">
                <a:solidFill>
                  <a:srgbClr val="36464E"/>
                </a:solidFill>
                <a:effectLst/>
                <a:latin typeface="Fira Code" panose="020B0809050000020004" pitchFamily="49" charset="0"/>
              </a:rPr>
              <a:t>n1</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left </a:t>
            </a:r>
            <a:r>
              <a:rPr lang="en-US" altLang="ja-JP" sz="1400" b="0" i="0" dirty="0">
                <a:effectLst/>
                <a:latin typeface="Fira Code" panose="020B0809050000020004" pitchFamily="49" charset="0"/>
              </a:rPr>
              <a:t>=</a:t>
            </a:r>
            <a:r>
              <a:rPr lang="en-US" altLang="ja-JP" sz="1400" b="0" i="0" dirty="0">
                <a:solidFill>
                  <a:srgbClr val="36464E"/>
                </a:solidFill>
                <a:effectLst/>
                <a:latin typeface="Fira Code" panose="020B0809050000020004" pitchFamily="49" charset="0"/>
              </a:rPr>
              <a:t> n2</a:t>
            </a:r>
            <a:r>
              <a:rPr lang="en-US" altLang="ja-JP" sz="1400" b="0" i="0" dirty="0">
                <a:effectLst/>
                <a:latin typeface="Fira Code" panose="020B0809050000020004" pitchFamily="49" charset="0"/>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3758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DCB88-7DB0-4FF8-B206-F60917DDE4CB}"/>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665B6BAF-6CEE-465A-A3A3-2168FA28DE4E}"/>
              </a:ext>
            </a:extLst>
          </p:cNvPr>
          <p:cNvSpPr>
            <a:spLocks noGrp="1"/>
          </p:cNvSpPr>
          <p:nvPr>
            <p:ph idx="1"/>
          </p:nvPr>
        </p:nvSpPr>
        <p:spPr>
          <a:xfrm>
            <a:off x="4894753" y="1606715"/>
            <a:ext cx="3781157" cy="4916302"/>
          </a:xfrm>
        </p:spPr>
        <p:txBody>
          <a:bodyPr anchor="t">
            <a:normAutofit lnSpcReduction="10000"/>
          </a:bodyPr>
          <a:lstStyle/>
          <a:p>
            <a:pPr marL="0" indent="0">
              <a:buNone/>
            </a:pPr>
            <a:r>
              <a:rPr lang="ja-JP" altLang="en-US" dirty="0"/>
              <a:t>例：インデックス番号１に相当する部分へ値を挿入したいとする。</a:t>
            </a:r>
            <a:endParaRPr lang="en-US" altLang="ja-JP" dirty="0"/>
          </a:p>
          <a:p>
            <a:pPr marL="0" indent="0">
              <a:buNone/>
            </a:pPr>
            <a:endParaRPr lang="en-US" altLang="ja-JP" dirty="0"/>
          </a:p>
          <a:p>
            <a:pPr marL="0" indent="0">
              <a:buNone/>
            </a:pPr>
            <a:r>
              <a:rPr lang="ja-JP" altLang="en-US" dirty="0"/>
              <a:t>①４つの要素が格納されている長さ５の配列が存在している。</a:t>
            </a:r>
            <a:endParaRPr kumimoji="1" lang="en-US" altLang="ja-JP" dirty="0"/>
          </a:p>
          <a:p>
            <a:pPr marL="0" indent="0">
              <a:buNone/>
            </a:pPr>
            <a:r>
              <a:rPr lang="ja-JP" altLang="en-US" dirty="0"/>
              <a:t>②インデックス番号３の値をインデックス番号４へコピー</a:t>
            </a:r>
            <a:endParaRPr lang="en-US" altLang="ja-JP" dirty="0"/>
          </a:p>
          <a:p>
            <a:pPr marL="0" indent="0">
              <a:buNone/>
            </a:pPr>
            <a:r>
              <a:rPr lang="ja-JP" altLang="en-US" dirty="0"/>
              <a:t>　⇒　</a:t>
            </a:r>
            <a:r>
              <a:rPr lang="en-US" altLang="ja-JP" dirty="0"/>
              <a:t>num[4] = num[3]</a:t>
            </a:r>
          </a:p>
          <a:p>
            <a:pPr marL="0" indent="0">
              <a:buNone/>
            </a:pPr>
            <a:r>
              <a:rPr kumimoji="1" lang="ja-JP" altLang="en-US" dirty="0"/>
              <a:t>③</a:t>
            </a:r>
            <a:r>
              <a:rPr lang="ja-JP" altLang="en-US" dirty="0"/>
              <a:t>インデックス番号２の値をインデックス番号３へコピー</a:t>
            </a:r>
            <a:endParaRPr lang="en-US" altLang="ja-JP" dirty="0"/>
          </a:p>
          <a:p>
            <a:pPr marL="0" indent="0">
              <a:buNone/>
            </a:pPr>
            <a:r>
              <a:rPr lang="ja-JP" altLang="en-US" dirty="0"/>
              <a:t>　⇒　</a:t>
            </a:r>
            <a:r>
              <a:rPr lang="en-US" altLang="ja-JP" dirty="0"/>
              <a:t>num[3] = num[2]</a:t>
            </a:r>
          </a:p>
          <a:p>
            <a:pPr marL="0" indent="0">
              <a:buNone/>
            </a:pPr>
            <a:r>
              <a:rPr lang="ja-JP" altLang="en-US" dirty="0"/>
              <a:t>④インデックス番号１の値をインデックス番号２へコピー</a:t>
            </a:r>
            <a:endParaRPr lang="en-US" altLang="ja-JP" dirty="0"/>
          </a:p>
          <a:p>
            <a:pPr marL="0" indent="0">
              <a:buNone/>
            </a:pPr>
            <a:r>
              <a:rPr lang="ja-JP" altLang="en-US" dirty="0"/>
              <a:t>　⇒　</a:t>
            </a:r>
            <a:r>
              <a:rPr lang="en-US" altLang="ja-JP" dirty="0"/>
              <a:t>num[2] = num[1]</a:t>
            </a:r>
          </a:p>
          <a:p>
            <a:pPr marL="0" indent="0">
              <a:buNone/>
            </a:pPr>
            <a:r>
              <a:rPr lang="ja-JP" altLang="en-US" dirty="0"/>
              <a:t>⑤</a:t>
            </a:r>
            <a:r>
              <a:rPr kumimoji="1" lang="ja-JP" altLang="en-US" dirty="0"/>
              <a:t>インデックス番号１に対して値を入力する</a:t>
            </a:r>
            <a:endParaRPr kumimoji="1" lang="en-US" altLang="ja-JP" dirty="0"/>
          </a:p>
          <a:p>
            <a:pPr marL="0" indent="0">
              <a:buNone/>
            </a:pPr>
            <a:r>
              <a:rPr lang="ja-JP" altLang="en-US" dirty="0"/>
              <a:t>　⇒　</a:t>
            </a:r>
            <a:r>
              <a:rPr lang="en-US" altLang="ja-JP" dirty="0"/>
              <a:t>num[1] = 5</a:t>
            </a:r>
          </a:p>
          <a:p>
            <a:pPr marL="0" indent="0">
              <a:buNone/>
            </a:pPr>
            <a:endParaRPr lang="en-US" altLang="ja-JP" dirty="0"/>
          </a:p>
          <a:p>
            <a:pPr marL="0" indent="0">
              <a:buNone/>
            </a:pPr>
            <a:endParaRPr lang="en-US" altLang="ja-JP" dirty="0"/>
          </a:p>
          <a:p>
            <a:pPr marL="0" indent="0">
              <a:buNone/>
            </a:pPr>
            <a:endParaRPr kumimoji="1" lang="en-US" altLang="ja-JP" dirty="0"/>
          </a:p>
        </p:txBody>
      </p:sp>
      <p:grpSp>
        <p:nvGrpSpPr>
          <p:cNvPr id="51" name="グループ化 50">
            <a:extLst>
              <a:ext uri="{FF2B5EF4-FFF2-40B4-BE49-F238E27FC236}">
                <a16:creationId xmlns:a16="http://schemas.microsoft.com/office/drawing/2014/main" id="{0184EDC3-6B41-44A4-B7D9-B98827E6D159}"/>
              </a:ext>
            </a:extLst>
          </p:cNvPr>
          <p:cNvGrpSpPr/>
          <p:nvPr/>
        </p:nvGrpSpPr>
        <p:grpSpPr>
          <a:xfrm>
            <a:off x="362744" y="1606715"/>
            <a:ext cx="4358936" cy="4812824"/>
            <a:chOff x="804487" y="1197359"/>
            <a:chExt cx="4358936" cy="4812824"/>
          </a:xfrm>
        </p:grpSpPr>
        <p:sp>
          <p:nvSpPr>
            <p:cNvPr id="52" name="正方形/長方形 51">
              <a:extLst>
                <a:ext uri="{FF2B5EF4-FFF2-40B4-BE49-F238E27FC236}">
                  <a16:creationId xmlns:a16="http://schemas.microsoft.com/office/drawing/2014/main" id="{27DEAE6E-8919-40C0-A27B-A5C69750989D}"/>
                </a:ext>
              </a:extLst>
            </p:cNvPr>
            <p:cNvSpPr/>
            <p:nvPr/>
          </p:nvSpPr>
          <p:spPr>
            <a:xfrm>
              <a:off x="804487" y="1197359"/>
              <a:ext cx="4358936" cy="481282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53" name="グループ化 52">
              <a:extLst>
                <a:ext uri="{FF2B5EF4-FFF2-40B4-BE49-F238E27FC236}">
                  <a16:creationId xmlns:a16="http://schemas.microsoft.com/office/drawing/2014/main" id="{D73EC9D2-8D9F-4D99-BDC2-132C7BA750F6}"/>
                </a:ext>
              </a:extLst>
            </p:cNvPr>
            <p:cNvGrpSpPr/>
            <p:nvPr/>
          </p:nvGrpSpPr>
          <p:grpSpPr>
            <a:xfrm>
              <a:off x="1531335" y="1512273"/>
              <a:ext cx="3451783" cy="4057473"/>
              <a:chOff x="1531335" y="1512273"/>
              <a:chExt cx="3451783" cy="4057473"/>
            </a:xfrm>
          </p:grpSpPr>
          <p:grpSp>
            <p:nvGrpSpPr>
              <p:cNvPr id="54" name="グループ化 53">
                <a:extLst>
                  <a:ext uri="{FF2B5EF4-FFF2-40B4-BE49-F238E27FC236}">
                    <a16:creationId xmlns:a16="http://schemas.microsoft.com/office/drawing/2014/main" id="{34678AF1-00E6-4DCD-9283-F774002E2E41}"/>
                  </a:ext>
                </a:extLst>
              </p:cNvPr>
              <p:cNvGrpSpPr/>
              <p:nvPr/>
            </p:nvGrpSpPr>
            <p:grpSpPr>
              <a:xfrm>
                <a:off x="2239892" y="1512273"/>
                <a:ext cx="2743226" cy="534986"/>
                <a:chOff x="2638287" y="2920385"/>
                <a:chExt cx="3436635" cy="603681"/>
              </a:xfrm>
            </p:grpSpPr>
            <p:sp>
              <p:nvSpPr>
                <p:cNvPr id="95" name="正方形/長方形 94">
                  <a:extLst>
                    <a:ext uri="{FF2B5EF4-FFF2-40B4-BE49-F238E27FC236}">
                      <a16:creationId xmlns:a16="http://schemas.microsoft.com/office/drawing/2014/main" id="{1898973A-61F0-4370-A238-A7B2D6055501}"/>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96" name="正方形/長方形 95">
                  <a:extLst>
                    <a:ext uri="{FF2B5EF4-FFF2-40B4-BE49-F238E27FC236}">
                      <a16:creationId xmlns:a16="http://schemas.microsoft.com/office/drawing/2014/main" id="{159DB8DF-C206-485E-862F-507EFFA16120}"/>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97" name="正方形/長方形 96">
                  <a:extLst>
                    <a:ext uri="{FF2B5EF4-FFF2-40B4-BE49-F238E27FC236}">
                      <a16:creationId xmlns:a16="http://schemas.microsoft.com/office/drawing/2014/main" id="{6AE9AE87-AE74-4287-A42A-54E6EFAA867F}"/>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98" name="正方形/長方形 97">
                  <a:extLst>
                    <a:ext uri="{FF2B5EF4-FFF2-40B4-BE49-F238E27FC236}">
                      <a16:creationId xmlns:a16="http://schemas.microsoft.com/office/drawing/2014/main" id="{37DE1BF5-C81B-4DEC-8250-FA93006BF2D5}"/>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9" name="正方形/長方形 98">
                  <a:extLst>
                    <a:ext uri="{FF2B5EF4-FFF2-40B4-BE49-F238E27FC236}">
                      <a16:creationId xmlns:a16="http://schemas.microsoft.com/office/drawing/2014/main" id="{A9B453FD-8B7D-4FD0-8FF7-0F0C7530B777}"/>
                    </a:ext>
                  </a:extLst>
                </p:cNvPr>
                <p:cNvSpPr/>
                <p:nvPr/>
              </p:nvSpPr>
              <p:spPr>
                <a:xfrm>
                  <a:off x="5445587" y="2920385"/>
                  <a:ext cx="629335" cy="603681"/>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０</a:t>
                  </a:r>
                </a:p>
              </p:txBody>
            </p:sp>
          </p:grpSp>
          <p:grpSp>
            <p:nvGrpSpPr>
              <p:cNvPr id="55" name="グループ化 54">
                <a:extLst>
                  <a:ext uri="{FF2B5EF4-FFF2-40B4-BE49-F238E27FC236}">
                    <a16:creationId xmlns:a16="http://schemas.microsoft.com/office/drawing/2014/main" id="{7B874692-FCFB-4286-BC2A-91D9B71CEB7D}"/>
                  </a:ext>
                </a:extLst>
              </p:cNvPr>
              <p:cNvGrpSpPr/>
              <p:nvPr/>
            </p:nvGrpSpPr>
            <p:grpSpPr>
              <a:xfrm>
                <a:off x="2229894" y="2385496"/>
                <a:ext cx="2743226" cy="540614"/>
                <a:chOff x="886790" y="2362283"/>
                <a:chExt cx="3436635" cy="610031"/>
              </a:xfrm>
            </p:grpSpPr>
            <p:grpSp>
              <p:nvGrpSpPr>
                <p:cNvPr id="87" name="グループ化 86">
                  <a:extLst>
                    <a:ext uri="{FF2B5EF4-FFF2-40B4-BE49-F238E27FC236}">
                      <a16:creationId xmlns:a16="http://schemas.microsoft.com/office/drawing/2014/main" id="{B828A45E-9DA2-4BF1-9982-7EB7A8B37F30}"/>
                    </a:ext>
                  </a:extLst>
                </p:cNvPr>
                <p:cNvGrpSpPr/>
                <p:nvPr/>
              </p:nvGrpSpPr>
              <p:grpSpPr>
                <a:xfrm>
                  <a:off x="886790" y="2362283"/>
                  <a:ext cx="3436635" cy="603681"/>
                  <a:chOff x="886790" y="2514157"/>
                  <a:chExt cx="3436635" cy="603681"/>
                </a:xfrm>
              </p:grpSpPr>
              <p:grpSp>
                <p:nvGrpSpPr>
                  <p:cNvPr id="89" name="グループ化 88">
                    <a:extLst>
                      <a:ext uri="{FF2B5EF4-FFF2-40B4-BE49-F238E27FC236}">
                        <a16:creationId xmlns:a16="http://schemas.microsoft.com/office/drawing/2014/main" id="{CFF888EA-AA08-4AA8-A395-3019D0BEC1D3}"/>
                      </a:ext>
                    </a:extLst>
                  </p:cNvPr>
                  <p:cNvGrpSpPr/>
                  <p:nvPr/>
                </p:nvGrpSpPr>
                <p:grpSpPr>
                  <a:xfrm>
                    <a:off x="886790" y="2514157"/>
                    <a:ext cx="2734810" cy="603681"/>
                    <a:chOff x="2638287" y="2920385"/>
                    <a:chExt cx="2734810" cy="603681"/>
                  </a:xfrm>
                </p:grpSpPr>
                <p:sp>
                  <p:nvSpPr>
                    <p:cNvPr id="91" name="正方形/長方形 90">
                      <a:extLst>
                        <a:ext uri="{FF2B5EF4-FFF2-40B4-BE49-F238E27FC236}">
                          <a16:creationId xmlns:a16="http://schemas.microsoft.com/office/drawing/2014/main" id="{BA1E7AC1-1402-42DA-A24D-E0A2BB75826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92" name="正方形/長方形 91">
                      <a:extLst>
                        <a:ext uri="{FF2B5EF4-FFF2-40B4-BE49-F238E27FC236}">
                          <a16:creationId xmlns:a16="http://schemas.microsoft.com/office/drawing/2014/main" id="{21F8F133-DAA3-45AC-A96B-E6085992FCDA}"/>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93" name="正方形/長方形 92">
                      <a:extLst>
                        <a:ext uri="{FF2B5EF4-FFF2-40B4-BE49-F238E27FC236}">
                          <a16:creationId xmlns:a16="http://schemas.microsoft.com/office/drawing/2014/main" id="{DDB3BAFC-E97B-4769-B48D-D7D8750696A7}"/>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94" name="正方形/長方形 93">
                      <a:extLst>
                        <a:ext uri="{FF2B5EF4-FFF2-40B4-BE49-F238E27FC236}">
                          <a16:creationId xmlns:a16="http://schemas.microsoft.com/office/drawing/2014/main" id="{5CE4D381-8962-49B0-8D16-415B0A17E035}"/>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sp>
                <p:nvSpPr>
                  <p:cNvPr id="90" name="正方形/長方形 89">
                    <a:extLst>
                      <a:ext uri="{FF2B5EF4-FFF2-40B4-BE49-F238E27FC236}">
                        <a16:creationId xmlns:a16="http://schemas.microsoft.com/office/drawing/2014/main" id="{5CDEEEED-EA14-4861-885C-969F1B8FBB1B}"/>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88" name="コネクタ: 曲線 87">
                  <a:extLst>
                    <a:ext uri="{FF2B5EF4-FFF2-40B4-BE49-F238E27FC236}">
                      <a16:creationId xmlns:a16="http://schemas.microsoft.com/office/drawing/2014/main" id="{1E048FF1-5E6F-45D6-9E7C-ECC0274BEF6C}"/>
                    </a:ext>
                  </a:extLst>
                </p:cNvPr>
                <p:cNvCxnSpPr>
                  <a:cxnSpLocks/>
                  <a:stCxn id="94" idx="2"/>
                  <a:endCxn id="90" idx="2"/>
                </p:cNvCxnSpPr>
                <p:nvPr/>
              </p:nvCxnSpPr>
              <p:spPr>
                <a:xfrm rot="16200000" flipH="1">
                  <a:off x="3657845" y="2615051"/>
                  <a:ext cx="12700"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D421D42D-BE17-4732-B585-01FC26550846}"/>
                  </a:ext>
                </a:extLst>
              </p:cNvPr>
              <p:cNvGrpSpPr/>
              <p:nvPr/>
            </p:nvGrpSpPr>
            <p:grpSpPr>
              <a:xfrm>
                <a:off x="2239892" y="3258720"/>
                <a:ext cx="2743226" cy="540614"/>
                <a:chOff x="886790" y="3571514"/>
                <a:chExt cx="3436635" cy="610031"/>
              </a:xfrm>
            </p:grpSpPr>
            <p:grpSp>
              <p:nvGrpSpPr>
                <p:cNvPr id="79" name="グループ化 78">
                  <a:extLst>
                    <a:ext uri="{FF2B5EF4-FFF2-40B4-BE49-F238E27FC236}">
                      <a16:creationId xmlns:a16="http://schemas.microsoft.com/office/drawing/2014/main" id="{F5844732-AAF5-4C9C-BB9D-87ED8A53580F}"/>
                    </a:ext>
                  </a:extLst>
                </p:cNvPr>
                <p:cNvGrpSpPr/>
                <p:nvPr/>
              </p:nvGrpSpPr>
              <p:grpSpPr>
                <a:xfrm>
                  <a:off x="886790" y="3571514"/>
                  <a:ext cx="3436635" cy="603681"/>
                  <a:chOff x="886790" y="2514157"/>
                  <a:chExt cx="3436635" cy="603681"/>
                </a:xfrm>
              </p:grpSpPr>
              <p:grpSp>
                <p:nvGrpSpPr>
                  <p:cNvPr id="81" name="グループ化 80">
                    <a:extLst>
                      <a:ext uri="{FF2B5EF4-FFF2-40B4-BE49-F238E27FC236}">
                        <a16:creationId xmlns:a16="http://schemas.microsoft.com/office/drawing/2014/main" id="{62D49607-79CB-4868-B526-DD1B6B2A8E10}"/>
                      </a:ext>
                    </a:extLst>
                  </p:cNvPr>
                  <p:cNvGrpSpPr/>
                  <p:nvPr/>
                </p:nvGrpSpPr>
                <p:grpSpPr>
                  <a:xfrm>
                    <a:off x="886790" y="2514157"/>
                    <a:ext cx="2734810" cy="603681"/>
                    <a:chOff x="2638287" y="2920385"/>
                    <a:chExt cx="2734810" cy="603681"/>
                  </a:xfrm>
                </p:grpSpPr>
                <p:sp>
                  <p:nvSpPr>
                    <p:cNvPr id="83" name="正方形/長方形 82">
                      <a:extLst>
                        <a:ext uri="{FF2B5EF4-FFF2-40B4-BE49-F238E27FC236}">
                          <a16:creationId xmlns:a16="http://schemas.microsoft.com/office/drawing/2014/main" id="{AD874CA7-391F-4A29-A565-54D4B16189F8}"/>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84" name="正方形/長方形 83">
                      <a:extLst>
                        <a:ext uri="{FF2B5EF4-FFF2-40B4-BE49-F238E27FC236}">
                          <a16:creationId xmlns:a16="http://schemas.microsoft.com/office/drawing/2014/main" id="{0EAED661-56D5-416B-A68D-E5143097600F}"/>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85" name="正方形/長方形 84">
                      <a:extLst>
                        <a:ext uri="{FF2B5EF4-FFF2-40B4-BE49-F238E27FC236}">
                          <a16:creationId xmlns:a16="http://schemas.microsoft.com/office/drawing/2014/main" id="{FDEE2C2B-6357-43E9-A225-C0E59BAF4054}"/>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a:extLst>
                        <a:ext uri="{FF2B5EF4-FFF2-40B4-BE49-F238E27FC236}">
                          <a16:creationId xmlns:a16="http://schemas.microsoft.com/office/drawing/2014/main" id="{7404B7C2-B2C0-413F-A807-837E8E3EEE6A}"/>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82" name="正方形/長方形 81">
                    <a:extLst>
                      <a:ext uri="{FF2B5EF4-FFF2-40B4-BE49-F238E27FC236}">
                        <a16:creationId xmlns:a16="http://schemas.microsoft.com/office/drawing/2014/main" id="{03F3989F-EF05-49EB-9FD5-957CA86D68C7}"/>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80" name="コネクタ: 曲線 79">
                  <a:extLst>
                    <a:ext uri="{FF2B5EF4-FFF2-40B4-BE49-F238E27FC236}">
                      <a16:creationId xmlns:a16="http://schemas.microsoft.com/office/drawing/2014/main" id="{EEC080F3-D633-47B1-B0AE-337063905EE2}"/>
                    </a:ext>
                  </a:extLst>
                </p:cNvPr>
                <p:cNvCxnSpPr>
                  <a:cxnSpLocks/>
                  <a:stCxn id="85" idx="2"/>
                  <a:endCxn id="86" idx="2"/>
                </p:cNvCxnSpPr>
                <p:nvPr/>
              </p:nvCxnSpPr>
              <p:spPr>
                <a:xfrm rot="16200000" flipH="1">
                  <a:off x="2956020" y="3824282"/>
                  <a:ext cx="12700"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CF97C4E6-91A5-4DEF-9BEF-5317AD9A4347}"/>
                  </a:ext>
                </a:extLst>
              </p:cNvPr>
              <p:cNvGrpSpPr/>
              <p:nvPr/>
            </p:nvGrpSpPr>
            <p:grpSpPr>
              <a:xfrm>
                <a:off x="2229894" y="4143565"/>
                <a:ext cx="2743226" cy="540614"/>
                <a:chOff x="893139" y="4549184"/>
                <a:chExt cx="3436635" cy="610031"/>
              </a:xfrm>
            </p:grpSpPr>
            <p:grpSp>
              <p:nvGrpSpPr>
                <p:cNvPr id="71" name="グループ化 70">
                  <a:extLst>
                    <a:ext uri="{FF2B5EF4-FFF2-40B4-BE49-F238E27FC236}">
                      <a16:creationId xmlns:a16="http://schemas.microsoft.com/office/drawing/2014/main" id="{AD180BDB-1541-40FC-8D1A-AD32ACF6D9AA}"/>
                    </a:ext>
                  </a:extLst>
                </p:cNvPr>
                <p:cNvGrpSpPr/>
                <p:nvPr/>
              </p:nvGrpSpPr>
              <p:grpSpPr>
                <a:xfrm>
                  <a:off x="893139" y="4549184"/>
                  <a:ext cx="3436635" cy="603681"/>
                  <a:chOff x="886790" y="2514157"/>
                  <a:chExt cx="3436635" cy="603681"/>
                </a:xfrm>
              </p:grpSpPr>
              <p:grpSp>
                <p:nvGrpSpPr>
                  <p:cNvPr id="73" name="グループ化 72">
                    <a:extLst>
                      <a:ext uri="{FF2B5EF4-FFF2-40B4-BE49-F238E27FC236}">
                        <a16:creationId xmlns:a16="http://schemas.microsoft.com/office/drawing/2014/main" id="{76DD47AC-8B29-4FF1-AF24-09D406C0D102}"/>
                      </a:ext>
                    </a:extLst>
                  </p:cNvPr>
                  <p:cNvGrpSpPr/>
                  <p:nvPr/>
                </p:nvGrpSpPr>
                <p:grpSpPr>
                  <a:xfrm>
                    <a:off x="886790" y="2514157"/>
                    <a:ext cx="2734810" cy="603681"/>
                    <a:chOff x="2638287" y="2920385"/>
                    <a:chExt cx="2734810" cy="603681"/>
                  </a:xfrm>
                </p:grpSpPr>
                <p:sp>
                  <p:nvSpPr>
                    <p:cNvPr id="75" name="正方形/長方形 74">
                      <a:extLst>
                        <a:ext uri="{FF2B5EF4-FFF2-40B4-BE49-F238E27FC236}">
                          <a16:creationId xmlns:a16="http://schemas.microsoft.com/office/drawing/2014/main" id="{D4918233-4B1A-4D0A-86B7-AA87A8D6932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76" name="正方形/長方形 75">
                      <a:extLst>
                        <a:ext uri="{FF2B5EF4-FFF2-40B4-BE49-F238E27FC236}">
                          <a16:creationId xmlns:a16="http://schemas.microsoft.com/office/drawing/2014/main" id="{5C735B97-EC3E-45EA-AE14-7186C41D9A6D}"/>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正方形/長方形 76">
                      <a:extLst>
                        <a:ext uri="{FF2B5EF4-FFF2-40B4-BE49-F238E27FC236}">
                          <a16:creationId xmlns:a16="http://schemas.microsoft.com/office/drawing/2014/main" id="{378929AA-ED31-4216-B50F-D8EE9B1A72B6}"/>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78" name="正方形/長方形 77">
                      <a:extLst>
                        <a:ext uri="{FF2B5EF4-FFF2-40B4-BE49-F238E27FC236}">
                          <a16:creationId xmlns:a16="http://schemas.microsoft.com/office/drawing/2014/main" id="{11F51CCD-5275-4AA8-9848-6B338ABE1E35}"/>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4" name="正方形/長方形 73">
                    <a:extLst>
                      <a:ext uri="{FF2B5EF4-FFF2-40B4-BE49-F238E27FC236}">
                        <a16:creationId xmlns:a16="http://schemas.microsoft.com/office/drawing/2014/main" id="{799A329A-4B6F-4CD2-8358-04FB4B1D4E33}"/>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72" name="コネクタ: 曲線 71">
                  <a:extLst>
                    <a:ext uri="{FF2B5EF4-FFF2-40B4-BE49-F238E27FC236}">
                      <a16:creationId xmlns:a16="http://schemas.microsoft.com/office/drawing/2014/main" id="{AED09BE4-CB31-4A21-B4DB-765283659745}"/>
                    </a:ext>
                  </a:extLst>
                </p:cNvPr>
                <p:cNvCxnSpPr>
                  <a:cxnSpLocks/>
                  <a:stCxn id="76" idx="2"/>
                  <a:endCxn id="77" idx="2"/>
                </p:cNvCxnSpPr>
                <p:nvPr/>
              </p:nvCxnSpPr>
              <p:spPr>
                <a:xfrm rot="16200000" flipH="1">
                  <a:off x="2260544" y="4801952"/>
                  <a:ext cx="12700"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B5A75CC9-EC4F-4AF8-98AF-252D263EB49C}"/>
                  </a:ext>
                </a:extLst>
              </p:cNvPr>
              <p:cNvGrpSpPr/>
              <p:nvPr/>
            </p:nvGrpSpPr>
            <p:grpSpPr>
              <a:xfrm>
                <a:off x="2229894" y="5028410"/>
                <a:ext cx="2743226" cy="534986"/>
                <a:chOff x="886790" y="2514157"/>
                <a:chExt cx="3436635" cy="603681"/>
              </a:xfrm>
            </p:grpSpPr>
            <p:grpSp>
              <p:nvGrpSpPr>
                <p:cNvPr id="65" name="グループ化 64">
                  <a:extLst>
                    <a:ext uri="{FF2B5EF4-FFF2-40B4-BE49-F238E27FC236}">
                      <a16:creationId xmlns:a16="http://schemas.microsoft.com/office/drawing/2014/main" id="{FC7FEC8D-AC4E-406C-AEAF-1B7C595E3BAD}"/>
                    </a:ext>
                  </a:extLst>
                </p:cNvPr>
                <p:cNvGrpSpPr/>
                <p:nvPr/>
              </p:nvGrpSpPr>
              <p:grpSpPr>
                <a:xfrm>
                  <a:off x="886790" y="2514157"/>
                  <a:ext cx="2734810" cy="603681"/>
                  <a:chOff x="2638287" y="2920385"/>
                  <a:chExt cx="2734810" cy="603681"/>
                </a:xfrm>
              </p:grpSpPr>
              <p:sp>
                <p:nvSpPr>
                  <p:cNvPr id="67" name="正方形/長方形 66">
                    <a:extLst>
                      <a:ext uri="{FF2B5EF4-FFF2-40B4-BE49-F238E27FC236}">
                        <a16:creationId xmlns:a16="http://schemas.microsoft.com/office/drawing/2014/main" id="{DD9B9F44-E89B-44AF-8C95-DE8131CE0A6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8" name="正方形/長方形 67">
                    <a:extLst>
                      <a:ext uri="{FF2B5EF4-FFF2-40B4-BE49-F238E27FC236}">
                        <a16:creationId xmlns:a16="http://schemas.microsoft.com/office/drawing/2014/main" id="{C6756B25-5EDF-4D43-9754-3D7653915855}"/>
                      </a:ext>
                    </a:extLst>
                  </p:cNvPr>
                  <p:cNvSpPr/>
                  <p:nvPr/>
                </p:nvSpPr>
                <p:spPr>
                  <a:xfrm>
                    <a:off x="3340112" y="2920385"/>
                    <a:ext cx="629335" cy="60368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69" name="正方形/長方形 68">
                    <a:extLst>
                      <a:ext uri="{FF2B5EF4-FFF2-40B4-BE49-F238E27FC236}">
                        <a16:creationId xmlns:a16="http://schemas.microsoft.com/office/drawing/2014/main" id="{86B5D27B-EF83-4459-9E62-BEE593934AAD}"/>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70" name="正方形/長方形 69">
                    <a:extLst>
                      <a:ext uri="{FF2B5EF4-FFF2-40B4-BE49-F238E27FC236}">
                        <a16:creationId xmlns:a16="http://schemas.microsoft.com/office/drawing/2014/main" id="{E3A8BD4C-C834-44AB-9913-AC6C29E216E7}"/>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6" name="正方形/長方形 65">
                  <a:extLst>
                    <a:ext uri="{FF2B5EF4-FFF2-40B4-BE49-F238E27FC236}">
                      <a16:creationId xmlns:a16="http://schemas.microsoft.com/office/drawing/2014/main" id="{7D2EB6A8-C533-4C15-9178-D5FE55986010}"/>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sp>
            <p:nvSpPr>
              <p:cNvPr id="59" name="正方形/長方形 58">
                <a:extLst>
                  <a:ext uri="{FF2B5EF4-FFF2-40B4-BE49-F238E27FC236}">
                    <a16:creationId xmlns:a16="http://schemas.microsoft.com/office/drawing/2014/main" id="{F11491D4-ECFD-4935-A20B-3F85EA609A00}"/>
                  </a:ext>
                </a:extLst>
              </p:cNvPr>
              <p:cNvSpPr/>
              <p:nvPr/>
            </p:nvSpPr>
            <p:spPr>
              <a:xfrm>
                <a:off x="1531335" y="5028410"/>
                <a:ext cx="502354" cy="53498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0" name="コネクタ: 曲線 59">
                <a:extLst>
                  <a:ext uri="{FF2B5EF4-FFF2-40B4-BE49-F238E27FC236}">
                    <a16:creationId xmlns:a16="http://schemas.microsoft.com/office/drawing/2014/main" id="{07EE8877-4C86-4196-9F9D-A77BF268852E}"/>
                  </a:ext>
                </a:extLst>
              </p:cNvPr>
              <p:cNvCxnSpPr>
                <a:cxnSpLocks/>
                <a:stCxn id="59" idx="2"/>
                <a:endCxn id="68" idx="2"/>
              </p:cNvCxnSpPr>
              <p:nvPr/>
            </p:nvCxnSpPr>
            <p:spPr>
              <a:xfrm rot="16200000" flipH="1">
                <a:off x="2411900" y="4934007"/>
                <a:ext cx="12700" cy="1258777"/>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1" name="矢印: 下 60">
                <a:extLst>
                  <a:ext uri="{FF2B5EF4-FFF2-40B4-BE49-F238E27FC236}">
                    <a16:creationId xmlns:a16="http://schemas.microsoft.com/office/drawing/2014/main" id="{C74BEC28-E8A2-4DE9-ABFF-F3F685A8B2A1}"/>
                  </a:ext>
                </a:extLst>
              </p:cNvPr>
              <p:cNvSpPr/>
              <p:nvPr/>
            </p:nvSpPr>
            <p:spPr>
              <a:xfrm>
                <a:off x="2586231" y="2116192"/>
                <a:ext cx="367690" cy="243481"/>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矢印: 下 61">
                <a:extLst>
                  <a:ext uri="{FF2B5EF4-FFF2-40B4-BE49-F238E27FC236}">
                    <a16:creationId xmlns:a16="http://schemas.microsoft.com/office/drawing/2014/main" id="{90D96174-A3CD-4183-A724-CFC8834CE5E0}"/>
                  </a:ext>
                </a:extLst>
              </p:cNvPr>
              <p:cNvSpPr/>
              <p:nvPr/>
            </p:nvSpPr>
            <p:spPr>
              <a:xfrm>
                <a:off x="2586231" y="2986649"/>
                <a:ext cx="367690" cy="243481"/>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矢印: 下 62">
                <a:extLst>
                  <a:ext uri="{FF2B5EF4-FFF2-40B4-BE49-F238E27FC236}">
                    <a16:creationId xmlns:a16="http://schemas.microsoft.com/office/drawing/2014/main" id="{ED018D52-4BF7-47AC-937A-08043A8853E5}"/>
                  </a:ext>
                </a:extLst>
              </p:cNvPr>
              <p:cNvSpPr/>
              <p:nvPr/>
            </p:nvSpPr>
            <p:spPr>
              <a:xfrm>
                <a:off x="2588829" y="3884261"/>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矢印: 下 63">
                <a:extLst>
                  <a:ext uri="{FF2B5EF4-FFF2-40B4-BE49-F238E27FC236}">
                    <a16:creationId xmlns:a16="http://schemas.microsoft.com/office/drawing/2014/main" id="{7B1C7FD4-9E7E-49DF-94F2-F3C9C3664F41}"/>
                  </a:ext>
                </a:extLst>
              </p:cNvPr>
              <p:cNvSpPr/>
              <p:nvPr/>
            </p:nvSpPr>
            <p:spPr>
              <a:xfrm>
                <a:off x="2616265" y="4773309"/>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grpSp>
      <p:sp>
        <p:nvSpPr>
          <p:cNvPr id="100" name="テキスト ボックス 99">
            <a:extLst>
              <a:ext uri="{FF2B5EF4-FFF2-40B4-BE49-F238E27FC236}">
                <a16:creationId xmlns:a16="http://schemas.microsoft.com/office/drawing/2014/main" id="{E0E64F73-4902-4B3C-A4BD-340056A48A50}"/>
              </a:ext>
            </a:extLst>
          </p:cNvPr>
          <p:cNvSpPr txBox="1"/>
          <p:nvPr/>
        </p:nvSpPr>
        <p:spPr>
          <a:xfrm>
            <a:off x="463091" y="2006894"/>
            <a:ext cx="415498" cy="369332"/>
          </a:xfrm>
          <a:prstGeom prst="rect">
            <a:avLst/>
          </a:prstGeom>
          <a:noFill/>
        </p:spPr>
        <p:txBody>
          <a:bodyPr wrap="none" rtlCol="0">
            <a:spAutoFit/>
          </a:bodyPr>
          <a:lstStyle/>
          <a:p>
            <a:r>
              <a:rPr kumimoji="1" lang="ja-JP" altLang="en-US" dirty="0"/>
              <a:t>①</a:t>
            </a:r>
          </a:p>
        </p:txBody>
      </p:sp>
      <p:sp>
        <p:nvSpPr>
          <p:cNvPr id="101" name="テキスト ボックス 100">
            <a:extLst>
              <a:ext uri="{FF2B5EF4-FFF2-40B4-BE49-F238E27FC236}">
                <a16:creationId xmlns:a16="http://schemas.microsoft.com/office/drawing/2014/main" id="{50C7581F-6344-45B5-8902-0D177A082D72}"/>
              </a:ext>
            </a:extLst>
          </p:cNvPr>
          <p:cNvSpPr txBox="1"/>
          <p:nvPr/>
        </p:nvSpPr>
        <p:spPr>
          <a:xfrm>
            <a:off x="452201" y="2877679"/>
            <a:ext cx="415498" cy="369332"/>
          </a:xfrm>
          <a:prstGeom prst="rect">
            <a:avLst/>
          </a:prstGeom>
          <a:noFill/>
        </p:spPr>
        <p:txBody>
          <a:bodyPr wrap="none" rtlCol="0">
            <a:spAutoFit/>
          </a:bodyPr>
          <a:lstStyle/>
          <a:p>
            <a:r>
              <a:rPr lang="ja-JP" altLang="en-US" dirty="0"/>
              <a:t>②</a:t>
            </a:r>
            <a:endParaRPr kumimoji="1" lang="ja-JP" altLang="en-US" dirty="0"/>
          </a:p>
        </p:txBody>
      </p:sp>
      <p:sp>
        <p:nvSpPr>
          <p:cNvPr id="102" name="テキスト ボックス 101">
            <a:extLst>
              <a:ext uri="{FF2B5EF4-FFF2-40B4-BE49-F238E27FC236}">
                <a16:creationId xmlns:a16="http://schemas.microsoft.com/office/drawing/2014/main" id="{4D2511DD-4CD0-4E98-9751-5E8294DD04E7}"/>
              </a:ext>
            </a:extLst>
          </p:cNvPr>
          <p:cNvSpPr txBox="1"/>
          <p:nvPr/>
        </p:nvSpPr>
        <p:spPr>
          <a:xfrm>
            <a:off x="463091" y="3749296"/>
            <a:ext cx="415498" cy="369332"/>
          </a:xfrm>
          <a:prstGeom prst="rect">
            <a:avLst/>
          </a:prstGeom>
          <a:noFill/>
        </p:spPr>
        <p:txBody>
          <a:bodyPr wrap="none" rtlCol="0">
            <a:spAutoFit/>
          </a:bodyPr>
          <a:lstStyle/>
          <a:p>
            <a:r>
              <a:rPr kumimoji="1" lang="ja-JP" altLang="en-US" dirty="0"/>
              <a:t>③</a:t>
            </a:r>
          </a:p>
        </p:txBody>
      </p:sp>
      <p:sp>
        <p:nvSpPr>
          <p:cNvPr id="103" name="テキスト ボックス 102">
            <a:extLst>
              <a:ext uri="{FF2B5EF4-FFF2-40B4-BE49-F238E27FC236}">
                <a16:creationId xmlns:a16="http://schemas.microsoft.com/office/drawing/2014/main" id="{9ADB562B-3E2B-4BFB-9891-AABE18779C7E}"/>
              </a:ext>
            </a:extLst>
          </p:cNvPr>
          <p:cNvSpPr txBox="1"/>
          <p:nvPr/>
        </p:nvSpPr>
        <p:spPr>
          <a:xfrm>
            <a:off x="452201" y="4635748"/>
            <a:ext cx="415498" cy="369332"/>
          </a:xfrm>
          <a:prstGeom prst="rect">
            <a:avLst/>
          </a:prstGeom>
          <a:noFill/>
        </p:spPr>
        <p:txBody>
          <a:bodyPr wrap="none" rtlCol="0">
            <a:spAutoFit/>
          </a:bodyPr>
          <a:lstStyle/>
          <a:p>
            <a:r>
              <a:rPr lang="ja-JP" altLang="en-US" dirty="0"/>
              <a:t>④</a:t>
            </a:r>
            <a:endParaRPr lang="en-US" altLang="ja-JP" dirty="0"/>
          </a:p>
        </p:txBody>
      </p:sp>
      <p:sp>
        <p:nvSpPr>
          <p:cNvPr id="153" name="テキスト ボックス 152">
            <a:extLst>
              <a:ext uri="{FF2B5EF4-FFF2-40B4-BE49-F238E27FC236}">
                <a16:creationId xmlns:a16="http://schemas.microsoft.com/office/drawing/2014/main" id="{9184BA65-70C9-4A2A-9FE9-4502D1625064}"/>
              </a:ext>
            </a:extLst>
          </p:cNvPr>
          <p:cNvSpPr txBox="1"/>
          <p:nvPr/>
        </p:nvSpPr>
        <p:spPr>
          <a:xfrm>
            <a:off x="457200" y="5520593"/>
            <a:ext cx="415498" cy="369332"/>
          </a:xfrm>
          <a:prstGeom prst="rect">
            <a:avLst/>
          </a:prstGeom>
          <a:noFill/>
        </p:spPr>
        <p:txBody>
          <a:bodyPr wrap="none" rtlCol="0">
            <a:spAutoFit/>
          </a:bodyPr>
          <a:lstStyle/>
          <a:p>
            <a:r>
              <a:rPr lang="ja-JP" altLang="en-US" dirty="0"/>
              <a:t>⑤</a:t>
            </a:r>
            <a:endParaRPr lang="en-US" altLang="ja-JP" dirty="0"/>
          </a:p>
        </p:txBody>
      </p:sp>
      <p:sp>
        <p:nvSpPr>
          <p:cNvPr id="155" name="正方形/長方形 154">
            <a:extLst>
              <a:ext uri="{FF2B5EF4-FFF2-40B4-BE49-F238E27FC236}">
                <a16:creationId xmlns:a16="http://schemas.microsoft.com/office/drawing/2014/main" id="{D83344C6-A4BC-43D5-B39E-AE1C33BB7804}"/>
              </a:ext>
            </a:extLst>
          </p:cNvPr>
          <p:cNvSpPr/>
          <p:nvPr/>
        </p:nvSpPr>
        <p:spPr>
          <a:xfrm>
            <a:off x="362744" y="99235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配列内に要素を挿入する</a:t>
            </a:r>
          </a:p>
        </p:txBody>
      </p:sp>
    </p:spTree>
    <p:extLst>
      <p:ext uri="{BB962C8B-B14F-4D97-AF65-F5344CB8AC3E}">
        <p14:creationId xmlns:p14="http://schemas.microsoft.com/office/powerpoint/2010/main" val="3613013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49EBF-72C2-4F1A-814F-068500E1B000}"/>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grpSp>
        <p:nvGrpSpPr>
          <p:cNvPr id="4" name="グループ化 3">
            <a:extLst>
              <a:ext uri="{FF2B5EF4-FFF2-40B4-BE49-F238E27FC236}">
                <a16:creationId xmlns:a16="http://schemas.microsoft.com/office/drawing/2014/main" id="{769D0CCB-DFEC-409C-8F76-0965469B1B0A}"/>
              </a:ext>
            </a:extLst>
          </p:cNvPr>
          <p:cNvGrpSpPr/>
          <p:nvPr/>
        </p:nvGrpSpPr>
        <p:grpSpPr>
          <a:xfrm>
            <a:off x="5276553" y="3878204"/>
            <a:ext cx="3276897" cy="2169168"/>
            <a:chOff x="1453755" y="1670521"/>
            <a:chExt cx="5893590" cy="3927647"/>
          </a:xfrm>
        </p:grpSpPr>
        <p:sp>
          <p:nvSpPr>
            <p:cNvPr id="5" name="楕円 4">
              <a:extLst>
                <a:ext uri="{FF2B5EF4-FFF2-40B4-BE49-F238E27FC236}">
                  <a16:creationId xmlns:a16="http://schemas.microsoft.com/office/drawing/2014/main" id="{BEB0B7C6-828B-4E4C-84F1-86318BC5867E}"/>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2C257632-E9A0-4506-BF9C-F093CB70AC4B}"/>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EF1DAD63-0E66-45BB-A8AB-770016A609FF}"/>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572DC987-94EF-4529-9B86-BDAEC096D44A}"/>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DC7934E1-3A78-41FA-B0AF-A186DC1245F9}"/>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18CFBCD5-F6BD-410E-B568-DFC6BB629E87}"/>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D200CC8-FBA6-4D6F-AE22-B9F233C26D80}"/>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7C0BE9C7-CA51-405C-96B3-BB5DF925DCF2}"/>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F3B20B2E-F88C-432F-9EA4-318BBE1BA44A}"/>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2C8C458E-E1BF-4BDC-9EB5-C591966A8C30}"/>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7905B2A7-1C4D-49AE-B7D7-796E5EED1C99}"/>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66885C0E-2C15-4DDF-9648-1F7A061B555E}"/>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A176D909-4F72-46C6-BE18-A863C84EDD00}"/>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A5B23550-ACBA-420A-B8BC-FDCDAA6D6CEB}"/>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5B08F0DE-3AA8-41E2-BDED-ED1B3B5B7734}"/>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C7AF47D8-E5F5-4CEC-97BB-8AEBCA9656DF}"/>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4513C7E-F386-4543-BE1A-24A466310B7A}"/>
                </a:ext>
              </a:extLst>
            </p:cNvPr>
            <p:cNvCxnSpPr>
              <a:cxnSpLocks/>
              <a:stCxn id="5" idx="5"/>
              <a:endCxn id="1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5EB0CB9-5FA4-4E4B-B297-6E783ED99D34}"/>
                </a:ext>
              </a:extLst>
            </p:cNvPr>
            <p:cNvCxnSpPr>
              <a:cxnSpLocks/>
              <a:stCxn id="6" idx="3"/>
              <a:endCxn id="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974690F-E1DF-4AC0-A447-2C277501C923}"/>
                </a:ext>
              </a:extLst>
            </p:cNvPr>
            <p:cNvCxnSpPr>
              <a:cxnSpLocks/>
              <a:stCxn id="6" idx="5"/>
              <a:endCxn id="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54FE57A-B332-45DD-BDE8-5799B76C0601}"/>
                </a:ext>
              </a:extLst>
            </p:cNvPr>
            <p:cNvCxnSpPr>
              <a:cxnSpLocks/>
              <a:stCxn id="8" idx="3"/>
              <a:endCxn id="1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352E66C-0232-4F68-BDC0-A98560CEB978}"/>
                </a:ext>
              </a:extLst>
            </p:cNvPr>
            <p:cNvCxnSpPr>
              <a:cxnSpLocks/>
              <a:stCxn id="8" idx="5"/>
              <a:endCxn id="1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D3FFBB0-0560-4F1A-9582-C02CE67588D7}"/>
                </a:ext>
              </a:extLst>
            </p:cNvPr>
            <p:cNvCxnSpPr>
              <a:cxnSpLocks/>
              <a:stCxn id="7" idx="3"/>
              <a:endCxn id="1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B1240D6-4ACE-4A29-99E9-E58B890B317A}"/>
                </a:ext>
              </a:extLst>
            </p:cNvPr>
            <p:cNvCxnSpPr>
              <a:cxnSpLocks/>
              <a:stCxn id="15" idx="5"/>
              <a:endCxn id="18"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B113CFA-73CD-43ED-B28A-7A8E23D6B727}"/>
                </a:ext>
              </a:extLst>
            </p:cNvPr>
            <p:cNvCxnSpPr>
              <a:cxnSpLocks/>
              <a:stCxn id="15" idx="3"/>
              <a:endCxn id="19"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78BF212-69D1-4D8B-B387-CCEE9DA5928D}"/>
                </a:ext>
              </a:extLst>
            </p:cNvPr>
            <p:cNvCxnSpPr>
              <a:cxnSpLocks/>
              <a:stCxn id="14" idx="3"/>
              <a:endCxn id="17"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E1F5497-911C-4FC1-80B3-1E524450FE79}"/>
                </a:ext>
              </a:extLst>
            </p:cNvPr>
            <p:cNvCxnSpPr>
              <a:cxnSpLocks/>
              <a:stCxn id="14" idx="5"/>
              <a:endCxn id="16"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99318F9-DBF4-44F3-AB65-2869E34A38E7}"/>
                </a:ext>
              </a:extLst>
            </p:cNvPr>
            <p:cNvCxnSpPr>
              <a:cxnSpLocks/>
              <a:stCxn id="13" idx="5"/>
              <a:endCxn id="1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29C799B-B110-4947-8729-53CF33339CBA}"/>
                </a:ext>
              </a:extLst>
            </p:cNvPr>
            <p:cNvCxnSpPr>
              <a:cxnSpLocks/>
              <a:stCxn id="13" idx="3"/>
              <a:endCxn id="1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4445885-CB24-4AF9-98E9-D72A212884B3}"/>
                </a:ext>
              </a:extLst>
            </p:cNvPr>
            <p:cNvCxnSpPr>
              <a:cxnSpLocks/>
              <a:stCxn id="7" idx="5"/>
              <a:endCxn id="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9AFCD457-F949-49E5-9E46-7D2CA5C545F2}"/>
              </a:ext>
            </a:extLst>
          </p:cNvPr>
          <p:cNvGrpSpPr/>
          <p:nvPr/>
        </p:nvGrpSpPr>
        <p:grpSpPr>
          <a:xfrm>
            <a:off x="5276553" y="1259209"/>
            <a:ext cx="3037915" cy="2169168"/>
            <a:chOff x="1453755" y="1670521"/>
            <a:chExt cx="5463774" cy="3927647"/>
          </a:xfrm>
        </p:grpSpPr>
        <p:sp>
          <p:nvSpPr>
            <p:cNvPr id="35" name="楕円 34">
              <a:extLst>
                <a:ext uri="{FF2B5EF4-FFF2-40B4-BE49-F238E27FC236}">
                  <a16:creationId xmlns:a16="http://schemas.microsoft.com/office/drawing/2014/main" id="{B485A5C9-65C7-4724-B674-3ADA8ABBB46D}"/>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楕円 35">
              <a:extLst>
                <a:ext uri="{FF2B5EF4-FFF2-40B4-BE49-F238E27FC236}">
                  <a16:creationId xmlns:a16="http://schemas.microsoft.com/office/drawing/2014/main" id="{E633A54B-1C12-4A58-B36E-7BAA26617F48}"/>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楕円 36">
              <a:extLst>
                <a:ext uri="{FF2B5EF4-FFF2-40B4-BE49-F238E27FC236}">
                  <a16:creationId xmlns:a16="http://schemas.microsoft.com/office/drawing/2014/main" id="{3479CFB3-0885-48DB-B0C1-3380500C456C}"/>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A1D51005-51B4-488F-8280-37B2CE2FCA36}"/>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89C989D8-FE8B-494B-93AE-F022A411C904}"/>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E1457C49-6B0E-4026-9E3B-B3105F0165AD}"/>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楕円 40">
              <a:extLst>
                <a:ext uri="{FF2B5EF4-FFF2-40B4-BE49-F238E27FC236}">
                  <a16:creationId xmlns:a16="http://schemas.microsoft.com/office/drawing/2014/main" id="{968C2588-AFA5-4FF6-B760-D99E19EA9E48}"/>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楕円 41">
              <a:extLst>
                <a:ext uri="{FF2B5EF4-FFF2-40B4-BE49-F238E27FC236}">
                  <a16:creationId xmlns:a16="http://schemas.microsoft.com/office/drawing/2014/main" id="{25C97847-BFE4-4C0D-B4C5-B293B5BF71DE}"/>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楕円 42">
              <a:extLst>
                <a:ext uri="{FF2B5EF4-FFF2-40B4-BE49-F238E27FC236}">
                  <a16:creationId xmlns:a16="http://schemas.microsoft.com/office/drawing/2014/main" id="{4EF9F912-BABA-481D-8D2B-7B706E0D5410}"/>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92A5CDA8-E204-476C-B188-515A98D3A4D1}"/>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50A4D329-9726-426C-8D8A-9CAAAC9BCBDC}"/>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9B176A2F-FB93-4F64-99DB-5453A7F31EC1}"/>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7" name="直線矢印コネクタ 46">
              <a:extLst>
                <a:ext uri="{FF2B5EF4-FFF2-40B4-BE49-F238E27FC236}">
                  <a16:creationId xmlns:a16="http://schemas.microsoft.com/office/drawing/2014/main" id="{79775166-D5A9-4A17-A3B4-B6F143C6BBF9}"/>
                </a:ext>
              </a:extLst>
            </p:cNvPr>
            <p:cNvCxnSpPr>
              <a:cxnSpLocks/>
              <a:stCxn id="35" idx="3"/>
              <a:endCxn id="3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FD07402-70FF-4A6C-A5D6-CFFE6F49CF45}"/>
                </a:ext>
              </a:extLst>
            </p:cNvPr>
            <p:cNvCxnSpPr>
              <a:cxnSpLocks/>
              <a:stCxn id="35" idx="5"/>
              <a:endCxn id="4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045B1028-48AE-4E5F-92FE-56E7B62C2B1B}"/>
                </a:ext>
              </a:extLst>
            </p:cNvPr>
            <p:cNvCxnSpPr>
              <a:cxnSpLocks/>
              <a:stCxn id="36" idx="3"/>
              <a:endCxn id="3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BEEF4AE-12AF-4087-A41C-7F638C33283B}"/>
                </a:ext>
              </a:extLst>
            </p:cNvPr>
            <p:cNvCxnSpPr>
              <a:cxnSpLocks/>
              <a:stCxn id="36" idx="5"/>
              <a:endCxn id="3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0D6E6037-86BE-4827-AACC-547DF33EEC2B}"/>
                </a:ext>
              </a:extLst>
            </p:cNvPr>
            <p:cNvCxnSpPr>
              <a:cxnSpLocks/>
              <a:stCxn id="38" idx="3"/>
              <a:endCxn id="4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BDDB211A-74DF-4924-8FB0-552C41A11830}"/>
                </a:ext>
              </a:extLst>
            </p:cNvPr>
            <p:cNvCxnSpPr>
              <a:cxnSpLocks/>
              <a:stCxn id="38" idx="5"/>
              <a:endCxn id="4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D675F07-57E6-4E72-8063-2FCA4E30CA5A}"/>
                </a:ext>
              </a:extLst>
            </p:cNvPr>
            <p:cNvCxnSpPr>
              <a:cxnSpLocks/>
              <a:stCxn id="37" idx="3"/>
              <a:endCxn id="4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ED60673-00C0-41E0-9401-483CDFC99B68}"/>
                </a:ext>
              </a:extLst>
            </p:cNvPr>
            <p:cNvCxnSpPr>
              <a:cxnSpLocks/>
              <a:stCxn id="45" idx="3"/>
              <a:endCxn id="46"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7209F84-FFCA-480F-8B57-FB4125A63F0F}"/>
                </a:ext>
              </a:extLst>
            </p:cNvPr>
            <p:cNvCxnSpPr>
              <a:cxnSpLocks/>
              <a:stCxn id="43" idx="5"/>
              <a:endCxn id="4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F9AD5220-9C35-4702-974B-2554A08F040D}"/>
                </a:ext>
              </a:extLst>
            </p:cNvPr>
            <p:cNvCxnSpPr>
              <a:cxnSpLocks/>
              <a:stCxn id="43" idx="3"/>
              <a:endCxn id="4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1DC21E3-A7DA-4EB6-A9D7-0C819F4F5A57}"/>
                </a:ext>
              </a:extLst>
            </p:cNvPr>
            <p:cNvCxnSpPr>
              <a:cxnSpLocks/>
              <a:stCxn id="37" idx="5"/>
              <a:endCxn id="3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8" name="テキスト ボックス 57">
            <a:extLst>
              <a:ext uri="{FF2B5EF4-FFF2-40B4-BE49-F238E27FC236}">
                <a16:creationId xmlns:a16="http://schemas.microsoft.com/office/drawing/2014/main" id="{20B793B7-ADD0-4C2C-8D74-93E55A375DF6}"/>
              </a:ext>
            </a:extLst>
          </p:cNvPr>
          <p:cNvSpPr txBox="1"/>
          <p:nvPr/>
        </p:nvSpPr>
        <p:spPr>
          <a:xfrm>
            <a:off x="546582" y="1259209"/>
            <a:ext cx="4464087" cy="2092881"/>
          </a:xfrm>
          <a:prstGeom prst="rect">
            <a:avLst/>
          </a:prstGeom>
          <a:noFill/>
        </p:spPr>
        <p:txBody>
          <a:bodyPr wrap="square" rtlCol="0">
            <a:spAutoFit/>
          </a:bodyPr>
          <a:lstStyle/>
          <a:p>
            <a:pPr marL="285750" indent="-285750">
              <a:buFont typeface="Arial" panose="020B0604020202020204" pitchFamily="34" charset="0"/>
              <a:buChar char="•"/>
            </a:pPr>
            <a:r>
              <a:rPr lang="ja-JP" altLang="en-US" sz="2000" b="1" i="0" dirty="0">
                <a:solidFill>
                  <a:srgbClr val="000000"/>
                </a:solidFill>
                <a:effectLst/>
                <a:latin typeface="Open Sans" panose="020B0606030504020204" pitchFamily="34" charset="0"/>
              </a:rPr>
              <a:t>二分木の種類</a:t>
            </a:r>
            <a:endParaRPr lang="en-US" altLang="ja-JP" sz="2000" b="1" i="0" dirty="0">
              <a:solidFill>
                <a:srgbClr val="000000"/>
              </a:solidFill>
              <a:effectLst/>
              <a:latin typeface="Open Sans" panose="020B0606030504020204" pitchFamily="34" charset="0"/>
            </a:endParaRPr>
          </a:p>
          <a:p>
            <a:pPr marL="742950" lvl="1" indent="-285750">
              <a:buFont typeface="Arial" panose="020B0604020202020204" pitchFamily="34" charset="0"/>
              <a:buChar char="•"/>
            </a:pPr>
            <a:r>
              <a:rPr lang="ja-JP" altLang="en-US" sz="2000" b="1" i="0" dirty="0">
                <a:solidFill>
                  <a:srgbClr val="000000"/>
                </a:solidFill>
                <a:effectLst/>
                <a:latin typeface="Open Sans" panose="020B0606030504020204" pitchFamily="34" charset="0"/>
              </a:rPr>
              <a:t>全二分木（</a:t>
            </a:r>
            <a:r>
              <a:rPr lang="en-US" altLang="ja-JP" sz="2000" b="1" i="0" dirty="0">
                <a:solidFill>
                  <a:srgbClr val="000000"/>
                </a:solidFill>
                <a:effectLst/>
                <a:latin typeface="Open Sans" panose="020B0606030504020204" pitchFamily="34" charset="0"/>
              </a:rPr>
              <a:t>full binary tree</a:t>
            </a:r>
            <a:r>
              <a:rPr lang="ja-JP" altLang="en-US" sz="2000" b="1" i="0" dirty="0">
                <a:solidFill>
                  <a:srgbClr val="000000"/>
                </a:solidFill>
                <a:effectLst/>
                <a:latin typeface="Open Sans" panose="020B0606030504020204" pitchFamily="34" charset="0"/>
              </a:rPr>
              <a:t>）</a:t>
            </a:r>
            <a:endParaRPr lang="en-US" altLang="ja-JP" sz="2000" b="1" i="0" dirty="0">
              <a:solidFill>
                <a:srgbClr val="000000"/>
              </a:solidFill>
              <a:effectLst/>
              <a:latin typeface="Open Sans" panose="020B0606030504020204" pitchFamily="34" charset="0"/>
            </a:endParaRPr>
          </a:p>
          <a:p>
            <a:pPr lvl="1"/>
            <a:r>
              <a:rPr lang="ja-JP" altLang="en-US" dirty="0">
                <a:solidFill>
                  <a:srgbClr val="000000"/>
                </a:solidFill>
                <a:latin typeface="Open Sans" panose="020B0606030504020204" pitchFamily="34" charset="0"/>
              </a:rPr>
              <a:t>　二分木のうち、（子のない葉ノードを除く）子を持つノードの子の数がすべて二個ずつであるようなもの。</a:t>
            </a:r>
            <a:endParaRPr lang="en-US" altLang="ja-JP" dirty="0">
              <a:solidFill>
                <a:srgbClr val="000000"/>
              </a:solidFill>
              <a:latin typeface="Open Sans" panose="020B0606030504020204" pitchFamily="34" charset="0"/>
            </a:endParaRPr>
          </a:p>
          <a:p>
            <a:pPr lvl="1"/>
            <a:r>
              <a:rPr lang="ja-JP" altLang="en-US" i="0" dirty="0">
                <a:solidFill>
                  <a:srgbClr val="000000"/>
                </a:solidFill>
                <a:effectLst/>
                <a:latin typeface="Open Sans" panose="020B0606030504020204" pitchFamily="34" charset="0"/>
              </a:rPr>
              <a:t>　</a:t>
            </a:r>
            <a:r>
              <a:rPr lang="ja-JP" altLang="en-US" dirty="0">
                <a:solidFill>
                  <a:srgbClr val="000000"/>
                </a:solidFill>
                <a:latin typeface="Open Sans" panose="020B0606030504020204" pitchFamily="34" charset="0"/>
              </a:rPr>
              <a:t>葉ノードはできる限り左に寄せられている。</a:t>
            </a:r>
            <a:endParaRPr lang="ja-JP" altLang="en-US" i="0" dirty="0">
              <a:solidFill>
                <a:srgbClr val="000000"/>
              </a:solidFill>
              <a:effectLst/>
              <a:latin typeface="Open Sans" panose="020B0606030504020204" pitchFamily="34" charset="0"/>
            </a:endParaRPr>
          </a:p>
        </p:txBody>
      </p:sp>
      <p:sp>
        <p:nvSpPr>
          <p:cNvPr id="59" name="テキスト ボックス 58">
            <a:extLst>
              <a:ext uri="{FF2B5EF4-FFF2-40B4-BE49-F238E27FC236}">
                <a16:creationId xmlns:a16="http://schemas.microsoft.com/office/drawing/2014/main" id="{958B543A-D4E1-4A50-95E4-3E56C8852B25}"/>
              </a:ext>
            </a:extLst>
          </p:cNvPr>
          <p:cNvSpPr txBox="1"/>
          <p:nvPr/>
        </p:nvSpPr>
        <p:spPr>
          <a:xfrm>
            <a:off x="625765" y="4227134"/>
            <a:ext cx="184731" cy="369332"/>
          </a:xfrm>
          <a:prstGeom prst="rect">
            <a:avLst/>
          </a:prstGeom>
          <a:noFill/>
        </p:spPr>
        <p:txBody>
          <a:bodyPr wrap="none" rtlCol="0">
            <a:spAutoFit/>
          </a:bodyPr>
          <a:lstStyle/>
          <a:p>
            <a:endParaRPr kumimoji="1" lang="ja-JP" altLang="en-US" dirty="0"/>
          </a:p>
        </p:txBody>
      </p:sp>
      <p:sp>
        <p:nvSpPr>
          <p:cNvPr id="60" name="テキスト ボックス 59">
            <a:extLst>
              <a:ext uri="{FF2B5EF4-FFF2-40B4-BE49-F238E27FC236}">
                <a16:creationId xmlns:a16="http://schemas.microsoft.com/office/drawing/2014/main" id="{79F4E168-94F4-4658-A02B-880FF42E31B7}"/>
              </a:ext>
            </a:extLst>
          </p:cNvPr>
          <p:cNvSpPr txBox="1"/>
          <p:nvPr/>
        </p:nvSpPr>
        <p:spPr>
          <a:xfrm>
            <a:off x="533400" y="4206463"/>
            <a:ext cx="4464087" cy="1261884"/>
          </a:xfrm>
          <a:prstGeom prst="rect">
            <a:avLst/>
          </a:prstGeom>
          <a:noFill/>
        </p:spPr>
        <p:txBody>
          <a:bodyPr wrap="square" rtlCol="0">
            <a:spAutoFit/>
          </a:bodyPr>
          <a:lstStyle/>
          <a:p>
            <a:pPr marL="742950" lvl="1" indent="-285750">
              <a:buFont typeface="Arial" panose="020B0604020202020204" pitchFamily="34" charset="0"/>
              <a:buChar char="•"/>
            </a:pPr>
            <a:r>
              <a:rPr lang="ja-JP" altLang="en-US" sz="2000" b="1" i="0" dirty="0">
                <a:solidFill>
                  <a:srgbClr val="000000"/>
                </a:solidFill>
                <a:effectLst/>
                <a:latin typeface="Open Sans" panose="020B0606030504020204" pitchFamily="34" charset="0"/>
              </a:rPr>
              <a:t>完全二分木（</a:t>
            </a:r>
            <a:r>
              <a:rPr lang="en-US" altLang="ja-JP" sz="2000" b="1" i="0" dirty="0">
                <a:solidFill>
                  <a:srgbClr val="000000"/>
                </a:solidFill>
                <a:effectLst/>
                <a:latin typeface="Open Sans" panose="020B0606030504020204" pitchFamily="34" charset="0"/>
              </a:rPr>
              <a:t>perfect binary tree</a:t>
            </a:r>
            <a:r>
              <a:rPr lang="ja-JP" altLang="en-US" sz="2000" b="1" i="0" dirty="0">
                <a:solidFill>
                  <a:srgbClr val="000000"/>
                </a:solidFill>
                <a:effectLst/>
                <a:latin typeface="Open Sans" panose="020B0606030504020204" pitchFamily="34" charset="0"/>
              </a:rPr>
              <a:t>）</a:t>
            </a:r>
            <a:endParaRPr lang="en-US" altLang="ja-JP" sz="2000" b="1" i="0" dirty="0">
              <a:solidFill>
                <a:srgbClr val="000000"/>
              </a:solidFill>
              <a:effectLst/>
              <a:latin typeface="Open Sans" panose="020B0606030504020204" pitchFamily="34" charset="0"/>
            </a:endParaRPr>
          </a:p>
          <a:p>
            <a:pPr lvl="1"/>
            <a:r>
              <a:rPr lang="ja-JP" altLang="en-US" dirty="0">
                <a:solidFill>
                  <a:srgbClr val="000000"/>
                </a:solidFill>
                <a:latin typeface="Open Sans" panose="020B0606030504020204" pitchFamily="34" charset="0"/>
              </a:rPr>
              <a:t>　全二分木のうちすべての葉ノードの深さが揃っているもの。</a:t>
            </a:r>
            <a:endParaRPr lang="ja-JP" altLang="en-US"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29662765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EC383C35-091C-484F-A743-D7BE92F5B45F}"/>
              </a:ext>
            </a:extLst>
          </p:cNvPr>
          <p:cNvSpPr/>
          <p:nvPr/>
        </p:nvSpPr>
        <p:spPr>
          <a:xfrm>
            <a:off x="692579" y="2396692"/>
            <a:ext cx="7758840" cy="400736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C85203F-E05D-4A3C-9FD2-7E4DCD0CD5CA}"/>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E020CDE8-1787-493B-B885-662735F8E499}"/>
              </a:ext>
            </a:extLst>
          </p:cNvPr>
          <p:cNvSpPr>
            <a:spLocks noGrp="1"/>
          </p:cNvSpPr>
          <p:nvPr>
            <p:ph idx="1"/>
          </p:nvPr>
        </p:nvSpPr>
        <p:spPr>
          <a:xfrm>
            <a:off x="457200" y="991269"/>
            <a:ext cx="8229600" cy="1180431"/>
          </a:xfrm>
        </p:spPr>
        <p:txBody>
          <a:bodyPr/>
          <a:lstStyle/>
          <a:p>
            <a:r>
              <a:rPr kumimoji="1" lang="ja-JP" altLang="en-US" dirty="0"/>
              <a:t>バランスバイナリーツリー（平衡二分木）</a:t>
            </a:r>
            <a:endParaRPr kumimoji="1" lang="en-US" altLang="ja-JP" dirty="0"/>
          </a:p>
          <a:p>
            <a:pPr marL="0" indent="0">
              <a:buNone/>
            </a:pPr>
            <a:r>
              <a:rPr lang="ja-JP" altLang="en-US" dirty="0"/>
              <a:t>　木に含まれる任意のノードにおける、左右サブツリーの高さの差の絶対値が≦１になる二分木。</a:t>
            </a:r>
            <a:endParaRPr kumimoji="1" lang="ja-JP" altLang="en-US" dirty="0"/>
          </a:p>
        </p:txBody>
      </p:sp>
      <p:grpSp>
        <p:nvGrpSpPr>
          <p:cNvPr id="86" name="グループ化 85">
            <a:extLst>
              <a:ext uri="{FF2B5EF4-FFF2-40B4-BE49-F238E27FC236}">
                <a16:creationId xmlns:a16="http://schemas.microsoft.com/office/drawing/2014/main" id="{FF15A2D3-C18F-4219-9869-80A49A512945}"/>
              </a:ext>
            </a:extLst>
          </p:cNvPr>
          <p:cNvGrpSpPr/>
          <p:nvPr/>
        </p:nvGrpSpPr>
        <p:grpSpPr>
          <a:xfrm>
            <a:off x="788827" y="2924175"/>
            <a:ext cx="3847601" cy="3217940"/>
            <a:chOff x="2255504" y="2962275"/>
            <a:chExt cx="3847601" cy="3217940"/>
          </a:xfrm>
        </p:grpSpPr>
        <p:grpSp>
          <p:nvGrpSpPr>
            <p:cNvPr id="66" name="グループ化 65">
              <a:extLst>
                <a:ext uri="{FF2B5EF4-FFF2-40B4-BE49-F238E27FC236}">
                  <a16:creationId xmlns:a16="http://schemas.microsoft.com/office/drawing/2014/main" id="{AF285481-8CF9-4D1E-9A1F-6F40C8C02F6A}"/>
                </a:ext>
              </a:extLst>
            </p:cNvPr>
            <p:cNvGrpSpPr/>
            <p:nvPr/>
          </p:nvGrpSpPr>
          <p:grpSpPr>
            <a:xfrm>
              <a:off x="2915517" y="2962275"/>
              <a:ext cx="2492263" cy="3033468"/>
              <a:chOff x="3001242" y="2132136"/>
              <a:chExt cx="3233058" cy="3854082"/>
            </a:xfrm>
          </p:grpSpPr>
          <p:sp>
            <p:nvSpPr>
              <p:cNvPr id="19" name="楕円 18">
                <a:extLst>
                  <a:ext uri="{FF2B5EF4-FFF2-40B4-BE49-F238E27FC236}">
                    <a16:creationId xmlns:a16="http://schemas.microsoft.com/office/drawing/2014/main" id="{9B5579C0-48B3-4F53-8D9C-36E753E6AA30}"/>
                  </a:ext>
                </a:extLst>
              </p:cNvPr>
              <p:cNvSpPr/>
              <p:nvPr/>
            </p:nvSpPr>
            <p:spPr>
              <a:xfrm>
                <a:off x="4233862" y="21321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楕円 19">
                <a:extLst>
                  <a:ext uri="{FF2B5EF4-FFF2-40B4-BE49-F238E27FC236}">
                    <a16:creationId xmlns:a16="http://schemas.microsoft.com/office/drawing/2014/main" id="{96C8F4F6-9EB6-4A2C-BABB-3D7C599CC869}"/>
                  </a:ext>
                </a:extLst>
              </p:cNvPr>
              <p:cNvSpPr/>
              <p:nvPr/>
            </p:nvSpPr>
            <p:spPr>
              <a:xfrm>
                <a:off x="3547168" y="316579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楕円 21">
                <a:extLst>
                  <a:ext uri="{FF2B5EF4-FFF2-40B4-BE49-F238E27FC236}">
                    <a16:creationId xmlns:a16="http://schemas.microsoft.com/office/drawing/2014/main" id="{73CD6A56-FF89-41AA-807C-5F10246FC9BE}"/>
                  </a:ext>
                </a:extLst>
              </p:cNvPr>
              <p:cNvSpPr/>
              <p:nvPr/>
            </p:nvSpPr>
            <p:spPr>
              <a:xfrm>
                <a:off x="3001242" y="42010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楕円 26">
                <a:extLst>
                  <a:ext uri="{FF2B5EF4-FFF2-40B4-BE49-F238E27FC236}">
                    <a16:creationId xmlns:a16="http://schemas.microsoft.com/office/drawing/2014/main" id="{54655387-D4E5-47EA-B384-4CE731DD0F6C}"/>
                  </a:ext>
                </a:extLst>
              </p:cNvPr>
              <p:cNvSpPr/>
              <p:nvPr/>
            </p:nvSpPr>
            <p:spPr>
              <a:xfrm>
                <a:off x="4881750" y="313994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楕円 27">
                <a:extLst>
                  <a:ext uri="{FF2B5EF4-FFF2-40B4-BE49-F238E27FC236}">
                    <a16:creationId xmlns:a16="http://schemas.microsoft.com/office/drawing/2014/main" id="{A7AAF85E-BF12-4908-89AF-31DDB9B600D6}"/>
                  </a:ext>
                </a:extLst>
              </p:cNvPr>
              <p:cNvSpPr/>
              <p:nvPr/>
            </p:nvSpPr>
            <p:spPr>
              <a:xfrm>
                <a:off x="5558025" y="42010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A4A8C873-2932-43BF-B13E-07AB89BC8C9B}"/>
                  </a:ext>
                </a:extLst>
              </p:cNvPr>
              <p:cNvSpPr/>
              <p:nvPr/>
            </p:nvSpPr>
            <p:spPr>
              <a:xfrm>
                <a:off x="4321672" y="4201036"/>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楕円 31">
                <a:extLst>
                  <a:ext uri="{FF2B5EF4-FFF2-40B4-BE49-F238E27FC236}">
                    <a16:creationId xmlns:a16="http://schemas.microsoft.com/office/drawing/2014/main" id="{61C3E366-85E1-437F-BB1A-F3F25C1CEEC4}"/>
                  </a:ext>
                </a:extLst>
              </p:cNvPr>
              <p:cNvSpPr/>
              <p:nvPr/>
            </p:nvSpPr>
            <p:spPr>
              <a:xfrm>
                <a:off x="4945715" y="531946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楕円 32">
                <a:extLst>
                  <a:ext uri="{FF2B5EF4-FFF2-40B4-BE49-F238E27FC236}">
                    <a16:creationId xmlns:a16="http://schemas.microsoft.com/office/drawing/2014/main" id="{34290B58-C251-4225-BBF0-AE53D777FA05}"/>
                  </a:ext>
                </a:extLst>
              </p:cNvPr>
              <p:cNvSpPr/>
              <p:nvPr/>
            </p:nvSpPr>
            <p:spPr>
              <a:xfrm>
                <a:off x="3785657" y="531946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4" name="直線矢印コネクタ 33">
                <a:extLst>
                  <a:ext uri="{FF2B5EF4-FFF2-40B4-BE49-F238E27FC236}">
                    <a16:creationId xmlns:a16="http://schemas.microsoft.com/office/drawing/2014/main" id="{BF322373-AA87-4C5B-BE0D-B6E67A153E49}"/>
                  </a:ext>
                </a:extLst>
              </p:cNvPr>
              <p:cNvCxnSpPr>
                <a:cxnSpLocks/>
                <a:stCxn id="19" idx="3"/>
                <a:endCxn id="20" idx="0"/>
              </p:cNvCxnSpPr>
              <p:nvPr/>
            </p:nvCxnSpPr>
            <p:spPr>
              <a:xfrm flipH="1">
                <a:off x="3885306" y="2701243"/>
                <a:ext cx="447594" cy="464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F686305-1DDF-4C02-A7E0-6DD58623B9BF}"/>
                  </a:ext>
                </a:extLst>
              </p:cNvPr>
              <p:cNvCxnSpPr>
                <a:cxnSpLocks/>
                <a:stCxn id="19" idx="5"/>
                <a:endCxn id="27" idx="0"/>
              </p:cNvCxnSpPr>
              <p:nvPr/>
            </p:nvCxnSpPr>
            <p:spPr>
              <a:xfrm>
                <a:off x="4811099" y="2701243"/>
                <a:ext cx="408789" cy="438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110E29F-F7CF-4582-839C-815DB66B20E8}"/>
                  </a:ext>
                </a:extLst>
              </p:cNvPr>
              <p:cNvCxnSpPr>
                <a:cxnSpLocks/>
                <a:stCxn id="20" idx="3"/>
                <a:endCxn id="22" idx="0"/>
              </p:cNvCxnSpPr>
              <p:nvPr/>
            </p:nvCxnSpPr>
            <p:spPr>
              <a:xfrm flipH="1">
                <a:off x="3339380" y="3734904"/>
                <a:ext cx="306826" cy="46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1983D22-B7C7-4540-9750-00D6EC26DDDD}"/>
                  </a:ext>
                </a:extLst>
              </p:cNvPr>
              <p:cNvCxnSpPr>
                <a:cxnSpLocks/>
                <a:stCxn id="29" idx="5"/>
                <a:endCxn id="32" idx="0"/>
              </p:cNvCxnSpPr>
              <p:nvPr/>
            </p:nvCxnSpPr>
            <p:spPr>
              <a:xfrm>
                <a:off x="4898909" y="4770142"/>
                <a:ext cx="384944" cy="54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9606AC97-9D45-4982-82A2-CBF49836BA78}"/>
                  </a:ext>
                </a:extLst>
              </p:cNvPr>
              <p:cNvCxnSpPr>
                <a:cxnSpLocks/>
                <a:stCxn id="29" idx="3"/>
                <a:endCxn id="33" idx="0"/>
              </p:cNvCxnSpPr>
              <p:nvPr/>
            </p:nvCxnSpPr>
            <p:spPr>
              <a:xfrm flipH="1">
                <a:off x="4123795" y="4770142"/>
                <a:ext cx="296914" cy="549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2639286-83C6-4DDA-AA17-DC11166D782C}"/>
                  </a:ext>
                </a:extLst>
              </p:cNvPr>
              <p:cNvCxnSpPr>
                <a:cxnSpLocks/>
                <a:stCxn id="27" idx="5"/>
                <a:endCxn id="28" idx="0"/>
              </p:cNvCxnSpPr>
              <p:nvPr/>
            </p:nvCxnSpPr>
            <p:spPr>
              <a:xfrm>
                <a:off x="5458988" y="3709052"/>
                <a:ext cx="437176" cy="49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CFE91B33-0C79-4FFA-BC24-53B64F9E3B20}"/>
                  </a:ext>
                </a:extLst>
              </p:cNvPr>
              <p:cNvCxnSpPr>
                <a:cxnSpLocks/>
                <a:stCxn id="27" idx="3"/>
                <a:endCxn id="29" idx="0"/>
              </p:cNvCxnSpPr>
              <p:nvPr/>
            </p:nvCxnSpPr>
            <p:spPr>
              <a:xfrm flipH="1">
                <a:off x="4659810" y="3709052"/>
                <a:ext cx="320978" cy="49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テキスト ボックス 75">
              <a:extLst>
                <a:ext uri="{FF2B5EF4-FFF2-40B4-BE49-F238E27FC236}">
                  <a16:creationId xmlns:a16="http://schemas.microsoft.com/office/drawing/2014/main" id="{295AE702-9A50-413D-BDA0-F4F235075E98}"/>
                </a:ext>
              </a:extLst>
            </p:cNvPr>
            <p:cNvSpPr txBox="1"/>
            <p:nvPr/>
          </p:nvSpPr>
          <p:spPr>
            <a:xfrm>
              <a:off x="3176176" y="3070778"/>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-1</a:t>
              </a:r>
              <a:endParaRPr kumimoji="1" lang="ja-JP" altLang="en-US" sz="1400" dirty="0"/>
            </a:p>
          </p:txBody>
        </p:sp>
        <p:sp>
          <p:nvSpPr>
            <p:cNvPr id="77" name="テキスト ボックス 76">
              <a:extLst>
                <a:ext uri="{FF2B5EF4-FFF2-40B4-BE49-F238E27FC236}">
                  <a16:creationId xmlns:a16="http://schemas.microsoft.com/office/drawing/2014/main" id="{66FB0577-5B92-4B77-ACCC-E711909962CD}"/>
                </a:ext>
              </a:extLst>
            </p:cNvPr>
            <p:cNvSpPr txBox="1"/>
            <p:nvPr/>
          </p:nvSpPr>
          <p:spPr>
            <a:xfrm>
              <a:off x="2641029" y="3884351"/>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1</a:t>
              </a:r>
              <a:endParaRPr kumimoji="1" lang="ja-JP" altLang="en-US" sz="1400" dirty="0"/>
            </a:p>
          </p:txBody>
        </p:sp>
        <p:sp>
          <p:nvSpPr>
            <p:cNvPr id="78" name="テキスト ボックス 77">
              <a:extLst>
                <a:ext uri="{FF2B5EF4-FFF2-40B4-BE49-F238E27FC236}">
                  <a16:creationId xmlns:a16="http://schemas.microsoft.com/office/drawing/2014/main" id="{587E312E-92E2-4E3B-92B8-1CA090B55146}"/>
                </a:ext>
              </a:extLst>
            </p:cNvPr>
            <p:cNvSpPr txBox="1"/>
            <p:nvPr/>
          </p:nvSpPr>
          <p:spPr>
            <a:xfrm>
              <a:off x="4904299" y="3839849"/>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1</a:t>
              </a:r>
              <a:endParaRPr kumimoji="1" lang="ja-JP" altLang="en-US" sz="1400" dirty="0"/>
            </a:p>
          </p:txBody>
        </p:sp>
        <p:sp>
          <p:nvSpPr>
            <p:cNvPr id="79" name="テキスト ボックス 78">
              <a:extLst>
                <a:ext uri="{FF2B5EF4-FFF2-40B4-BE49-F238E27FC236}">
                  <a16:creationId xmlns:a16="http://schemas.microsoft.com/office/drawing/2014/main" id="{B6DCA1F7-FFF9-48FF-B208-AD8883A19C19}"/>
                </a:ext>
              </a:extLst>
            </p:cNvPr>
            <p:cNvSpPr txBox="1"/>
            <p:nvPr/>
          </p:nvSpPr>
          <p:spPr>
            <a:xfrm>
              <a:off x="2255504" y="4702113"/>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2" name="テキスト ボックス 81">
              <a:extLst>
                <a:ext uri="{FF2B5EF4-FFF2-40B4-BE49-F238E27FC236}">
                  <a16:creationId xmlns:a16="http://schemas.microsoft.com/office/drawing/2014/main" id="{E5A20D39-0AC7-4BD4-B28F-32811EA46CC9}"/>
                </a:ext>
              </a:extLst>
            </p:cNvPr>
            <p:cNvSpPr txBox="1"/>
            <p:nvPr/>
          </p:nvSpPr>
          <p:spPr>
            <a:xfrm>
              <a:off x="2950829" y="5872438"/>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3" name="テキスト ボックス 82">
              <a:extLst>
                <a:ext uri="{FF2B5EF4-FFF2-40B4-BE49-F238E27FC236}">
                  <a16:creationId xmlns:a16="http://schemas.microsoft.com/office/drawing/2014/main" id="{02B33A1D-AED0-454C-A0F0-DB320EC2982F}"/>
                </a:ext>
              </a:extLst>
            </p:cNvPr>
            <p:cNvSpPr txBox="1"/>
            <p:nvPr/>
          </p:nvSpPr>
          <p:spPr>
            <a:xfrm>
              <a:off x="4819414" y="5864087"/>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4" name="テキスト ボックス 83">
              <a:extLst>
                <a:ext uri="{FF2B5EF4-FFF2-40B4-BE49-F238E27FC236}">
                  <a16:creationId xmlns:a16="http://schemas.microsoft.com/office/drawing/2014/main" id="{DE915910-86D8-422C-A0EF-3529570A2BE7}"/>
                </a:ext>
              </a:extLst>
            </p:cNvPr>
            <p:cNvSpPr txBox="1"/>
            <p:nvPr/>
          </p:nvSpPr>
          <p:spPr>
            <a:xfrm>
              <a:off x="5407780" y="4686301"/>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
          <p:nvSpPr>
            <p:cNvPr id="85" name="テキスト ボックス 84">
              <a:extLst>
                <a:ext uri="{FF2B5EF4-FFF2-40B4-BE49-F238E27FC236}">
                  <a16:creationId xmlns:a16="http://schemas.microsoft.com/office/drawing/2014/main" id="{57C9E5A0-F732-4566-8B48-814BE7707F6F}"/>
                </a:ext>
              </a:extLst>
            </p:cNvPr>
            <p:cNvSpPr txBox="1"/>
            <p:nvPr/>
          </p:nvSpPr>
          <p:spPr>
            <a:xfrm>
              <a:off x="3474594" y="4477299"/>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grpSp>
      <p:sp>
        <p:nvSpPr>
          <p:cNvPr id="89" name="正方形/長方形 88">
            <a:extLst>
              <a:ext uri="{FF2B5EF4-FFF2-40B4-BE49-F238E27FC236}">
                <a16:creationId xmlns:a16="http://schemas.microsoft.com/office/drawing/2014/main" id="{E1289A53-F4A8-46C5-A17C-37E22A2CD8ED}"/>
              </a:ext>
            </a:extLst>
          </p:cNvPr>
          <p:cNvSpPr/>
          <p:nvPr/>
        </p:nvSpPr>
        <p:spPr>
          <a:xfrm>
            <a:off x="4384687" y="2710375"/>
            <a:ext cx="3814991" cy="15640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子ノードを持たない</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左サブツリーの高さ </a:t>
            </a:r>
            <a:r>
              <a:rPr kumimoji="1"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右サブツリーの高さ </a:t>
            </a:r>
            <a:r>
              <a:rPr kumimoji="1"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a:t>
            </a: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かつ、平衡二分木のすべてのノードが以下となる</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 </a:t>
            </a:r>
            <a:r>
              <a:rPr lang="ja-JP" altLang="en-US"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p:txBody>
      </p:sp>
    </p:spTree>
    <p:extLst>
      <p:ext uri="{BB962C8B-B14F-4D97-AF65-F5344CB8AC3E}">
        <p14:creationId xmlns:p14="http://schemas.microsoft.com/office/powerpoint/2010/main" val="3522916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正方形/長方形 118">
            <a:extLst>
              <a:ext uri="{FF2B5EF4-FFF2-40B4-BE49-F238E27FC236}">
                <a16:creationId xmlns:a16="http://schemas.microsoft.com/office/drawing/2014/main" id="{0F544B84-1A09-4DC2-83D6-A26E98F5B3AE}"/>
              </a:ext>
            </a:extLst>
          </p:cNvPr>
          <p:cNvSpPr/>
          <p:nvPr/>
        </p:nvSpPr>
        <p:spPr>
          <a:xfrm>
            <a:off x="692579" y="2396692"/>
            <a:ext cx="7758840" cy="4007364"/>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AC85203F-E05D-4A3C-9FD2-7E4DCD0CD5CA}"/>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E020CDE8-1787-493B-B885-662735F8E499}"/>
              </a:ext>
            </a:extLst>
          </p:cNvPr>
          <p:cNvSpPr>
            <a:spLocks noGrp="1"/>
          </p:cNvSpPr>
          <p:nvPr>
            <p:ph idx="1"/>
          </p:nvPr>
        </p:nvSpPr>
        <p:spPr>
          <a:xfrm>
            <a:off x="692579" y="928241"/>
            <a:ext cx="8229600" cy="5246043"/>
          </a:xfrm>
        </p:spPr>
        <p:txBody>
          <a:bodyPr>
            <a:normAutofit/>
          </a:bodyPr>
          <a:lstStyle/>
          <a:p>
            <a:r>
              <a:rPr lang="ja-JP" altLang="en-US" sz="2000" dirty="0"/>
              <a:t>二分木の劣化</a:t>
            </a:r>
            <a:endParaRPr lang="en-US" altLang="ja-JP" sz="2000" dirty="0"/>
          </a:p>
          <a:p>
            <a:pPr marL="0" indent="0">
              <a:buNone/>
            </a:pPr>
            <a:r>
              <a:rPr kumimoji="1" lang="ja-JP" altLang="en-US" dirty="0"/>
              <a:t>　完全二分木は、</a:t>
            </a:r>
            <a:r>
              <a:rPr lang="ja-JP" altLang="en-US" b="0" i="0" dirty="0">
                <a:solidFill>
                  <a:srgbClr val="1D1D20"/>
                </a:solidFill>
                <a:effectLst/>
                <a:latin typeface="-apple-system"/>
              </a:rPr>
              <a:t>各層のノードがいっぱいになると到達し、この状態は二分木の「分割」の利点を非常に引き出すことができる。だが、二分木の</a:t>
            </a:r>
            <a:r>
              <a:rPr kumimoji="1" lang="ja-JP" altLang="en-US" dirty="0"/>
              <a:t>すべてのノードが偏っているとき、二分木は連結リストに劣化する。</a:t>
            </a:r>
          </a:p>
        </p:txBody>
      </p:sp>
      <p:grpSp>
        <p:nvGrpSpPr>
          <p:cNvPr id="134" name="グループ化 133">
            <a:extLst>
              <a:ext uri="{FF2B5EF4-FFF2-40B4-BE49-F238E27FC236}">
                <a16:creationId xmlns:a16="http://schemas.microsoft.com/office/drawing/2014/main" id="{AFA14953-6313-487D-A91F-03468A6C5DC0}"/>
              </a:ext>
            </a:extLst>
          </p:cNvPr>
          <p:cNvGrpSpPr/>
          <p:nvPr/>
        </p:nvGrpSpPr>
        <p:grpSpPr>
          <a:xfrm>
            <a:off x="1374814" y="3411218"/>
            <a:ext cx="2492765" cy="2288474"/>
            <a:chOff x="1374814" y="3411218"/>
            <a:chExt cx="2492765" cy="2288474"/>
          </a:xfrm>
        </p:grpSpPr>
        <p:sp>
          <p:nvSpPr>
            <p:cNvPr id="5" name="楕円 4">
              <a:extLst>
                <a:ext uri="{FF2B5EF4-FFF2-40B4-BE49-F238E27FC236}">
                  <a16:creationId xmlns:a16="http://schemas.microsoft.com/office/drawing/2014/main" id="{48B2885F-ECFA-4767-B1DE-39CEEBB72321}"/>
                </a:ext>
              </a:extLst>
            </p:cNvPr>
            <p:cNvSpPr/>
            <p:nvPr/>
          </p:nvSpPr>
          <p:spPr>
            <a:xfrm>
              <a:off x="2341942" y="341121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31F2A5AE-1B5F-424B-B178-421BEAA0CA54}"/>
                </a:ext>
              </a:extLst>
            </p:cNvPr>
            <p:cNvSpPr/>
            <p:nvPr/>
          </p:nvSpPr>
          <p:spPr>
            <a:xfrm>
              <a:off x="1727897" y="430827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2144FB7D-AFA4-41B8-9969-613849499AC2}"/>
                </a:ext>
              </a:extLst>
            </p:cNvPr>
            <p:cNvSpPr/>
            <p:nvPr/>
          </p:nvSpPr>
          <p:spPr>
            <a:xfrm>
              <a:off x="2100160" y="5193551"/>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8" name="楕円 7">
              <a:extLst>
                <a:ext uri="{FF2B5EF4-FFF2-40B4-BE49-F238E27FC236}">
                  <a16:creationId xmlns:a16="http://schemas.microsoft.com/office/drawing/2014/main" id="{D6AB24B9-6AAE-410B-B5CA-D5A0949DB2F8}"/>
                </a:ext>
              </a:extLst>
            </p:cNvPr>
            <p:cNvSpPr/>
            <p:nvPr/>
          </p:nvSpPr>
          <p:spPr>
            <a:xfrm>
              <a:off x="1374814" y="520608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3" name="楕円 12">
              <a:extLst>
                <a:ext uri="{FF2B5EF4-FFF2-40B4-BE49-F238E27FC236}">
                  <a16:creationId xmlns:a16="http://schemas.microsoft.com/office/drawing/2014/main" id="{06B17A96-6B1B-4610-BF8E-92523507B696}"/>
                </a:ext>
              </a:extLst>
            </p:cNvPr>
            <p:cNvSpPr/>
            <p:nvPr/>
          </p:nvSpPr>
          <p:spPr>
            <a:xfrm>
              <a:off x="3015298" y="430827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楕円 13">
              <a:extLst>
                <a:ext uri="{FF2B5EF4-FFF2-40B4-BE49-F238E27FC236}">
                  <a16:creationId xmlns:a16="http://schemas.microsoft.com/office/drawing/2014/main" id="{FB1A83C5-5723-4FDD-AB83-85646C79A674}"/>
                </a:ext>
              </a:extLst>
            </p:cNvPr>
            <p:cNvSpPr/>
            <p:nvPr/>
          </p:nvSpPr>
          <p:spPr>
            <a:xfrm>
              <a:off x="3384015" y="5193550"/>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5" name="楕円 14">
              <a:extLst>
                <a:ext uri="{FF2B5EF4-FFF2-40B4-BE49-F238E27FC236}">
                  <a16:creationId xmlns:a16="http://schemas.microsoft.com/office/drawing/2014/main" id="{7FE41DAE-1828-4888-A2B2-D29697E39406}"/>
                </a:ext>
              </a:extLst>
            </p:cNvPr>
            <p:cNvSpPr/>
            <p:nvPr/>
          </p:nvSpPr>
          <p:spPr>
            <a:xfrm>
              <a:off x="2720942" y="520608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cxnSp>
          <p:nvCxnSpPr>
            <p:cNvPr id="20" name="直線矢印コネクタ 19">
              <a:extLst>
                <a:ext uri="{FF2B5EF4-FFF2-40B4-BE49-F238E27FC236}">
                  <a16:creationId xmlns:a16="http://schemas.microsoft.com/office/drawing/2014/main" id="{3EC0B0D4-6BFB-4750-AC64-352C18358387}"/>
                </a:ext>
              </a:extLst>
            </p:cNvPr>
            <p:cNvCxnSpPr>
              <a:cxnSpLocks/>
              <a:stCxn id="5" idx="3"/>
              <a:endCxn id="6" idx="0"/>
            </p:cNvCxnSpPr>
            <p:nvPr/>
          </p:nvCxnSpPr>
          <p:spPr>
            <a:xfrm flipH="1">
              <a:off x="1969679" y="3832538"/>
              <a:ext cx="443079" cy="47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ED62164-6F14-4391-81CB-B8D529D0871E}"/>
                </a:ext>
              </a:extLst>
            </p:cNvPr>
            <p:cNvCxnSpPr>
              <a:cxnSpLocks/>
              <a:stCxn id="5" idx="5"/>
              <a:endCxn id="13" idx="0"/>
            </p:cNvCxnSpPr>
            <p:nvPr/>
          </p:nvCxnSpPr>
          <p:spPr>
            <a:xfrm>
              <a:off x="2754690" y="3832538"/>
              <a:ext cx="502390" cy="47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639C8D2-2A8D-47F2-85DA-5CC5D51CE86B}"/>
                </a:ext>
              </a:extLst>
            </p:cNvPr>
            <p:cNvCxnSpPr>
              <a:cxnSpLocks/>
              <a:stCxn id="6" idx="3"/>
              <a:endCxn id="8" idx="0"/>
            </p:cNvCxnSpPr>
            <p:nvPr/>
          </p:nvCxnSpPr>
          <p:spPr>
            <a:xfrm flipH="1">
              <a:off x="1616596" y="4729595"/>
              <a:ext cx="182117" cy="47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077E88F-CCCF-4522-93CD-6F0570688868}"/>
                </a:ext>
              </a:extLst>
            </p:cNvPr>
            <p:cNvCxnSpPr>
              <a:cxnSpLocks/>
              <a:stCxn id="6" idx="5"/>
              <a:endCxn id="7" idx="0"/>
            </p:cNvCxnSpPr>
            <p:nvPr/>
          </p:nvCxnSpPr>
          <p:spPr>
            <a:xfrm>
              <a:off x="2140645" y="4729595"/>
              <a:ext cx="201297" cy="46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86AD7DE-B50D-4F42-8761-6FCAC61E79C1}"/>
                </a:ext>
              </a:extLst>
            </p:cNvPr>
            <p:cNvCxnSpPr>
              <a:cxnSpLocks/>
              <a:stCxn id="13" idx="5"/>
              <a:endCxn id="14" idx="0"/>
            </p:cNvCxnSpPr>
            <p:nvPr/>
          </p:nvCxnSpPr>
          <p:spPr>
            <a:xfrm>
              <a:off x="3428046" y="4729596"/>
              <a:ext cx="197751" cy="46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6A540E57-57E9-4BDF-B9F9-1A01EC289E5F}"/>
                </a:ext>
              </a:extLst>
            </p:cNvPr>
            <p:cNvCxnSpPr>
              <a:cxnSpLocks/>
              <a:stCxn id="13" idx="3"/>
              <a:endCxn id="15" idx="0"/>
            </p:cNvCxnSpPr>
            <p:nvPr/>
          </p:nvCxnSpPr>
          <p:spPr>
            <a:xfrm flipH="1">
              <a:off x="2962724" y="4729596"/>
              <a:ext cx="123390" cy="47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7" name="グループ化 116">
            <a:extLst>
              <a:ext uri="{FF2B5EF4-FFF2-40B4-BE49-F238E27FC236}">
                <a16:creationId xmlns:a16="http://schemas.microsoft.com/office/drawing/2014/main" id="{8887D691-1F2B-48AF-98FA-02C209B0482C}"/>
              </a:ext>
            </a:extLst>
          </p:cNvPr>
          <p:cNvGrpSpPr/>
          <p:nvPr/>
        </p:nvGrpSpPr>
        <p:grpSpPr>
          <a:xfrm>
            <a:off x="5628829" y="2794251"/>
            <a:ext cx="1966640" cy="3399290"/>
            <a:chOff x="5856350" y="2714244"/>
            <a:chExt cx="1966640" cy="3399290"/>
          </a:xfrm>
        </p:grpSpPr>
        <p:sp>
          <p:nvSpPr>
            <p:cNvPr id="84" name="楕円 83">
              <a:extLst>
                <a:ext uri="{FF2B5EF4-FFF2-40B4-BE49-F238E27FC236}">
                  <a16:creationId xmlns:a16="http://schemas.microsoft.com/office/drawing/2014/main" id="{8677D8F2-075D-4D86-8035-981743FD340A}"/>
                </a:ext>
              </a:extLst>
            </p:cNvPr>
            <p:cNvSpPr/>
            <p:nvPr/>
          </p:nvSpPr>
          <p:spPr>
            <a:xfrm>
              <a:off x="7339426" y="2714244"/>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85" name="楕円 84">
              <a:extLst>
                <a:ext uri="{FF2B5EF4-FFF2-40B4-BE49-F238E27FC236}">
                  <a16:creationId xmlns:a16="http://schemas.microsoft.com/office/drawing/2014/main" id="{1B02AB1D-897F-4BDA-9F27-127836408ADB}"/>
                </a:ext>
              </a:extLst>
            </p:cNvPr>
            <p:cNvSpPr/>
            <p:nvPr/>
          </p:nvSpPr>
          <p:spPr>
            <a:xfrm>
              <a:off x="6970162" y="347125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楕円 86">
              <a:extLst>
                <a:ext uri="{FF2B5EF4-FFF2-40B4-BE49-F238E27FC236}">
                  <a16:creationId xmlns:a16="http://schemas.microsoft.com/office/drawing/2014/main" id="{FB9D76CE-E553-4107-89E3-4A351349DD60}"/>
                </a:ext>
              </a:extLst>
            </p:cNvPr>
            <p:cNvSpPr/>
            <p:nvPr/>
          </p:nvSpPr>
          <p:spPr>
            <a:xfrm>
              <a:off x="6594202" y="422826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1" name="直線矢印コネクタ 90">
              <a:extLst>
                <a:ext uri="{FF2B5EF4-FFF2-40B4-BE49-F238E27FC236}">
                  <a16:creationId xmlns:a16="http://schemas.microsoft.com/office/drawing/2014/main" id="{71338742-6C16-40EC-8490-2764457FA538}"/>
                </a:ext>
              </a:extLst>
            </p:cNvPr>
            <p:cNvCxnSpPr>
              <a:cxnSpLocks/>
              <a:stCxn id="84" idx="3"/>
              <a:endCxn id="85" idx="0"/>
            </p:cNvCxnSpPr>
            <p:nvPr/>
          </p:nvCxnSpPr>
          <p:spPr>
            <a:xfrm flipH="1">
              <a:off x="7211944" y="3135564"/>
              <a:ext cx="198298" cy="33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8FCDED9B-A6A1-4146-AC5B-2DA13BF1FF63}"/>
                </a:ext>
              </a:extLst>
            </p:cNvPr>
            <p:cNvCxnSpPr>
              <a:cxnSpLocks/>
              <a:stCxn id="85" idx="3"/>
              <a:endCxn id="87" idx="0"/>
            </p:cNvCxnSpPr>
            <p:nvPr/>
          </p:nvCxnSpPr>
          <p:spPr>
            <a:xfrm flipH="1">
              <a:off x="6835984" y="3892576"/>
              <a:ext cx="204994" cy="335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565265B7-6D43-401A-8F69-A9648C1780A8}"/>
                </a:ext>
              </a:extLst>
            </p:cNvPr>
            <p:cNvSpPr/>
            <p:nvPr/>
          </p:nvSpPr>
          <p:spPr>
            <a:xfrm>
              <a:off x="6192932" y="4879274"/>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01" name="楕円 100">
              <a:extLst>
                <a:ext uri="{FF2B5EF4-FFF2-40B4-BE49-F238E27FC236}">
                  <a16:creationId xmlns:a16="http://schemas.microsoft.com/office/drawing/2014/main" id="{C76FFDBD-EA40-4E29-87D4-DDFFFAA49A31}"/>
                </a:ext>
              </a:extLst>
            </p:cNvPr>
            <p:cNvSpPr/>
            <p:nvPr/>
          </p:nvSpPr>
          <p:spPr>
            <a:xfrm>
              <a:off x="5856350" y="5619927"/>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8" name="直線矢印コネクタ 107">
              <a:extLst>
                <a:ext uri="{FF2B5EF4-FFF2-40B4-BE49-F238E27FC236}">
                  <a16:creationId xmlns:a16="http://schemas.microsoft.com/office/drawing/2014/main" id="{B82027D3-AD0C-451C-9416-0C07125B4AA1}"/>
                </a:ext>
              </a:extLst>
            </p:cNvPr>
            <p:cNvCxnSpPr>
              <a:cxnSpLocks/>
              <a:stCxn id="87" idx="3"/>
              <a:endCxn id="100" idx="0"/>
            </p:cNvCxnSpPr>
            <p:nvPr/>
          </p:nvCxnSpPr>
          <p:spPr>
            <a:xfrm flipH="1">
              <a:off x="6434714" y="4649588"/>
              <a:ext cx="230304" cy="22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83A213DF-C352-4B60-A9F8-2B41F4EF923E}"/>
                </a:ext>
              </a:extLst>
            </p:cNvPr>
            <p:cNvCxnSpPr>
              <a:cxnSpLocks/>
              <a:stCxn id="100" idx="3"/>
              <a:endCxn id="101" idx="0"/>
            </p:cNvCxnSpPr>
            <p:nvPr/>
          </p:nvCxnSpPr>
          <p:spPr>
            <a:xfrm flipH="1">
              <a:off x="6098132" y="5300594"/>
              <a:ext cx="165616" cy="31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8" name="矢印: 右 117">
            <a:extLst>
              <a:ext uri="{FF2B5EF4-FFF2-40B4-BE49-F238E27FC236}">
                <a16:creationId xmlns:a16="http://schemas.microsoft.com/office/drawing/2014/main" id="{81DBE009-15E7-4496-BBAA-42239BE31D74}"/>
              </a:ext>
            </a:extLst>
          </p:cNvPr>
          <p:cNvSpPr/>
          <p:nvPr/>
        </p:nvSpPr>
        <p:spPr>
          <a:xfrm>
            <a:off x="4329778" y="3897922"/>
            <a:ext cx="784777" cy="7561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テキスト ボックス 38">
            <a:extLst>
              <a:ext uri="{FF2B5EF4-FFF2-40B4-BE49-F238E27FC236}">
                <a16:creationId xmlns:a16="http://schemas.microsoft.com/office/drawing/2014/main" id="{C5EDE4E9-486C-48E4-9D0F-21531AE79E4C}"/>
              </a:ext>
            </a:extLst>
          </p:cNvPr>
          <p:cNvSpPr txBox="1"/>
          <p:nvPr/>
        </p:nvSpPr>
        <p:spPr>
          <a:xfrm>
            <a:off x="2255504" y="4702113"/>
            <a:ext cx="695325" cy="307777"/>
          </a:xfrm>
          <a:prstGeom prst="rect">
            <a:avLst/>
          </a:prstGeom>
          <a:noFill/>
        </p:spPr>
        <p:txBody>
          <a:bodyPr wrap="square" rtlCol="0">
            <a:spAutoFit/>
          </a:bodyPr>
          <a:lstStyle/>
          <a:p>
            <a:r>
              <a:rPr lang="en-US" altLang="ja-JP" sz="1400" dirty="0">
                <a:solidFill>
                  <a:srgbClr val="00B050"/>
                </a:solidFill>
              </a:rPr>
              <a:t>d</a:t>
            </a:r>
            <a:r>
              <a:rPr kumimoji="1" lang="en-US" altLang="ja-JP" sz="1400" dirty="0"/>
              <a:t> = 0</a:t>
            </a:r>
            <a:endParaRPr kumimoji="1" lang="ja-JP" altLang="en-US" sz="1400" dirty="0"/>
          </a:p>
        </p:txBody>
      </p:sp>
    </p:spTree>
    <p:extLst>
      <p:ext uri="{BB962C8B-B14F-4D97-AF65-F5344CB8AC3E}">
        <p14:creationId xmlns:p14="http://schemas.microsoft.com/office/powerpoint/2010/main" val="2071317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D75A3-DEA3-4C63-92F2-B0BACA9354F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sp>
        <p:nvSpPr>
          <p:cNvPr id="3" name="コンテンツ プレースホルダー 2">
            <a:extLst>
              <a:ext uri="{FF2B5EF4-FFF2-40B4-BE49-F238E27FC236}">
                <a16:creationId xmlns:a16="http://schemas.microsoft.com/office/drawing/2014/main" id="{6B9E5139-3740-4853-9E1D-6DBC3F1C594A}"/>
              </a:ext>
            </a:extLst>
          </p:cNvPr>
          <p:cNvSpPr>
            <a:spLocks noGrp="1"/>
          </p:cNvSpPr>
          <p:nvPr>
            <p:ph idx="1"/>
          </p:nvPr>
        </p:nvSpPr>
        <p:spPr>
          <a:xfrm>
            <a:off x="427176" y="1023596"/>
            <a:ext cx="8229600" cy="5246043"/>
          </a:xfrm>
        </p:spPr>
        <p:txBody>
          <a:bodyPr/>
          <a:lstStyle/>
          <a:p>
            <a:r>
              <a:rPr lang="ja-JP" altLang="en-US" sz="2000" dirty="0"/>
              <a:t>二分木</a:t>
            </a:r>
            <a:r>
              <a:rPr kumimoji="1" lang="ja-JP" altLang="en-US" sz="2000" dirty="0"/>
              <a:t>を配列で表現</a:t>
            </a:r>
            <a:endParaRPr kumimoji="1" lang="en-US" altLang="ja-JP" sz="2000" dirty="0"/>
          </a:p>
          <a:p>
            <a:pPr marL="0" indent="0">
              <a:buNone/>
            </a:pPr>
            <a:r>
              <a:rPr kumimoji="1" lang="ja-JP" altLang="en-US" dirty="0"/>
              <a:t>　</a:t>
            </a:r>
          </a:p>
        </p:txBody>
      </p:sp>
      <p:grpSp>
        <p:nvGrpSpPr>
          <p:cNvPr id="83" name="グループ化 82">
            <a:extLst>
              <a:ext uri="{FF2B5EF4-FFF2-40B4-BE49-F238E27FC236}">
                <a16:creationId xmlns:a16="http://schemas.microsoft.com/office/drawing/2014/main" id="{83CC1423-9CCD-43DE-BF31-01169E1DFBB0}"/>
              </a:ext>
            </a:extLst>
          </p:cNvPr>
          <p:cNvGrpSpPr/>
          <p:nvPr/>
        </p:nvGrpSpPr>
        <p:grpSpPr>
          <a:xfrm>
            <a:off x="2013355" y="1357162"/>
            <a:ext cx="5016816" cy="3799476"/>
            <a:chOff x="2009626" y="1352550"/>
            <a:chExt cx="5124747" cy="3882983"/>
          </a:xfrm>
        </p:grpSpPr>
        <p:grpSp>
          <p:nvGrpSpPr>
            <p:cNvPr id="4" name="グループ化 3">
              <a:extLst>
                <a:ext uri="{FF2B5EF4-FFF2-40B4-BE49-F238E27FC236}">
                  <a16:creationId xmlns:a16="http://schemas.microsoft.com/office/drawing/2014/main" id="{22B642E6-83CF-47F9-B8F9-CC34C3623B7F}"/>
                </a:ext>
              </a:extLst>
            </p:cNvPr>
            <p:cNvGrpSpPr/>
            <p:nvPr/>
          </p:nvGrpSpPr>
          <p:grpSpPr>
            <a:xfrm>
              <a:off x="2009626" y="1352550"/>
              <a:ext cx="5124747" cy="3540768"/>
              <a:chOff x="1453755" y="1670521"/>
              <a:chExt cx="5893590" cy="3927647"/>
            </a:xfrm>
          </p:grpSpPr>
          <p:sp>
            <p:nvSpPr>
              <p:cNvPr id="5" name="楕円 4">
                <a:extLst>
                  <a:ext uri="{FF2B5EF4-FFF2-40B4-BE49-F238E27FC236}">
                    <a16:creationId xmlns:a16="http://schemas.microsoft.com/office/drawing/2014/main" id="{E3F3AB17-30DD-408F-A1F5-32226D14C834}"/>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A7A5FE04-9CD0-42B4-946E-C13A936551EE}"/>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0E5CE005-FD8E-41B9-8B11-0BDDD1114220}"/>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8" name="楕円 7">
                <a:extLst>
                  <a:ext uri="{FF2B5EF4-FFF2-40B4-BE49-F238E27FC236}">
                    <a16:creationId xmlns:a16="http://schemas.microsoft.com/office/drawing/2014/main" id="{8D47FEFF-2363-4C85-8FB4-0380380C0148}"/>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 name="楕円 8">
                <a:extLst>
                  <a:ext uri="{FF2B5EF4-FFF2-40B4-BE49-F238E27FC236}">
                    <a16:creationId xmlns:a16="http://schemas.microsoft.com/office/drawing/2014/main" id="{F5C9EAF3-85FD-4AF3-9985-6D76F4013F2D}"/>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842252C5-9E81-4C4A-93D7-3C3A38A69A0B}"/>
                  </a:ext>
                </a:extLst>
              </p:cNvPr>
              <p:cNvSpPr/>
              <p:nvPr/>
            </p:nvSpPr>
            <p:spPr>
              <a:xfrm>
                <a:off x="2944416"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2CEF369E-E80E-46A8-BA49-81F16AFF844C}"/>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９</a:t>
                </a:r>
              </a:p>
            </p:txBody>
          </p:sp>
          <p:sp>
            <p:nvSpPr>
              <p:cNvPr id="12" name="楕円 11">
                <a:extLst>
                  <a:ext uri="{FF2B5EF4-FFF2-40B4-BE49-F238E27FC236}">
                    <a16:creationId xmlns:a16="http://schemas.microsoft.com/office/drawing/2014/main" id="{6C4D64B9-4950-4447-A803-FFF6314B67C6}"/>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13" name="楕円 12">
                <a:extLst>
                  <a:ext uri="{FF2B5EF4-FFF2-40B4-BE49-F238E27FC236}">
                    <a16:creationId xmlns:a16="http://schemas.microsoft.com/office/drawing/2014/main" id="{A3063274-AA46-4ACC-90D1-1C3E869D6E06}"/>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楕円 13">
                <a:extLst>
                  <a:ext uri="{FF2B5EF4-FFF2-40B4-BE49-F238E27FC236}">
                    <a16:creationId xmlns:a16="http://schemas.microsoft.com/office/drawing/2014/main" id="{10D79E8D-5237-4957-B1C2-E0629BCBF1AB}"/>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5" name="楕円 14">
                <a:extLst>
                  <a:ext uri="{FF2B5EF4-FFF2-40B4-BE49-F238E27FC236}">
                    <a16:creationId xmlns:a16="http://schemas.microsoft.com/office/drawing/2014/main" id="{F694A275-6CF2-48EC-8E2A-EDF5597318E2}"/>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sp>
            <p:nvSpPr>
              <p:cNvPr id="16" name="楕円 15">
                <a:extLst>
                  <a:ext uri="{FF2B5EF4-FFF2-40B4-BE49-F238E27FC236}">
                    <a16:creationId xmlns:a16="http://schemas.microsoft.com/office/drawing/2014/main" id="{F9E25413-460A-4D93-9C79-A3F9C1C52683}"/>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6589274B-2F7E-467D-90B8-F610B23C1F71}"/>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4663CE51-8ED3-483D-94C2-2676700ED18D}"/>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DF6C3113-ADEC-46FA-BB61-4816CA7C7CE0}"/>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73351657-B31D-41C3-9311-E3822C0C5589}"/>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0873DFC-DDA0-42F4-A342-18F2374ECF4B}"/>
                  </a:ext>
                </a:extLst>
              </p:cNvPr>
              <p:cNvCxnSpPr>
                <a:cxnSpLocks/>
                <a:stCxn id="5" idx="5"/>
                <a:endCxn id="1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B297E5E-6DD7-4CEF-9598-4C464319DF88}"/>
                  </a:ext>
                </a:extLst>
              </p:cNvPr>
              <p:cNvCxnSpPr>
                <a:cxnSpLocks/>
                <a:stCxn id="6" idx="3"/>
                <a:endCxn id="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E0F242-DB40-4A03-BDC3-BCE5D7964C7C}"/>
                  </a:ext>
                </a:extLst>
              </p:cNvPr>
              <p:cNvCxnSpPr>
                <a:cxnSpLocks/>
                <a:stCxn id="6" idx="5"/>
                <a:endCxn id="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BD07FBA-74BE-4859-AF45-1F467E69118A}"/>
                  </a:ext>
                </a:extLst>
              </p:cNvPr>
              <p:cNvCxnSpPr>
                <a:cxnSpLocks/>
                <a:stCxn id="8" idx="3"/>
                <a:endCxn id="1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66E7401-A368-42CD-B2EA-195EAB66BB66}"/>
                  </a:ext>
                </a:extLst>
              </p:cNvPr>
              <p:cNvCxnSpPr>
                <a:cxnSpLocks/>
                <a:stCxn id="8" idx="5"/>
                <a:endCxn id="1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E592BCB-8F59-4F1A-98A1-A90763B21088}"/>
                  </a:ext>
                </a:extLst>
              </p:cNvPr>
              <p:cNvCxnSpPr>
                <a:cxnSpLocks/>
                <a:stCxn id="7" idx="3"/>
                <a:endCxn id="1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FBAA84A-8DAB-4F37-B1BD-48855C8140CD}"/>
                  </a:ext>
                </a:extLst>
              </p:cNvPr>
              <p:cNvCxnSpPr>
                <a:cxnSpLocks/>
                <a:stCxn id="15" idx="5"/>
                <a:endCxn id="18"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6845D2B-D915-4A03-B1A7-6E3181ABC177}"/>
                  </a:ext>
                </a:extLst>
              </p:cNvPr>
              <p:cNvCxnSpPr>
                <a:cxnSpLocks/>
                <a:stCxn id="15" idx="3"/>
                <a:endCxn id="19"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CEDE582-C40C-4D3B-8F06-D19BB36B19E4}"/>
                  </a:ext>
                </a:extLst>
              </p:cNvPr>
              <p:cNvCxnSpPr>
                <a:cxnSpLocks/>
                <a:stCxn id="14" idx="3"/>
                <a:endCxn id="17"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D29C38-54AF-485E-99EE-9721205194D3}"/>
                  </a:ext>
                </a:extLst>
              </p:cNvPr>
              <p:cNvCxnSpPr>
                <a:cxnSpLocks/>
                <a:stCxn id="14" idx="5"/>
                <a:endCxn id="16"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16371E7-7D8B-4A53-AEFC-F888FBB87973}"/>
                  </a:ext>
                </a:extLst>
              </p:cNvPr>
              <p:cNvCxnSpPr>
                <a:cxnSpLocks/>
                <a:stCxn id="13" idx="5"/>
                <a:endCxn id="1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39F0A143-6F8C-4056-B316-5E3F24C9A105}"/>
                  </a:ext>
                </a:extLst>
              </p:cNvPr>
              <p:cNvCxnSpPr>
                <a:cxnSpLocks/>
                <a:stCxn id="13" idx="3"/>
                <a:endCxn id="1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05DC6E43-CBF2-4845-B93A-FFCDE9814ACE}"/>
                  </a:ext>
                </a:extLst>
              </p:cNvPr>
              <p:cNvCxnSpPr>
                <a:cxnSpLocks/>
                <a:stCxn id="7" idx="5"/>
                <a:endCxn id="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テキスト ボックス 33">
              <a:extLst>
                <a:ext uri="{FF2B5EF4-FFF2-40B4-BE49-F238E27FC236}">
                  <a16:creationId xmlns:a16="http://schemas.microsoft.com/office/drawing/2014/main" id="{B52D9F72-ECE1-4386-B9F6-1400627C07D3}"/>
                </a:ext>
              </a:extLst>
            </p:cNvPr>
            <p:cNvSpPr txBox="1"/>
            <p:nvPr/>
          </p:nvSpPr>
          <p:spPr>
            <a:xfrm>
              <a:off x="6629371" y="4870201"/>
              <a:ext cx="412292" cy="338554"/>
            </a:xfrm>
            <a:prstGeom prst="rect">
              <a:avLst/>
            </a:prstGeom>
            <a:noFill/>
          </p:spPr>
          <p:txBody>
            <a:bodyPr wrap="none" rtlCol="0">
              <a:spAutoFit/>
            </a:bodyPr>
            <a:lstStyle/>
            <a:p>
              <a:r>
                <a:rPr kumimoji="1" lang="en-US" altLang="ja-JP" sz="1600" dirty="0"/>
                <a:t>14</a:t>
              </a:r>
              <a:endParaRPr kumimoji="1" lang="ja-JP" altLang="en-US" dirty="0"/>
            </a:p>
          </p:txBody>
        </p:sp>
        <p:sp>
          <p:nvSpPr>
            <p:cNvPr id="35" name="テキスト ボックス 34">
              <a:extLst>
                <a:ext uri="{FF2B5EF4-FFF2-40B4-BE49-F238E27FC236}">
                  <a16:creationId xmlns:a16="http://schemas.microsoft.com/office/drawing/2014/main" id="{F87DF56B-7285-40AD-B3FD-60BF46B841F6}"/>
                </a:ext>
              </a:extLst>
            </p:cNvPr>
            <p:cNvSpPr txBox="1"/>
            <p:nvPr/>
          </p:nvSpPr>
          <p:spPr>
            <a:xfrm>
              <a:off x="4427166" y="1953624"/>
              <a:ext cx="298480" cy="338554"/>
            </a:xfrm>
            <a:prstGeom prst="rect">
              <a:avLst/>
            </a:prstGeom>
            <a:noFill/>
          </p:spPr>
          <p:txBody>
            <a:bodyPr wrap="none" rtlCol="0">
              <a:spAutoFit/>
            </a:bodyPr>
            <a:lstStyle/>
            <a:p>
              <a:r>
                <a:rPr kumimoji="1" lang="en-US" altLang="ja-JP" sz="1600" dirty="0"/>
                <a:t>0</a:t>
              </a:r>
              <a:endParaRPr kumimoji="1" lang="ja-JP" altLang="en-US" dirty="0"/>
            </a:p>
          </p:txBody>
        </p:sp>
        <p:sp>
          <p:nvSpPr>
            <p:cNvPr id="36" name="テキスト ボックス 35">
              <a:extLst>
                <a:ext uri="{FF2B5EF4-FFF2-40B4-BE49-F238E27FC236}">
                  <a16:creationId xmlns:a16="http://schemas.microsoft.com/office/drawing/2014/main" id="{AFA87DA5-3084-4180-8AA0-841B37EB2486}"/>
                </a:ext>
              </a:extLst>
            </p:cNvPr>
            <p:cNvSpPr txBox="1"/>
            <p:nvPr/>
          </p:nvSpPr>
          <p:spPr>
            <a:xfrm>
              <a:off x="3456738" y="4893317"/>
              <a:ext cx="298480" cy="338554"/>
            </a:xfrm>
            <a:prstGeom prst="rect">
              <a:avLst/>
            </a:prstGeom>
            <a:noFill/>
          </p:spPr>
          <p:txBody>
            <a:bodyPr wrap="none" rtlCol="0">
              <a:spAutoFit/>
            </a:bodyPr>
            <a:lstStyle/>
            <a:p>
              <a:r>
                <a:rPr lang="en-US" altLang="ja-JP" sz="1600" dirty="0"/>
                <a:t>9</a:t>
              </a:r>
              <a:endParaRPr kumimoji="1" lang="ja-JP" altLang="en-US" dirty="0"/>
            </a:p>
          </p:txBody>
        </p:sp>
        <p:sp>
          <p:nvSpPr>
            <p:cNvPr id="37" name="テキスト ボックス 36">
              <a:extLst>
                <a:ext uri="{FF2B5EF4-FFF2-40B4-BE49-F238E27FC236}">
                  <a16:creationId xmlns:a16="http://schemas.microsoft.com/office/drawing/2014/main" id="{35F6236A-CE3C-4C57-9BA3-FAA890E2FB75}"/>
                </a:ext>
              </a:extLst>
            </p:cNvPr>
            <p:cNvSpPr txBox="1"/>
            <p:nvPr/>
          </p:nvSpPr>
          <p:spPr>
            <a:xfrm>
              <a:off x="2806954" y="4878598"/>
              <a:ext cx="298480" cy="338554"/>
            </a:xfrm>
            <a:prstGeom prst="rect">
              <a:avLst/>
            </a:prstGeom>
            <a:noFill/>
          </p:spPr>
          <p:txBody>
            <a:bodyPr wrap="none" rtlCol="0">
              <a:spAutoFit/>
            </a:bodyPr>
            <a:lstStyle/>
            <a:p>
              <a:r>
                <a:rPr lang="en-US" altLang="ja-JP" sz="1600" dirty="0"/>
                <a:t>8</a:t>
              </a:r>
              <a:endParaRPr kumimoji="1" lang="ja-JP" altLang="en-US" dirty="0"/>
            </a:p>
          </p:txBody>
        </p:sp>
        <p:sp>
          <p:nvSpPr>
            <p:cNvPr id="38" name="テキスト ボックス 37">
              <a:extLst>
                <a:ext uri="{FF2B5EF4-FFF2-40B4-BE49-F238E27FC236}">
                  <a16:creationId xmlns:a16="http://schemas.microsoft.com/office/drawing/2014/main" id="{B056F288-2858-4B0E-AB3B-5B3F505253B8}"/>
                </a:ext>
              </a:extLst>
            </p:cNvPr>
            <p:cNvSpPr txBox="1"/>
            <p:nvPr/>
          </p:nvSpPr>
          <p:spPr>
            <a:xfrm>
              <a:off x="3744453" y="3731593"/>
              <a:ext cx="298480" cy="338554"/>
            </a:xfrm>
            <a:prstGeom prst="rect">
              <a:avLst/>
            </a:prstGeom>
            <a:noFill/>
          </p:spPr>
          <p:txBody>
            <a:bodyPr wrap="none" rtlCol="0">
              <a:spAutoFit/>
            </a:bodyPr>
            <a:lstStyle/>
            <a:p>
              <a:r>
                <a:rPr lang="en-US" altLang="ja-JP" sz="1600" dirty="0"/>
                <a:t>4</a:t>
              </a:r>
              <a:endParaRPr kumimoji="1" lang="ja-JP" altLang="en-US" dirty="0"/>
            </a:p>
          </p:txBody>
        </p:sp>
        <p:sp>
          <p:nvSpPr>
            <p:cNvPr id="39" name="テキスト ボックス 38">
              <a:extLst>
                <a:ext uri="{FF2B5EF4-FFF2-40B4-BE49-F238E27FC236}">
                  <a16:creationId xmlns:a16="http://schemas.microsoft.com/office/drawing/2014/main" id="{59CABC5A-DA5F-4220-9F3A-5FD6A1A1800B}"/>
                </a:ext>
              </a:extLst>
            </p:cNvPr>
            <p:cNvSpPr txBox="1"/>
            <p:nvPr/>
          </p:nvSpPr>
          <p:spPr>
            <a:xfrm>
              <a:off x="2448438" y="3746313"/>
              <a:ext cx="298480" cy="338554"/>
            </a:xfrm>
            <a:prstGeom prst="rect">
              <a:avLst/>
            </a:prstGeom>
            <a:noFill/>
          </p:spPr>
          <p:txBody>
            <a:bodyPr wrap="none" rtlCol="0">
              <a:spAutoFit/>
            </a:bodyPr>
            <a:lstStyle/>
            <a:p>
              <a:r>
                <a:rPr lang="en-US" altLang="ja-JP" sz="1600" dirty="0"/>
                <a:t>3</a:t>
              </a:r>
              <a:endParaRPr kumimoji="1" lang="ja-JP" altLang="en-US" dirty="0"/>
            </a:p>
          </p:txBody>
        </p:sp>
        <p:sp>
          <p:nvSpPr>
            <p:cNvPr id="40" name="テキスト ボックス 39">
              <a:extLst>
                <a:ext uri="{FF2B5EF4-FFF2-40B4-BE49-F238E27FC236}">
                  <a16:creationId xmlns:a16="http://schemas.microsoft.com/office/drawing/2014/main" id="{12FB2021-B6D9-44BB-BCB9-15E7AA9ED754}"/>
                </a:ext>
              </a:extLst>
            </p:cNvPr>
            <p:cNvSpPr txBox="1"/>
            <p:nvPr/>
          </p:nvSpPr>
          <p:spPr>
            <a:xfrm>
              <a:off x="5685802" y="2806685"/>
              <a:ext cx="298480" cy="338554"/>
            </a:xfrm>
            <a:prstGeom prst="rect">
              <a:avLst/>
            </a:prstGeom>
            <a:noFill/>
          </p:spPr>
          <p:txBody>
            <a:bodyPr wrap="none" rtlCol="0">
              <a:spAutoFit/>
            </a:bodyPr>
            <a:lstStyle/>
            <a:p>
              <a:r>
                <a:rPr lang="en-US" altLang="ja-JP" sz="1600" dirty="0"/>
                <a:t>2</a:t>
              </a:r>
              <a:endParaRPr kumimoji="1" lang="ja-JP" altLang="en-US" dirty="0"/>
            </a:p>
          </p:txBody>
        </p:sp>
        <p:sp>
          <p:nvSpPr>
            <p:cNvPr id="41" name="テキスト ボックス 40">
              <a:extLst>
                <a:ext uri="{FF2B5EF4-FFF2-40B4-BE49-F238E27FC236}">
                  <a16:creationId xmlns:a16="http://schemas.microsoft.com/office/drawing/2014/main" id="{34777DBC-7C9C-4E85-9E8B-D2C6C3321BB9}"/>
                </a:ext>
              </a:extLst>
            </p:cNvPr>
            <p:cNvSpPr txBox="1"/>
            <p:nvPr/>
          </p:nvSpPr>
          <p:spPr>
            <a:xfrm>
              <a:off x="3084640" y="2806685"/>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2" name="テキスト ボックス 41">
              <a:extLst>
                <a:ext uri="{FF2B5EF4-FFF2-40B4-BE49-F238E27FC236}">
                  <a16:creationId xmlns:a16="http://schemas.microsoft.com/office/drawing/2014/main" id="{454B4BC0-5FB5-4688-9BF1-EEED60EE1108}"/>
                </a:ext>
              </a:extLst>
            </p:cNvPr>
            <p:cNvSpPr txBox="1"/>
            <p:nvPr/>
          </p:nvSpPr>
          <p:spPr>
            <a:xfrm>
              <a:off x="2179981" y="4893317"/>
              <a:ext cx="298480" cy="338554"/>
            </a:xfrm>
            <a:prstGeom prst="rect">
              <a:avLst/>
            </a:prstGeom>
            <a:noFill/>
          </p:spPr>
          <p:txBody>
            <a:bodyPr wrap="none" rtlCol="0">
              <a:spAutoFit/>
            </a:bodyPr>
            <a:lstStyle/>
            <a:p>
              <a:r>
                <a:rPr lang="en-US" altLang="ja-JP" sz="1600" dirty="0"/>
                <a:t>7</a:t>
              </a:r>
              <a:endParaRPr kumimoji="1" lang="ja-JP" altLang="en-US" dirty="0"/>
            </a:p>
          </p:txBody>
        </p:sp>
        <p:sp>
          <p:nvSpPr>
            <p:cNvPr id="43" name="テキスト ボックス 42">
              <a:extLst>
                <a:ext uri="{FF2B5EF4-FFF2-40B4-BE49-F238E27FC236}">
                  <a16:creationId xmlns:a16="http://schemas.microsoft.com/office/drawing/2014/main" id="{EE80A4EB-20AB-455B-9159-8555727875E8}"/>
                </a:ext>
              </a:extLst>
            </p:cNvPr>
            <p:cNvSpPr txBox="1"/>
            <p:nvPr/>
          </p:nvSpPr>
          <p:spPr>
            <a:xfrm>
              <a:off x="6337033" y="3746313"/>
              <a:ext cx="298480" cy="338554"/>
            </a:xfrm>
            <a:prstGeom prst="rect">
              <a:avLst/>
            </a:prstGeom>
            <a:noFill/>
          </p:spPr>
          <p:txBody>
            <a:bodyPr wrap="none" rtlCol="0">
              <a:spAutoFit/>
            </a:bodyPr>
            <a:lstStyle/>
            <a:p>
              <a:r>
                <a:rPr lang="en-US" altLang="ja-JP" sz="1600" dirty="0"/>
                <a:t>6</a:t>
              </a:r>
              <a:endParaRPr kumimoji="1" lang="ja-JP" altLang="en-US" dirty="0"/>
            </a:p>
          </p:txBody>
        </p:sp>
        <p:sp>
          <p:nvSpPr>
            <p:cNvPr id="44" name="テキスト ボックス 43">
              <a:extLst>
                <a:ext uri="{FF2B5EF4-FFF2-40B4-BE49-F238E27FC236}">
                  <a16:creationId xmlns:a16="http://schemas.microsoft.com/office/drawing/2014/main" id="{21A1B54F-649F-44EE-B5F4-AC4C3FBA6A59}"/>
                </a:ext>
              </a:extLst>
            </p:cNvPr>
            <p:cNvSpPr txBox="1"/>
            <p:nvPr/>
          </p:nvSpPr>
          <p:spPr>
            <a:xfrm>
              <a:off x="5009799" y="3746313"/>
              <a:ext cx="298480" cy="338554"/>
            </a:xfrm>
            <a:prstGeom prst="rect">
              <a:avLst/>
            </a:prstGeom>
            <a:noFill/>
          </p:spPr>
          <p:txBody>
            <a:bodyPr wrap="none" rtlCol="0">
              <a:spAutoFit/>
            </a:bodyPr>
            <a:lstStyle/>
            <a:p>
              <a:r>
                <a:rPr lang="en-US" altLang="ja-JP" sz="1600" dirty="0"/>
                <a:t>5</a:t>
              </a:r>
              <a:endParaRPr kumimoji="1" lang="ja-JP" altLang="en-US" dirty="0"/>
            </a:p>
          </p:txBody>
        </p:sp>
        <p:sp>
          <p:nvSpPr>
            <p:cNvPr id="45" name="テキスト ボックス 44">
              <a:extLst>
                <a:ext uri="{FF2B5EF4-FFF2-40B4-BE49-F238E27FC236}">
                  <a16:creationId xmlns:a16="http://schemas.microsoft.com/office/drawing/2014/main" id="{BCF1005E-B514-46F6-BD06-540655F929CF}"/>
                </a:ext>
              </a:extLst>
            </p:cNvPr>
            <p:cNvSpPr txBox="1"/>
            <p:nvPr/>
          </p:nvSpPr>
          <p:spPr>
            <a:xfrm>
              <a:off x="6014692" y="4891987"/>
              <a:ext cx="412292" cy="338554"/>
            </a:xfrm>
            <a:prstGeom prst="rect">
              <a:avLst/>
            </a:prstGeom>
            <a:noFill/>
          </p:spPr>
          <p:txBody>
            <a:bodyPr wrap="none" rtlCol="0">
              <a:spAutoFit/>
            </a:bodyPr>
            <a:lstStyle/>
            <a:p>
              <a:r>
                <a:rPr lang="en-US" altLang="ja-JP" sz="1600" dirty="0"/>
                <a:t>13</a:t>
              </a:r>
              <a:endParaRPr kumimoji="1" lang="ja-JP" altLang="en-US" dirty="0"/>
            </a:p>
          </p:txBody>
        </p:sp>
        <p:sp>
          <p:nvSpPr>
            <p:cNvPr id="46" name="テキスト ボックス 45">
              <a:extLst>
                <a:ext uri="{FF2B5EF4-FFF2-40B4-BE49-F238E27FC236}">
                  <a16:creationId xmlns:a16="http://schemas.microsoft.com/office/drawing/2014/main" id="{F0814087-0230-4751-8DBD-DC81C18B1195}"/>
                </a:ext>
              </a:extLst>
            </p:cNvPr>
            <p:cNvSpPr txBox="1"/>
            <p:nvPr/>
          </p:nvSpPr>
          <p:spPr>
            <a:xfrm>
              <a:off x="5325607" y="4891987"/>
              <a:ext cx="412292" cy="338554"/>
            </a:xfrm>
            <a:prstGeom prst="rect">
              <a:avLst/>
            </a:prstGeom>
            <a:noFill/>
          </p:spPr>
          <p:txBody>
            <a:bodyPr wrap="none" rtlCol="0">
              <a:spAutoFit/>
            </a:bodyPr>
            <a:lstStyle/>
            <a:p>
              <a:r>
                <a:rPr lang="en-US" altLang="ja-JP" sz="1600" dirty="0"/>
                <a:t>12</a:t>
              </a:r>
              <a:endParaRPr kumimoji="1" lang="ja-JP" altLang="en-US" dirty="0"/>
            </a:p>
          </p:txBody>
        </p:sp>
        <p:sp>
          <p:nvSpPr>
            <p:cNvPr id="47" name="テキスト ボックス 46">
              <a:extLst>
                <a:ext uri="{FF2B5EF4-FFF2-40B4-BE49-F238E27FC236}">
                  <a16:creationId xmlns:a16="http://schemas.microsoft.com/office/drawing/2014/main" id="{7258F7F4-B247-4DD0-98A9-A00BB95EC9D8}"/>
                </a:ext>
              </a:extLst>
            </p:cNvPr>
            <p:cNvSpPr txBox="1"/>
            <p:nvPr/>
          </p:nvSpPr>
          <p:spPr>
            <a:xfrm>
              <a:off x="4697533" y="4896979"/>
              <a:ext cx="397032" cy="338554"/>
            </a:xfrm>
            <a:prstGeom prst="rect">
              <a:avLst/>
            </a:prstGeom>
            <a:noFill/>
          </p:spPr>
          <p:txBody>
            <a:bodyPr wrap="none" rtlCol="0">
              <a:spAutoFit/>
            </a:bodyPr>
            <a:lstStyle/>
            <a:p>
              <a:r>
                <a:rPr lang="en-US" altLang="ja-JP" sz="1600" dirty="0"/>
                <a:t>11</a:t>
              </a:r>
              <a:endParaRPr kumimoji="1" lang="ja-JP" altLang="en-US" dirty="0"/>
            </a:p>
          </p:txBody>
        </p:sp>
        <p:sp>
          <p:nvSpPr>
            <p:cNvPr id="48" name="テキスト ボックス 47">
              <a:extLst>
                <a:ext uri="{FF2B5EF4-FFF2-40B4-BE49-F238E27FC236}">
                  <a16:creationId xmlns:a16="http://schemas.microsoft.com/office/drawing/2014/main" id="{007DB880-452D-4861-8C34-4B4A516FEF42}"/>
                </a:ext>
              </a:extLst>
            </p:cNvPr>
            <p:cNvSpPr txBox="1"/>
            <p:nvPr/>
          </p:nvSpPr>
          <p:spPr>
            <a:xfrm>
              <a:off x="4051639" y="4891987"/>
              <a:ext cx="412292" cy="338554"/>
            </a:xfrm>
            <a:prstGeom prst="rect">
              <a:avLst/>
            </a:prstGeom>
            <a:noFill/>
          </p:spPr>
          <p:txBody>
            <a:bodyPr wrap="none" rtlCol="0">
              <a:spAutoFit/>
            </a:bodyPr>
            <a:lstStyle/>
            <a:p>
              <a:r>
                <a:rPr lang="en-US" altLang="ja-JP" sz="1600" dirty="0"/>
                <a:t>10</a:t>
              </a:r>
              <a:endParaRPr kumimoji="1" lang="ja-JP" altLang="en-US" dirty="0"/>
            </a:p>
          </p:txBody>
        </p:sp>
      </p:grpSp>
      <p:grpSp>
        <p:nvGrpSpPr>
          <p:cNvPr id="82" name="グループ化 81">
            <a:extLst>
              <a:ext uri="{FF2B5EF4-FFF2-40B4-BE49-F238E27FC236}">
                <a16:creationId xmlns:a16="http://schemas.microsoft.com/office/drawing/2014/main" id="{01D2096A-6C41-45D1-B01D-70D7E6BF3127}"/>
              </a:ext>
            </a:extLst>
          </p:cNvPr>
          <p:cNvGrpSpPr/>
          <p:nvPr/>
        </p:nvGrpSpPr>
        <p:grpSpPr>
          <a:xfrm>
            <a:off x="670855" y="5740581"/>
            <a:ext cx="7662288" cy="787829"/>
            <a:chOff x="502284" y="5626643"/>
            <a:chExt cx="7662288" cy="787829"/>
          </a:xfrm>
        </p:grpSpPr>
        <p:grpSp>
          <p:nvGrpSpPr>
            <p:cNvPr id="64" name="グループ化 63">
              <a:extLst>
                <a:ext uri="{FF2B5EF4-FFF2-40B4-BE49-F238E27FC236}">
                  <a16:creationId xmlns:a16="http://schemas.microsoft.com/office/drawing/2014/main" id="{5FD390BD-8784-4B08-8C76-7D16847B279D}"/>
                </a:ext>
              </a:extLst>
            </p:cNvPr>
            <p:cNvGrpSpPr/>
            <p:nvPr/>
          </p:nvGrpSpPr>
          <p:grpSpPr>
            <a:xfrm>
              <a:off x="1193513" y="6000718"/>
              <a:ext cx="6971059" cy="413754"/>
              <a:chOff x="1193513" y="6000718"/>
              <a:chExt cx="6971059" cy="413754"/>
            </a:xfrm>
          </p:grpSpPr>
          <p:sp>
            <p:nvSpPr>
              <p:cNvPr id="49" name="正方形/長方形 48">
                <a:extLst>
                  <a:ext uri="{FF2B5EF4-FFF2-40B4-BE49-F238E27FC236}">
                    <a16:creationId xmlns:a16="http://schemas.microsoft.com/office/drawing/2014/main" id="{18A541EC-3B6E-4FAE-B68D-0A1E03C37E96}"/>
                  </a:ext>
                </a:extLst>
              </p:cNvPr>
              <p:cNvSpPr/>
              <p:nvPr/>
            </p:nvSpPr>
            <p:spPr>
              <a:xfrm>
                <a:off x="1193513" y="6000722"/>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0" name="正方形/長方形 49">
                <a:extLst>
                  <a:ext uri="{FF2B5EF4-FFF2-40B4-BE49-F238E27FC236}">
                    <a16:creationId xmlns:a16="http://schemas.microsoft.com/office/drawing/2014/main" id="{06A12857-9C93-4CDC-B8E9-6BA5482275D0}"/>
                  </a:ext>
                </a:extLst>
              </p:cNvPr>
              <p:cNvSpPr/>
              <p:nvPr/>
            </p:nvSpPr>
            <p:spPr>
              <a:xfrm>
                <a:off x="1666272" y="6004349"/>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1E376B20-5671-4276-A829-58C2EF7DA971}"/>
                  </a:ext>
                </a:extLst>
              </p:cNvPr>
              <p:cNvSpPr/>
              <p:nvPr/>
            </p:nvSpPr>
            <p:spPr>
              <a:xfrm>
                <a:off x="2139031" y="600146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a:extLst>
                  <a:ext uri="{FF2B5EF4-FFF2-40B4-BE49-F238E27FC236}">
                    <a16:creationId xmlns:a16="http://schemas.microsoft.com/office/drawing/2014/main" id="{8955743F-8E59-45BD-8002-DA3926571E6C}"/>
                  </a:ext>
                </a:extLst>
              </p:cNvPr>
              <p:cNvSpPr/>
              <p:nvPr/>
            </p:nvSpPr>
            <p:spPr>
              <a:xfrm>
                <a:off x="2611039" y="600642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a:extLst>
                  <a:ext uri="{FF2B5EF4-FFF2-40B4-BE49-F238E27FC236}">
                    <a16:creationId xmlns:a16="http://schemas.microsoft.com/office/drawing/2014/main" id="{B209EF31-B8A2-4FCE-A298-912DB560C057}"/>
                  </a:ext>
                </a:extLst>
              </p:cNvPr>
              <p:cNvSpPr/>
              <p:nvPr/>
            </p:nvSpPr>
            <p:spPr>
              <a:xfrm>
                <a:off x="3070496" y="600434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a:extLst>
                  <a:ext uri="{FF2B5EF4-FFF2-40B4-BE49-F238E27FC236}">
                    <a16:creationId xmlns:a16="http://schemas.microsoft.com/office/drawing/2014/main" id="{D9C9A27B-772B-4AFE-9FC3-B0309132AFAC}"/>
                  </a:ext>
                </a:extLst>
              </p:cNvPr>
              <p:cNvSpPr/>
              <p:nvPr/>
            </p:nvSpPr>
            <p:spPr>
              <a:xfrm>
                <a:off x="3538562" y="600434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a:extLst>
                  <a:ext uri="{FF2B5EF4-FFF2-40B4-BE49-F238E27FC236}">
                    <a16:creationId xmlns:a16="http://schemas.microsoft.com/office/drawing/2014/main" id="{7F85A3C5-2D2B-4953-863E-145CE6C945C8}"/>
                  </a:ext>
                </a:extLst>
              </p:cNvPr>
              <p:cNvSpPr/>
              <p:nvPr/>
            </p:nvSpPr>
            <p:spPr>
              <a:xfrm>
                <a:off x="4002580"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a:extLst>
                  <a:ext uri="{FF2B5EF4-FFF2-40B4-BE49-F238E27FC236}">
                    <a16:creationId xmlns:a16="http://schemas.microsoft.com/office/drawing/2014/main" id="{0F17419D-8638-4150-B151-2916F80685E5}"/>
                  </a:ext>
                </a:extLst>
              </p:cNvPr>
              <p:cNvSpPr/>
              <p:nvPr/>
            </p:nvSpPr>
            <p:spPr>
              <a:xfrm>
                <a:off x="4469913"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56">
                <a:extLst>
                  <a:ext uri="{FF2B5EF4-FFF2-40B4-BE49-F238E27FC236}">
                    <a16:creationId xmlns:a16="http://schemas.microsoft.com/office/drawing/2014/main" id="{F96687C5-2974-4E66-B011-7F264101E4D8}"/>
                  </a:ext>
                </a:extLst>
              </p:cNvPr>
              <p:cNvSpPr/>
              <p:nvPr/>
            </p:nvSpPr>
            <p:spPr>
              <a:xfrm>
                <a:off x="4944443" y="600259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正方形/長方形 57">
                <a:extLst>
                  <a:ext uri="{FF2B5EF4-FFF2-40B4-BE49-F238E27FC236}">
                    <a16:creationId xmlns:a16="http://schemas.microsoft.com/office/drawing/2014/main" id="{907EB23C-D796-4A2D-B114-B19248A78F8B}"/>
                  </a:ext>
                </a:extLst>
              </p:cNvPr>
              <p:cNvSpPr/>
              <p:nvPr/>
            </p:nvSpPr>
            <p:spPr>
              <a:xfrm>
                <a:off x="5397722" y="600642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a:extLst>
                  <a:ext uri="{FF2B5EF4-FFF2-40B4-BE49-F238E27FC236}">
                    <a16:creationId xmlns:a16="http://schemas.microsoft.com/office/drawing/2014/main" id="{F5EC21FC-277C-4170-8FC5-F09FC1C0DF7F}"/>
                  </a:ext>
                </a:extLst>
              </p:cNvPr>
              <p:cNvSpPr/>
              <p:nvPr/>
            </p:nvSpPr>
            <p:spPr>
              <a:xfrm>
                <a:off x="5867800" y="600072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a:extLst>
                  <a:ext uri="{FF2B5EF4-FFF2-40B4-BE49-F238E27FC236}">
                    <a16:creationId xmlns:a16="http://schemas.microsoft.com/office/drawing/2014/main" id="{2DED77D9-1F7C-4A05-B931-944FCD2D8A2C}"/>
                  </a:ext>
                </a:extLst>
              </p:cNvPr>
              <p:cNvSpPr/>
              <p:nvPr/>
            </p:nvSpPr>
            <p:spPr>
              <a:xfrm>
                <a:off x="6316334" y="600072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a:extLst>
                  <a:ext uri="{FF2B5EF4-FFF2-40B4-BE49-F238E27FC236}">
                    <a16:creationId xmlns:a16="http://schemas.microsoft.com/office/drawing/2014/main" id="{B0FAEC41-870A-467F-A13F-5A5A506C83EE}"/>
                  </a:ext>
                </a:extLst>
              </p:cNvPr>
              <p:cNvSpPr/>
              <p:nvPr/>
            </p:nvSpPr>
            <p:spPr>
              <a:xfrm>
                <a:off x="6789263" y="6000720"/>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正方形/長方形 61">
                <a:extLst>
                  <a:ext uri="{FF2B5EF4-FFF2-40B4-BE49-F238E27FC236}">
                    <a16:creationId xmlns:a16="http://schemas.microsoft.com/office/drawing/2014/main" id="{382E303F-9C2B-4737-8597-35CDE406EE11}"/>
                  </a:ext>
                </a:extLst>
              </p:cNvPr>
              <p:cNvSpPr/>
              <p:nvPr/>
            </p:nvSpPr>
            <p:spPr>
              <a:xfrm>
                <a:off x="7274712" y="6000719"/>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正方形/長方形 62">
                <a:extLst>
                  <a:ext uri="{FF2B5EF4-FFF2-40B4-BE49-F238E27FC236}">
                    <a16:creationId xmlns:a16="http://schemas.microsoft.com/office/drawing/2014/main" id="{6B5A7E70-887C-47F5-956F-CC862CEFF88D}"/>
                  </a:ext>
                </a:extLst>
              </p:cNvPr>
              <p:cNvSpPr/>
              <p:nvPr/>
            </p:nvSpPr>
            <p:spPr>
              <a:xfrm>
                <a:off x="7739127" y="600071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5" name="テキスト ボックス 64">
              <a:extLst>
                <a:ext uri="{FF2B5EF4-FFF2-40B4-BE49-F238E27FC236}">
                  <a16:creationId xmlns:a16="http://schemas.microsoft.com/office/drawing/2014/main" id="{424A98CC-F78F-4A79-AE8E-C57D937345DC}"/>
                </a:ext>
              </a:extLst>
            </p:cNvPr>
            <p:cNvSpPr txBox="1"/>
            <p:nvPr/>
          </p:nvSpPr>
          <p:spPr>
            <a:xfrm>
              <a:off x="1262201" y="5637271"/>
              <a:ext cx="284052" cy="307777"/>
            </a:xfrm>
            <a:prstGeom prst="rect">
              <a:avLst/>
            </a:prstGeom>
            <a:noFill/>
          </p:spPr>
          <p:txBody>
            <a:bodyPr wrap="none" rtlCol="0">
              <a:spAutoFit/>
            </a:bodyPr>
            <a:lstStyle/>
            <a:p>
              <a:r>
                <a:rPr kumimoji="1" lang="en-US" altLang="ja-JP" sz="1400" dirty="0"/>
                <a:t>0</a:t>
              </a:r>
              <a:endParaRPr kumimoji="1" lang="ja-JP" altLang="en-US" dirty="0"/>
            </a:p>
          </p:txBody>
        </p:sp>
        <p:sp>
          <p:nvSpPr>
            <p:cNvPr id="66" name="テキスト ボックス 65">
              <a:extLst>
                <a:ext uri="{FF2B5EF4-FFF2-40B4-BE49-F238E27FC236}">
                  <a16:creationId xmlns:a16="http://schemas.microsoft.com/office/drawing/2014/main" id="{77C8A3D4-4563-4614-A073-80029ECF5992}"/>
                </a:ext>
              </a:extLst>
            </p:cNvPr>
            <p:cNvSpPr txBox="1"/>
            <p:nvPr/>
          </p:nvSpPr>
          <p:spPr>
            <a:xfrm>
              <a:off x="3148237" y="5637270"/>
              <a:ext cx="284052" cy="307777"/>
            </a:xfrm>
            <a:prstGeom prst="rect">
              <a:avLst/>
            </a:prstGeom>
            <a:noFill/>
          </p:spPr>
          <p:txBody>
            <a:bodyPr wrap="none" rtlCol="0">
              <a:spAutoFit/>
            </a:bodyPr>
            <a:lstStyle/>
            <a:p>
              <a:r>
                <a:rPr lang="en-US" altLang="ja-JP" sz="1400" dirty="0"/>
                <a:t>4</a:t>
              </a:r>
              <a:endParaRPr kumimoji="1" lang="ja-JP" altLang="en-US" dirty="0"/>
            </a:p>
          </p:txBody>
        </p:sp>
        <p:sp>
          <p:nvSpPr>
            <p:cNvPr id="67" name="テキスト ボックス 66">
              <a:extLst>
                <a:ext uri="{FF2B5EF4-FFF2-40B4-BE49-F238E27FC236}">
                  <a16:creationId xmlns:a16="http://schemas.microsoft.com/office/drawing/2014/main" id="{CEA06BAA-6FAF-43C4-862F-843C61F71B81}"/>
                </a:ext>
              </a:extLst>
            </p:cNvPr>
            <p:cNvSpPr txBox="1"/>
            <p:nvPr/>
          </p:nvSpPr>
          <p:spPr>
            <a:xfrm>
              <a:off x="3616586" y="5631691"/>
              <a:ext cx="284052" cy="307777"/>
            </a:xfrm>
            <a:prstGeom prst="rect">
              <a:avLst/>
            </a:prstGeom>
            <a:noFill/>
          </p:spPr>
          <p:txBody>
            <a:bodyPr wrap="none" rtlCol="0">
              <a:spAutoFit/>
            </a:bodyPr>
            <a:lstStyle/>
            <a:p>
              <a:r>
                <a:rPr lang="en-US" altLang="ja-JP" sz="1400" dirty="0"/>
                <a:t>5</a:t>
              </a:r>
              <a:endParaRPr kumimoji="1" lang="ja-JP" altLang="en-US" dirty="0"/>
            </a:p>
          </p:txBody>
        </p:sp>
        <p:sp>
          <p:nvSpPr>
            <p:cNvPr id="68" name="テキスト ボックス 67">
              <a:extLst>
                <a:ext uri="{FF2B5EF4-FFF2-40B4-BE49-F238E27FC236}">
                  <a16:creationId xmlns:a16="http://schemas.microsoft.com/office/drawing/2014/main" id="{E4F2B28D-2B28-42BC-BC2E-771BB5E81860}"/>
                </a:ext>
              </a:extLst>
            </p:cNvPr>
            <p:cNvSpPr txBox="1"/>
            <p:nvPr/>
          </p:nvSpPr>
          <p:spPr>
            <a:xfrm>
              <a:off x="4069680" y="5631690"/>
              <a:ext cx="284052" cy="307777"/>
            </a:xfrm>
            <a:prstGeom prst="rect">
              <a:avLst/>
            </a:prstGeom>
            <a:noFill/>
          </p:spPr>
          <p:txBody>
            <a:bodyPr wrap="none" rtlCol="0">
              <a:spAutoFit/>
            </a:bodyPr>
            <a:lstStyle/>
            <a:p>
              <a:r>
                <a:rPr kumimoji="1" lang="en-US" altLang="ja-JP" sz="1400" dirty="0"/>
                <a:t>6</a:t>
              </a:r>
              <a:endParaRPr kumimoji="1" lang="ja-JP" altLang="en-US" dirty="0"/>
            </a:p>
          </p:txBody>
        </p:sp>
        <p:sp>
          <p:nvSpPr>
            <p:cNvPr id="69" name="テキスト ボックス 68">
              <a:extLst>
                <a:ext uri="{FF2B5EF4-FFF2-40B4-BE49-F238E27FC236}">
                  <a16:creationId xmlns:a16="http://schemas.microsoft.com/office/drawing/2014/main" id="{11ADCB7A-0664-4231-83C3-D5474A368D6F}"/>
                </a:ext>
              </a:extLst>
            </p:cNvPr>
            <p:cNvSpPr txBox="1"/>
            <p:nvPr/>
          </p:nvSpPr>
          <p:spPr>
            <a:xfrm>
              <a:off x="4556325" y="5637270"/>
              <a:ext cx="284052" cy="307777"/>
            </a:xfrm>
            <a:prstGeom prst="rect">
              <a:avLst/>
            </a:prstGeom>
            <a:noFill/>
          </p:spPr>
          <p:txBody>
            <a:bodyPr wrap="none" rtlCol="0">
              <a:spAutoFit/>
            </a:bodyPr>
            <a:lstStyle/>
            <a:p>
              <a:r>
                <a:rPr lang="en-US" altLang="ja-JP" sz="1400" dirty="0"/>
                <a:t>7</a:t>
              </a:r>
              <a:endParaRPr kumimoji="1" lang="ja-JP" altLang="en-US" dirty="0"/>
            </a:p>
          </p:txBody>
        </p:sp>
        <p:sp>
          <p:nvSpPr>
            <p:cNvPr id="70" name="テキスト ボックス 69">
              <a:extLst>
                <a:ext uri="{FF2B5EF4-FFF2-40B4-BE49-F238E27FC236}">
                  <a16:creationId xmlns:a16="http://schemas.microsoft.com/office/drawing/2014/main" id="{DB5AFA4A-148B-4A88-9BD7-12671B56C4BA}"/>
                </a:ext>
              </a:extLst>
            </p:cNvPr>
            <p:cNvSpPr txBox="1"/>
            <p:nvPr/>
          </p:nvSpPr>
          <p:spPr>
            <a:xfrm>
              <a:off x="5022935" y="5631689"/>
              <a:ext cx="284052" cy="307777"/>
            </a:xfrm>
            <a:prstGeom prst="rect">
              <a:avLst/>
            </a:prstGeom>
            <a:noFill/>
          </p:spPr>
          <p:txBody>
            <a:bodyPr wrap="none" rtlCol="0">
              <a:spAutoFit/>
            </a:bodyPr>
            <a:lstStyle/>
            <a:p>
              <a:r>
                <a:rPr kumimoji="1" lang="en-US" altLang="ja-JP" sz="1400" dirty="0"/>
                <a:t>8</a:t>
              </a:r>
              <a:endParaRPr kumimoji="1" lang="ja-JP" altLang="en-US" dirty="0"/>
            </a:p>
          </p:txBody>
        </p:sp>
        <p:sp>
          <p:nvSpPr>
            <p:cNvPr id="71" name="テキスト ボックス 70">
              <a:extLst>
                <a:ext uri="{FF2B5EF4-FFF2-40B4-BE49-F238E27FC236}">
                  <a16:creationId xmlns:a16="http://schemas.microsoft.com/office/drawing/2014/main" id="{278FBCF0-6EA5-48DC-A49C-95D2DB35D4CC}"/>
                </a:ext>
              </a:extLst>
            </p:cNvPr>
            <p:cNvSpPr txBox="1"/>
            <p:nvPr/>
          </p:nvSpPr>
          <p:spPr>
            <a:xfrm>
              <a:off x="5475238" y="5631689"/>
              <a:ext cx="284052" cy="307777"/>
            </a:xfrm>
            <a:prstGeom prst="rect">
              <a:avLst/>
            </a:prstGeom>
            <a:noFill/>
          </p:spPr>
          <p:txBody>
            <a:bodyPr wrap="none" rtlCol="0">
              <a:spAutoFit/>
            </a:bodyPr>
            <a:lstStyle/>
            <a:p>
              <a:r>
                <a:rPr lang="en-US" altLang="ja-JP" sz="1400" dirty="0"/>
                <a:t>9</a:t>
              </a:r>
              <a:endParaRPr kumimoji="1" lang="ja-JP" altLang="en-US" dirty="0"/>
            </a:p>
          </p:txBody>
        </p:sp>
        <p:sp>
          <p:nvSpPr>
            <p:cNvPr id="72" name="テキスト ボックス 71">
              <a:extLst>
                <a:ext uri="{FF2B5EF4-FFF2-40B4-BE49-F238E27FC236}">
                  <a16:creationId xmlns:a16="http://schemas.microsoft.com/office/drawing/2014/main" id="{75158DCC-2FFF-4B1E-A2FD-60476DF2A671}"/>
                </a:ext>
              </a:extLst>
            </p:cNvPr>
            <p:cNvSpPr txBox="1"/>
            <p:nvPr/>
          </p:nvSpPr>
          <p:spPr>
            <a:xfrm>
              <a:off x="5880227" y="5626961"/>
              <a:ext cx="383438" cy="307777"/>
            </a:xfrm>
            <a:prstGeom prst="rect">
              <a:avLst/>
            </a:prstGeom>
            <a:noFill/>
          </p:spPr>
          <p:txBody>
            <a:bodyPr wrap="none" rtlCol="0">
              <a:spAutoFit/>
            </a:bodyPr>
            <a:lstStyle/>
            <a:p>
              <a:r>
                <a:rPr lang="en-US" altLang="ja-JP" sz="1400" dirty="0"/>
                <a:t>10</a:t>
              </a:r>
              <a:endParaRPr kumimoji="1" lang="ja-JP" altLang="en-US" dirty="0"/>
            </a:p>
          </p:txBody>
        </p:sp>
        <p:sp>
          <p:nvSpPr>
            <p:cNvPr id="73" name="テキスト ボックス 72">
              <a:extLst>
                <a:ext uri="{FF2B5EF4-FFF2-40B4-BE49-F238E27FC236}">
                  <a16:creationId xmlns:a16="http://schemas.microsoft.com/office/drawing/2014/main" id="{ACBFE017-B9FA-4BB4-9A75-519EC2407DE0}"/>
                </a:ext>
              </a:extLst>
            </p:cNvPr>
            <p:cNvSpPr txBox="1"/>
            <p:nvPr/>
          </p:nvSpPr>
          <p:spPr>
            <a:xfrm>
              <a:off x="6331627" y="5637269"/>
              <a:ext cx="370101" cy="307777"/>
            </a:xfrm>
            <a:prstGeom prst="rect">
              <a:avLst/>
            </a:prstGeom>
            <a:noFill/>
          </p:spPr>
          <p:txBody>
            <a:bodyPr wrap="none" rtlCol="0">
              <a:spAutoFit/>
            </a:bodyPr>
            <a:lstStyle/>
            <a:p>
              <a:r>
                <a:rPr lang="en-US" altLang="ja-JP" sz="1400" dirty="0"/>
                <a:t>11</a:t>
              </a:r>
              <a:endParaRPr kumimoji="1" lang="ja-JP" altLang="en-US" dirty="0"/>
            </a:p>
          </p:txBody>
        </p:sp>
        <p:sp>
          <p:nvSpPr>
            <p:cNvPr id="74" name="テキスト ボックス 73">
              <a:extLst>
                <a:ext uri="{FF2B5EF4-FFF2-40B4-BE49-F238E27FC236}">
                  <a16:creationId xmlns:a16="http://schemas.microsoft.com/office/drawing/2014/main" id="{FD27218D-7CAD-4271-A5E0-95FC1FE7F68E}"/>
                </a:ext>
              </a:extLst>
            </p:cNvPr>
            <p:cNvSpPr txBox="1"/>
            <p:nvPr/>
          </p:nvSpPr>
          <p:spPr>
            <a:xfrm>
              <a:off x="6807433" y="5637269"/>
              <a:ext cx="383438" cy="307777"/>
            </a:xfrm>
            <a:prstGeom prst="rect">
              <a:avLst/>
            </a:prstGeom>
            <a:noFill/>
          </p:spPr>
          <p:txBody>
            <a:bodyPr wrap="none" rtlCol="0">
              <a:spAutoFit/>
            </a:bodyPr>
            <a:lstStyle/>
            <a:p>
              <a:r>
                <a:rPr lang="en-US" altLang="ja-JP" sz="1400" dirty="0"/>
                <a:t>12</a:t>
              </a:r>
              <a:endParaRPr kumimoji="1" lang="ja-JP" altLang="en-US" dirty="0"/>
            </a:p>
          </p:txBody>
        </p:sp>
        <p:sp>
          <p:nvSpPr>
            <p:cNvPr id="75" name="テキスト ボックス 74">
              <a:extLst>
                <a:ext uri="{FF2B5EF4-FFF2-40B4-BE49-F238E27FC236}">
                  <a16:creationId xmlns:a16="http://schemas.microsoft.com/office/drawing/2014/main" id="{D6200242-FEC5-42D2-85AC-F42D02BF4829}"/>
                </a:ext>
              </a:extLst>
            </p:cNvPr>
            <p:cNvSpPr txBox="1"/>
            <p:nvPr/>
          </p:nvSpPr>
          <p:spPr>
            <a:xfrm>
              <a:off x="7754915" y="5626643"/>
              <a:ext cx="383438" cy="307777"/>
            </a:xfrm>
            <a:prstGeom prst="rect">
              <a:avLst/>
            </a:prstGeom>
            <a:noFill/>
          </p:spPr>
          <p:txBody>
            <a:bodyPr wrap="none" rtlCol="0">
              <a:spAutoFit/>
            </a:bodyPr>
            <a:lstStyle/>
            <a:p>
              <a:r>
                <a:rPr lang="en-US" altLang="ja-JP" sz="1400" dirty="0"/>
                <a:t>14</a:t>
              </a:r>
              <a:endParaRPr kumimoji="1" lang="ja-JP" altLang="en-US" dirty="0"/>
            </a:p>
          </p:txBody>
        </p:sp>
        <p:sp>
          <p:nvSpPr>
            <p:cNvPr id="76" name="テキスト ボックス 75">
              <a:extLst>
                <a:ext uri="{FF2B5EF4-FFF2-40B4-BE49-F238E27FC236}">
                  <a16:creationId xmlns:a16="http://schemas.microsoft.com/office/drawing/2014/main" id="{F1C477B0-DA50-4AF7-A0E5-4739C98C8997}"/>
                </a:ext>
              </a:extLst>
            </p:cNvPr>
            <p:cNvSpPr txBox="1"/>
            <p:nvPr/>
          </p:nvSpPr>
          <p:spPr>
            <a:xfrm>
              <a:off x="7295715" y="5637268"/>
              <a:ext cx="383438" cy="307777"/>
            </a:xfrm>
            <a:prstGeom prst="rect">
              <a:avLst/>
            </a:prstGeom>
            <a:noFill/>
          </p:spPr>
          <p:txBody>
            <a:bodyPr wrap="none" rtlCol="0">
              <a:spAutoFit/>
            </a:bodyPr>
            <a:lstStyle/>
            <a:p>
              <a:r>
                <a:rPr lang="en-US" altLang="ja-JP" sz="1400" dirty="0"/>
                <a:t>13</a:t>
              </a:r>
              <a:endParaRPr kumimoji="1" lang="ja-JP" altLang="en-US" dirty="0"/>
            </a:p>
          </p:txBody>
        </p:sp>
        <p:sp>
          <p:nvSpPr>
            <p:cNvPr id="77" name="テキスト ボックス 76">
              <a:extLst>
                <a:ext uri="{FF2B5EF4-FFF2-40B4-BE49-F238E27FC236}">
                  <a16:creationId xmlns:a16="http://schemas.microsoft.com/office/drawing/2014/main" id="{3C10B442-0D59-4960-8E55-EAE81F7B62C2}"/>
                </a:ext>
              </a:extLst>
            </p:cNvPr>
            <p:cNvSpPr txBox="1"/>
            <p:nvPr/>
          </p:nvSpPr>
          <p:spPr>
            <a:xfrm>
              <a:off x="1732960" y="5637271"/>
              <a:ext cx="284052" cy="307777"/>
            </a:xfrm>
            <a:prstGeom prst="rect">
              <a:avLst/>
            </a:prstGeom>
            <a:noFill/>
          </p:spPr>
          <p:txBody>
            <a:bodyPr wrap="none" rtlCol="0">
              <a:spAutoFit/>
            </a:bodyPr>
            <a:lstStyle/>
            <a:p>
              <a:r>
                <a:rPr kumimoji="1" lang="en-US" altLang="ja-JP" sz="1400" dirty="0"/>
                <a:t>1</a:t>
              </a:r>
              <a:endParaRPr kumimoji="1" lang="ja-JP" altLang="en-US" sz="1400" dirty="0"/>
            </a:p>
          </p:txBody>
        </p:sp>
        <p:sp>
          <p:nvSpPr>
            <p:cNvPr id="78" name="テキスト ボックス 77">
              <a:extLst>
                <a:ext uri="{FF2B5EF4-FFF2-40B4-BE49-F238E27FC236}">
                  <a16:creationId xmlns:a16="http://schemas.microsoft.com/office/drawing/2014/main" id="{681A8200-57EB-46E0-AAC7-68808BA46B50}"/>
                </a:ext>
              </a:extLst>
            </p:cNvPr>
            <p:cNvSpPr txBox="1"/>
            <p:nvPr/>
          </p:nvSpPr>
          <p:spPr>
            <a:xfrm>
              <a:off x="2213728" y="5637270"/>
              <a:ext cx="284052" cy="307777"/>
            </a:xfrm>
            <a:prstGeom prst="rect">
              <a:avLst/>
            </a:prstGeom>
            <a:noFill/>
          </p:spPr>
          <p:txBody>
            <a:bodyPr wrap="none" rtlCol="0">
              <a:spAutoFit/>
            </a:bodyPr>
            <a:lstStyle/>
            <a:p>
              <a:r>
                <a:rPr kumimoji="1" lang="en-US" altLang="ja-JP" sz="1400" dirty="0"/>
                <a:t>2</a:t>
              </a:r>
              <a:endParaRPr kumimoji="1" lang="ja-JP" altLang="en-US" dirty="0"/>
            </a:p>
          </p:txBody>
        </p:sp>
        <p:sp>
          <p:nvSpPr>
            <p:cNvPr id="79" name="テキスト ボックス 78">
              <a:extLst>
                <a:ext uri="{FF2B5EF4-FFF2-40B4-BE49-F238E27FC236}">
                  <a16:creationId xmlns:a16="http://schemas.microsoft.com/office/drawing/2014/main" id="{EF56C2B5-E0A7-4D61-9924-436FD781D71C}"/>
                </a:ext>
              </a:extLst>
            </p:cNvPr>
            <p:cNvSpPr txBox="1"/>
            <p:nvPr/>
          </p:nvSpPr>
          <p:spPr>
            <a:xfrm>
              <a:off x="2691677" y="5637270"/>
              <a:ext cx="284052" cy="307777"/>
            </a:xfrm>
            <a:prstGeom prst="rect">
              <a:avLst/>
            </a:prstGeom>
            <a:noFill/>
          </p:spPr>
          <p:txBody>
            <a:bodyPr wrap="none" rtlCol="0">
              <a:spAutoFit/>
            </a:bodyPr>
            <a:lstStyle/>
            <a:p>
              <a:r>
                <a:rPr lang="en-US" altLang="ja-JP" sz="1400" dirty="0"/>
                <a:t>3</a:t>
              </a:r>
              <a:endParaRPr kumimoji="1" lang="ja-JP" altLang="en-US" dirty="0"/>
            </a:p>
          </p:txBody>
        </p:sp>
        <p:sp>
          <p:nvSpPr>
            <p:cNvPr id="80" name="テキスト ボックス 79">
              <a:extLst>
                <a:ext uri="{FF2B5EF4-FFF2-40B4-BE49-F238E27FC236}">
                  <a16:creationId xmlns:a16="http://schemas.microsoft.com/office/drawing/2014/main" id="{39DA32E6-5A98-476D-99FC-71AA01334AC3}"/>
                </a:ext>
              </a:extLst>
            </p:cNvPr>
            <p:cNvSpPr txBox="1"/>
            <p:nvPr/>
          </p:nvSpPr>
          <p:spPr>
            <a:xfrm>
              <a:off x="503717" y="5629137"/>
              <a:ext cx="612668" cy="307777"/>
            </a:xfrm>
            <a:prstGeom prst="rect">
              <a:avLst/>
            </a:prstGeom>
            <a:noFill/>
          </p:spPr>
          <p:txBody>
            <a:bodyPr wrap="none" rtlCol="0">
              <a:spAutoFit/>
            </a:bodyPr>
            <a:lstStyle/>
            <a:p>
              <a:r>
                <a:rPr lang="en-US" altLang="ja-JP" sz="1400" dirty="0"/>
                <a:t>index</a:t>
              </a:r>
              <a:endParaRPr kumimoji="1" lang="ja-JP" altLang="en-US" dirty="0"/>
            </a:p>
          </p:txBody>
        </p:sp>
        <p:sp>
          <p:nvSpPr>
            <p:cNvPr id="81" name="テキスト ボックス 80">
              <a:extLst>
                <a:ext uri="{FF2B5EF4-FFF2-40B4-BE49-F238E27FC236}">
                  <a16:creationId xmlns:a16="http://schemas.microsoft.com/office/drawing/2014/main" id="{D889898E-2716-4D19-89A4-478DB954AA1A}"/>
                </a:ext>
              </a:extLst>
            </p:cNvPr>
            <p:cNvSpPr txBox="1"/>
            <p:nvPr/>
          </p:nvSpPr>
          <p:spPr>
            <a:xfrm>
              <a:off x="502284" y="6050853"/>
              <a:ext cx="591829" cy="307777"/>
            </a:xfrm>
            <a:prstGeom prst="rect">
              <a:avLst/>
            </a:prstGeom>
            <a:noFill/>
          </p:spPr>
          <p:txBody>
            <a:bodyPr wrap="none" rtlCol="0">
              <a:spAutoFit/>
            </a:bodyPr>
            <a:lstStyle/>
            <a:p>
              <a:r>
                <a:rPr kumimoji="1" lang="en-US" altLang="ja-JP" sz="1400" dirty="0">
                  <a:solidFill>
                    <a:schemeClr val="tx2">
                      <a:lumMod val="75000"/>
                    </a:schemeClr>
                  </a:solidFill>
                </a:rPr>
                <a:t>array</a:t>
              </a:r>
              <a:endParaRPr kumimoji="1" lang="ja-JP" altLang="en-US" dirty="0">
                <a:solidFill>
                  <a:schemeClr val="tx2">
                    <a:lumMod val="75000"/>
                  </a:schemeClr>
                </a:solidFill>
              </a:endParaRPr>
            </a:p>
          </p:txBody>
        </p:sp>
      </p:grpSp>
      <p:sp>
        <p:nvSpPr>
          <p:cNvPr id="84" name="矢印: 上下 83">
            <a:extLst>
              <a:ext uri="{FF2B5EF4-FFF2-40B4-BE49-F238E27FC236}">
                <a16:creationId xmlns:a16="http://schemas.microsoft.com/office/drawing/2014/main" id="{A14146E2-DADE-4356-BD75-C08B2206C9D5}"/>
              </a:ext>
            </a:extLst>
          </p:cNvPr>
          <p:cNvSpPr/>
          <p:nvPr/>
        </p:nvSpPr>
        <p:spPr>
          <a:xfrm>
            <a:off x="4354118" y="5089941"/>
            <a:ext cx="568757" cy="693488"/>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39592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D75A3-DEA3-4C63-92F2-B0BACA9354F2}"/>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a:t>
            </a:r>
            <a:endParaRPr kumimoji="1" lang="ja-JP" altLang="en-US" dirty="0"/>
          </a:p>
        </p:txBody>
      </p:sp>
      <p:grpSp>
        <p:nvGrpSpPr>
          <p:cNvPr id="86" name="グループ化 85">
            <a:extLst>
              <a:ext uri="{FF2B5EF4-FFF2-40B4-BE49-F238E27FC236}">
                <a16:creationId xmlns:a16="http://schemas.microsoft.com/office/drawing/2014/main" id="{A9678E55-64B4-47F3-B035-3898F588C3B7}"/>
              </a:ext>
            </a:extLst>
          </p:cNvPr>
          <p:cNvGrpSpPr/>
          <p:nvPr/>
        </p:nvGrpSpPr>
        <p:grpSpPr>
          <a:xfrm>
            <a:off x="4152705" y="1094759"/>
            <a:ext cx="4637702" cy="3328486"/>
            <a:chOff x="2253149" y="1573844"/>
            <a:chExt cx="4637702" cy="3516097"/>
          </a:xfrm>
        </p:grpSpPr>
        <p:sp>
          <p:nvSpPr>
            <p:cNvPr id="5" name="楕円 4">
              <a:extLst>
                <a:ext uri="{FF2B5EF4-FFF2-40B4-BE49-F238E27FC236}">
                  <a16:creationId xmlns:a16="http://schemas.microsoft.com/office/drawing/2014/main" id="{E3F3AB17-30DD-408F-A1F5-32226D14C834}"/>
                </a:ext>
              </a:extLst>
            </p:cNvPr>
            <p:cNvSpPr/>
            <p:nvPr/>
          </p:nvSpPr>
          <p:spPr>
            <a:xfrm>
              <a:off x="4287648" y="1573844"/>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A7A5FE04-9CD0-42B4-946E-C13A936551EE}"/>
                </a:ext>
              </a:extLst>
            </p:cNvPr>
            <p:cNvSpPr/>
            <p:nvPr/>
          </p:nvSpPr>
          <p:spPr>
            <a:xfrm>
              <a:off x="3097303" y="2368269"/>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0E5CE005-FD8E-41B9-8B11-0BDDD1114220}"/>
                </a:ext>
              </a:extLst>
            </p:cNvPr>
            <p:cNvSpPr/>
            <p:nvPr/>
          </p:nvSpPr>
          <p:spPr>
            <a:xfrm>
              <a:off x="3674440" y="3207251"/>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8D47FEFF-2363-4C85-8FB4-0380380C0148}"/>
                </a:ext>
              </a:extLst>
            </p:cNvPr>
            <p:cNvSpPr/>
            <p:nvPr/>
          </p:nvSpPr>
          <p:spPr>
            <a:xfrm>
              <a:off x="2492061" y="3207251"/>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 name="楕円 8">
              <a:extLst>
                <a:ext uri="{FF2B5EF4-FFF2-40B4-BE49-F238E27FC236}">
                  <a16:creationId xmlns:a16="http://schemas.microsoft.com/office/drawing/2014/main" id="{F5C9EAF3-85FD-4AF3-9985-6D76F4013F2D}"/>
                </a:ext>
              </a:extLst>
            </p:cNvPr>
            <p:cNvSpPr/>
            <p:nvPr/>
          </p:nvSpPr>
          <p:spPr>
            <a:xfrm>
              <a:off x="4012665"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842252C5-9E81-4C4A-93D7-3C3A38A69A0B}"/>
                </a:ext>
              </a:extLst>
            </p:cNvPr>
            <p:cNvSpPr/>
            <p:nvPr/>
          </p:nvSpPr>
          <p:spPr>
            <a:xfrm>
              <a:off x="3426159"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2CEF369E-E80E-46A8-BA49-81F16AFF844C}"/>
                </a:ext>
              </a:extLst>
            </p:cNvPr>
            <p:cNvSpPr/>
            <p:nvPr/>
          </p:nvSpPr>
          <p:spPr>
            <a:xfrm>
              <a:off x="2839654"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９</a:t>
              </a:r>
            </a:p>
          </p:txBody>
        </p:sp>
        <p:sp>
          <p:nvSpPr>
            <p:cNvPr id="12" name="楕円 11">
              <a:extLst>
                <a:ext uri="{FF2B5EF4-FFF2-40B4-BE49-F238E27FC236}">
                  <a16:creationId xmlns:a16="http://schemas.microsoft.com/office/drawing/2014/main" id="{6C4D64B9-4950-4447-A803-FFF6314B67C6}"/>
                </a:ext>
              </a:extLst>
            </p:cNvPr>
            <p:cNvSpPr/>
            <p:nvPr/>
          </p:nvSpPr>
          <p:spPr>
            <a:xfrm>
              <a:off x="2253149"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８</a:t>
              </a:r>
            </a:p>
          </p:txBody>
        </p:sp>
        <p:sp>
          <p:nvSpPr>
            <p:cNvPr id="13" name="楕円 12">
              <a:extLst>
                <a:ext uri="{FF2B5EF4-FFF2-40B4-BE49-F238E27FC236}">
                  <a16:creationId xmlns:a16="http://schemas.microsoft.com/office/drawing/2014/main" id="{A3063274-AA46-4ACC-90D1-1C3E869D6E06}"/>
                </a:ext>
              </a:extLst>
            </p:cNvPr>
            <p:cNvSpPr/>
            <p:nvPr/>
          </p:nvSpPr>
          <p:spPr>
            <a:xfrm>
              <a:off x="5443324" y="2368269"/>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4" name="楕円 13">
              <a:extLst>
                <a:ext uri="{FF2B5EF4-FFF2-40B4-BE49-F238E27FC236}">
                  <a16:creationId xmlns:a16="http://schemas.microsoft.com/office/drawing/2014/main" id="{10D79E8D-5237-4957-B1C2-E0629BCBF1AB}"/>
                </a:ext>
              </a:extLst>
            </p:cNvPr>
            <p:cNvSpPr/>
            <p:nvPr/>
          </p:nvSpPr>
          <p:spPr>
            <a:xfrm>
              <a:off x="6020461" y="3207251"/>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5" name="楕円 14">
              <a:extLst>
                <a:ext uri="{FF2B5EF4-FFF2-40B4-BE49-F238E27FC236}">
                  <a16:creationId xmlns:a16="http://schemas.microsoft.com/office/drawing/2014/main" id="{F694A275-6CF2-48EC-8E2A-EDF5597318E2}"/>
                </a:ext>
              </a:extLst>
            </p:cNvPr>
            <p:cNvSpPr/>
            <p:nvPr/>
          </p:nvSpPr>
          <p:spPr>
            <a:xfrm>
              <a:off x="4838082" y="3207251"/>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sp>
          <p:nvSpPr>
            <p:cNvPr id="16" name="楕円 15">
              <a:extLst>
                <a:ext uri="{FF2B5EF4-FFF2-40B4-BE49-F238E27FC236}">
                  <a16:creationId xmlns:a16="http://schemas.microsoft.com/office/drawing/2014/main" id="{F9E25413-460A-4D93-9C79-A3F9C1C52683}"/>
                </a:ext>
              </a:extLst>
            </p:cNvPr>
            <p:cNvSpPr/>
            <p:nvPr/>
          </p:nvSpPr>
          <p:spPr>
            <a:xfrm>
              <a:off x="6358686"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6589274B-2F7E-467D-90B8-F610B23C1F71}"/>
                </a:ext>
              </a:extLst>
            </p:cNvPr>
            <p:cNvSpPr/>
            <p:nvPr/>
          </p:nvSpPr>
          <p:spPr>
            <a:xfrm>
              <a:off x="5772181"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4663CE51-8ED3-483D-94C2-2676700ED18D}"/>
                </a:ext>
              </a:extLst>
            </p:cNvPr>
            <p:cNvSpPr/>
            <p:nvPr/>
          </p:nvSpPr>
          <p:spPr>
            <a:xfrm>
              <a:off x="5185675" y="4252343"/>
              <a:ext cx="532165" cy="547668"/>
            </a:xfrm>
            <a:prstGeom prst="ellipse">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DF6C3113-ADEC-46FA-BB61-4816CA7C7CE0}"/>
                </a:ext>
              </a:extLst>
            </p:cNvPr>
            <p:cNvSpPr/>
            <p:nvPr/>
          </p:nvSpPr>
          <p:spPr>
            <a:xfrm>
              <a:off x="4599170" y="4252343"/>
              <a:ext cx="532165" cy="54766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73351657-B31D-41C3-9311-E3822C0C5589}"/>
                </a:ext>
              </a:extLst>
            </p:cNvPr>
            <p:cNvCxnSpPr>
              <a:cxnSpLocks/>
              <a:stCxn id="5" idx="3"/>
              <a:endCxn id="6" idx="0"/>
            </p:cNvCxnSpPr>
            <p:nvPr/>
          </p:nvCxnSpPr>
          <p:spPr>
            <a:xfrm flipH="1">
              <a:off x="3363385" y="2041308"/>
              <a:ext cx="1002196" cy="32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0873DFC-DDA0-42F4-A342-18F2374ECF4B}"/>
                </a:ext>
              </a:extLst>
            </p:cNvPr>
            <p:cNvCxnSpPr>
              <a:cxnSpLocks/>
              <a:stCxn id="5" idx="5"/>
              <a:endCxn id="13" idx="0"/>
            </p:cNvCxnSpPr>
            <p:nvPr/>
          </p:nvCxnSpPr>
          <p:spPr>
            <a:xfrm>
              <a:off x="4741879" y="2041308"/>
              <a:ext cx="967528" cy="32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B297E5E-6DD7-4CEF-9598-4C464319DF88}"/>
                </a:ext>
              </a:extLst>
            </p:cNvPr>
            <p:cNvCxnSpPr>
              <a:cxnSpLocks/>
              <a:stCxn id="6" idx="3"/>
              <a:endCxn id="8" idx="0"/>
            </p:cNvCxnSpPr>
            <p:nvPr/>
          </p:nvCxnSpPr>
          <p:spPr>
            <a:xfrm flipH="1">
              <a:off x="2758144" y="2835733"/>
              <a:ext cx="417093" cy="3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BD07FBA-74BE-4859-AF45-1F467E69118A}"/>
                </a:ext>
              </a:extLst>
            </p:cNvPr>
            <p:cNvCxnSpPr>
              <a:cxnSpLocks/>
              <a:stCxn id="8" idx="3"/>
              <a:endCxn id="12" idx="0"/>
            </p:cNvCxnSpPr>
            <p:nvPr/>
          </p:nvCxnSpPr>
          <p:spPr>
            <a:xfrm flipH="1">
              <a:off x="2519232" y="3674715"/>
              <a:ext cx="50763"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66E7401-A368-42CD-B2EA-195EAB66BB66}"/>
                </a:ext>
              </a:extLst>
            </p:cNvPr>
            <p:cNvCxnSpPr>
              <a:cxnSpLocks/>
              <a:stCxn id="8" idx="5"/>
              <a:endCxn id="11" idx="0"/>
            </p:cNvCxnSpPr>
            <p:nvPr/>
          </p:nvCxnSpPr>
          <p:spPr>
            <a:xfrm>
              <a:off x="2946292" y="3674715"/>
              <a:ext cx="159444"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6845D2B-D915-4A03-B1A7-6E3181ABC177}"/>
                </a:ext>
              </a:extLst>
            </p:cNvPr>
            <p:cNvCxnSpPr>
              <a:cxnSpLocks/>
              <a:stCxn id="15" idx="3"/>
              <a:endCxn id="19" idx="0"/>
            </p:cNvCxnSpPr>
            <p:nvPr/>
          </p:nvCxnSpPr>
          <p:spPr>
            <a:xfrm flipH="1">
              <a:off x="4865253" y="3674715"/>
              <a:ext cx="50763"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D29C38-54AF-485E-99EE-9721205194D3}"/>
                </a:ext>
              </a:extLst>
            </p:cNvPr>
            <p:cNvCxnSpPr>
              <a:cxnSpLocks/>
              <a:stCxn id="14" idx="5"/>
              <a:endCxn id="16" idx="0"/>
            </p:cNvCxnSpPr>
            <p:nvPr/>
          </p:nvCxnSpPr>
          <p:spPr>
            <a:xfrm>
              <a:off x="6474693" y="3674715"/>
              <a:ext cx="150076" cy="57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16371E7-7D8B-4A53-AEFC-F888FBB87973}"/>
                </a:ext>
              </a:extLst>
            </p:cNvPr>
            <p:cNvCxnSpPr>
              <a:cxnSpLocks/>
              <a:stCxn id="13" idx="5"/>
              <a:endCxn id="14" idx="0"/>
            </p:cNvCxnSpPr>
            <p:nvPr/>
          </p:nvCxnSpPr>
          <p:spPr>
            <a:xfrm>
              <a:off x="5897555" y="2835733"/>
              <a:ext cx="388989" cy="3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39F0A143-6F8C-4056-B316-5E3F24C9A105}"/>
                </a:ext>
              </a:extLst>
            </p:cNvPr>
            <p:cNvCxnSpPr>
              <a:cxnSpLocks/>
              <a:stCxn id="13" idx="3"/>
              <a:endCxn id="15" idx="0"/>
            </p:cNvCxnSpPr>
            <p:nvPr/>
          </p:nvCxnSpPr>
          <p:spPr>
            <a:xfrm flipH="1">
              <a:off x="5104165" y="2835733"/>
              <a:ext cx="417093" cy="371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52D9F72-ECE1-4386-B9F6-1400627C07D3}"/>
                </a:ext>
              </a:extLst>
            </p:cNvPr>
            <p:cNvSpPr txBox="1"/>
            <p:nvPr/>
          </p:nvSpPr>
          <p:spPr>
            <a:xfrm>
              <a:off x="6433843" y="4778948"/>
              <a:ext cx="354462" cy="286595"/>
            </a:xfrm>
            <a:prstGeom prst="rect">
              <a:avLst/>
            </a:prstGeom>
            <a:noFill/>
          </p:spPr>
          <p:txBody>
            <a:bodyPr wrap="none" rtlCol="0">
              <a:spAutoFit/>
            </a:bodyPr>
            <a:lstStyle/>
            <a:p>
              <a:r>
                <a:rPr kumimoji="1" lang="en-US" altLang="ja-JP" sz="1400" dirty="0"/>
                <a:t>14</a:t>
              </a:r>
              <a:endParaRPr kumimoji="1" lang="ja-JP" altLang="en-US" sz="1600" dirty="0"/>
            </a:p>
          </p:txBody>
        </p:sp>
        <p:sp>
          <p:nvSpPr>
            <p:cNvPr id="35" name="テキスト ボックス 34">
              <a:extLst>
                <a:ext uri="{FF2B5EF4-FFF2-40B4-BE49-F238E27FC236}">
                  <a16:creationId xmlns:a16="http://schemas.microsoft.com/office/drawing/2014/main" id="{F87DF56B-7285-40AD-B3FD-60BF46B841F6}"/>
                </a:ext>
              </a:extLst>
            </p:cNvPr>
            <p:cNvSpPr txBox="1"/>
            <p:nvPr/>
          </p:nvSpPr>
          <p:spPr>
            <a:xfrm>
              <a:off x="4440931" y="2121512"/>
              <a:ext cx="262587" cy="286595"/>
            </a:xfrm>
            <a:prstGeom prst="rect">
              <a:avLst/>
            </a:prstGeom>
            <a:noFill/>
          </p:spPr>
          <p:txBody>
            <a:bodyPr wrap="none" rtlCol="0">
              <a:spAutoFit/>
            </a:bodyPr>
            <a:lstStyle/>
            <a:p>
              <a:r>
                <a:rPr kumimoji="1" lang="en-US" altLang="ja-JP" sz="1400" dirty="0"/>
                <a:t>0</a:t>
              </a:r>
              <a:endParaRPr kumimoji="1" lang="ja-JP" altLang="en-US" sz="1600" dirty="0"/>
            </a:p>
          </p:txBody>
        </p:sp>
        <p:sp>
          <p:nvSpPr>
            <p:cNvPr id="36" name="テキスト ボックス 35">
              <a:extLst>
                <a:ext uri="{FF2B5EF4-FFF2-40B4-BE49-F238E27FC236}">
                  <a16:creationId xmlns:a16="http://schemas.microsoft.com/office/drawing/2014/main" id="{AFA87DA5-3084-4180-8AA0-841B37EB2486}"/>
                </a:ext>
              </a:extLst>
            </p:cNvPr>
            <p:cNvSpPr txBox="1"/>
            <p:nvPr/>
          </p:nvSpPr>
          <p:spPr>
            <a:xfrm>
              <a:off x="3562731" y="4800010"/>
              <a:ext cx="262587" cy="286595"/>
            </a:xfrm>
            <a:prstGeom prst="rect">
              <a:avLst/>
            </a:prstGeom>
            <a:noFill/>
          </p:spPr>
          <p:txBody>
            <a:bodyPr wrap="none" rtlCol="0">
              <a:spAutoFit/>
            </a:bodyPr>
            <a:lstStyle/>
            <a:p>
              <a:r>
                <a:rPr lang="en-US" altLang="ja-JP" sz="1400" dirty="0"/>
                <a:t>9</a:t>
              </a:r>
              <a:endParaRPr kumimoji="1" lang="ja-JP" altLang="en-US" sz="1600" dirty="0"/>
            </a:p>
          </p:txBody>
        </p:sp>
        <p:sp>
          <p:nvSpPr>
            <p:cNvPr id="37" name="テキスト ボックス 36">
              <a:extLst>
                <a:ext uri="{FF2B5EF4-FFF2-40B4-BE49-F238E27FC236}">
                  <a16:creationId xmlns:a16="http://schemas.microsoft.com/office/drawing/2014/main" id="{35F6236A-CE3C-4C57-9BA3-FAA890E2FB75}"/>
                </a:ext>
              </a:extLst>
            </p:cNvPr>
            <p:cNvSpPr txBox="1"/>
            <p:nvPr/>
          </p:nvSpPr>
          <p:spPr>
            <a:xfrm>
              <a:off x="2974701" y="4786599"/>
              <a:ext cx="262587" cy="286595"/>
            </a:xfrm>
            <a:prstGeom prst="rect">
              <a:avLst/>
            </a:prstGeom>
            <a:noFill/>
          </p:spPr>
          <p:txBody>
            <a:bodyPr wrap="none" rtlCol="0">
              <a:spAutoFit/>
            </a:bodyPr>
            <a:lstStyle/>
            <a:p>
              <a:r>
                <a:rPr lang="en-US" altLang="ja-JP" sz="1400" dirty="0"/>
                <a:t>8</a:t>
              </a:r>
              <a:endParaRPr kumimoji="1" lang="ja-JP" altLang="en-US" sz="1600" dirty="0"/>
            </a:p>
          </p:txBody>
        </p:sp>
        <p:sp>
          <p:nvSpPr>
            <p:cNvPr id="38" name="テキスト ボックス 37">
              <a:extLst>
                <a:ext uri="{FF2B5EF4-FFF2-40B4-BE49-F238E27FC236}">
                  <a16:creationId xmlns:a16="http://schemas.microsoft.com/office/drawing/2014/main" id="{B056F288-2858-4B0E-AB3B-5B3F505253B8}"/>
                </a:ext>
              </a:extLst>
            </p:cNvPr>
            <p:cNvSpPr txBox="1"/>
            <p:nvPr/>
          </p:nvSpPr>
          <p:spPr>
            <a:xfrm>
              <a:off x="3823102" y="3741506"/>
              <a:ext cx="262587" cy="286595"/>
            </a:xfrm>
            <a:prstGeom prst="rect">
              <a:avLst/>
            </a:prstGeom>
            <a:noFill/>
          </p:spPr>
          <p:txBody>
            <a:bodyPr wrap="none" rtlCol="0">
              <a:spAutoFit/>
            </a:bodyPr>
            <a:lstStyle/>
            <a:p>
              <a:r>
                <a:rPr lang="en-US" altLang="ja-JP" sz="1400" dirty="0"/>
                <a:t>4</a:t>
              </a:r>
              <a:endParaRPr kumimoji="1" lang="ja-JP" altLang="en-US" sz="1600" dirty="0"/>
            </a:p>
          </p:txBody>
        </p:sp>
        <p:sp>
          <p:nvSpPr>
            <p:cNvPr id="39" name="テキスト ボックス 38">
              <a:extLst>
                <a:ext uri="{FF2B5EF4-FFF2-40B4-BE49-F238E27FC236}">
                  <a16:creationId xmlns:a16="http://schemas.microsoft.com/office/drawing/2014/main" id="{59CABC5A-DA5F-4220-9F3A-5FD6A1A1800B}"/>
                </a:ext>
              </a:extLst>
            </p:cNvPr>
            <p:cNvSpPr txBox="1"/>
            <p:nvPr/>
          </p:nvSpPr>
          <p:spPr>
            <a:xfrm>
              <a:off x="2650257" y="3754918"/>
              <a:ext cx="262587" cy="286595"/>
            </a:xfrm>
            <a:prstGeom prst="rect">
              <a:avLst/>
            </a:prstGeom>
            <a:noFill/>
          </p:spPr>
          <p:txBody>
            <a:bodyPr wrap="none" rtlCol="0">
              <a:spAutoFit/>
            </a:bodyPr>
            <a:lstStyle/>
            <a:p>
              <a:r>
                <a:rPr lang="en-US" altLang="ja-JP" sz="1400" dirty="0"/>
                <a:t>3</a:t>
              </a:r>
              <a:endParaRPr kumimoji="1" lang="ja-JP" altLang="en-US" sz="1600" dirty="0"/>
            </a:p>
          </p:txBody>
        </p:sp>
        <p:sp>
          <p:nvSpPr>
            <p:cNvPr id="40" name="テキスト ボックス 39">
              <a:extLst>
                <a:ext uri="{FF2B5EF4-FFF2-40B4-BE49-F238E27FC236}">
                  <a16:creationId xmlns:a16="http://schemas.microsoft.com/office/drawing/2014/main" id="{12FB2021-B6D9-44BB-BCB9-15E7AA9ED754}"/>
                </a:ext>
              </a:extLst>
            </p:cNvPr>
            <p:cNvSpPr txBox="1"/>
            <p:nvPr/>
          </p:nvSpPr>
          <p:spPr>
            <a:xfrm>
              <a:off x="5579949" y="2898777"/>
              <a:ext cx="262587" cy="286595"/>
            </a:xfrm>
            <a:prstGeom prst="rect">
              <a:avLst/>
            </a:prstGeom>
            <a:noFill/>
          </p:spPr>
          <p:txBody>
            <a:bodyPr wrap="none" rtlCol="0">
              <a:spAutoFit/>
            </a:bodyPr>
            <a:lstStyle/>
            <a:p>
              <a:r>
                <a:rPr lang="en-US" altLang="ja-JP" sz="1400" dirty="0"/>
                <a:t>2</a:t>
              </a:r>
              <a:endParaRPr kumimoji="1" lang="ja-JP" altLang="en-US" sz="1600" dirty="0"/>
            </a:p>
          </p:txBody>
        </p:sp>
        <p:sp>
          <p:nvSpPr>
            <p:cNvPr id="41" name="テキスト ボックス 40">
              <a:extLst>
                <a:ext uri="{FF2B5EF4-FFF2-40B4-BE49-F238E27FC236}">
                  <a16:creationId xmlns:a16="http://schemas.microsoft.com/office/drawing/2014/main" id="{34777DBC-7C9C-4E85-9E8B-D2C6C3321BB9}"/>
                </a:ext>
              </a:extLst>
            </p:cNvPr>
            <p:cNvSpPr txBox="1"/>
            <p:nvPr/>
          </p:nvSpPr>
          <p:spPr>
            <a:xfrm>
              <a:off x="3225996" y="2898777"/>
              <a:ext cx="275924" cy="315253"/>
            </a:xfrm>
            <a:prstGeom prst="rect">
              <a:avLst/>
            </a:prstGeom>
            <a:noFill/>
          </p:spPr>
          <p:txBody>
            <a:bodyPr wrap="none" rtlCol="0">
              <a:spAutoFit/>
            </a:bodyPr>
            <a:lstStyle/>
            <a:p>
              <a:r>
                <a:rPr kumimoji="1" lang="en-US" altLang="ja-JP" sz="1600" dirty="0"/>
                <a:t>1</a:t>
              </a:r>
              <a:endParaRPr kumimoji="1" lang="ja-JP" altLang="en-US" sz="1600" dirty="0"/>
            </a:p>
          </p:txBody>
        </p:sp>
        <p:sp>
          <p:nvSpPr>
            <p:cNvPr id="42" name="テキスト ボックス 41">
              <a:extLst>
                <a:ext uri="{FF2B5EF4-FFF2-40B4-BE49-F238E27FC236}">
                  <a16:creationId xmlns:a16="http://schemas.microsoft.com/office/drawing/2014/main" id="{454B4BC0-5FB5-4688-9BF1-EEED60EE1108}"/>
                </a:ext>
              </a:extLst>
            </p:cNvPr>
            <p:cNvSpPr txBox="1"/>
            <p:nvPr/>
          </p:nvSpPr>
          <p:spPr>
            <a:xfrm>
              <a:off x="2407314" y="4800010"/>
              <a:ext cx="262587" cy="286595"/>
            </a:xfrm>
            <a:prstGeom prst="rect">
              <a:avLst/>
            </a:prstGeom>
            <a:noFill/>
          </p:spPr>
          <p:txBody>
            <a:bodyPr wrap="none" rtlCol="0">
              <a:spAutoFit/>
            </a:bodyPr>
            <a:lstStyle/>
            <a:p>
              <a:r>
                <a:rPr lang="en-US" altLang="ja-JP" sz="1400" dirty="0"/>
                <a:t>7</a:t>
              </a:r>
              <a:endParaRPr kumimoji="1" lang="ja-JP" altLang="en-US" sz="1600" dirty="0"/>
            </a:p>
          </p:txBody>
        </p:sp>
        <p:sp>
          <p:nvSpPr>
            <p:cNvPr id="43" name="テキスト ボックス 42">
              <a:extLst>
                <a:ext uri="{FF2B5EF4-FFF2-40B4-BE49-F238E27FC236}">
                  <a16:creationId xmlns:a16="http://schemas.microsoft.com/office/drawing/2014/main" id="{EE80A4EB-20AB-455B-9159-8555727875E8}"/>
                </a:ext>
              </a:extLst>
            </p:cNvPr>
            <p:cNvSpPr txBox="1"/>
            <p:nvPr/>
          </p:nvSpPr>
          <p:spPr>
            <a:xfrm>
              <a:off x="6169288" y="3754918"/>
              <a:ext cx="262587" cy="286595"/>
            </a:xfrm>
            <a:prstGeom prst="rect">
              <a:avLst/>
            </a:prstGeom>
            <a:noFill/>
          </p:spPr>
          <p:txBody>
            <a:bodyPr wrap="none" rtlCol="0">
              <a:spAutoFit/>
            </a:bodyPr>
            <a:lstStyle/>
            <a:p>
              <a:r>
                <a:rPr lang="en-US" altLang="ja-JP" sz="1400" dirty="0"/>
                <a:t>6</a:t>
              </a:r>
              <a:endParaRPr kumimoji="1" lang="ja-JP" altLang="en-US" sz="1600" dirty="0"/>
            </a:p>
          </p:txBody>
        </p:sp>
        <p:sp>
          <p:nvSpPr>
            <p:cNvPr id="44" name="テキスト ボックス 43">
              <a:extLst>
                <a:ext uri="{FF2B5EF4-FFF2-40B4-BE49-F238E27FC236}">
                  <a16:creationId xmlns:a16="http://schemas.microsoft.com/office/drawing/2014/main" id="{21A1B54F-649F-44EE-B5F4-AC4C3FBA6A59}"/>
                </a:ext>
              </a:extLst>
            </p:cNvPr>
            <p:cNvSpPr txBox="1"/>
            <p:nvPr/>
          </p:nvSpPr>
          <p:spPr>
            <a:xfrm>
              <a:off x="4968192" y="3754918"/>
              <a:ext cx="262587" cy="286595"/>
            </a:xfrm>
            <a:prstGeom prst="rect">
              <a:avLst/>
            </a:prstGeom>
            <a:noFill/>
          </p:spPr>
          <p:txBody>
            <a:bodyPr wrap="none" rtlCol="0">
              <a:spAutoFit/>
            </a:bodyPr>
            <a:lstStyle/>
            <a:p>
              <a:r>
                <a:rPr lang="en-US" altLang="ja-JP" sz="1400" dirty="0"/>
                <a:t>5</a:t>
              </a:r>
              <a:endParaRPr kumimoji="1" lang="ja-JP" altLang="en-US" sz="1600" dirty="0"/>
            </a:p>
          </p:txBody>
        </p:sp>
        <p:sp>
          <p:nvSpPr>
            <p:cNvPr id="45" name="テキスト ボックス 44">
              <a:extLst>
                <a:ext uri="{FF2B5EF4-FFF2-40B4-BE49-F238E27FC236}">
                  <a16:creationId xmlns:a16="http://schemas.microsoft.com/office/drawing/2014/main" id="{BCF1005E-B514-46F6-BD06-540655F929CF}"/>
                </a:ext>
              </a:extLst>
            </p:cNvPr>
            <p:cNvSpPr txBox="1"/>
            <p:nvPr/>
          </p:nvSpPr>
          <p:spPr>
            <a:xfrm>
              <a:off x="5877582" y="4798798"/>
              <a:ext cx="354462" cy="286595"/>
            </a:xfrm>
            <a:prstGeom prst="rect">
              <a:avLst/>
            </a:prstGeom>
            <a:noFill/>
          </p:spPr>
          <p:txBody>
            <a:bodyPr wrap="none" rtlCol="0">
              <a:spAutoFit/>
            </a:bodyPr>
            <a:lstStyle/>
            <a:p>
              <a:r>
                <a:rPr lang="en-US" altLang="ja-JP" sz="1400" dirty="0"/>
                <a:t>13</a:t>
              </a:r>
              <a:endParaRPr kumimoji="1" lang="ja-JP" altLang="en-US" sz="1600" dirty="0"/>
            </a:p>
          </p:txBody>
        </p:sp>
        <p:sp>
          <p:nvSpPr>
            <p:cNvPr id="46" name="テキスト ボックス 45">
              <a:extLst>
                <a:ext uri="{FF2B5EF4-FFF2-40B4-BE49-F238E27FC236}">
                  <a16:creationId xmlns:a16="http://schemas.microsoft.com/office/drawing/2014/main" id="{F0814087-0230-4751-8DBD-DC81C18B1195}"/>
                </a:ext>
              </a:extLst>
            </p:cNvPr>
            <p:cNvSpPr txBox="1"/>
            <p:nvPr/>
          </p:nvSpPr>
          <p:spPr>
            <a:xfrm>
              <a:off x="5253986" y="4798798"/>
              <a:ext cx="354462" cy="286595"/>
            </a:xfrm>
            <a:prstGeom prst="rect">
              <a:avLst/>
            </a:prstGeom>
            <a:noFill/>
          </p:spPr>
          <p:txBody>
            <a:bodyPr wrap="none" rtlCol="0">
              <a:spAutoFit/>
            </a:bodyPr>
            <a:lstStyle/>
            <a:p>
              <a:r>
                <a:rPr lang="en-US" altLang="ja-JP" sz="1400" dirty="0"/>
                <a:t>12</a:t>
              </a:r>
              <a:endParaRPr kumimoji="1" lang="ja-JP" altLang="en-US" sz="1600" dirty="0"/>
            </a:p>
          </p:txBody>
        </p:sp>
        <p:sp>
          <p:nvSpPr>
            <p:cNvPr id="47" name="テキスト ボックス 46">
              <a:extLst>
                <a:ext uri="{FF2B5EF4-FFF2-40B4-BE49-F238E27FC236}">
                  <a16:creationId xmlns:a16="http://schemas.microsoft.com/office/drawing/2014/main" id="{7258F7F4-B247-4DD0-98A9-A00BB95EC9D8}"/>
                </a:ext>
              </a:extLst>
            </p:cNvPr>
            <p:cNvSpPr txBox="1"/>
            <p:nvPr/>
          </p:nvSpPr>
          <p:spPr>
            <a:xfrm>
              <a:off x="4685603" y="4803346"/>
              <a:ext cx="342133" cy="286595"/>
            </a:xfrm>
            <a:prstGeom prst="rect">
              <a:avLst/>
            </a:prstGeom>
            <a:noFill/>
          </p:spPr>
          <p:txBody>
            <a:bodyPr wrap="none" rtlCol="0">
              <a:spAutoFit/>
            </a:bodyPr>
            <a:lstStyle/>
            <a:p>
              <a:r>
                <a:rPr lang="en-US" altLang="ja-JP" sz="1400" dirty="0"/>
                <a:t>11</a:t>
              </a:r>
              <a:endParaRPr kumimoji="1" lang="ja-JP" altLang="en-US" sz="1600" dirty="0"/>
            </a:p>
          </p:txBody>
        </p:sp>
        <p:sp>
          <p:nvSpPr>
            <p:cNvPr id="48" name="テキスト ボックス 47">
              <a:extLst>
                <a:ext uri="{FF2B5EF4-FFF2-40B4-BE49-F238E27FC236}">
                  <a16:creationId xmlns:a16="http://schemas.microsoft.com/office/drawing/2014/main" id="{007DB880-452D-4861-8C34-4B4A516FEF42}"/>
                </a:ext>
              </a:extLst>
            </p:cNvPr>
            <p:cNvSpPr txBox="1"/>
            <p:nvPr/>
          </p:nvSpPr>
          <p:spPr>
            <a:xfrm>
              <a:off x="4101093" y="4798798"/>
              <a:ext cx="354462" cy="286595"/>
            </a:xfrm>
            <a:prstGeom prst="rect">
              <a:avLst/>
            </a:prstGeom>
            <a:noFill/>
          </p:spPr>
          <p:txBody>
            <a:bodyPr wrap="none" rtlCol="0">
              <a:spAutoFit/>
            </a:bodyPr>
            <a:lstStyle/>
            <a:p>
              <a:r>
                <a:rPr lang="en-US" altLang="ja-JP" sz="1400" dirty="0"/>
                <a:t>10</a:t>
              </a:r>
              <a:endParaRPr kumimoji="1" lang="ja-JP" altLang="en-US" sz="1600" dirty="0"/>
            </a:p>
          </p:txBody>
        </p:sp>
      </p:grpSp>
      <p:grpSp>
        <p:nvGrpSpPr>
          <p:cNvPr id="82" name="グループ化 81">
            <a:extLst>
              <a:ext uri="{FF2B5EF4-FFF2-40B4-BE49-F238E27FC236}">
                <a16:creationId xmlns:a16="http://schemas.microsoft.com/office/drawing/2014/main" id="{01D2096A-6C41-45D1-B01D-70D7E6BF3127}"/>
              </a:ext>
            </a:extLst>
          </p:cNvPr>
          <p:cNvGrpSpPr/>
          <p:nvPr/>
        </p:nvGrpSpPr>
        <p:grpSpPr>
          <a:xfrm>
            <a:off x="860317" y="4725137"/>
            <a:ext cx="7423365" cy="718322"/>
            <a:chOff x="502284" y="5626643"/>
            <a:chExt cx="7662288" cy="787829"/>
          </a:xfrm>
        </p:grpSpPr>
        <p:grpSp>
          <p:nvGrpSpPr>
            <p:cNvPr id="64" name="グループ化 63">
              <a:extLst>
                <a:ext uri="{FF2B5EF4-FFF2-40B4-BE49-F238E27FC236}">
                  <a16:creationId xmlns:a16="http://schemas.microsoft.com/office/drawing/2014/main" id="{5FD390BD-8784-4B08-8C76-7D16847B279D}"/>
                </a:ext>
              </a:extLst>
            </p:cNvPr>
            <p:cNvGrpSpPr/>
            <p:nvPr/>
          </p:nvGrpSpPr>
          <p:grpSpPr>
            <a:xfrm>
              <a:off x="1193513" y="6000718"/>
              <a:ext cx="6971059" cy="413754"/>
              <a:chOff x="1193513" y="6000718"/>
              <a:chExt cx="6971059" cy="413754"/>
            </a:xfrm>
          </p:grpSpPr>
          <p:sp>
            <p:nvSpPr>
              <p:cNvPr id="49" name="正方形/長方形 48">
                <a:extLst>
                  <a:ext uri="{FF2B5EF4-FFF2-40B4-BE49-F238E27FC236}">
                    <a16:creationId xmlns:a16="http://schemas.microsoft.com/office/drawing/2014/main" id="{18A541EC-3B6E-4FAE-B68D-0A1E03C37E96}"/>
                  </a:ext>
                </a:extLst>
              </p:cNvPr>
              <p:cNvSpPr/>
              <p:nvPr/>
            </p:nvSpPr>
            <p:spPr>
              <a:xfrm>
                <a:off x="1193513" y="6000722"/>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50" name="正方形/長方形 49">
                <a:extLst>
                  <a:ext uri="{FF2B5EF4-FFF2-40B4-BE49-F238E27FC236}">
                    <a16:creationId xmlns:a16="http://schemas.microsoft.com/office/drawing/2014/main" id="{06A12857-9C93-4CDC-B8E9-6BA5482275D0}"/>
                  </a:ext>
                </a:extLst>
              </p:cNvPr>
              <p:cNvSpPr/>
              <p:nvPr/>
            </p:nvSpPr>
            <p:spPr>
              <a:xfrm>
                <a:off x="1666272" y="6004349"/>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1E376B20-5671-4276-A829-58C2EF7DA971}"/>
                  </a:ext>
                </a:extLst>
              </p:cNvPr>
              <p:cNvSpPr/>
              <p:nvPr/>
            </p:nvSpPr>
            <p:spPr>
              <a:xfrm>
                <a:off x="2139031" y="600146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正方形/長方形 51">
                <a:extLst>
                  <a:ext uri="{FF2B5EF4-FFF2-40B4-BE49-F238E27FC236}">
                    <a16:creationId xmlns:a16="http://schemas.microsoft.com/office/drawing/2014/main" id="{8955743F-8E59-45BD-8002-DA3926571E6C}"/>
                  </a:ext>
                </a:extLst>
              </p:cNvPr>
              <p:cNvSpPr/>
              <p:nvPr/>
            </p:nvSpPr>
            <p:spPr>
              <a:xfrm>
                <a:off x="2611039" y="6006423"/>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a:extLst>
                  <a:ext uri="{FF2B5EF4-FFF2-40B4-BE49-F238E27FC236}">
                    <a16:creationId xmlns:a16="http://schemas.microsoft.com/office/drawing/2014/main" id="{B209EF31-B8A2-4FCE-A298-912DB560C057}"/>
                  </a:ext>
                </a:extLst>
              </p:cNvPr>
              <p:cNvSpPr/>
              <p:nvPr/>
            </p:nvSpPr>
            <p:spPr>
              <a:xfrm>
                <a:off x="3070496" y="6004348"/>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a:extLst>
                  <a:ext uri="{FF2B5EF4-FFF2-40B4-BE49-F238E27FC236}">
                    <a16:creationId xmlns:a16="http://schemas.microsoft.com/office/drawing/2014/main" id="{D9C9A27B-772B-4AFE-9FC3-B0309132AFAC}"/>
                  </a:ext>
                </a:extLst>
              </p:cNvPr>
              <p:cNvSpPr/>
              <p:nvPr/>
            </p:nvSpPr>
            <p:spPr>
              <a:xfrm>
                <a:off x="3538562" y="6004347"/>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a:extLst>
                  <a:ext uri="{FF2B5EF4-FFF2-40B4-BE49-F238E27FC236}">
                    <a16:creationId xmlns:a16="http://schemas.microsoft.com/office/drawing/2014/main" id="{7F85A3C5-2D2B-4953-863E-145CE6C945C8}"/>
                  </a:ext>
                </a:extLst>
              </p:cNvPr>
              <p:cNvSpPr/>
              <p:nvPr/>
            </p:nvSpPr>
            <p:spPr>
              <a:xfrm>
                <a:off x="4002580"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a:extLst>
                  <a:ext uri="{FF2B5EF4-FFF2-40B4-BE49-F238E27FC236}">
                    <a16:creationId xmlns:a16="http://schemas.microsoft.com/office/drawing/2014/main" id="{0F17419D-8638-4150-B151-2916F80685E5}"/>
                  </a:ext>
                </a:extLst>
              </p:cNvPr>
              <p:cNvSpPr/>
              <p:nvPr/>
            </p:nvSpPr>
            <p:spPr>
              <a:xfrm>
                <a:off x="4469913" y="6004346"/>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正方形/長方形 56">
                <a:extLst>
                  <a:ext uri="{FF2B5EF4-FFF2-40B4-BE49-F238E27FC236}">
                    <a16:creationId xmlns:a16="http://schemas.microsoft.com/office/drawing/2014/main" id="{F96687C5-2974-4E66-B011-7F264101E4D8}"/>
                  </a:ext>
                </a:extLst>
              </p:cNvPr>
              <p:cNvSpPr/>
              <p:nvPr/>
            </p:nvSpPr>
            <p:spPr>
              <a:xfrm>
                <a:off x="4944443" y="600259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正方形/長方形 57">
                <a:extLst>
                  <a:ext uri="{FF2B5EF4-FFF2-40B4-BE49-F238E27FC236}">
                    <a16:creationId xmlns:a16="http://schemas.microsoft.com/office/drawing/2014/main" id="{907EB23C-D796-4A2D-B114-B19248A78F8B}"/>
                  </a:ext>
                </a:extLst>
              </p:cNvPr>
              <p:cNvSpPr/>
              <p:nvPr/>
            </p:nvSpPr>
            <p:spPr>
              <a:xfrm>
                <a:off x="5397722" y="6006423"/>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正方形/長方形 58">
                <a:extLst>
                  <a:ext uri="{FF2B5EF4-FFF2-40B4-BE49-F238E27FC236}">
                    <a16:creationId xmlns:a16="http://schemas.microsoft.com/office/drawing/2014/main" id="{F5EC21FC-277C-4170-8FC5-F09FC1C0DF7F}"/>
                  </a:ext>
                </a:extLst>
              </p:cNvPr>
              <p:cNvSpPr/>
              <p:nvPr/>
            </p:nvSpPr>
            <p:spPr>
              <a:xfrm>
                <a:off x="5867800" y="6000721"/>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a:extLst>
                  <a:ext uri="{FF2B5EF4-FFF2-40B4-BE49-F238E27FC236}">
                    <a16:creationId xmlns:a16="http://schemas.microsoft.com/office/drawing/2014/main" id="{2DED77D9-1F7C-4A05-B931-944FCD2D8A2C}"/>
                  </a:ext>
                </a:extLst>
              </p:cNvPr>
              <p:cNvSpPr/>
              <p:nvPr/>
            </p:nvSpPr>
            <p:spPr>
              <a:xfrm>
                <a:off x="6316334" y="6000721"/>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a:extLst>
                  <a:ext uri="{FF2B5EF4-FFF2-40B4-BE49-F238E27FC236}">
                    <a16:creationId xmlns:a16="http://schemas.microsoft.com/office/drawing/2014/main" id="{B0FAEC41-870A-467F-A13F-5A5A506C83EE}"/>
                  </a:ext>
                </a:extLst>
              </p:cNvPr>
              <p:cNvSpPr/>
              <p:nvPr/>
            </p:nvSpPr>
            <p:spPr>
              <a:xfrm>
                <a:off x="6789263" y="6000720"/>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正方形/長方形 61">
                <a:extLst>
                  <a:ext uri="{FF2B5EF4-FFF2-40B4-BE49-F238E27FC236}">
                    <a16:creationId xmlns:a16="http://schemas.microsoft.com/office/drawing/2014/main" id="{382E303F-9C2B-4737-8597-35CDE406EE11}"/>
                  </a:ext>
                </a:extLst>
              </p:cNvPr>
              <p:cNvSpPr/>
              <p:nvPr/>
            </p:nvSpPr>
            <p:spPr>
              <a:xfrm>
                <a:off x="7274712" y="6000719"/>
                <a:ext cx="425445" cy="408049"/>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正方形/長方形 62">
                <a:extLst>
                  <a:ext uri="{FF2B5EF4-FFF2-40B4-BE49-F238E27FC236}">
                    <a16:creationId xmlns:a16="http://schemas.microsoft.com/office/drawing/2014/main" id="{6B5A7E70-887C-47F5-956F-CC862CEFF88D}"/>
                  </a:ext>
                </a:extLst>
              </p:cNvPr>
              <p:cNvSpPr/>
              <p:nvPr/>
            </p:nvSpPr>
            <p:spPr>
              <a:xfrm>
                <a:off x="7739127" y="6000718"/>
                <a:ext cx="425445" cy="408049"/>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5" name="テキスト ボックス 64">
              <a:extLst>
                <a:ext uri="{FF2B5EF4-FFF2-40B4-BE49-F238E27FC236}">
                  <a16:creationId xmlns:a16="http://schemas.microsoft.com/office/drawing/2014/main" id="{424A98CC-F78F-4A79-AE8E-C57D937345DC}"/>
                </a:ext>
              </a:extLst>
            </p:cNvPr>
            <p:cNvSpPr txBox="1"/>
            <p:nvPr/>
          </p:nvSpPr>
          <p:spPr>
            <a:xfrm>
              <a:off x="1262201" y="5637271"/>
              <a:ext cx="284052" cy="307777"/>
            </a:xfrm>
            <a:prstGeom prst="rect">
              <a:avLst/>
            </a:prstGeom>
            <a:noFill/>
          </p:spPr>
          <p:txBody>
            <a:bodyPr wrap="none" rtlCol="0">
              <a:spAutoFit/>
            </a:bodyPr>
            <a:lstStyle/>
            <a:p>
              <a:r>
                <a:rPr kumimoji="1" lang="en-US" altLang="ja-JP" sz="1400" dirty="0"/>
                <a:t>0</a:t>
              </a:r>
              <a:endParaRPr kumimoji="1" lang="ja-JP" altLang="en-US" dirty="0"/>
            </a:p>
          </p:txBody>
        </p:sp>
        <p:sp>
          <p:nvSpPr>
            <p:cNvPr id="66" name="テキスト ボックス 65">
              <a:extLst>
                <a:ext uri="{FF2B5EF4-FFF2-40B4-BE49-F238E27FC236}">
                  <a16:creationId xmlns:a16="http://schemas.microsoft.com/office/drawing/2014/main" id="{77C8A3D4-4563-4614-A073-80029ECF5992}"/>
                </a:ext>
              </a:extLst>
            </p:cNvPr>
            <p:cNvSpPr txBox="1"/>
            <p:nvPr/>
          </p:nvSpPr>
          <p:spPr>
            <a:xfrm>
              <a:off x="3148237" y="5637270"/>
              <a:ext cx="284052" cy="307777"/>
            </a:xfrm>
            <a:prstGeom prst="rect">
              <a:avLst/>
            </a:prstGeom>
            <a:noFill/>
          </p:spPr>
          <p:txBody>
            <a:bodyPr wrap="none" rtlCol="0">
              <a:spAutoFit/>
            </a:bodyPr>
            <a:lstStyle/>
            <a:p>
              <a:r>
                <a:rPr lang="en-US" altLang="ja-JP" sz="1400" dirty="0"/>
                <a:t>4</a:t>
              </a:r>
              <a:endParaRPr kumimoji="1" lang="ja-JP" altLang="en-US" dirty="0"/>
            </a:p>
          </p:txBody>
        </p:sp>
        <p:sp>
          <p:nvSpPr>
            <p:cNvPr id="67" name="テキスト ボックス 66">
              <a:extLst>
                <a:ext uri="{FF2B5EF4-FFF2-40B4-BE49-F238E27FC236}">
                  <a16:creationId xmlns:a16="http://schemas.microsoft.com/office/drawing/2014/main" id="{CEA06BAA-6FAF-43C4-862F-843C61F71B81}"/>
                </a:ext>
              </a:extLst>
            </p:cNvPr>
            <p:cNvSpPr txBox="1"/>
            <p:nvPr/>
          </p:nvSpPr>
          <p:spPr>
            <a:xfrm>
              <a:off x="3616586" y="5631691"/>
              <a:ext cx="284052" cy="307777"/>
            </a:xfrm>
            <a:prstGeom prst="rect">
              <a:avLst/>
            </a:prstGeom>
            <a:noFill/>
          </p:spPr>
          <p:txBody>
            <a:bodyPr wrap="none" rtlCol="0">
              <a:spAutoFit/>
            </a:bodyPr>
            <a:lstStyle/>
            <a:p>
              <a:r>
                <a:rPr lang="en-US" altLang="ja-JP" sz="1400" dirty="0"/>
                <a:t>5</a:t>
              </a:r>
              <a:endParaRPr kumimoji="1" lang="ja-JP" altLang="en-US" dirty="0"/>
            </a:p>
          </p:txBody>
        </p:sp>
        <p:sp>
          <p:nvSpPr>
            <p:cNvPr id="68" name="テキスト ボックス 67">
              <a:extLst>
                <a:ext uri="{FF2B5EF4-FFF2-40B4-BE49-F238E27FC236}">
                  <a16:creationId xmlns:a16="http://schemas.microsoft.com/office/drawing/2014/main" id="{E4F2B28D-2B28-42BC-BC2E-771BB5E81860}"/>
                </a:ext>
              </a:extLst>
            </p:cNvPr>
            <p:cNvSpPr txBox="1"/>
            <p:nvPr/>
          </p:nvSpPr>
          <p:spPr>
            <a:xfrm>
              <a:off x="4069680" y="5631690"/>
              <a:ext cx="284052" cy="307777"/>
            </a:xfrm>
            <a:prstGeom prst="rect">
              <a:avLst/>
            </a:prstGeom>
            <a:noFill/>
          </p:spPr>
          <p:txBody>
            <a:bodyPr wrap="none" rtlCol="0">
              <a:spAutoFit/>
            </a:bodyPr>
            <a:lstStyle/>
            <a:p>
              <a:r>
                <a:rPr kumimoji="1" lang="en-US" altLang="ja-JP" sz="1400" dirty="0"/>
                <a:t>6</a:t>
              </a:r>
              <a:endParaRPr kumimoji="1" lang="ja-JP" altLang="en-US" dirty="0"/>
            </a:p>
          </p:txBody>
        </p:sp>
        <p:sp>
          <p:nvSpPr>
            <p:cNvPr id="69" name="テキスト ボックス 68">
              <a:extLst>
                <a:ext uri="{FF2B5EF4-FFF2-40B4-BE49-F238E27FC236}">
                  <a16:creationId xmlns:a16="http://schemas.microsoft.com/office/drawing/2014/main" id="{11ADCB7A-0664-4231-83C3-D5474A368D6F}"/>
                </a:ext>
              </a:extLst>
            </p:cNvPr>
            <p:cNvSpPr txBox="1"/>
            <p:nvPr/>
          </p:nvSpPr>
          <p:spPr>
            <a:xfrm>
              <a:off x="4556325" y="5637270"/>
              <a:ext cx="284052" cy="307777"/>
            </a:xfrm>
            <a:prstGeom prst="rect">
              <a:avLst/>
            </a:prstGeom>
            <a:noFill/>
          </p:spPr>
          <p:txBody>
            <a:bodyPr wrap="none" rtlCol="0">
              <a:spAutoFit/>
            </a:bodyPr>
            <a:lstStyle/>
            <a:p>
              <a:r>
                <a:rPr lang="en-US" altLang="ja-JP" sz="1400" dirty="0"/>
                <a:t>7</a:t>
              </a:r>
              <a:endParaRPr kumimoji="1" lang="ja-JP" altLang="en-US" dirty="0"/>
            </a:p>
          </p:txBody>
        </p:sp>
        <p:sp>
          <p:nvSpPr>
            <p:cNvPr id="70" name="テキスト ボックス 69">
              <a:extLst>
                <a:ext uri="{FF2B5EF4-FFF2-40B4-BE49-F238E27FC236}">
                  <a16:creationId xmlns:a16="http://schemas.microsoft.com/office/drawing/2014/main" id="{DB5AFA4A-148B-4A88-9BD7-12671B56C4BA}"/>
                </a:ext>
              </a:extLst>
            </p:cNvPr>
            <p:cNvSpPr txBox="1"/>
            <p:nvPr/>
          </p:nvSpPr>
          <p:spPr>
            <a:xfrm>
              <a:off x="5022935" y="5631689"/>
              <a:ext cx="284052" cy="307777"/>
            </a:xfrm>
            <a:prstGeom prst="rect">
              <a:avLst/>
            </a:prstGeom>
            <a:noFill/>
          </p:spPr>
          <p:txBody>
            <a:bodyPr wrap="none" rtlCol="0">
              <a:spAutoFit/>
            </a:bodyPr>
            <a:lstStyle/>
            <a:p>
              <a:r>
                <a:rPr kumimoji="1" lang="en-US" altLang="ja-JP" sz="1400" dirty="0"/>
                <a:t>8</a:t>
              </a:r>
              <a:endParaRPr kumimoji="1" lang="ja-JP" altLang="en-US" dirty="0"/>
            </a:p>
          </p:txBody>
        </p:sp>
        <p:sp>
          <p:nvSpPr>
            <p:cNvPr id="71" name="テキスト ボックス 70">
              <a:extLst>
                <a:ext uri="{FF2B5EF4-FFF2-40B4-BE49-F238E27FC236}">
                  <a16:creationId xmlns:a16="http://schemas.microsoft.com/office/drawing/2014/main" id="{278FBCF0-6EA5-48DC-A49C-95D2DB35D4CC}"/>
                </a:ext>
              </a:extLst>
            </p:cNvPr>
            <p:cNvSpPr txBox="1"/>
            <p:nvPr/>
          </p:nvSpPr>
          <p:spPr>
            <a:xfrm>
              <a:off x="5475238" y="5631689"/>
              <a:ext cx="284052" cy="307777"/>
            </a:xfrm>
            <a:prstGeom prst="rect">
              <a:avLst/>
            </a:prstGeom>
            <a:noFill/>
          </p:spPr>
          <p:txBody>
            <a:bodyPr wrap="none" rtlCol="0">
              <a:spAutoFit/>
            </a:bodyPr>
            <a:lstStyle/>
            <a:p>
              <a:r>
                <a:rPr lang="en-US" altLang="ja-JP" sz="1400" dirty="0"/>
                <a:t>9</a:t>
              </a:r>
              <a:endParaRPr kumimoji="1" lang="ja-JP" altLang="en-US" dirty="0"/>
            </a:p>
          </p:txBody>
        </p:sp>
        <p:sp>
          <p:nvSpPr>
            <p:cNvPr id="72" name="テキスト ボックス 71">
              <a:extLst>
                <a:ext uri="{FF2B5EF4-FFF2-40B4-BE49-F238E27FC236}">
                  <a16:creationId xmlns:a16="http://schemas.microsoft.com/office/drawing/2014/main" id="{75158DCC-2FFF-4B1E-A2FD-60476DF2A671}"/>
                </a:ext>
              </a:extLst>
            </p:cNvPr>
            <p:cNvSpPr txBox="1"/>
            <p:nvPr/>
          </p:nvSpPr>
          <p:spPr>
            <a:xfrm>
              <a:off x="5880227" y="5626961"/>
              <a:ext cx="383438" cy="307777"/>
            </a:xfrm>
            <a:prstGeom prst="rect">
              <a:avLst/>
            </a:prstGeom>
            <a:noFill/>
          </p:spPr>
          <p:txBody>
            <a:bodyPr wrap="none" rtlCol="0">
              <a:spAutoFit/>
            </a:bodyPr>
            <a:lstStyle/>
            <a:p>
              <a:r>
                <a:rPr lang="en-US" altLang="ja-JP" sz="1400" dirty="0"/>
                <a:t>10</a:t>
              </a:r>
              <a:endParaRPr kumimoji="1" lang="ja-JP" altLang="en-US" dirty="0"/>
            </a:p>
          </p:txBody>
        </p:sp>
        <p:sp>
          <p:nvSpPr>
            <p:cNvPr id="73" name="テキスト ボックス 72">
              <a:extLst>
                <a:ext uri="{FF2B5EF4-FFF2-40B4-BE49-F238E27FC236}">
                  <a16:creationId xmlns:a16="http://schemas.microsoft.com/office/drawing/2014/main" id="{ACBFE017-B9FA-4BB4-9A75-519EC2407DE0}"/>
                </a:ext>
              </a:extLst>
            </p:cNvPr>
            <p:cNvSpPr txBox="1"/>
            <p:nvPr/>
          </p:nvSpPr>
          <p:spPr>
            <a:xfrm>
              <a:off x="6331627" y="5637269"/>
              <a:ext cx="370101" cy="307777"/>
            </a:xfrm>
            <a:prstGeom prst="rect">
              <a:avLst/>
            </a:prstGeom>
            <a:noFill/>
          </p:spPr>
          <p:txBody>
            <a:bodyPr wrap="none" rtlCol="0">
              <a:spAutoFit/>
            </a:bodyPr>
            <a:lstStyle/>
            <a:p>
              <a:r>
                <a:rPr lang="en-US" altLang="ja-JP" sz="1400" dirty="0"/>
                <a:t>11</a:t>
              </a:r>
              <a:endParaRPr kumimoji="1" lang="ja-JP" altLang="en-US" dirty="0"/>
            </a:p>
          </p:txBody>
        </p:sp>
        <p:sp>
          <p:nvSpPr>
            <p:cNvPr id="74" name="テキスト ボックス 73">
              <a:extLst>
                <a:ext uri="{FF2B5EF4-FFF2-40B4-BE49-F238E27FC236}">
                  <a16:creationId xmlns:a16="http://schemas.microsoft.com/office/drawing/2014/main" id="{FD27218D-7CAD-4271-A5E0-95FC1FE7F68E}"/>
                </a:ext>
              </a:extLst>
            </p:cNvPr>
            <p:cNvSpPr txBox="1"/>
            <p:nvPr/>
          </p:nvSpPr>
          <p:spPr>
            <a:xfrm>
              <a:off x="6807433" y="5637269"/>
              <a:ext cx="383438" cy="307777"/>
            </a:xfrm>
            <a:prstGeom prst="rect">
              <a:avLst/>
            </a:prstGeom>
            <a:noFill/>
          </p:spPr>
          <p:txBody>
            <a:bodyPr wrap="none" rtlCol="0">
              <a:spAutoFit/>
            </a:bodyPr>
            <a:lstStyle/>
            <a:p>
              <a:r>
                <a:rPr lang="en-US" altLang="ja-JP" sz="1400" dirty="0"/>
                <a:t>12</a:t>
              </a:r>
              <a:endParaRPr kumimoji="1" lang="ja-JP" altLang="en-US" dirty="0"/>
            </a:p>
          </p:txBody>
        </p:sp>
        <p:sp>
          <p:nvSpPr>
            <p:cNvPr id="75" name="テキスト ボックス 74">
              <a:extLst>
                <a:ext uri="{FF2B5EF4-FFF2-40B4-BE49-F238E27FC236}">
                  <a16:creationId xmlns:a16="http://schemas.microsoft.com/office/drawing/2014/main" id="{D6200242-FEC5-42D2-85AC-F42D02BF4829}"/>
                </a:ext>
              </a:extLst>
            </p:cNvPr>
            <p:cNvSpPr txBox="1"/>
            <p:nvPr/>
          </p:nvSpPr>
          <p:spPr>
            <a:xfrm>
              <a:off x="7754915" y="5626643"/>
              <a:ext cx="383438" cy="307777"/>
            </a:xfrm>
            <a:prstGeom prst="rect">
              <a:avLst/>
            </a:prstGeom>
            <a:noFill/>
          </p:spPr>
          <p:txBody>
            <a:bodyPr wrap="none" rtlCol="0">
              <a:spAutoFit/>
            </a:bodyPr>
            <a:lstStyle/>
            <a:p>
              <a:r>
                <a:rPr lang="en-US" altLang="ja-JP" sz="1400" dirty="0"/>
                <a:t>14</a:t>
              </a:r>
              <a:endParaRPr kumimoji="1" lang="ja-JP" altLang="en-US" dirty="0"/>
            </a:p>
          </p:txBody>
        </p:sp>
        <p:sp>
          <p:nvSpPr>
            <p:cNvPr id="76" name="テキスト ボックス 75">
              <a:extLst>
                <a:ext uri="{FF2B5EF4-FFF2-40B4-BE49-F238E27FC236}">
                  <a16:creationId xmlns:a16="http://schemas.microsoft.com/office/drawing/2014/main" id="{F1C477B0-DA50-4AF7-A0E5-4739C98C8997}"/>
                </a:ext>
              </a:extLst>
            </p:cNvPr>
            <p:cNvSpPr txBox="1"/>
            <p:nvPr/>
          </p:nvSpPr>
          <p:spPr>
            <a:xfrm>
              <a:off x="7295715" y="5637268"/>
              <a:ext cx="383438" cy="307777"/>
            </a:xfrm>
            <a:prstGeom prst="rect">
              <a:avLst/>
            </a:prstGeom>
            <a:noFill/>
          </p:spPr>
          <p:txBody>
            <a:bodyPr wrap="none" rtlCol="0">
              <a:spAutoFit/>
            </a:bodyPr>
            <a:lstStyle/>
            <a:p>
              <a:r>
                <a:rPr lang="en-US" altLang="ja-JP" sz="1400" dirty="0"/>
                <a:t>13</a:t>
              </a:r>
              <a:endParaRPr kumimoji="1" lang="ja-JP" altLang="en-US" dirty="0"/>
            </a:p>
          </p:txBody>
        </p:sp>
        <p:sp>
          <p:nvSpPr>
            <p:cNvPr id="77" name="テキスト ボックス 76">
              <a:extLst>
                <a:ext uri="{FF2B5EF4-FFF2-40B4-BE49-F238E27FC236}">
                  <a16:creationId xmlns:a16="http://schemas.microsoft.com/office/drawing/2014/main" id="{3C10B442-0D59-4960-8E55-EAE81F7B62C2}"/>
                </a:ext>
              </a:extLst>
            </p:cNvPr>
            <p:cNvSpPr txBox="1"/>
            <p:nvPr/>
          </p:nvSpPr>
          <p:spPr>
            <a:xfrm>
              <a:off x="1732960" y="5637271"/>
              <a:ext cx="284052" cy="307777"/>
            </a:xfrm>
            <a:prstGeom prst="rect">
              <a:avLst/>
            </a:prstGeom>
            <a:noFill/>
          </p:spPr>
          <p:txBody>
            <a:bodyPr wrap="none" rtlCol="0">
              <a:spAutoFit/>
            </a:bodyPr>
            <a:lstStyle/>
            <a:p>
              <a:r>
                <a:rPr kumimoji="1" lang="en-US" altLang="ja-JP" sz="1400" dirty="0"/>
                <a:t>1</a:t>
              </a:r>
              <a:endParaRPr kumimoji="1" lang="ja-JP" altLang="en-US" sz="1400" dirty="0"/>
            </a:p>
          </p:txBody>
        </p:sp>
        <p:sp>
          <p:nvSpPr>
            <p:cNvPr id="78" name="テキスト ボックス 77">
              <a:extLst>
                <a:ext uri="{FF2B5EF4-FFF2-40B4-BE49-F238E27FC236}">
                  <a16:creationId xmlns:a16="http://schemas.microsoft.com/office/drawing/2014/main" id="{681A8200-57EB-46E0-AAC7-68808BA46B50}"/>
                </a:ext>
              </a:extLst>
            </p:cNvPr>
            <p:cNvSpPr txBox="1"/>
            <p:nvPr/>
          </p:nvSpPr>
          <p:spPr>
            <a:xfrm>
              <a:off x="2213728" y="5637270"/>
              <a:ext cx="284052" cy="307777"/>
            </a:xfrm>
            <a:prstGeom prst="rect">
              <a:avLst/>
            </a:prstGeom>
            <a:noFill/>
          </p:spPr>
          <p:txBody>
            <a:bodyPr wrap="none" rtlCol="0">
              <a:spAutoFit/>
            </a:bodyPr>
            <a:lstStyle/>
            <a:p>
              <a:r>
                <a:rPr kumimoji="1" lang="en-US" altLang="ja-JP" sz="1400" dirty="0"/>
                <a:t>2</a:t>
              </a:r>
              <a:endParaRPr kumimoji="1" lang="ja-JP" altLang="en-US" dirty="0"/>
            </a:p>
          </p:txBody>
        </p:sp>
        <p:sp>
          <p:nvSpPr>
            <p:cNvPr id="79" name="テキスト ボックス 78">
              <a:extLst>
                <a:ext uri="{FF2B5EF4-FFF2-40B4-BE49-F238E27FC236}">
                  <a16:creationId xmlns:a16="http://schemas.microsoft.com/office/drawing/2014/main" id="{EF56C2B5-E0A7-4D61-9924-436FD781D71C}"/>
                </a:ext>
              </a:extLst>
            </p:cNvPr>
            <p:cNvSpPr txBox="1"/>
            <p:nvPr/>
          </p:nvSpPr>
          <p:spPr>
            <a:xfrm>
              <a:off x="2691677" y="5637270"/>
              <a:ext cx="284052" cy="307777"/>
            </a:xfrm>
            <a:prstGeom prst="rect">
              <a:avLst/>
            </a:prstGeom>
            <a:noFill/>
          </p:spPr>
          <p:txBody>
            <a:bodyPr wrap="none" rtlCol="0">
              <a:spAutoFit/>
            </a:bodyPr>
            <a:lstStyle/>
            <a:p>
              <a:r>
                <a:rPr lang="en-US" altLang="ja-JP" sz="1400" dirty="0"/>
                <a:t>3</a:t>
              </a:r>
              <a:endParaRPr kumimoji="1" lang="ja-JP" altLang="en-US" dirty="0"/>
            </a:p>
          </p:txBody>
        </p:sp>
        <p:sp>
          <p:nvSpPr>
            <p:cNvPr id="80" name="テキスト ボックス 79">
              <a:extLst>
                <a:ext uri="{FF2B5EF4-FFF2-40B4-BE49-F238E27FC236}">
                  <a16:creationId xmlns:a16="http://schemas.microsoft.com/office/drawing/2014/main" id="{39DA32E6-5A98-476D-99FC-71AA01334AC3}"/>
                </a:ext>
              </a:extLst>
            </p:cNvPr>
            <p:cNvSpPr txBox="1"/>
            <p:nvPr/>
          </p:nvSpPr>
          <p:spPr>
            <a:xfrm>
              <a:off x="503717" y="5629137"/>
              <a:ext cx="612668" cy="307777"/>
            </a:xfrm>
            <a:prstGeom prst="rect">
              <a:avLst/>
            </a:prstGeom>
            <a:noFill/>
          </p:spPr>
          <p:txBody>
            <a:bodyPr wrap="none" rtlCol="0">
              <a:spAutoFit/>
            </a:bodyPr>
            <a:lstStyle/>
            <a:p>
              <a:r>
                <a:rPr lang="en-US" altLang="ja-JP" sz="1400" dirty="0"/>
                <a:t>index</a:t>
              </a:r>
              <a:endParaRPr kumimoji="1" lang="ja-JP" altLang="en-US" dirty="0"/>
            </a:p>
          </p:txBody>
        </p:sp>
        <p:sp>
          <p:nvSpPr>
            <p:cNvPr id="81" name="テキスト ボックス 80">
              <a:extLst>
                <a:ext uri="{FF2B5EF4-FFF2-40B4-BE49-F238E27FC236}">
                  <a16:creationId xmlns:a16="http://schemas.microsoft.com/office/drawing/2014/main" id="{D889898E-2716-4D19-89A4-478DB954AA1A}"/>
                </a:ext>
              </a:extLst>
            </p:cNvPr>
            <p:cNvSpPr txBox="1"/>
            <p:nvPr/>
          </p:nvSpPr>
          <p:spPr>
            <a:xfrm>
              <a:off x="502284" y="6050853"/>
              <a:ext cx="591829" cy="307777"/>
            </a:xfrm>
            <a:prstGeom prst="rect">
              <a:avLst/>
            </a:prstGeom>
            <a:noFill/>
          </p:spPr>
          <p:txBody>
            <a:bodyPr wrap="none" rtlCol="0">
              <a:spAutoFit/>
            </a:bodyPr>
            <a:lstStyle/>
            <a:p>
              <a:r>
                <a:rPr kumimoji="1" lang="en-US" altLang="ja-JP" sz="1400" dirty="0">
                  <a:solidFill>
                    <a:schemeClr val="tx2">
                      <a:lumMod val="75000"/>
                    </a:schemeClr>
                  </a:solidFill>
                </a:rPr>
                <a:t>array</a:t>
              </a:r>
              <a:endParaRPr kumimoji="1" lang="ja-JP" altLang="en-US" dirty="0">
                <a:solidFill>
                  <a:schemeClr val="tx2">
                    <a:lumMod val="75000"/>
                  </a:schemeClr>
                </a:solidFill>
              </a:endParaRPr>
            </a:p>
          </p:txBody>
        </p:sp>
      </p:grpSp>
      <p:sp>
        <p:nvSpPr>
          <p:cNvPr id="84" name="矢印: 上下 83">
            <a:extLst>
              <a:ext uri="{FF2B5EF4-FFF2-40B4-BE49-F238E27FC236}">
                <a16:creationId xmlns:a16="http://schemas.microsoft.com/office/drawing/2014/main" id="{A14146E2-DADE-4356-BD75-C08B2206C9D5}"/>
              </a:ext>
            </a:extLst>
          </p:cNvPr>
          <p:cNvSpPr/>
          <p:nvPr/>
        </p:nvSpPr>
        <p:spPr>
          <a:xfrm>
            <a:off x="6275417" y="4367700"/>
            <a:ext cx="371482" cy="426463"/>
          </a:xfrm>
          <a:prstGeom prst="up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コンテンツ プレースホルダー 84">
            <a:extLst>
              <a:ext uri="{FF2B5EF4-FFF2-40B4-BE49-F238E27FC236}">
                <a16:creationId xmlns:a16="http://schemas.microsoft.com/office/drawing/2014/main" id="{5FBB6245-5E09-4D52-A6C8-7E5AF3486A29}"/>
              </a:ext>
            </a:extLst>
          </p:cNvPr>
          <p:cNvSpPr>
            <a:spLocks noGrp="1"/>
          </p:cNvSpPr>
          <p:nvPr>
            <p:ph idx="1"/>
          </p:nvPr>
        </p:nvSpPr>
        <p:spPr>
          <a:xfrm>
            <a:off x="457200" y="1532846"/>
            <a:ext cx="3505276" cy="4704466"/>
          </a:xfrm>
        </p:spPr>
        <p:txBody>
          <a:bodyPr/>
          <a:lstStyle/>
          <a:p>
            <a:pPr marL="0" indent="0">
              <a:buNone/>
            </a:pPr>
            <a:r>
              <a:rPr kumimoji="1" lang="ja-JP" altLang="en-US" dirty="0"/>
              <a:t>　</a:t>
            </a:r>
            <a:r>
              <a:rPr lang="ja-JP" altLang="en-US" dirty="0"/>
              <a:t>前</a:t>
            </a:r>
            <a:r>
              <a:rPr kumimoji="1" lang="ja-JP" altLang="en-US" dirty="0"/>
              <a:t>シートの完全二分木はあくまで一例であり、</a:t>
            </a:r>
            <a:r>
              <a:rPr lang="ja-JP" altLang="en-US" dirty="0"/>
              <a:t>二分木</a:t>
            </a:r>
            <a:r>
              <a:rPr kumimoji="1" lang="ja-JP" altLang="en-US" dirty="0"/>
              <a:t>の中間層は空のノードが存在する傾向がある。</a:t>
            </a:r>
            <a:endParaRPr kumimoji="1" lang="en-US" altLang="ja-JP" dirty="0"/>
          </a:p>
          <a:p>
            <a:pPr marL="0" indent="0">
              <a:buNone/>
            </a:pPr>
            <a:r>
              <a:rPr lang="ja-JP" altLang="en-US" dirty="0"/>
              <a:t>　こうした際に、二分木を配列で表そうとすると空きのノードに明示的に</a:t>
            </a:r>
            <a:r>
              <a:rPr lang="en-US" altLang="ja-JP" dirty="0"/>
              <a:t>null</a:t>
            </a:r>
            <a:r>
              <a:rPr lang="ja-JP" altLang="en-US" dirty="0"/>
              <a:t>を格納することで二分木を表現することができる。</a:t>
            </a:r>
            <a:endParaRPr kumimoji="1" lang="en-US" altLang="ja-JP" dirty="0"/>
          </a:p>
          <a:p>
            <a:pPr marL="0" indent="0">
              <a:buNone/>
            </a:pPr>
            <a:r>
              <a:rPr lang="ja-JP" altLang="en-US" dirty="0"/>
              <a:t>　</a:t>
            </a:r>
            <a:endParaRPr kumimoji="1" lang="ja-JP" altLang="en-US" dirty="0"/>
          </a:p>
        </p:txBody>
      </p:sp>
      <p:sp>
        <p:nvSpPr>
          <p:cNvPr id="83" name="正方形/長方形 82">
            <a:extLst>
              <a:ext uri="{FF2B5EF4-FFF2-40B4-BE49-F238E27FC236}">
                <a16:creationId xmlns:a16="http://schemas.microsoft.com/office/drawing/2014/main" id="{588E6480-A755-41CB-930E-533D34AD6EB5}"/>
              </a:ext>
            </a:extLst>
          </p:cNvPr>
          <p:cNvSpPr/>
          <p:nvPr/>
        </p:nvSpPr>
        <p:spPr>
          <a:xfrm>
            <a:off x="757372" y="5593422"/>
            <a:ext cx="7760400" cy="92138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二分木の配列表現*</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null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を直接使用して空のスペースを示す</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tree = [1, 2, 3, 4, null, 6, 7, 8, 9, null, null, 12, null, null, 15];</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12965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D1844-441F-4FF0-AF6E-97CF80D8AFB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3" name="コンテンツ プレースホルダー 2">
            <a:extLst>
              <a:ext uri="{FF2B5EF4-FFF2-40B4-BE49-F238E27FC236}">
                <a16:creationId xmlns:a16="http://schemas.microsoft.com/office/drawing/2014/main" id="{4A24AB3D-3ED8-4450-A59B-91073016EDD8}"/>
              </a:ext>
            </a:extLst>
          </p:cNvPr>
          <p:cNvSpPr>
            <a:spLocks noGrp="1"/>
          </p:cNvSpPr>
          <p:nvPr>
            <p:ph idx="1"/>
          </p:nvPr>
        </p:nvSpPr>
        <p:spPr/>
        <p:txBody>
          <a:bodyPr/>
          <a:lstStyle/>
          <a:p>
            <a:r>
              <a:rPr lang="ja-JP" altLang="en-US" sz="2000" dirty="0"/>
              <a:t>二分木トラバースについて</a:t>
            </a:r>
            <a:endParaRPr kumimoji="1" lang="en-US" altLang="ja-JP" sz="2000" dirty="0"/>
          </a:p>
          <a:p>
            <a:pPr marL="0" indent="0">
              <a:buNone/>
            </a:pPr>
            <a:r>
              <a:rPr lang="ja-JP" altLang="en-US" dirty="0"/>
              <a:t>　</a:t>
            </a:r>
            <a:r>
              <a:rPr lang="ja-JP" altLang="en-US" b="0" i="0" dirty="0">
                <a:solidFill>
                  <a:srgbClr val="1D1D20"/>
                </a:solidFill>
                <a:effectLst/>
                <a:latin typeface="-apple-system"/>
              </a:rPr>
              <a:t>非線形データ構造のトラバース操作は線形データ構造よりも複雑であり、多くの場合、検索アルゴリズムを使用して実装する必要がある。</a:t>
            </a:r>
            <a:endParaRPr lang="en-US" altLang="ja-JP" b="0" i="0" dirty="0">
              <a:solidFill>
                <a:srgbClr val="1D1D20"/>
              </a:solidFill>
              <a:effectLst/>
              <a:latin typeface="-apple-system"/>
            </a:endParaRPr>
          </a:p>
          <a:p>
            <a:pPr marL="0" indent="0">
              <a:buNone/>
            </a:pPr>
            <a:r>
              <a:rPr kumimoji="1" lang="ja-JP" altLang="en-US" dirty="0">
                <a:solidFill>
                  <a:srgbClr val="1D1D20"/>
                </a:solidFill>
                <a:latin typeface="-apple-system"/>
              </a:rPr>
              <a:t>　以下が一般的な２種類の走査方法となる。</a:t>
            </a:r>
            <a:endParaRPr kumimoji="1" lang="en-US" altLang="ja-JP" dirty="0">
              <a:solidFill>
                <a:srgbClr val="1D1D20"/>
              </a:solidFill>
              <a:latin typeface="-apple-system"/>
            </a:endParaRPr>
          </a:p>
          <a:p>
            <a:pPr lvl="1" indent="-342900">
              <a:buFont typeface="+mj-ea"/>
              <a:buAutoNum type="circleNumDbPlain"/>
            </a:pPr>
            <a:r>
              <a:rPr kumimoji="1" lang="ja-JP" altLang="en-US" dirty="0"/>
              <a:t>幅優先探索</a:t>
            </a:r>
            <a:r>
              <a:rPr kumimoji="1" lang="en-US" altLang="ja-JP" dirty="0"/>
              <a:t>(Breadth-First Traversal</a:t>
            </a:r>
            <a:r>
              <a:rPr kumimoji="1" lang="ja-JP" altLang="en-US" dirty="0"/>
              <a:t>：</a:t>
            </a:r>
            <a:r>
              <a:rPr kumimoji="1" lang="en-US" altLang="ja-JP" dirty="0"/>
              <a:t>BFS)</a:t>
            </a:r>
            <a:endParaRPr lang="en-US" altLang="ja-JP" dirty="0">
              <a:solidFill>
                <a:srgbClr val="1D1D20"/>
              </a:solidFill>
              <a:latin typeface="-apple-system"/>
            </a:endParaRPr>
          </a:p>
          <a:p>
            <a:pPr lvl="1" indent="-342900">
              <a:buFont typeface="+mj-ea"/>
              <a:buAutoNum type="circleNumDbPlain"/>
            </a:pPr>
            <a:r>
              <a:rPr kumimoji="1" lang="ja-JP" altLang="en-US" dirty="0"/>
              <a:t>深さ優先探索</a:t>
            </a:r>
            <a:r>
              <a:rPr kumimoji="1" lang="en-US" altLang="ja-JP" dirty="0"/>
              <a:t>(Depth−First Traversal</a:t>
            </a:r>
            <a:r>
              <a:rPr kumimoji="1" lang="ja-JP" altLang="en-US" dirty="0"/>
              <a:t>：</a:t>
            </a:r>
            <a:r>
              <a:rPr kumimoji="1" lang="en-US" altLang="ja-JP" dirty="0"/>
              <a:t>DFS)</a:t>
            </a:r>
          </a:p>
          <a:p>
            <a:pPr lvl="2" indent="-342900">
              <a:buFont typeface="+mj-lt"/>
              <a:buAutoNum type="alphaUcParenR"/>
            </a:pPr>
            <a:r>
              <a:rPr lang="ja-JP" altLang="en-US" dirty="0">
                <a:solidFill>
                  <a:srgbClr val="1D1D20"/>
                </a:solidFill>
                <a:latin typeface="-apple-system"/>
              </a:rPr>
              <a:t>プレオーダー</a:t>
            </a:r>
            <a:r>
              <a:rPr lang="ja-JP" altLang="en-US" b="0" i="0" dirty="0">
                <a:solidFill>
                  <a:srgbClr val="1D1D20"/>
                </a:solidFill>
                <a:effectLst/>
                <a:latin typeface="-apple-system"/>
              </a:rPr>
              <a:t>トラバーサル</a:t>
            </a:r>
            <a:endParaRPr lang="en-US" altLang="ja-JP" b="0" i="0" dirty="0">
              <a:solidFill>
                <a:srgbClr val="1D1D20"/>
              </a:solidFill>
              <a:effectLst/>
              <a:latin typeface="-apple-system"/>
            </a:endParaRPr>
          </a:p>
          <a:p>
            <a:pPr lvl="2" indent="-342900">
              <a:buFont typeface="+mj-lt"/>
              <a:buAutoNum type="alphaUcParenR"/>
            </a:pPr>
            <a:r>
              <a:rPr lang="ja-JP" altLang="en-US" dirty="0">
                <a:solidFill>
                  <a:srgbClr val="1D1D20"/>
                </a:solidFill>
                <a:latin typeface="-apple-system"/>
              </a:rPr>
              <a:t>インオーダー</a:t>
            </a:r>
            <a:r>
              <a:rPr lang="ja-JP" altLang="en-US" b="0" i="0" dirty="0">
                <a:solidFill>
                  <a:srgbClr val="1D1D20"/>
                </a:solidFill>
                <a:effectLst/>
                <a:latin typeface="-apple-system"/>
              </a:rPr>
              <a:t>トラバーサル</a:t>
            </a:r>
            <a:endParaRPr lang="en-US" altLang="ja-JP" dirty="0">
              <a:solidFill>
                <a:srgbClr val="1D1D20"/>
              </a:solidFill>
              <a:latin typeface="-apple-system"/>
            </a:endParaRPr>
          </a:p>
          <a:p>
            <a:pPr lvl="2" indent="-342900">
              <a:buFont typeface="+mj-lt"/>
              <a:buAutoNum type="alphaUcParenR"/>
            </a:pPr>
            <a:r>
              <a:rPr lang="ja-JP" altLang="en-US" dirty="0">
                <a:solidFill>
                  <a:srgbClr val="1D1D20"/>
                </a:solidFill>
                <a:latin typeface="-apple-system"/>
              </a:rPr>
              <a:t>ポストオーダー</a:t>
            </a:r>
            <a:r>
              <a:rPr lang="ja-JP" altLang="en-US" b="0" i="0" dirty="0">
                <a:solidFill>
                  <a:srgbClr val="1D1D20"/>
                </a:solidFill>
                <a:effectLst/>
                <a:latin typeface="-apple-system"/>
              </a:rPr>
              <a:t>トラバーサル</a:t>
            </a:r>
            <a:endParaRPr lang="en-US" altLang="ja-JP" b="0" i="0" dirty="0">
              <a:solidFill>
                <a:srgbClr val="1D1D20"/>
              </a:solidFill>
              <a:effectLst/>
              <a:latin typeface="-apple-system"/>
            </a:endParaRPr>
          </a:p>
          <a:p>
            <a:pPr marL="0" indent="0">
              <a:buNone/>
            </a:pPr>
            <a:endParaRPr lang="en-US" altLang="ja-JP" dirty="0">
              <a:solidFill>
                <a:srgbClr val="1D1D20"/>
              </a:solidFill>
              <a:latin typeface="-apple-system"/>
            </a:endParaRPr>
          </a:p>
          <a:p>
            <a:pPr marL="0" indent="0">
              <a:buNone/>
            </a:pPr>
            <a:r>
              <a:rPr lang="ja-JP" altLang="en-US" b="0" i="0" dirty="0">
                <a:solidFill>
                  <a:srgbClr val="1D1D20"/>
                </a:solidFill>
                <a:effectLst/>
                <a:latin typeface="-apple-system"/>
              </a:rPr>
              <a:t>　探しているデータが根ルードから見てそれほど遠くないことが分かっている場合は</a:t>
            </a:r>
            <a:r>
              <a:rPr lang="ja-JP" altLang="en-US" dirty="0">
                <a:solidFill>
                  <a:srgbClr val="1D1D20"/>
                </a:solidFill>
                <a:latin typeface="-apple-system"/>
              </a:rPr>
              <a:t>①幅優先探索を、根ルードからみて遠く離れていることが分かっている場合は②深さ優先探索を使用する。</a:t>
            </a:r>
            <a:endParaRPr lang="en-US" altLang="ja-JP" dirty="0">
              <a:solidFill>
                <a:srgbClr val="1D1D20"/>
              </a:solidFill>
              <a:latin typeface="-apple-system"/>
            </a:endParaRPr>
          </a:p>
        </p:txBody>
      </p:sp>
    </p:spTree>
    <p:extLst>
      <p:ext uri="{BB962C8B-B14F-4D97-AF65-F5344CB8AC3E}">
        <p14:creationId xmlns:p14="http://schemas.microsoft.com/office/powerpoint/2010/main" val="600927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a:extLst>
              <a:ext uri="{FF2B5EF4-FFF2-40B4-BE49-F238E27FC236}">
                <a16:creationId xmlns:a16="http://schemas.microsoft.com/office/drawing/2014/main" id="{2D1E3FF4-A9F9-4F61-9374-6414C5446922}"/>
              </a:ext>
            </a:extLst>
          </p:cNvPr>
          <p:cNvSpPr/>
          <p:nvPr/>
        </p:nvSpPr>
        <p:spPr>
          <a:xfrm>
            <a:off x="457200" y="3000374"/>
            <a:ext cx="8229600" cy="340368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46BB1AD8-24A3-4A81-BD78-403FF2C738E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3" name="コンテンツ プレースホルダー 2">
            <a:extLst>
              <a:ext uri="{FF2B5EF4-FFF2-40B4-BE49-F238E27FC236}">
                <a16:creationId xmlns:a16="http://schemas.microsoft.com/office/drawing/2014/main" id="{1423590F-AA10-4199-88C3-E3491AC68B63}"/>
              </a:ext>
            </a:extLst>
          </p:cNvPr>
          <p:cNvSpPr>
            <a:spLocks noGrp="1"/>
          </p:cNvSpPr>
          <p:nvPr>
            <p:ph idx="1"/>
          </p:nvPr>
        </p:nvSpPr>
        <p:spPr/>
        <p:txBody>
          <a:bodyPr>
            <a:normAutofit/>
          </a:bodyPr>
          <a:lstStyle/>
          <a:p>
            <a:pPr>
              <a:buFont typeface="+mj-ea"/>
              <a:buAutoNum type="circleNumDbPlain"/>
            </a:pPr>
            <a:r>
              <a:rPr kumimoji="1" lang="ja-JP" altLang="en-US" sz="2000" dirty="0"/>
              <a:t>幅優先探索</a:t>
            </a:r>
            <a:r>
              <a:rPr kumimoji="1" lang="en-US" altLang="ja-JP" sz="2000" dirty="0"/>
              <a:t>(Breadth-First Traversal</a:t>
            </a:r>
            <a:r>
              <a:rPr kumimoji="1" lang="ja-JP" altLang="en-US" sz="2000" dirty="0"/>
              <a:t>：</a:t>
            </a:r>
            <a:r>
              <a:rPr kumimoji="1" lang="en-US" altLang="ja-JP" sz="2000" dirty="0"/>
              <a:t>BFS)</a:t>
            </a: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トップからボトムまで、</a:t>
            </a:r>
            <a:r>
              <a:rPr lang="en-US" altLang="ja-JP" b="0" i="0" dirty="0">
                <a:solidFill>
                  <a:srgbClr val="1D1D20"/>
                </a:solidFill>
                <a:effectLst/>
                <a:latin typeface="-apple-system"/>
              </a:rPr>
              <a:t>1</a:t>
            </a:r>
            <a:r>
              <a:rPr lang="ja-JP" altLang="en-US" b="0" i="0" dirty="0">
                <a:solidFill>
                  <a:srgbClr val="1D1D20"/>
                </a:solidFill>
                <a:effectLst/>
                <a:latin typeface="-apple-system"/>
              </a:rPr>
              <a:t>つの層で二分木を</a:t>
            </a:r>
            <a:r>
              <a:rPr lang="en-US" altLang="ja-JP" b="0" i="0" dirty="0">
                <a:solidFill>
                  <a:srgbClr val="1D1D20"/>
                </a:solidFill>
                <a:effectLst/>
                <a:latin typeface="-apple-system"/>
              </a:rPr>
              <a:t>1</a:t>
            </a:r>
            <a:r>
              <a:rPr lang="ja-JP" altLang="en-US" b="0" i="0" dirty="0">
                <a:solidFill>
                  <a:srgbClr val="1D1D20"/>
                </a:solidFill>
                <a:effectLst/>
                <a:latin typeface="-apple-system"/>
              </a:rPr>
              <a:t>層ずつ走査し、各層で左から右の順にノードにアクセスしていく。</a:t>
            </a:r>
            <a:endParaRPr lang="en-US" altLang="ja-JP" b="0" i="0" dirty="0">
              <a:solidFill>
                <a:srgbClr val="1D1D20"/>
              </a:solidFill>
              <a:effectLst/>
              <a:latin typeface="-apple-system"/>
            </a:endParaRPr>
          </a:p>
          <a:p>
            <a:pPr marL="0" indent="0">
              <a:buNone/>
            </a:pPr>
            <a:r>
              <a:rPr lang="ja-JP" altLang="en-US" b="0" i="0" dirty="0">
                <a:solidFill>
                  <a:srgbClr val="1D1D20"/>
                </a:solidFill>
                <a:effectLst/>
                <a:latin typeface="-apple-system"/>
              </a:rPr>
              <a:t>　幅優先トラバースは、通常キューによって実現される。 キューのルールは「先入れ先出し」であり、幅優先トラバーサルのルールは層ごとのプッシュ</a:t>
            </a:r>
            <a:r>
              <a:rPr lang="ja-JP" altLang="en-US" dirty="0">
                <a:solidFill>
                  <a:srgbClr val="1D1D20"/>
                </a:solidFill>
                <a:latin typeface="-apple-system"/>
              </a:rPr>
              <a:t>に相当しているため</a:t>
            </a:r>
            <a:r>
              <a:rPr lang="ja-JP" altLang="en-US" b="0" i="0" dirty="0">
                <a:solidFill>
                  <a:srgbClr val="1D1D20"/>
                </a:solidFill>
                <a:effectLst/>
                <a:latin typeface="-apple-system"/>
              </a:rPr>
              <a:t>、その背後にある考え方は一貫している。（</a:t>
            </a:r>
            <a:r>
              <a:rPr lang="en-US" altLang="ja-JP" b="0" i="0" dirty="0">
                <a:solidFill>
                  <a:srgbClr val="1D1D20"/>
                </a:solidFill>
                <a:effectLst/>
                <a:latin typeface="-apple-system"/>
              </a:rPr>
              <a:t>※</a:t>
            </a:r>
            <a:r>
              <a:rPr lang="ja-JP" altLang="en-US" b="0" i="0" dirty="0">
                <a:solidFill>
                  <a:srgbClr val="1D1D20"/>
                </a:solidFill>
                <a:effectLst/>
                <a:latin typeface="-apple-system"/>
              </a:rPr>
              <a:t>次シート参考）</a:t>
            </a:r>
            <a:endParaRPr lang="en-US" altLang="ja-JP" dirty="0">
              <a:solidFill>
                <a:srgbClr val="1D1D20"/>
              </a:solidFill>
              <a:latin typeface="-apple-system"/>
            </a:endParaRPr>
          </a:p>
        </p:txBody>
      </p:sp>
      <p:sp>
        <p:nvSpPr>
          <p:cNvPr id="60" name="正方形/長方形 59">
            <a:extLst>
              <a:ext uri="{FF2B5EF4-FFF2-40B4-BE49-F238E27FC236}">
                <a16:creationId xmlns:a16="http://schemas.microsoft.com/office/drawing/2014/main" id="{C2AAFA25-58E3-4E9E-AE85-3EAE19652E3F}"/>
              </a:ext>
            </a:extLst>
          </p:cNvPr>
          <p:cNvSpPr/>
          <p:nvPr/>
        </p:nvSpPr>
        <p:spPr>
          <a:xfrm>
            <a:off x="4653786" y="3733800"/>
            <a:ext cx="3771900" cy="219209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＜アクセス順番＞</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６</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７</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76" name="グループ化 75">
            <a:extLst>
              <a:ext uri="{FF2B5EF4-FFF2-40B4-BE49-F238E27FC236}">
                <a16:creationId xmlns:a16="http://schemas.microsoft.com/office/drawing/2014/main" id="{96452CAB-18B9-4E86-B601-541273C10EA2}"/>
              </a:ext>
            </a:extLst>
          </p:cNvPr>
          <p:cNvGrpSpPr/>
          <p:nvPr/>
        </p:nvGrpSpPr>
        <p:grpSpPr>
          <a:xfrm>
            <a:off x="1100536" y="3429000"/>
            <a:ext cx="3063536" cy="2742068"/>
            <a:chOff x="1041739" y="2671112"/>
            <a:chExt cx="3416527" cy="3052281"/>
          </a:xfrm>
        </p:grpSpPr>
        <p:grpSp>
          <p:nvGrpSpPr>
            <p:cNvPr id="4" name="グループ化 3">
              <a:extLst>
                <a:ext uri="{FF2B5EF4-FFF2-40B4-BE49-F238E27FC236}">
                  <a16:creationId xmlns:a16="http://schemas.microsoft.com/office/drawing/2014/main" id="{9EC223DB-720A-4556-8192-D33F66457F76}"/>
                </a:ext>
              </a:extLst>
            </p:cNvPr>
            <p:cNvGrpSpPr/>
            <p:nvPr/>
          </p:nvGrpSpPr>
          <p:grpSpPr>
            <a:xfrm>
              <a:off x="1041739" y="2671112"/>
              <a:ext cx="3416527" cy="2975742"/>
              <a:chOff x="1374814" y="3411218"/>
              <a:chExt cx="2556049" cy="2288474"/>
            </a:xfrm>
          </p:grpSpPr>
          <p:sp>
            <p:nvSpPr>
              <p:cNvPr id="5" name="楕円 4">
                <a:extLst>
                  <a:ext uri="{FF2B5EF4-FFF2-40B4-BE49-F238E27FC236}">
                    <a16:creationId xmlns:a16="http://schemas.microsoft.com/office/drawing/2014/main" id="{0F063C21-23F2-4F2B-842E-BED0E02A54D6}"/>
                  </a:ext>
                </a:extLst>
              </p:cNvPr>
              <p:cNvSpPr/>
              <p:nvPr/>
            </p:nvSpPr>
            <p:spPr>
              <a:xfrm>
                <a:off x="2341942" y="341121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6" name="楕円 5">
                <a:extLst>
                  <a:ext uri="{FF2B5EF4-FFF2-40B4-BE49-F238E27FC236}">
                    <a16:creationId xmlns:a16="http://schemas.microsoft.com/office/drawing/2014/main" id="{87885150-69BB-4C2A-ACE1-A3C8E0CB532C}"/>
                  </a:ext>
                </a:extLst>
              </p:cNvPr>
              <p:cNvSpPr/>
              <p:nvPr/>
            </p:nvSpPr>
            <p:spPr>
              <a:xfrm>
                <a:off x="1727897" y="430827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AF29E10E-21A8-4976-B584-74CB072827DF}"/>
                  </a:ext>
                </a:extLst>
              </p:cNvPr>
              <p:cNvSpPr/>
              <p:nvPr/>
            </p:nvSpPr>
            <p:spPr>
              <a:xfrm>
                <a:off x="2100160" y="5193551"/>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8" name="楕円 7">
                <a:extLst>
                  <a:ext uri="{FF2B5EF4-FFF2-40B4-BE49-F238E27FC236}">
                    <a16:creationId xmlns:a16="http://schemas.microsoft.com/office/drawing/2014/main" id="{EC470F1D-1BDD-40D9-8A5E-19F808CC2204}"/>
                  </a:ext>
                </a:extLst>
              </p:cNvPr>
              <p:cNvSpPr/>
              <p:nvPr/>
            </p:nvSpPr>
            <p:spPr>
              <a:xfrm>
                <a:off x="1374814" y="520608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9" name="楕円 8">
                <a:extLst>
                  <a:ext uri="{FF2B5EF4-FFF2-40B4-BE49-F238E27FC236}">
                    <a16:creationId xmlns:a16="http://schemas.microsoft.com/office/drawing/2014/main" id="{9C5184C7-2F59-4B1A-A7AF-177E07D8EFB5}"/>
                  </a:ext>
                </a:extLst>
              </p:cNvPr>
              <p:cNvSpPr/>
              <p:nvPr/>
            </p:nvSpPr>
            <p:spPr>
              <a:xfrm>
                <a:off x="3015298" y="430827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0" name="楕円 9">
                <a:extLst>
                  <a:ext uri="{FF2B5EF4-FFF2-40B4-BE49-F238E27FC236}">
                    <a16:creationId xmlns:a16="http://schemas.microsoft.com/office/drawing/2014/main" id="{7185F5AE-D933-40A4-A90A-432F8E0207B4}"/>
                  </a:ext>
                </a:extLst>
              </p:cNvPr>
              <p:cNvSpPr/>
              <p:nvPr/>
            </p:nvSpPr>
            <p:spPr>
              <a:xfrm>
                <a:off x="3447299" y="519084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11" name="楕円 10">
                <a:extLst>
                  <a:ext uri="{FF2B5EF4-FFF2-40B4-BE49-F238E27FC236}">
                    <a16:creationId xmlns:a16="http://schemas.microsoft.com/office/drawing/2014/main" id="{51545EC6-7816-49B5-BBB7-CDF786A6B332}"/>
                  </a:ext>
                </a:extLst>
              </p:cNvPr>
              <p:cNvSpPr/>
              <p:nvPr/>
            </p:nvSpPr>
            <p:spPr>
              <a:xfrm>
                <a:off x="2758709" y="5193550"/>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cxnSp>
            <p:nvCxnSpPr>
              <p:cNvPr id="12" name="直線矢印コネクタ 11">
                <a:extLst>
                  <a:ext uri="{FF2B5EF4-FFF2-40B4-BE49-F238E27FC236}">
                    <a16:creationId xmlns:a16="http://schemas.microsoft.com/office/drawing/2014/main" id="{669A1E1C-618A-42C0-A2FB-D743EA824F86}"/>
                  </a:ext>
                </a:extLst>
              </p:cNvPr>
              <p:cNvCxnSpPr>
                <a:cxnSpLocks/>
                <a:stCxn id="5" idx="3"/>
                <a:endCxn id="6" idx="0"/>
              </p:cNvCxnSpPr>
              <p:nvPr/>
            </p:nvCxnSpPr>
            <p:spPr>
              <a:xfrm flipH="1">
                <a:off x="1969679" y="3832538"/>
                <a:ext cx="443079" cy="47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3234112E-97C4-4118-B9E6-AE81B9B60557}"/>
                  </a:ext>
                </a:extLst>
              </p:cNvPr>
              <p:cNvCxnSpPr>
                <a:cxnSpLocks/>
                <a:stCxn id="5" idx="5"/>
                <a:endCxn id="9" idx="0"/>
              </p:cNvCxnSpPr>
              <p:nvPr/>
            </p:nvCxnSpPr>
            <p:spPr>
              <a:xfrm>
                <a:off x="2754690" y="3832538"/>
                <a:ext cx="502390" cy="47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3D4B839-A1DB-4690-9296-0FEAA8D8746C}"/>
                  </a:ext>
                </a:extLst>
              </p:cNvPr>
              <p:cNvCxnSpPr>
                <a:cxnSpLocks/>
                <a:stCxn id="6" idx="3"/>
                <a:endCxn id="8" idx="0"/>
              </p:cNvCxnSpPr>
              <p:nvPr/>
            </p:nvCxnSpPr>
            <p:spPr>
              <a:xfrm flipH="1">
                <a:off x="1616596" y="4729595"/>
                <a:ext cx="182117" cy="47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05A593B2-0130-45A0-8871-C4E69EBC5973}"/>
                  </a:ext>
                </a:extLst>
              </p:cNvPr>
              <p:cNvCxnSpPr>
                <a:cxnSpLocks/>
                <a:stCxn id="6" idx="5"/>
                <a:endCxn id="7" idx="0"/>
              </p:cNvCxnSpPr>
              <p:nvPr/>
            </p:nvCxnSpPr>
            <p:spPr>
              <a:xfrm>
                <a:off x="2140645" y="4729595"/>
                <a:ext cx="201297" cy="46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7F8C058-BEAF-4538-941B-479CF31924DD}"/>
                  </a:ext>
                </a:extLst>
              </p:cNvPr>
              <p:cNvCxnSpPr>
                <a:cxnSpLocks/>
                <a:stCxn id="9" idx="5"/>
                <a:endCxn id="10" idx="0"/>
              </p:cNvCxnSpPr>
              <p:nvPr/>
            </p:nvCxnSpPr>
            <p:spPr>
              <a:xfrm>
                <a:off x="3428046" y="4729596"/>
                <a:ext cx="261035" cy="46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6EC76BC-F259-4B34-8B96-F6EE1F8FCA06}"/>
                  </a:ext>
                </a:extLst>
              </p:cNvPr>
              <p:cNvCxnSpPr>
                <a:cxnSpLocks/>
                <a:stCxn id="9" idx="3"/>
                <a:endCxn id="11" idx="0"/>
              </p:cNvCxnSpPr>
              <p:nvPr/>
            </p:nvCxnSpPr>
            <p:spPr>
              <a:xfrm flipH="1">
                <a:off x="3000492" y="4729596"/>
                <a:ext cx="85623" cy="463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8425ACAD-3BC1-40C3-9F19-8C78C113802C}"/>
                </a:ext>
              </a:extLst>
            </p:cNvPr>
            <p:cNvCxnSpPr>
              <a:cxnSpLocks/>
              <a:stCxn id="5" idx="4"/>
              <a:endCxn id="6" idx="4"/>
            </p:cNvCxnSpPr>
            <p:nvPr/>
          </p:nvCxnSpPr>
          <p:spPr>
            <a:xfrm flipH="1">
              <a:off x="1836862" y="3312958"/>
              <a:ext cx="820760" cy="1166459"/>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0" name="直線コネクタ 19">
              <a:extLst>
                <a:ext uri="{FF2B5EF4-FFF2-40B4-BE49-F238E27FC236}">
                  <a16:creationId xmlns:a16="http://schemas.microsoft.com/office/drawing/2014/main" id="{773DD477-B5D5-48E7-8F20-0F96001A1C5D}"/>
                </a:ext>
              </a:extLst>
            </p:cNvPr>
            <p:cNvCxnSpPr>
              <a:cxnSpLocks/>
              <a:stCxn id="9" idx="4"/>
              <a:endCxn id="6" idx="4"/>
            </p:cNvCxnSpPr>
            <p:nvPr/>
          </p:nvCxnSpPr>
          <p:spPr>
            <a:xfrm flipH="1" flipV="1">
              <a:off x="1836862" y="4479417"/>
              <a:ext cx="1720797" cy="1"/>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3" name="直線コネクタ 22">
              <a:extLst>
                <a:ext uri="{FF2B5EF4-FFF2-40B4-BE49-F238E27FC236}">
                  <a16:creationId xmlns:a16="http://schemas.microsoft.com/office/drawing/2014/main" id="{0619F184-213E-48AA-B960-E6D82B210AD0}"/>
                </a:ext>
              </a:extLst>
            </p:cNvPr>
            <p:cNvCxnSpPr>
              <a:cxnSpLocks/>
              <a:stCxn id="8" idx="4"/>
              <a:endCxn id="9" idx="4"/>
            </p:cNvCxnSpPr>
            <p:nvPr/>
          </p:nvCxnSpPr>
          <p:spPr>
            <a:xfrm flipV="1">
              <a:off x="1364916" y="4479418"/>
              <a:ext cx="2192743" cy="1167436"/>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7" name="直線コネクタ 26">
              <a:extLst>
                <a:ext uri="{FF2B5EF4-FFF2-40B4-BE49-F238E27FC236}">
                  <a16:creationId xmlns:a16="http://schemas.microsoft.com/office/drawing/2014/main" id="{A1AC37B6-1912-4846-9C36-0CE0EC2138FF}"/>
                </a:ext>
              </a:extLst>
            </p:cNvPr>
            <p:cNvCxnSpPr>
              <a:cxnSpLocks/>
              <a:stCxn id="8" idx="4"/>
              <a:endCxn id="7" idx="4"/>
            </p:cNvCxnSpPr>
            <p:nvPr/>
          </p:nvCxnSpPr>
          <p:spPr>
            <a:xfrm flipV="1">
              <a:off x="1364916" y="5630556"/>
              <a:ext cx="969529" cy="16298"/>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3" name="直線コネクタ 32">
              <a:extLst>
                <a:ext uri="{FF2B5EF4-FFF2-40B4-BE49-F238E27FC236}">
                  <a16:creationId xmlns:a16="http://schemas.microsoft.com/office/drawing/2014/main" id="{059E0153-8126-419E-A34F-1AE1FCE6F516}"/>
                </a:ext>
              </a:extLst>
            </p:cNvPr>
            <p:cNvCxnSpPr>
              <a:cxnSpLocks/>
              <a:stCxn id="7" idx="4"/>
              <a:endCxn id="11" idx="4"/>
            </p:cNvCxnSpPr>
            <p:nvPr/>
          </p:nvCxnSpPr>
          <p:spPr>
            <a:xfrm flipV="1">
              <a:off x="2334445" y="5630555"/>
              <a:ext cx="880246" cy="1"/>
            </a:xfrm>
            <a:prstGeom prst="line">
              <a:avLst/>
            </a:prstGeom>
            <a:ln/>
          </p:spPr>
          <p:style>
            <a:lnRef idx="3">
              <a:schemeClr val="accent4"/>
            </a:lnRef>
            <a:fillRef idx="0">
              <a:schemeClr val="accent4"/>
            </a:fillRef>
            <a:effectRef idx="2">
              <a:schemeClr val="accent4"/>
            </a:effectRef>
            <a:fontRef idx="minor">
              <a:schemeClr val="tx1"/>
            </a:fontRef>
          </p:style>
        </p:cxnSp>
        <p:sp>
          <p:nvSpPr>
            <p:cNvPr id="44" name="楕円 43">
              <a:extLst>
                <a:ext uri="{FF2B5EF4-FFF2-40B4-BE49-F238E27FC236}">
                  <a16:creationId xmlns:a16="http://schemas.microsoft.com/office/drawing/2014/main" id="{54AAEB3E-59A8-4C1E-94BA-60A024134D06}"/>
                </a:ext>
              </a:extLst>
            </p:cNvPr>
            <p:cNvSpPr/>
            <p:nvPr/>
          </p:nvSpPr>
          <p:spPr>
            <a:xfrm>
              <a:off x="1284810" y="5548217"/>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楕円 47">
              <a:extLst>
                <a:ext uri="{FF2B5EF4-FFF2-40B4-BE49-F238E27FC236}">
                  <a16:creationId xmlns:a16="http://schemas.microsoft.com/office/drawing/2014/main" id="{5D97A2AB-63E6-40A2-8F9F-F5298E281630}"/>
                </a:ext>
              </a:extLst>
            </p:cNvPr>
            <p:cNvSpPr/>
            <p:nvPr/>
          </p:nvSpPr>
          <p:spPr>
            <a:xfrm>
              <a:off x="2252289" y="5521079"/>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楕円 50">
              <a:extLst>
                <a:ext uri="{FF2B5EF4-FFF2-40B4-BE49-F238E27FC236}">
                  <a16:creationId xmlns:a16="http://schemas.microsoft.com/office/drawing/2014/main" id="{35DD8276-C327-404F-B966-60E103371A01}"/>
                </a:ext>
              </a:extLst>
            </p:cNvPr>
            <p:cNvSpPr/>
            <p:nvPr/>
          </p:nvSpPr>
          <p:spPr>
            <a:xfrm>
              <a:off x="2593468" y="3209072"/>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楕円 51">
              <a:extLst>
                <a:ext uri="{FF2B5EF4-FFF2-40B4-BE49-F238E27FC236}">
                  <a16:creationId xmlns:a16="http://schemas.microsoft.com/office/drawing/2014/main" id="{29B9A98C-FB1D-4E66-8F96-7B612CFF9CB4}"/>
                </a:ext>
              </a:extLst>
            </p:cNvPr>
            <p:cNvSpPr/>
            <p:nvPr/>
          </p:nvSpPr>
          <p:spPr>
            <a:xfrm>
              <a:off x="3472474" y="4385420"/>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楕円 52">
              <a:extLst>
                <a:ext uri="{FF2B5EF4-FFF2-40B4-BE49-F238E27FC236}">
                  <a16:creationId xmlns:a16="http://schemas.microsoft.com/office/drawing/2014/main" id="{5AFF78DB-6604-43C9-BDB5-6BDE90117D90}"/>
                </a:ext>
              </a:extLst>
            </p:cNvPr>
            <p:cNvSpPr/>
            <p:nvPr/>
          </p:nvSpPr>
          <p:spPr>
            <a:xfrm>
              <a:off x="1762573" y="4391830"/>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2" name="直線矢印コネクタ 61">
              <a:extLst>
                <a:ext uri="{FF2B5EF4-FFF2-40B4-BE49-F238E27FC236}">
                  <a16:creationId xmlns:a16="http://schemas.microsoft.com/office/drawing/2014/main" id="{CD4193FF-A02A-4BDE-B42C-59B789E23978}"/>
                </a:ext>
              </a:extLst>
            </p:cNvPr>
            <p:cNvCxnSpPr>
              <a:cxnSpLocks/>
              <a:stCxn id="11" idx="4"/>
              <a:endCxn id="10" idx="4"/>
            </p:cNvCxnSpPr>
            <p:nvPr/>
          </p:nvCxnSpPr>
          <p:spPr>
            <a:xfrm flipV="1">
              <a:off x="3214691" y="5627041"/>
              <a:ext cx="920399" cy="3514"/>
            </a:xfrm>
            <a:prstGeom prst="straightConnector1">
              <a:avLst/>
            </a:prstGeom>
            <a:ln>
              <a:tailEnd type="triangle" w="lg" len="lg"/>
            </a:ln>
          </p:spPr>
          <p:style>
            <a:lnRef idx="3">
              <a:schemeClr val="accent4"/>
            </a:lnRef>
            <a:fillRef idx="0">
              <a:schemeClr val="accent4"/>
            </a:fillRef>
            <a:effectRef idx="2">
              <a:schemeClr val="accent4"/>
            </a:effectRef>
            <a:fontRef idx="minor">
              <a:schemeClr val="tx1"/>
            </a:fontRef>
          </p:style>
        </p:cxnSp>
        <p:sp>
          <p:nvSpPr>
            <p:cNvPr id="49" name="楕円 48">
              <a:extLst>
                <a:ext uri="{FF2B5EF4-FFF2-40B4-BE49-F238E27FC236}">
                  <a16:creationId xmlns:a16="http://schemas.microsoft.com/office/drawing/2014/main" id="{F66117AD-9FC7-466C-B42B-C95D0811085E}"/>
                </a:ext>
              </a:extLst>
            </p:cNvPr>
            <p:cNvSpPr/>
            <p:nvPr/>
          </p:nvSpPr>
          <p:spPr>
            <a:xfrm>
              <a:off x="3134867" y="5536559"/>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楕円 49">
              <a:extLst>
                <a:ext uri="{FF2B5EF4-FFF2-40B4-BE49-F238E27FC236}">
                  <a16:creationId xmlns:a16="http://schemas.microsoft.com/office/drawing/2014/main" id="{68C9528B-C1EC-4FEE-809C-F2731E48C07C}"/>
                </a:ext>
              </a:extLst>
            </p:cNvPr>
            <p:cNvSpPr/>
            <p:nvPr/>
          </p:nvSpPr>
          <p:spPr>
            <a:xfrm>
              <a:off x="4055960" y="5528015"/>
              <a:ext cx="164309" cy="175176"/>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78" name="テキスト ボックス 77">
            <a:extLst>
              <a:ext uri="{FF2B5EF4-FFF2-40B4-BE49-F238E27FC236}">
                <a16:creationId xmlns:a16="http://schemas.microsoft.com/office/drawing/2014/main" id="{1AE299FD-BDB5-4697-98FF-836C3CF39023}"/>
              </a:ext>
            </a:extLst>
          </p:cNvPr>
          <p:cNvSpPr txBox="1"/>
          <p:nvPr/>
        </p:nvSpPr>
        <p:spPr>
          <a:xfrm>
            <a:off x="800221" y="3363416"/>
            <a:ext cx="1338828" cy="369332"/>
          </a:xfrm>
          <a:prstGeom prst="rect">
            <a:avLst/>
          </a:prstGeom>
          <a:noFill/>
        </p:spPr>
        <p:txBody>
          <a:bodyPr wrap="none" rtlCol="0">
            <a:spAutoFit/>
          </a:bodyPr>
          <a:lstStyle/>
          <a:p>
            <a:r>
              <a:rPr kumimoji="1" lang="ja-JP" altLang="en-US" dirty="0"/>
              <a:t>幅優先走査</a:t>
            </a:r>
          </a:p>
        </p:txBody>
      </p:sp>
      <p:cxnSp>
        <p:nvCxnSpPr>
          <p:cNvPr id="80" name="直線コネクタ 79">
            <a:extLst>
              <a:ext uri="{FF2B5EF4-FFF2-40B4-BE49-F238E27FC236}">
                <a16:creationId xmlns:a16="http://schemas.microsoft.com/office/drawing/2014/main" id="{CD3CEDBB-F489-47BB-8FAE-F369848C7611}"/>
              </a:ext>
            </a:extLst>
          </p:cNvPr>
          <p:cNvCxnSpPr>
            <a:cxnSpLocks/>
          </p:cNvCxnSpPr>
          <p:nvPr/>
        </p:nvCxnSpPr>
        <p:spPr>
          <a:xfrm>
            <a:off x="1465826" y="3743669"/>
            <a:ext cx="720188" cy="7332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610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FE2ED-33D5-4E6F-AF06-77ED7095F9D4}"/>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4" name="正方形/長方形 3">
            <a:extLst>
              <a:ext uri="{FF2B5EF4-FFF2-40B4-BE49-F238E27FC236}">
                <a16:creationId xmlns:a16="http://schemas.microsoft.com/office/drawing/2014/main" id="{2CC916F5-5F24-4192-BDCA-ADDE01099476}"/>
              </a:ext>
            </a:extLst>
          </p:cNvPr>
          <p:cNvSpPr/>
          <p:nvPr/>
        </p:nvSpPr>
        <p:spPr>
          <a:xfrm>
            <a:off x="691800" y="1171575"/>
            <a:ext cx="7760400" cy="497205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幅優先探索</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(Breadth-First Traversal</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BFS)</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hierOrder</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キューを初期化し、根ノードを追加</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queue = [root];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リストを初期化してシーケンストラバーサルを保存</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list =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while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node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queue.shift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キューのデータ取り出し</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ノードを保存</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左の子ノードのキューへの登録</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queue.push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右の子ノードのキューへの登録</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list;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6123200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BDA10B-8512-4FBC-8C0C-99CC85D7175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3" name="コンテンツ プレースホルダー 2">
            <a:extLst>
              <a:ext uri="{FF2B5EF4-FFF2-40B4-BE49-F238E27FC236}">
                <a16:creationId xmlns:a16="http://schemas.microsoft.com/office/drawing/2014/main" id="{75133627-EF75-4AF2-AAD1-D8EF8D588F50}"/>
              </a:ext>
            </a:extLst>
          </p:cNvPr>
          <p:cNvSpPr>
            <a:spLocks noGrp="1"/>
          </p:cNvSpPr>
          <p:nvPr>
            <p:ph idx="1"/>
          </p:nvPr>
        </p:nvSpPr>
        <p:spPr/>
        <p:txBody>
          <a:bodyPr/>
          <a:lstStyle/>
          <a:p>
            <a:pPr>
              <a:buFont typeface="+mj-ea"/>
              <a:buAutoNum type="circleNumDbPlain" startAt="2"/>
            </a:pPr>
            <a:r>
              <a:rPr kumimoji="1" lang="ja-JP" altLang="en-US" sz="2000" dirty="0"/>
              <a:t>深さ優先探索</a:t>
            </a:r>
            <a:r>
              <a:rPr kumimoji="1" lang="en-US" altLang="ja-JP" sz="2000" dirty="0"/>
              <a:t>(Depth−First Traversal</a:t>
            </a:r>
            <a:r>
              <a:rPr kumimoji="1" lang="ja-JP" altLang="en-US" sz="2000" dirty="0"/>
              <a:t>：</a:t>
            </a:r>
            <a:r>
              <a:rPr kumimoji="1" lang="en-US" altLang="ja-JP" sz="2000" dirty="0"/>
              <a:t>DFS)</a:t>
            </a:r>
          </a:p>
          <a:p>
            <a:pPr marL="0" indent="0">
              <a:buNone/>
            </a:pPr>
            <a:r>
              <a:rPr lang="ja-JP" altLang="en-US" sz="2000" dirty="0"/>
              <a:t>　二分木</a:t>
            </a:r>
            <a:r>
              <a:rPr lang="ja-JP" altLang="en-US" dirty="0"/>
              <a:t>の周囲を、</a:t>
            </a:r>
            <a:r>
              <a:rPr lang="ja-JP" altLang="en-US" b="0" i="0" dirty="0">
                <a:solidFill>
                  <a:srgbClr val="1D1D20"/>
                </a:solidFill>
                <a:effectLst/>
                <a:latin typeface="-apple-system"/>
              </a:rPr>
              <a:t>各ノードの３つの位置に対応するノード</a:t>
            </a:r>
            <a:r>
              <a:rPr lang="ja-JP" altLang="en-US" dirty="0">
                <a:solidFill>
                  <a:srgbClr val="1D1D20"/>
                </a:solidFill>
                <a:latin typeface="-apple-system"/>
              </a:rPr>
              <a:t>に沿って以下の</a:t>
            </a:r>
            <a:r>
              <a:rPr lang="ja-JP" altLang="en-US" b="0" i="0" dirty="0">
                <a:solidFill>
                  <a:srgbClr val="1D1D20"/>
                </a:solidFill>
                <a:effectLst/>
                <a:latin typeface="-apple-system"/>
              </a:rPr>
              <a:t>３つのルートで巡回していく。</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a:t>
            </a:r>
            <a:r>
              <a:rPr lang="en-US" altLang="ja-JP" dirty="0">
                <a:solidFill>
                  <a:srgbClr val="1D1D20"/>
                </a:solidFill>
                <a:latin typeface="-apple-system"/>
              </a:rPr>
              <a:t>※</a:t>
            </a:r>
            <a:r>
              <a:rPr lang="ja-JP" altLang="en-US" dirty="0">
                <a:solidFill>
                  <a:srgbClr val="1D1D20"/>
                </a:solidFill>
                <a:latin typeface="-apple-system"/>
              </a:rPr>
              <a:t>次シート参考）</a:t>
            </a:r>
            <a:endParaRPr lang="en-US" altLang="ja-JP" b="0" i="0" dirty="0">
              <a:solidFill>
                <a:srgbClr val="1D1D20"/>
              </a:solidFill>
              <a:effectLst/>
              <a:latin typeface="-apple-system"/>
            </a:endParaRPr>
          </a:p>
        </p:txBody>
      </p:sp>
      <p:grpSp>
        <p:nvGrpSpPr>
          <p:cNvPr id="32" name="グループ化 31">
            <a:extLst>
              <a:ext uri="{FF2B5EF4-FFF2-40B4-BE49-F238E27FC236}">
                <a16:creationId xmlns:a16="http://schemas.microsoft.com/office/drawing/2014/main" id="{7A3C353F-1B27-495D-8FE1-0BCDCA27B125}"/>
              </a:ext>
            </a:extLst>
          </p:cNvPr>
          <p:cNvGrpSpPr/>
          <p:nvPr/>
        </p:nvGrpSpPr>
        <p:grpSpPr>
          <a:xfrm>
            <a:off x="288131" y="2771775"/>
            <a:ext cx="8567737" cy="3697287"/>
            <a:chOff x="333447" y="2886075"/>
            <a:chExt cx="8567737" cy="3697287"/>
          </a:xfrm>
        </p:grpSpPr>
        <p:sp>
          <p:nvSpPr>
            <p:cNvPr id="33" name="正方形/長方形 32">
              <a:extLst>
                <a:ext uri="{FF2B5EF4-FFF2-40B4-BE49-F238E27FC236}">
                  <a16:creationId xmlns:a16="http://schemas.microsoft.com/office/drawing/2014/main" id="{C503B968-1428-46BF-9FCB-F3671E9D2088}"/>
                </a:ext>
              </a:extLst>
            </p:cNvPr>
            <p:cNvSpPr/>
            <p:nvPr/>
          </p:nvSpPr>
          <p:spPr>
            <a:xfrm>
              <a:off x="333447" y="2886075"/>
              <a:ext cx="8567737" cy="36972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4" name="グループ化 33">
              <a:extLst>
                <a:ext uri="{FF2B5EF4-FFF2-40B4-BE49-F238E27FC236}">
                  <a16:creationId xmlns:a16="http://schemas.microsoft.com/office/drawing/2014/main" id="{4EDD35E5-7F55-41AC-9C0B-9B7A484B039A}"/>
                </a:ext>
              </a:extLst>
            </p:cNvPr>
            <p:cNvGrpSpPr/>
            <p:nvPr/>
          </p:nvGrpSpPr>
          <p:grpSpPr>
            <a:xfrm>
              <a:off x="4288935" y="3395477"/>
              <a:ext cx="4497877" cy="3038744"/>
              <a:chOff x="2731598" y="2584955"/>
              <a:chExt cx="5972230" cy="3920890"/>
            </a:xfrm>
          </p:grpSpPr>
          <p:grpSp>
            <p:nvGrpSpPr>
              <p:cNvPr id="36" name="グループ化 35">
                <a:extLst>
                  <a:ext uri="{FF2B5EF4-FFF2-40B4-BE49-F238E27FC236}">
                    <a16:creationId xmlns:a16="http://schemas.microsoft.com/office/drawing/2014/main" id="{4FA93920-0FF5-45BD-B191-0613EC31531B}"/>
                  </a:ext>
                </a:extLst>
              </p:cNvPr>
              <p:cNvGrpSpPr/>
              <p:nvPr/>
            </p:nvGrpSpPr>
            <p:grpSpPr>
              <a:xfrm>
                <a:off x="2731598" y="2584955"/>
                <a:ext cx="5972230" cy="3920890"/>
                <a:chOff x="668648" y="1364849"/>
                <a:chExt cx="7908267" cy="5117341"/>
              </a:xfrm>
            </p:grpSpPr>
            <p:grpSp>
              <p:nvGrpSpPr>
                <p:cNvPr id="58" name="グループ化 57">
                  <a:extLst>
                    <a:ext uri="{FF2B5EF4-FFF2-40B4-BE49-F238E27FC236}">
                      <a16:creationId xmlns:a16="http://schemas.microsoft.com/office/drawing/2014/main" id="{6C1422B6-57B3-4B94-AA8B-C9D1C9783820}"/>
                    </a:ext>
                  </a:extLst>
                </p:cNvPr>
                <p:cNvGrpSpPr/>
                <p:nvPr/>
              </p:nvGrpSpPr>
              <p:grpSpPr>
                <a:xfrm>
                  <a:off x="1246014" y="1574106"/>
                  <a:ext cx="6651972" cy="4247069"/>
                  <a:chOff x="885274" y="3411218"/>
                  <a:chExt cx="3639591" cy="2315605"/>
                </a:xfrm>
              </p:grpSpPr>
              <p:sp>
                <p:nvSpPr>
                  <p:cNvPr id="71" name="楕円 70">
                    <a:extLst>
                      <a:ext uri="{FF2B5EF4-FFF2-40B4-BE49-F238E27FC236}">
                        <a16:creationId xmlns:a16="http://schemas.microsoft.com/office/drawing/2014/main" id="{A3787F68-53DD-417E-ADCC-6019F337163A}"/>
                      </a:ext>
                    </a:extLst>
                  </p:cNvPr>
                  <p:cNvSpPr/>
                  <p:nvPr/>
                </p:nvSpPr>
                <p:spPr>
                  <a:xfrm>
                    <a:off x="2341942" y="3411218"/>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72" name="楕円 71">
                    <a:extLst>
                      <a:ext uri="{FF2B5EF4-FFF2-40B4-BE49-F238E27FC236}">
                        <a16:creationId xmlns:a16="http://schemas.microsoft.com/office/drawing/2014/main" id="{594F46A2-3C89-4AB0-80FC-AA88A172C572}"/>
                      </a:ext>
                    </a:extLst>
                  </p:cNvPr>
                  <p:cNvSpPr/>
                  <p:nvPr/>
                </p:nvSpPr>
                <p:spPr>
                  <a:xfrm>
                    <a:off x="1727897" y="4308275"/>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楕円 72">
                    <a:extLst>
                      <a:ext uri="{FF2B5EF4-FFF2-40B4-BE49-F238E27FC236}">
                        <a16:creationId xmlns:a16="http://schemas.microsoft.com/office/drawing/2014/main" id="{5E0E9F01-512D-4B17-A2E0-253BB0D98FF5}"/>
                      </a:ext>
                    </a:extLst>
                  </p:cNvPr>
                  <p:cNvSpPr/>
                  <p:nvPr/>
                </p:nvSpPr>
                <p:spPr>
                  <a:xfrm>
                    <a:off x="1928494"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74" name="楕円 73">
                    <a:extLst>
                      <a:ext uri="{FF2B5EF4-FFF2-40B4-BE49-F238E27FC236}">
                        <a16:creationId xmlns:a16="http://schemas.microsoft.com/office/drawing/2014/main" id="{A3785115-5D05-4CFC-A297-6042458DF789}"/>
                      </a:ext>
                    </a:extLst>
                  </p:cNvPr>
                  <p:cNvSpPr/>
                  <p:nvPr/>
                </p:nvSpPr>
                <p:spPr>
                  <a:xfrm>
                    <a:off x="885274"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75" name="楕円 74">
                    <a:extLst>
                      <a:ext uri="{FF2B5EF4-FFF2-40B4-BE49-F238E27FC236}">
                        <a16:creationId xmlns:a16="http://schemas.microsoft.com/office/drawing/2014/main" id="{5F614C47-6C39-4056-A696-DC8697205081}"/>
                      </a:ext>
                    </a:extLst>
                  </p:cNvPr>
                  <p:cNvSpPr/>
                  <p:nvPr/>
                </p:nvSpPr>
                <p:spPr>
                  <a:xfrm>
                    <a:off x="3015298" y="430827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76" name="楕円 75">
                    <a:extLst>
                      <a:ext uri="{FF2B5EF4-FFF2-40B4-BE49-F238E27FC236}">
                        <a16:creationId xmlns:a16="http://schemas.microsoft.com/office/drawing/2014/main" id="{9DBF10A5-9E2C-422B-A79F-3C76C97EAE80}"/>
                      </a:ext>
                    </a:extLst>
                  </p:cNvPr>
                  <p:cNvSpPr/>
                  <p:nvPr/>
                </p:nvSpPr>
                <p:spPr>
                  <a:xfrm>
                    <a:off x="4041301"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７</a:t>
                    </a:r>
                  </a:p>
                </p:txBody>
              </p:sp>
              <p:sp>
                <p:nvSpPr>
                  <p:cNvPr id="77" name="楕円 76">
                    <a:extLst>
                      <a:ext uri="{FF2B5EF4-FFF2-40B4-BE49-F238E27FC236}">
                        <a16:creationId xmlns:a16="http://schemas.microsoft.com/office/drawing/2014/main" id="{8C56FEE5-4576-4530-BCB5-8D1C9AAED051}"/>
                      </a:ext>
                    </a:extLst>
                  </p:cNvPr>
                  <p:cNvSpPr/>
                  <p:nvPr/>
                </p:nvSpPr>
                <p:spPr>
                  <a:xfrm>
                    <a:off x="2962056" y="5233216"/>
                    <a:ext cx="483564" cy="49360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６</a:t>
                    </a:r>
                  </a:p>
                </p:txBody>
              </p:sp>
              <p:cxnSp>
                <p:nvCxnSpPr>
                  <p:cNvPr id="78" name="直線矢印コネクタ 77">
                    <a:extLst>
                      <a:ext uri="{FF2B5EF4-FFF2-40B4-BE49-F238E27FC236}">
                        <a16:creationId xmlns:a16="http://schemas.microsoft.com/office/drawing/2014/main" id="{4FCBB7D8-B971-4645-85C8-8622C3AC2D64}"/>
                      </a:ext>
                    </a:extLst>
                  </p:cNvPr>
                  <p:cNvCxnSpPr>
                    <a:cxnSpLocks/>
                    <a:stCxn id="71" idx="3"/>
                    <a:endCxn id="72" idx="0"/>
                  </p:cNvCxnSpPr>
                  <p:nvPr/>
                </p:nvCxnSpPr>
                <p:spPr>
                  <a:xfrm flipH="1">
                    <a:off x="1969679" y="3832538"/>
                    <a:ext cx="443079" cy="47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69FBD707-B864-4102-819D-53944E2EE544}"/>
                      </a:ext>
                    </a:extLst>
                  </p:cNvPr>
                  <p:cNvCxnSpPr>
                    <a:cxnSpLocks/>
                    <a:stCxn id="71" idx="5"/>
                    <a:endCxn id="75" idx="0"/>
                  </p:cNvCxnSpPr>
                  <p:nvPr/>
                </p:nvCxnSpPr>
                <p:spPr>
                  <a:xfrm>
                    <a:off x="2754690" y="3832538"/>
                    <a:ext cx="502390" cy="47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4A6F5B4B-DB58-4DF5-8503-100100F7451C}"/>
                      </a:ext>
                    </a:extLst>
                  </p:cNvPr>
                  <p:cNvCxnSpPr>
                    <a:cxnSpLocks/>
                    <a:stCxn id="72" idx="3"/>
                    <a:endCxn id="74" idx="0"/>
                  </p:cNvCxnSpPr>
                  <p:nvPr/>
                </p:nvCxnSpPr>
                <p:spPr>
                  <a:xfrm flipH="1">
                    <a:off x="1127056" y="4729595"/>
                    <a:ext cx="671657" cy="50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D49CE6FF-6B70-4830-AEF9-7F3680B0733A}"/>
                      </a:ext>
                    </a:extLst>
                  </p:cNvPr>
                  <p:cNvCxnSpPr>
                    <a:cxnSpLocks/>
                    <a:stCxn id="72" idx="5"/>
                    <a:endCxn id="73" idx="0"/>
                  </p:cNvCxnSpPr>
                  <p:nvPr/>
                </p:nvCxnSpPr>
                <p:spPr>
                  <a:xfrm>
                    <a:off x="2140645" y="4729595"/>
                    <a:ext cx="29631" cy="50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5C390E2D-C72D-4404-A564-BFF71D7316AE}"/>
                      </a:ext>
                    </a:extLst>
                  </p:cNvPr>
                  <p:cNvCxnSpPr>
                    <a:cxnSpLocks/>
                    <a:stCxn id="75" idx="5"/>
                    <a:endCxn id="76" idx="0"/>
                  </p:cNvCxnSpPr>
                  <p:nvPr/>
                </p:nvCxnSpPr>
                <p:spPr>
                  <a:xfrm>
                    <a:off x="3428046" y="4729596"/>
                    <a:ext cx="855037" cy="50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D1A6C18-17BA-42D5-ADF1-5385181DF887}"/>
                      </a:ext>
                    </a:extLst>
                  </p:cNvPr>
                  <p:cNvCxnSpPr>
                    <a:cxnSpLocks/>
                    <a:stCxn id="75" idx="3"/>
                    <a:endCxn id="77" idx="0"/>
                  </p:cNvCxnSpPr>
                  <p:nvPr/>
                </p:nvCxnSpPr>
                <p:spPr>
                  <a:xfrm>
                    <a:off x="3086114" y="4729596"/>
                    <a:ext cx="117724" cy="50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9" name="直線矢印コネクタ 58">
                  <a:extLst>
                    <a:ext uri="{FF2B5EF4-FFF2-40B4-BE49-F238E27FC236}">
                      <a16:creationId xmlns:a16="http://schemas.microsoft.com/office/drawing/2014/main" id="{63EF167B-1F22-4729-94F0-DB154603D683}"/>
                    </a:ext>
                  </a:extLst>
                </p:cNvPr>
                <p:cNvCxnSpPr>
                  <a:cxnSpLocks/>
                </p:cNvCxnSpPr>
                <p:nvPr/>
              </p:nvCxnSpPr>
              <p:spPr>
                <a:xfrm flipH="1">
                  <a:off x="668648" y="1409700"/>
                  <a:ext cx="3367825" cy="4019550"/>
                </a:xfrm>
                <a:prstGeom prst="straightConnector1">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直線コネクタ 59">
                  <a:extLst>
                    <a:ext uri="{FF2B5EF4-FFF2-40B4-BE49-F238E27FC236}">
                      <a16:creationId xmlns:a16="http://schemas.microsoft.com/office/drawing/2014/main" id="{E8995863-0369-4F46-B630-0D47E418741F}"/>
                    </a:ext>
                  </a:extLst>
                </p:cNvPr>
                <p:cNvCxnSpPr>
                  <a:cxnSpLocks/>
                </p:cNvCxnSpPr>
                <p:nvPr/>
              </p:nvCxnSpPr>
              <p:spPr>
                <a:xfrm>
                  <a:off x="668648" y="5429250"/>
                  <a:ext cx="1099347" cy="1052940"/>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直線コネクタ 60">
                  <a:extLst>
                    <a:ext uri="{FF2B5EF4-FFF2-40B4-BE49-F238E27FC236}">
                      <a16:creationId xmlns:a16="http://schemas.microsoft.com/office/drawing/2014/main" id="{388E56EE-EFE9-484A-96F7-13C494D42AC2}"/>
                    </a:ext>
                  </a:extLst>
                </p:cNvPr>
                <p:cNvCxnSpPr>
                  <a:cxnSpLocks/>
                </p:cNvCxnSpPr>
                <p:nvPr/>
              </p:nvCxnSpPr>
              <p:spPr>
                <a:xfrm flipH="1">
                  <a:off x="1767995" y="4474156"/>
                  <a:ext cx="1231951" cy="2008034"/>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線コネクタ 61">
                  <a:extLst>
                    <a:ext uri="{FF2B5EF4-FFF2-40B4-BE49-F238E27FC236}">
                      <a16:creationId xmlns:a16="http://schemas.microsoft.com/office/drawing/2014/main" id="{087F6C54-4CE1-4909-9B93-DE869CA87ECB}"/>
                    </a:ext>
                  </a:extLst>
                </p:cNvPr>
                <p:cNvCxnSpPr>
                  <a:cxnSpLocks/>
                </p:cNvCxnSpPr>
                <p:nvPr/>
              </p:nvCxnSpPr>
              <p:spPr>
                <a:xfrm flipH="1">
                  <a:off x="2867342" y="4486716"/>
                  <a:ext cx="123410" cy="1815087"/>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線コネクタ 62">
                  <a:extLst>
                    <a:ext uri="{FF2B5EF4-FFF2-40B4-BE49-F238E27FC236}">
                      <a16:creationId xmlns:a16="http://schemas.microsoft.com/office/drawing/2014/main" id="{0EB9C89C-74D2-4908-A954-3036F61F496F}"/>
                    </a:ext>
                  </a:extLst>
                </p:cNvPr>
                <p:cNvCxnSpPr>
                  <a:cxnSpLocks/>
                </p:cNvCxnSpPr>
                <p:nvPr/>
              </p:nvCxnSpPr>
              <p:spPr>
                <a:xfrm flipH="1">
                  <a:off x="2867342" y="6096000"/>
                  <a:ext cx="1416882" cy="193095"/>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直線コネクタ 63">
                  <a:extLst>
                    <a:ext uri="{FF2B5EF4-FFF2-40B4-BE49-F238E27FC236}">
                      <a16:creationId xmlns:a16="http://schemas.microsoft.com/office/drawing/2014/main" id="{9D139293-3128-4240-94AB-057ABEE677E2}"/>
                    </a:ext>
                  </a:extLst>
                </p:cNvPr>
                <p:cNvCxnSpPr>
                  <a:cxnSpLocks/>
                </p:cNvCxnSpPr>
                <p:nvPr/>
              </p:nvCxnSpPr>
              <p:spPr>
                <a:xfrm flipV="1">
                  <a:off x="4284224" y="2890140"/>
                  <a:ext cx="128276" cy="3193152"/>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直線コネクタ 64">
                  <a:extLst>
                    <a:ext uri="{FF2B5EF4-FFF2-40B4-BE49-F238E27FC236}">
                      <a16:creationId xmlns:a16="http://schemas.microsoft.com/office/drawing/2014/main" id="{C2C526C1-4B86-4D24-BC22-4AD88FB8FAE2}"/>
                    </a:ext>
                  </a:extLst>
                </p:cNvPr>
                <p:cNvCxnSpPr>
                  <a:cxnSpLocks/>
                </p:cNvCxnSpPr>
                <p:nvPr/>
              </p:nvCxnSpPr>
              <p:spPr>
                <a:xfrm flipH="1" flipV="1">
                  <a:off x="4415637" y="2890140"/>
                  <a:ext cx="406539" cy="3205860"/>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直線コネクタ 65">
                  <a:extLst>
                    <a:ext uri="{FF2B5EF4-FFF2-40B4-BE49-F238E27FC236}">
                      <a16:creationId xmlns:a16="http://schemas.microsoft.com/office/drawing/2014/main" id="{30887EC9-FFDC-4883-9169-DE0367A5FE36}"/>
                    </a:ext>
                  </a:extLst>
                </p:cNvPr>
                <p:cNvCxnSpPr>
                  <a:cxnSpLocks/>
                </p:cNvCxnSpPr>
                <p:nvPr/>
              </p:nvCxnSpPr>
              <p:spPr>
                <a:xfrm>
                  <a:off x="4803942" y="6083292"/>
                  <a:ext cx="1531319" cy="0"/>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直線コネクタ 66">
                  <a:extLst>
                    <a:ext uri="{FF2B5EF4-FFF2-40B4-BE49-F238E27FC236}">
                      <a16:creationId xmlns:a16="http://schemas.microsoft.com/office/drawing/2014/main" id="{D68ED6A1-DB35-48FB-A39A-9B1043AF3D82}"/>
                    </a:ext>
                  </a:extLst>
                </p:cNvPr>
                <p:cNvCxnSpPr>
                  <a:cxnSpLocks/>
                </p:cNvCxnSpPr>
                <p:nvPr/>
              </p:nvCxnSpPr>
              <p:spPr>
                <a:xfrm>
                  <a:off x="6022791" y="4453998"/>
                  <a:ext cx="312470" cy="1642002"/>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直線コネクタ 67">
                  <a:extLst>
                    <a:ext uri="{FF2B5EF4-FFF2-40B4-BE49-F238E27FC236}">
                      <a16:creationId xmlns:a16="http://schemas.microsoft.com/office/drawing/2014/main" id="{EA52558B-49B7-44E5-A5AB-1BD5EA444120}"/>
                    </a:ext>
                  </a:extLst>
                </p:cNvPr>
                <p:cNvCxnSpPr>
                  <a:cxnSpLocks/>
                </p:cNvCxnSpPr>
                <p:nvPr/>
              </p:nvCxnSpPr>
              <p:spPr>
                <a:xfrm>
                  <a:off x="6022790" y="4453998"/>
                  <a:ext cx="1353215" cy="1971265"/>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直線コネクタ 68">
                  <a:extLst>
                    <a:ext uri="{FF2B5EF4-FFF2-40B4-BE49-F238E27FC236}">
                      <a16:creationId xmlns:a16="http://schemas.microsoft.com/office/drawing/2014/main" id="{45E2BFF0-BAF0-49AC-A70C-A10960980783}"/>
                    </a:ext>
                  </a:extLst>
                </p:cNvPr>
                <p:cNvCxnSpPr>
                  <a:cxnSpLocks/>
                </p:cNvCxnSpPr>
                <p:nvPr/>
              </p:nvCxnSpPr>
              <p:spPr>
                <a:xfrm>
                  <a:off x="4658973" y="1364849"/>
                  <a:ext cx="3917942" cy="4064401"/>
                </a:xfrm>
                <a:prstGeom prst="line">
                  <a:avLst/>
                </a:prstGeom>
                <a:ln w="25400" cap="flat" cmpd="sng" algn="ctr">
                  <a:solidFill>
                    <a:schemeClr val="accent3"/>
                  </a:solidFill>
                  <a:prstDash val="dash"/>
                  <a:round/>
                  <a:headEnd type="triangle" w="lg" len="lg"/>
                  <a:tailEnd type="none" w="med" len="med"/>
                </a:ln>
              </p:spPr>
              <p:style>
                <a:lnRef idx="0">
                  <a:scrgbClr r="0" g="0" b="0"/>
                </a:lnRef>
                <a:fillRef idx="0">
                  <a:scrgbClr r="0" g="0" b="0"/>
                </a:fillRef>
                <a:effectRef idx="0">
                  <a:scrgbClr r="0" g="0" b="0"/>
                </a:effectRef>
                <a:fontRef idx="minor">
                  <a:schemeClr val="tx1"/>
                </a:fontRef>
              </p:style>
            </p:cxnSp>
            <p:cxnSp>
              <p:nvCxnSpPr>
                <p:cNvPr id="70" name="直線コネクタ 69">
                  <a:extLst>
                    <a:ext uri="{FF2B5EF4-FFF2-40B4-BE49-F238E27FC236}">
                      <a16:creationId xmlns:a16="http://schemas.microsoft.com/office/drawing/2014/main" id="{DEA563D9-095F-464F-8DB6-DD459CCED18F}"/>
                    </a:ext>
                  </a:extLst>
                </p:cNvPr>
                <p:cNvCxnSpPr>
                  <a:cxnSpLocks/>
                </p:cNvCxnSpPr>
                <p:nvPr/>
              </p:nvCxnSpPr>
              <p:spPr>
                <a:xfrm flipH="1">
                  <a:off x="7376005" y="5429250"/>
                  <a:ext cx="1200910" cy="996013"/>
                </a:xfrm>
                <a:prstGeom prst="line">
                  <a:avLst/>
                </a:prstGeom>
                <a:ln w="254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7" name="楕円 36">
                <a:extLst>
                  <a:ext uri="{FF2B5EF4-FFF2-40B4-BE49-F238E27FC236}">
                    <a16:creationId xmlns:a16="http://schemas.microsoft.com/office/drawing/2014/main" id="{2055350B-B239-439F-9643-59A7B51CCAA7}"/>
                  </a:ext>
                </a:extLst>
              </p:cNvPr>
              <p:cNvSpPr/>
              <p:nvPr/>
            </p:nvSpPr>
            <p:spPr>
              <a:xfrm>
                <a:off x="7796915" y="5919292"/>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F2CFA1D8-EA58-44B8-A467-9BB0DD6A96C7}"/>
                  </a:ext>
                </a:extLst>
              </p:cNvPr>
              <p:cNvSpPr/>
              <p:nvPr/>
            </p:nvSpPr>
            <p:spPr>
              <a:xfrm>
                <a:off x="3091707" y="562674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14D12A80-7E1E-47A9-A62B-94AF577B8621}"/>
                  </a:ext>
                </a:extLst>
              </p:cNvPr>
              <p:cNvSpPr/>
              <p:nvPr/>
            </p:nvSpPr>
            <p:spPr>
              <a:xfrm>
                <a:off x="8119664" y="5622960"/>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F06774A1-D78B-4F74-8143-90C3410394BA}"/>
                  </a:ext>
                </a:extLst>
              </p:cNvPr>
              <p:cNvSpPr/>
              <p:nvPr/>
            </p:nvSpPr>
            <p:spPr>
              <a:xfrm>
                <a:off x="4257150" y="427857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楕円 40">
                <a:extLst>
                  <a:ext uri="{FF2B5EF4-FFF2-40B4-BE49-F238E27FC236}">
                    <a16:creationId xmlns:a16="http://schemas.microsoft.com/office/drawing/2014/main" id="{D00F0805-7C4D-4C57-B1F9-14BAF03F9917}"/>
                  </a:ext>
                </a:extLst>
              </p:cNvPr>
              <p:cNvSpPr/>
              <p:nvPr/>
            </p:nvSpPr>
            <p:spPr>
              <a:xfrm>
                <a:off x="5105861" y="3017955"/>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楕円 41">
                <a:extLst>
                  <a:ext uri="{FF2B5EF4-FFF2-40B4-BE49-F238E27FC236}">
                    <a16:creationId xmlns:a16="http://schemas.microsoft.com/office/drawing/2014/main" id="{038A3F9C-44F3-4243-B6CD-2FD7C3DA6546}"/>
                  </a:ext>
                </a:extLst>
              </p:cNvPr>
              <p:cNvSpPr/>
              <p:nvPr/>
            </p:nvSpPr>
            <p:spPr>
              <a:xfrm>
                <a:off x="4558617" y="563287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楕円 42">
                <a:extLst>
                  <a:ext uri="{FF2B5EF4-FFF2-40B4-BE49-F238E27FC236}">
                    <a16:creationId xmlns:a16="http://schemas.microsoft.com/office/drawing/2014/main" id="{5DFFB9D4-1F42-40A8-9186-A2F024A1C21B}"/>
                  </a:ext>
                </a:extLst>
              </p:cNvPr>
              <p:cNvSpPr/>
              <p:nvPr/>
            </p:nvSpPr>
            <p:spPr>
              <a:xfrm>
                <a:off x="5973943" y="5632876"/>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AA9BC040-44BA-4888-87FB-31DC3A995138}"/>
                  </a:ext>
                </a:extLst>
              </p:cNvPr>
              <p:cNvSpPr/>
              <p:nvPr/>
            </p:nvSpPr>
            <p:spPr>
              <a:xfrm>
                <a:off x="6045735" y="4278577"/>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楕円 44">
                <a:extLst>
                  <a:ext uri="{FF2B5EF4-FFF2-40B4-BE49-F238E27FC236}">
                    <a16:creationId xmlns:a16="http://schemas.microsoft.com/office/drawing/2014/main" id="{17399D7C-356C-4605-AFBC-5945AFADA518}"/>
                  </a:ext>
                </a:extLst>
              </p:cNvPr>
              <p:cNvSpPr/>
              <p:nvPr/>
            </p:nvSpPr>
            <p:spPr>
              <a:xfrm>
                <a:off x="7478309" y="5624924"/>
                <a:ext cx="144603" cy="148323"/>
              </a:xfrm>
              <a:prstGeom prst="ellipse">
                <a:avLst/>
              </a:prstGeom>
              <a:solidFill>
                <a:schemeClr val="accent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7D8E9037-77A9-4501-A458-545E7ABA8A29}"/>
                  </a:ext>
                </a:extLst>
              </p:cNvPr>
              <p:cNvSpPr/>
              <p:nvPr/>
            </p:nvSpPr>
            <p:spPr>
              <a:xfrm>
                <a:off x="6367270" y="4625407"/>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楕円 46">
                <a:extLst>
                  <a:ext uri="{FF2B5EF4-FFF2-40B4-BE49-F238E27FC236}">
                    <a16:creationId xmlns:a16="http://schemas.microsoft.com/office/drawing/2014/main" id="{CC07165B-E179-4C06-85A5-C33386503898}"/>
                  </a:ext>
                </a:extLst>
              </p:cNvPr>
              <p:cNvSpPr/>
              <p:nvPr/>
            </p:nvSpPr>
            <p:spPr>
              <a:xfrm>
                <a:off x="6307631" y="5925215"/>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楕円 47">
                <a:extLst>
                  <a:ext uri="{FF2B5EF4-FFF2-40B4-BE49-F238E27FC236}">
                    <a16:creationId xmlns:a16="http://schemas.microsoft.com/office/drawing/2014/main" id="{3E33EB08-7E5C-43A5-8AA0-EF9F9C4D6CF2}"/>
                  </a:ext>
                </a:extLst>
              </p:cNvPr>
              <p:cNvSpPr/>
              <p:nvPr/>
            </p:nvSpPr>
            <p:spPr>
              <a:xfrm>
                <a:off x="4866267" y="5919292"/>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楕円 48">
                <a:extLst>
                  <a:ext uri="{FF2B5EF4-FFF2-40B4-BE49-F238E27FC236}">
                    <a16:creationId xmlns:a16="http://schemas.microsoft.com/office/drawing/2014/main" id="{DC5567F7-41BB-44E7-A058-E007605422AA}"/>
                  </a:ext>
                </a:extLst>
              </p:cNvPr>
              <p:cNvSpPr/>
              <p:nvPr/>
            </p:nvSpPr>
            <p:spPr>
              <a:xfrm>
                <a:off x="3433628" y="5920073"/>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楕円 49">
                <a:extLst>
                  <a:ext uri="{FF2B5EF4-FFF2-40B4-BE49-F238E27FC236}">
                    <a16:creationId xmlns:a16="http://schemas.microsoft.com/office/drawing/2014/main" id="{42AFC000-1809-4D42-9FD4-33199C2BD224}"/>
                  </a:ext>
                </a:extLst>
              </p:cNvPr>
              <p:cNvSpPr/>
              <p:nvPr/>
            </p:nvSpPr>
            <p:spPr>
              <a:xfrm>
                <a:off x="4590866" y="4617780"/>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楕円 50">
                <a:extLst>
                  <a:ext uri="{FF2B5EF4-FFF2-40B4-BE49-F238E27FC236}">
                    <a16:creationId xmlns:a16="http://schemas.microsoft.com/office/drawing/2014/main" id="{E3EBBA15-BD19-4003-92E9-5601D27F0B12}"/>
                  </a:ext>
                </a:extLst>
              </p:cNvPr>
              <p:cNvSpPr/>
              <p:nvPr/>
            </p:nvSpPr>
            <p:spPr>
              <a:xfrm>
                <a:off x="5435073" y="3337362"/>
                <a:ext cx="144603" cy="148323"/>
              </a:xfrm>
              <a:prstGeom prst="ellipse">
                <a:avLst/>
              </a:prstGeom>
              <a:solidFill>
                <a:schemeClr val="accent4"/>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楕円 51">
                <a:extLst>
                  <a:ext uri="{FF2B5EF4-FFF2-40B4-BE49-F238E27FC236}">
                    <a16:creationId xmlns:a16="http://schemas.microsoft.com/office/drawing/2014/main" id="{F3D07845-1917-4DBD-89C8-44957ED66D73}"/>
                  </a:ext>
                </a:extLst>
              </p:cNvPr>
              <p:cNvSpPr/>
              <p:nvPr/>
            </p:nvSpPr>
            <p:spPr>
              <a:xfrm>
                <a:off x="6701498" y="427154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楕円 52">
                <a:extLst>
                  <a:ext uri="{FF2B5EF4-FFF2-40B4-BE49-F238E27FC236}">
                    <a16:creationId xmlns:a16="http://schemas.microsoft.com/office/drawing/2014/main" id="{6951319E-BB4C-4D48-9FA9-6C1993F4F50C}"/>
                  </a:ext>
                </a:extLst>
              </p:cNvPr>
              <p:cNvSpPr/>
              <p:nvPr/>
            </p:nvSpPr>
            <p:spPr>
              <a:xfrm>
                <a:off x="6621571" y="5622961"/>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楕円 53">
                <a:extLst>
                  <a:ext uri="{FF2B5EF4-FFF2-40B4-BE49-F238E27FC236}">
                    <a16:creationId xmlns:a16="http://schemas.microsoft.com/office/drawing/2014/main" id="{81334F86-A46E-4B56-BD12-861BF8631361}"/>
                  </a:ext>
                </a:extLst>
              </p:cNvPr>
              <p:cNvSpPr/>
              <p:nvPr/>
            </p:nvSpPr>
            <p:spPr>
              <a:xfrm>
                <a:off x="5190458" y="5629793"/>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楕円 54">
                <a:extLst>
                  <a:ext uri="{FF2B5EF4-FFF2-40B4-BE49-F238E27FC236}">
                    <a16:creationId xmlns:a16="http://schemas.microsoft.com/office/drawing/2014/main" id="{3649710C-CCFE-46C4-A139-A8BEA6026D98}"/>
                  </a:ext>
                </a:extLst>
              </p:cNvPr>
              <p:cNvSpPr/>
              <p:nvPr/>
            </p:nvSpPr>
            <p:spPr>
              <a:xfrm>
                <a:off x="4931745" y="428633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楕円 55">
                <a:extLst>
                  <a:ext uri="{FF2B5EF4-FFF2-40B4-BE49-F238E27FC236}">
                    <a16:creationId xmlns:a16="http://schemas.microsoft.com/office/drawing/2014/main" id="{ABAAE801-A0DD-436A-A9D6-1AD771EDF390}"/>
                  </a:ext>
                </a:extLst>
              </p:cNvPr>
              <p:cNvSpPr/>
              <p:nvPr/>
            </p:nvSpPr>
            <p:spPr>
              <a:xfrm>
                <a:off x="3770513" y="562492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楕円 56">
                <a:extLst>
                  <a:ext uri="{FF2B5EF4-FFF2-40B4-BE49-F238E27FC236}">
                    <a16:creationId xmlns:a16="http://schemas.microsoft.com/office/drawing/2014/main" id="{876543AE-CB91-4CE5-84D9-AEC30F7FFC53}"/>
                  </a:ext>
                </a:extLst>
              </p:cNvPr>
              <p:cNvSpPr/>
              <p:nvPr/>
            </p:nvSpPr>
            <p:spPr>
              <a:xfrm>
                <a:off x="5744117" y="3017954"/>
                <a:ext cx="144603" cy="148323"/>
              </a:xfrm>
              <a:prstGeom prst="ellipse">
                <a:avLst/>
              </a:prstGeom>
              <a:solidFill>
                <a:srgbClr val="FFFF99"/>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5" name="正方形/長方形 34">
              <a:extLst>
                <a:ext uri="{FF2B5EF4-FFF2-40B4-BE49-F238E27FC236}">
                  <a16:creationId xmlns:a16="http://schemas.microsoft.com/office/drawing/2014/main" id="{56532778-590D-43A2-8DBE-AC720F1D247C}"/>
                </a:ext>
              </a:extLst>
            </p:cNvPr>
            <p:cNvSpPr/>
            <p:nvPr/>
          </p:nvSpPr>
          <p:spPr>
            <a:xfrm>
              <a:off x="524911" y="3600449"/>
              <a:ext cx="3676058" cy="283377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A</a:t>
              </a:r>
              <a:r>
                <a:rPr kumimoji="1" lang="ja-JP" altLang="en-US" dirty="0">
                  <a:solidFill>
                    <a:schemeClr val="accent2"/>
                  </a:solidFill>
                  <a:latin typeface="Meiryo UI" panose="020B0604030504040204" pitchFamily="50" charset="-128"/>
                  <a:ea typeface="Meiryo UI" panose="020B0604030504040204" pitchFamily="50" charset="-128"/>
                  <a:cs typeface="Meiryo UI" panose="020B0604030504040204" pitchFamily="50" charset="-128"/>
                </a:rPr>
                <a:t>）プレオーダートラバーサル</a:t>
              </a:r>
              <a:endParaRPr kumimoji="1" lang="en-US" altLang="ja-JP" dirty="0">
                <a:solidFill>
                  <a:schemeClr val="accent2"/>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１⇒２⇒４⇒５⇒３⇒６⇒７</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B</a:t>
              </a:r>
              <a:r>
                <a:rPr kumimoji="1" lang="ja-JP" altLang="en-US"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）インオーダートラバーサル</a:t>
              </a:r>
              <a:endParaRPr kumimoji="1" lang="en-US" altLang="ja-JP" dirty="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４⇒２⇒５⇒１⇒６⇒３⇒７</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C</a:t>
              </a:r>
              <a:r>
                <a:rPr kumimoji="1" lang="ja-JP" altLang="en-US"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）ポストオーダートラバーサル</a:t>
              </a:r>
              <a:endParaRPr kumimoji="1" lang="en-US" altLang="ja-JP" dirty="0">
                <a:solidFill>
                  <a:srgbClr val="FFFF99"/>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４⇒５⇒２⇒６⇒７⇒３⇒１</a:t>
              </a:r>
              <a:endParaRPr kumimoji="1"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1484434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AE2C1-414A-4C1D-9DE2-5571A696C570}"/>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二分木トラバース</a:t>
            </a:r>
            <a:endParaRPr kumimoji="1" lang="ja-JP" altLang="en-US" dirty="0"/>
          </a:p>
        </p:txBody>
      </p:sp>
      <p:sp>
        <p:nvSpPr>
          <p:cNvPr id="4" name="正方形/長方形 3">
            <a:extLst>
              <a:ext uri="{FF2B5EF4-FFF2-40B4-BE49-F238E27FC236}">
                <a16:creationId xmlns:a16="http://schemas.microsoft.com/office/drawing/2014/main" id="{E79492EC-2E05-43D0-B28F-C1090A6685E0}"/>
              </a:ext>
            </a:extLst>
          </p:cNvPr>
          <p:cNvSpPr/>
          <p:nvPr/>
        </p:nvSpPr>
        <p:spPr>
          <a:xfrm>
            <a:off x="691800" y="1047750"/>
            <a:ext cx="7760400" cy="54578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プレオーダートラバーサル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(root === null) return;</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アクセス優先度</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右のサブツリー</a:t>
            </a:r>
          </a:p>
          <a:p>
            <a:pPr lvl="1"/>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root.val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root.left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root.right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インオーダートラバーサル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(root === null) return;</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アクセス優先度</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右のサブツリー</a:t>
            </a:r>
          </a:p>
          <a:p>
            <a:pPr lvl="1"/>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root.left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root.val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root.right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ポストオーダートラバーサル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postOrder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(root === null) return;</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アクセス優先度</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右サブツリー </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 </a:t>
            </a:r>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根ノード</a:t>
            </a:r>
          </a:p>
          <a:p>
            <a:pPr lvl="1"/>
            <a:r>
              <a:rPr kumimoji="1" lang="ja-JP" altLang="en-US"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postOrder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root.left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postOrder</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root.right</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list.push</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3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root.val</a:t>
            </a:r>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3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04245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BBB5B-FB1E-4A92-9373-B5E4D240D69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E024FDC6-666D-497F-8AF1-92A3A3050BCE}"/>
              </a:ext>
            </a:extLst>
          </p:cNvPr>
          <p:cNvSpPr>
            <a:spLocks noGrp="1"/>
          </p:cNvSpPr>
          <p:nvPr>
            <p:ph idx="1"/>
          </p:nvPr>
        </p:nvSpPr>
        <p:spPr/>
        <p:txBody>
          <a:bodyPr>
            <a:normAutofit/>
          </a:bodyPr>
          <a:lstStyle/>
          <a:p>
            <a:r>
              <a:rPr kumimoji="1" lang="ja-JP" altLang="en-US" sz="2000" dirty="0"/>
              <a:t>配列内の要素を削除する</a:t>
            </a:r>
            <a:endParaRPr kumimoji="1" lang="en-US" altLang="ja-JP" sz="2000" dirty="0"/>
          </a:p>
          <a:p>
            <a:pPr marL="0" indent="0">
              <a:buNone/>
            </a:pPr>
            <a:r>
              <a:rPr lang="ja-JP" altLang="en-US" dirty="0"/>
              <a:t>　配列内の要素を一つ一つ左にコピーしてずらすことで配列内の要素削除を実現する。</a:t>
            </a:r>
            <a:endParaRPr lang="en-US" altLang="ja-JP" dirty="0"/>
          </a:p>
          <a:p>
            <a:pPr marL="0" indent="0">
              <a:buNone/>
            </a:pPr>
            <a:r>
              <a:rPr kumimoji="1" lang="ja-JP" altLang="en-US" dirty="0"/>
              <a:t>　（</a:t>
            </a:r>
            <a:r>
              <a:rPr kumimoji="1" lang="en-US" altLang="ja-JP" dirty="0"/>
              <a:t>※</a:t>
            </a:r>
            <a:r>
              <a:rPr kumimoji="1" lang="ja-JP" altLang="en-US" dirty="0"/>
              <a:t>次シート参考）</a:t>
            </a:r>
          </a:p>
          <a:p>
            <a:endParaRPr lang="en-US" altLang="ja-JP" sz="2000" dirty="0"/>
          </a:p>
          <a:p>
            <a:endParaRPr kumimoji="1" lang="en-US" altLang="ja-JP" sz="2000" dirty="0"/>
          </a:p>
          <a:p>
            <a:endParaRPr lang="en-US" altLang="ja-JP" sz="2000" dirty="0"/>
          </a:p>
        </p:txBody>
      </p:sp>
      <p:sp>
        <p:nvSpPr>
          <p:cNvPr id="4" name="正方形/長方形 3">
            <a:extLst>
              <a:ext uri="{FF2B5EF4-FFF2-40B4-BE49-F238E27FC236}">
                <a16:creationId xmlns:a16="http://schemas.microsoft.com/office/drawing/2014/main" id="{B3EF6B94-68C9-4F52-A749-78A1D10C935A}"/>
              </a:ext>
            </a:extLst>
          </p:cNvPr>
          <p:cNvSpPr/>
          <p:nvPr/>
        </p:nvSpPr>
        <p:spPr>
          <a:xfrm>
            <a:off x="528221" y="2139519"/>
            <a:ext cx="8087557" cy="172226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の要素を削除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remove(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index)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インデックス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index</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の後のそれ以降のすべての要素を１つ左に移動</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index;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217058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23E1A-B9B4-4CC7-8729-54A24BFE78E1}"/>
              </a:ext>
            </a:extLst>
          </p:cNvPr>
          <p:cNvSpPr>
            <a:spLocks noGrp="1"/>
          </p:cNvSpPr>
          <p:nvPr>
            <p:ph type="title"/>
          </p:nvPr>
        </p:nvSpPr>
        <p:spPr/>
        <p:txBody>
          <a:bodyPr>
            <a:normAutofit/>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A1BAB8F0-186F-4522-A5DF-33C797442AB3}"/>
              </a:ext>
            </a:extLst>
          </p:cNvPr>
          <p:cNvSpPr>
            <a:spLocks noGrp="1"/>
          </p:cNvSpPr>
          <p:nvPr>
            <p:ph idx="1"/>
          </p:nvPr>
        </p:nvSpPr>
        <p:spPr/>
        <p:txBody>
          <a:bodyPr>
            <a:normAutofit/>
          </a:bodyPr>
          <a:lstStyle/>
          <a:p>
            <a:r>
              <a:rPr kumimoji="1" lang="ja-JP" altLang="en-US" sz="2000" dirty="0"/>
              <a:t>二分探索木（</a:t>
            </a:r>
            <a:r>
              <a:rPr kumimoji="1" lang="en-US" altLang="ja-JP" sz="2000" dirty="0"/>
              <a:t>Binary Search Tree</a:t>
            </a:r>
            <a:r>
              <a:rPr kumimoji="1" lang="ja-JP" altLang="en-US" sz="2000" dirty="0"/>
              <a:t>）について</a:t>
            </a:r>
            <a:endParaRPr kumimoji="1" lang="en-US" altLang="ja-JP" sz="2000" dirty="0"/>
          </a:p>
          <a:p>
            <a:pPr marL="0" indent="0" algn="l">
              <a:buNone/>
            </a:pPr>
            <a:r>
              <a:rPr lang="ja-JP" altLang="en-US" dirty="0"/>
              <a:t>　</a:t>
            </a:r>
            <a:r>
              <a:rPr lang="ja-JP" altLang="en-US" b="0" i="0" dirty="0">
                <a:solidFill>
                  <a:srgbClr val="1D1D20"/>
                </a:solidFill>
                <a:effectLst/>
                <a:latin typeface="-apple-system"/>
              </a:rPr>
              <a:t>「二分探索木」は、以下の条件を満たす。</a:t>
            </a:r>
          </a:p>
          <a:p>
            <a:pPr lvl="1">
              <a:buFont typeface="+mj-lt"/>
              <a:buAutoNum type="arabicPeriod"/>
            </a:pPr>
            <a:r>
              <a:rPr lang="ja-JP" altLang="en-US" dirty="0">
                <a:solidFill>
                  <a:srgbClr val="1D1D20"/>
                </a:solidFill>
                <a:latin typeface="-apple-system"/>
              </a:rPr>
              <a:t>根</a:t>
            </a:r>
            <a:r>
              <a:rPr lang="ja-JP" altLang="en-US" b="0" i="0" dirty="0">
                <a:solidFill>
                  <a:srgbClr val="1D1D20"/>
                </a:solidFill>
                <a:effectLst/>
                <a:latin typeface="-apple-system"/>
              </a:rPr>
              <a:t>ノードにおいて、左サブツリー内のすべてのノードの値 ＜ 根ノードの値 ＜</a:t>
            </a:r>
            <a:r>
              <a:rPr lang="en-US" altLang="ja-JP" b="0" i="0" dirty="0">
                <a:solidFill>
                  <a:srgbClr val="1D1D20"/>
                </a:solidFill>
                <a:effectLst/>
                <a:latin typeface="-apple-system"/>
              </a:rPr>
              <a:t> </a:t>
            </a:r>
            <a:r>
              <a:rPr lang="ja-JP" altLang="en-US" b="0" i="0" dirty="0">
                <a:solidFill>
                  <a:srgbClr val="1D1D20"/>
                </a:solidFill>
                <a:effectLst/>
                <a:latin typeface="-apple-system"/>
              </a:rPr>
              <a:t>右サブツリー内のすべてのノードの値となる</a:t>
            </a:r>
          </a:p>
          <a:p>
            <a:pPr lvl="1">
              <a:buFont typeface="+mj-lt"/>
              <a:buAutoNum type="arabicPeriod"/>
            </a:pPr>
            <a:r>
              <a:rPr lang="ja-JP" altLang="en-US" b="0" i="0" dirty="0">
                <a:solidFill>
                  <a:srgbClr val="1D1D20"/>
                </a:solidFill>
                <a:effectLst/>
                <a:latin typeface="-apple-system"/>
              </a:rPr>
              <a:t>任意のノードの左サブツリーと右サブツリーも二分探索木であり、１の条件を満たす</a:t>
            </a:r>
            <a:endParaRPr lang="en-US" altLang="ja-JP" b="0" i="0" dirty="0">
              <a:solidFill>
                <a:srgbClr val="1D1D20"/>
              </a:solidFill>
              <a:effectLst/>
              <a:latin typeface="-apple-system"/>
            </a:endParaRPr>
          </a:p>
          <a:p>
            <a:pPr marL="57150" indent="0">
              <a:buNone/>
            </a:pPr>
            <a:endParaRPr lang="ja-JP" altLang="en-US" b="0" i="0" dirty="0">
              <a:solidFill>
                <a:srgbClr val="1D1D20"/>
              </a:solidFill>
              <a:effectLst/>
              <a:latin typeface="-apple-system"/>
            </a:endParaRPr>
          </a:p>
          <a:p>
            <a:pPr marL="0" indent="0">
              <a:buNone/>
            </a:pPr>
            <a:endParaRPr kumimoji="1" lang="ja-JP" altLang="en-US" sz="1600" dirty="0"/>
          </a:p>
        </p:txBody>
      </p:sp>
      <p:sp>
        <p:nvSpPr>
          <p:cNvPr id="35" name="正方形/長方形 34">
            <a:extLst>
              <a:ext uri="{FF2B5EF4-FFF2-40B4-BE49-F238E27FC236}">
                <a16:creationId xmlns:a16="http://schemas.microsoft.com/office/drawing/2014/main" id="{387D1161-68CE-42AF-8A7F-2CD83BA7F1A8}"/>
              </a:ext>
            </a:extLst>
          </p:cNvPr>
          <p:cNvSpPr/>
          <p:nvPr/>
        </p:nvSpPr>
        <p:spPr>
          <a:xfrm>
            <a:off x="457200" y="2790826"/>
            <a:ext cx="8229600" cy="361323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a:extLst>
              <a:ext uri="{FF2B5EF4-FFF2-40B4-BE49-F238E27FC236}">
                <a16:creationId xmlns:a16="http://schemas.microsoft.com/office/drawing/2014/main" id="{CEE9F113-C988-41BC-B8AC-6C93360CC22D}"/>
              </a:ext>
            </a:extLst>
          </p:cNvPr>
          <p:cNvGrpSpPr/>
          <p:nvPr/>
        </p:nvGrpSpPr>
        <p:grpSpPr>
          <a:xfrm>
            <a:off x="2252514" y="3000375"/>
            <a:ext cx="4638972" cy="3169293"/>
            <a:chOff x="1453755" y="1670521"/>
            <a:chExt cx="5893590" cy="3927647"/>
          </a:xfrm>
        </p:grpSpPr>
        <p:sp>
          <p:nvSpPr>
            <p:cNvPr id="5" name="楕円 4">
              <a:extLst>
                <a:ext uri="{FF2B5EF4-FFF2-40B4-BE49-F238E27FC236}">
                  <a16:creationId xmlns:a16="http://schemas.microsoft.com/office/drawing/2014/main" id="{323C8701-4F20-43E3-981C-E41F82853C75}"/>
                </a:ext>
              </a:extLst>
            </p:cNvPr>
            <p:cNvSpPr/>
            <p:nvPr/>
          </p:nvSpPr>
          <p:spPr>
            <a:xfrm>
              <a:off x="4039195" y="167052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11B40578-02C9-437F-8624-F3E2DB56D975}"/>
                </a:ext>
              </a:extLst>
            </p:cNvPr>
            <p:cNvSpPr/>
            <p:nvPr/>
          </p:nvSpPr>
          <p:spPr>
            <a:xfrm>
              <a:off x="2526505"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B8B206E4-C8E5-4D63-B150-038F352087FB}"/>
                </a:ext>
              </a:extLst>
            </p:cNvPr>
            <p:cNvSpPr/>
            <p:nvPr/>
          </p:nvSpPr>
          <p:spPr>
            <a:xfrm>
              <a:off x="3259931"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61C7B237-9077-4645-BFAC-3C682E142C12}"/>
                </a:ext>
              </a:extLst>
            </p:cNvPr>
            <p:cNvSpPr/>
            <p:nvPr/>
          </p:nvSpPr>
          <p:spPr>
            <a:xfrm>
              <a:off x="175736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019419EC-5155-426A-8F48-A00D8231608D}"/>
                </a:ext>
              </a:extLst>
            </p:cNvPr>
            <p:cNvSpPr/>
            <p:nvPr/>
          </p:nvSpPr>
          <p:spPr>
            <a:xfrm>
              <a:off x="3689747"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A9115261-97BE-4748-B4E6-A34BF042E60B}"/>
                </a:ext>
              </a:extLst>
            </p:cNvPr>
            <p:cNvSpPr/>
            <p:nvPr/>
          </p:nvSpPr>
          <p:spPr>
            <a:xfrm>
              <a:off x="294441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D7138045-9210-4AA4-B475-D0649752F9E9}"/>
                </a:ext>
              </a:extLst>
            </p:cNvPr>
            <p:cNvSpPr/>
            <p:nvPr/>
          </p:nvSpPr>
          <p:spPr>
            <a:xfrm>
              <a:off x="219908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09268257-06E0-4AD5-AA37-805ABC0DECE3}"/>
                </a:ext>
              </a:extLst>
            </p:cNvPr>
            <p:cNvSpPr/>
            <p:nvPr/>
          </p:nvSpPr>
          <p:spPr>
            <a:xfrm>
              <a:off x="1453755"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66F0E5B3-F08F-4930-ACDB-62DD9512AD70}"/>
                </a:ext>
              </a:extLst>
            </p:cNvPr>
            <p:cNvSpPr/>
            <p:nvPr/>
          </p:nvSpPr>
          <p:spPr>
            <a:xfrm>
              <a:off x="5507828" y="2637681"/>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D88372B7-159D-478E-A38D-7A6D8093C0E9}"/>
                </a:ext>
              </a:extLst>
            </p:cNvPr>
            <p:cNvSpPr/>
            <p:nvPr/>
          </p:nvSpPr>
          <p:spPr>
            <a:xfrm>
              <a:off x="6241254"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826A3028-A0F6-4B49-8B3A-88B6085E64B6}"/>
                </a:ext>
              </a:extLst>
            </p:cNvPr>
            <p:cNvSpPr/>
            <p:nvPr/>
          </p:nvSpPr>
          <p:spPr>
            <a:xfrm>
              <a:off x="4738687" y="3659087"/>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C010C187-4976-4D23-A8B2-3F9639297893}"/>
                </a:ext>
              </a:extLst>
            </p:cNvPr>
            <p:cNvSpPr/>
            <p:nvPr/>
          </p:nvSpPr>
          <p:spPr>
            <a:xfrm>
              <a:off x="6671070"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C3DF692A-4092-42DD-BC47-006CFDBAA7B8}"/>
                </a:ext>
              </a:extLst>
            </p:cNvPr>
            <p:cNvSpPr/>
            <p:nvPr/>
          </p:nvSpPr>
          <p:spPr>
            <a:xfrm>
              <a:off x="5925739"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519B309E-6D79-48BA-909F-D2FA00E81C65}"/>
                </a:ext>
              </a:extLst>
            </p:cNvPr>
            <p:cNvSpPr/>
            <p:nvPr/>
          </p:nvSpPr>
          <p:spPr>
            <a:xfrm>
              <a:off x="518040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3FFE1A78-E2BB-4EBC-AFBF-110E1D5EA176}"/>
                </a:ext>
              </a:extLst>
            </p:cNvPr>
            <p:cNvSpPr/>
            <p:nvPr/>
          </p:nvSpPr>
          <p:spPr>
            <a:xfrm>
              <a:off x="4435078" y="4931418"/>
              <a:ext cx="676275" cy="66675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E1ECEE56-72B3-4CF1-A6D6-67AC81521C40}"/>
                </a:ext>
              </a:extLst>
            </p:cNvPr>
            <p:cNvCxnSpPr>
              <a:cxnSpLocks/>
              <a:stCxn id="5" idx="3"/>
              <a:endCxn id="6" idx="0"/>
            </p:cNvCxnSpPr>
            <p:nvPr/>
          </p:nvCxnSpPr>
          <p:spPr>
            <a:xfrm flipH="1">
              <a:off x="2864643" y="2239628"/>
              <a:ext cx="1273590"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ADC93F0-C6F8-42C9-BF48-0A606A0066B9}"/>
                </a:ext>
              </a:extLst>
            </p:cNvPr>
            <p:cNvCxnSpPr>
              <a:cxnSpLocks/>
              <a:stCxn id="5" idx="5"/>
              <a:endCxn id="13" idx="0"/>
            </p:cNvCxnSpPr>
            <p:nvPr/>
          </p:nvCxnSpPr>
          <p:spPr>
            <a:xfrm>
              <a:off x="4616432" y="2239628"/>
              <a:ext cx="1229534" cy="39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B826640-01A1-444C-8BED-61AA6422B5EE}"/>
                </a:ext>
              </a:extLst>
            </p:cNvPr>
            <p:cNvCxnSpPr>
              <a:cxnSpLocks/>
              <a:stCxn id="6" idx="3"/>
              <a:endCxn id="8" idx="0"/>
            </p:cNvCxnSpPr>
            <p:nvPr/>
          </p:nvCxnSpPr>
          <p:spPr>
            <a:xfrm flipH="1">
              <a:off x="2095502"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8B50DD1-5A90-4077-A0A2-74B9EDA6BF4E}"/>
                </a:ext>
              </a:extLst>
            </p:cNvPr>
            <p:cNvCxnSpPr>
              <a:cxnSpLocks/>
              <a:stCxn id="6" idx="5"/>
              <a:endCxn id="7" idx="0"/>
            </p:cNvCxnSpPr>
            <p:nvPr/>
          </p:nvCxnSpPr>
          <p:spPr>
            <a:xfrm>
              <a:off x="3103742"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79092E2-A334-4BE7-94BC-26961CC44A43}"/>
                </a:ext>
              </a:extLst>
            </p:cNvPr>
            <p:cNvCxnSpPr>
              <a:cxnSpLocks/>
              <a:stCxn id="8" idx="3"/>
              <a:endCxn id="12" idx="0"/>
            </p:cNvCxnSpPr>
            <p:nvPr/>
          </p:nvCxnSpPr>
          <p:spPr>
            <a:xfrm flipH="1">
              <a:off x="1791893"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9D947A6-9739-4CA4-95A2-284B6D0A01DD}"/>
                </a:ext>
              </a:extLst>
            </p:cNvPr>
            <p:cNvCxnSpPr>
              <a:cxnSpLocks/>
              <a:stCxn id="8" idx="5"/>
              <a:endCxn id="11" idx="0"/>
            </p:cNvCxnSpPr>
            <p:nvPr/>
          </p:nvCxnSpPr>
          <p:spPr>
            <a:xfrm>
              <a:off x="2334601"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99A34DB-FAD4-4EED-8AA6-18646219206B}"/>
                </a:ext>
              </a:extLst>
            </p:cNvPr>
            <p:cNvCxnSpPr>
              <a:cxnSpLocks/>
              <a:stCxn id="7" idx="3"/>
              <a:endCxn id="10" idx="0"/>
            </p:cNvCxnSpPr>
            <p:nvPr/>
          </p:nvCxnSpPr>
          <p:spPr>
            <a:xfrm flipH="1">
              <a:off x="3282554"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4F9AF1E-F978-48BE-84BD-355B93298DA4}"/>
                </a:ext>
              </a:extLst>
            </p:cNvPr>
            <p:cNvCxnSpPr>
              <a:cxnSpLocks/>
              <a:stCxn id="15" idx="5"/>
              <a:endCxn id="18" idx="0"/>
            </p:cNvCxnSpPr>
            <p:nvPr/>
          </p:nvCxnSpPr>
          <p:spPr>
            <a:xfrm>
              <a:off x="5315924" y="4228194"/>
              <a:ext cx="202622"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761A0C8-502A-4F65-8215-4C43E486DD9F}"/>
                </a:ext>
              </a:extLst>
            </p:cNvPr>
            <p:cNvCxnSpPr>
              <a:cxnSpLocks/>
              <a:stCxn id="15" idx="3"/>
              <a:endCxn id="19" idx="0"/>
            </p:cNvCxnSpPr>
            <p:nvPr/>
          </p:nvCxnSpPr>
          <p:spPr>
            <a:xfrm flipH="1">
              <a:off x="4773216" y="4228194"/>
              <a:ext cx="64509"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13CD5BF-8A25-4A5C-A0A7-27B9BC5CB74F}"/>
                </a:ext>
              </a:extLst>
            </p:cNvPr>
            <p:cNvCxnSpPr>
              <a:cxnSpLocks/>
              <a:stCxn id="14" idx="3"/>
              <a:endCxn id="17" idx="0"/>
            </p:cNvCxnSpPr>
            <p:nvPr/>
          </p:nvCxnSpPr>
          <p:spPr>
            <a:xfrm flipH="1">
              <a:off x="6263877" y="4228194"/>
              <a:ext cx="76415"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4A95C3B-3DBF-409E-93EF-1CDC3B606B89}"/>
                </a:ext>
              </a:extLst>
            </p:cNvPr>
            <p:cNvCxnSpPr>
              <a:cxnSpLocks/>
              <a:stCxn id="14" idx="5"/>
              <a:endCxn id="16" idx="0"/>
            </p:cNvCxnSpPr>
            <p:nvPr/>
          </p:nvCxnSpPr>
          <p:spPr>
            <a:xfrm>
              <a:off x="6818491"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ADBF36A-99F6-45C5-A988-F07D185F64EA}"/>
                </a:ext>
              </a:extLst>
            </p:cNvPr>
            <p:cNvCxnSpPr>
              <a:cxnSpLocks/>
              <a:stCxn id="13" idx="5"/>
              <a:endCxn id="14" idx="0"/>
            </p:cNvCxnSpPr>
            <p:nvPr/>
          </p:nvCxnSpPr>
          <p:spPr>
            <a:xfrm>
              <a:off x="6085065" y="3206788"/>
              <a:ext cx="494327"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40011B6C-545C-4667-9870-F678857060F8}"/>
                </a:ext>
              </a:extLst>
            </p:cNvPr>
            <p:cNvCxnSpPr>
              <a:cxnSpLocks/>
              <a:stCxn id="13" idx="3"/>
              <a:endCxn id="15" idx="0"/>
            </p:cNvCxnSpPr>
            <p:nvPr/>
          </p:nvCxnSpPr>
          <p:spPr>
            <a:xfrm flipH="1">
              <a:off x="5076825" y="3206788"/>
              <a:ext cx="530041" cy="45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1C48276-51B6-445A-AE1F-30A1D8BA4726}"/>
                </a:ext>
              </a:extLst>
            </p:cNvPr>
            <p:cNvCxnSpPr>
              <a:cxnSpLocks/>
              <a:stCxn id="7" idx="5"/>
              <a:endCxn id="9" idx="0"/>
            </p:cNvCxnSpPr>
            <p:nvPr/>
          </p:nvCxnSpPr>
          <p:spPr>
            <a:xfrm>
              <a:off x="3837168" y="4228194"/>
              <a:ext cx="190717" cy="70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691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BF7092-B73A-4BFB-BD82-F582B8DF079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D61E1927-E960-40FB-9D92-826967FED442}"/>
              </a:ext>
            </a:extLst>
          </p:cNvPr>
          <p:cNvSpPr>
            <a:spLocks noGrp="1"/>
          </p:cNvSpPr>
          <p:nvPr>
            <p:ph idx="1"/>
          </p:nvPr>
        </p:nvSpPr>
        <p:spPr/>
        <p:txBody>
          <a:bodyPr/>
          <a:lstStyle/>
          <a:p>
            <a:r>
              <a:rPr kumimoji="1" lang="ja-JP" altLang="en-US" sz="2000" dirty="0"/>
              <a:t>二分木の検索</a:t>
            </a:r>
            <a:endParaRPr kumimoji="1" lang="en-US" altLang="ja-JP" sz="2000" dirty="0"/>
          </a:p>
          <a:p>
            <a:pPr marL="0" indent="0">
              <a:buNone/>
            </a:pPr>
            <a:r>
              <a:rPr lang="ja-JP" altLang="en-US" dirty="0"/>
              <a:t>　「対象のノード値：</a:t>
            </a:r>
            <a:r>
              <a:rPr lang="en-US" altLang="ja-JP" dirty="0"/>
              <a:t>num</a:t>
            </a:r>
            <a:r>
              <a:rPr lang="ja-JP" altLang="en-US" dirty="0"/>
              <a:t>」が与えられれば、二分探索木の性質によってそれを見つけることが可能である。「ノード：</a:t>
            </a:r>
            <a:r>
              <a:rPr lang="en-US" altLang="ja-JP" dirty="0"/>
              <a:t>cur</a:t>
            </a:r>
            <a:r>
              <a:rPr lang="ja-JP" altLang="en-US" dirty="0"/>
              <a:t>」を宣言し、二分木の根ルードから始めて、ループをしながら</a:t>
            </a:r>
            <a:r>
              <a:rPr lang="en-US" altLang="ja-JP" dirty="0"/>
              <a:t>cur</a:t>
            </a:r>
            <a:r>
              <a:rPr lang="ja-JP" altLang="en-US" dirty="0"/>
              <a:t>の値と</a:t>
            </a:r>
            <a:r>
              <a:rPr lang="en-US" altLang="ja-JP" dirty="0"/>
              <a:t>num</a:t>
            </a:r>
            <a:r>
              <a:rPr lang="ja-JP" altLang="en-US" dirty="0"/>
              <a:t>の値の大きさを比較していく。（</a:t>
            </a:r>
            <a:r>
              <a:rPr lang="en-US" altLang="ja-JP" dirty="0"/>
              <a:t>※</a:t>
            </a:r>
            <a:r>
              <a:rPr lang="ja-JP" altLang="en-US" dirty="0"/>
              <a:t>次シート参考）</a:t>
            </a:r>
            <a:endParaRPr lang="en-US" altLang="ja-JP" dirty="0"/>
          </a:p>
          <a:p>
            <a:pPr lvl="1"/>
            <a:r>
              <a:rPr kumimoji="1" lang="ja-JP" altLang="en-US" dirty="0"/>
              <a:t>もし 「</a:t>
            </a:r>
            <a:r>
              <a:rPr kumimoji="1" lang="en-US" altLang="ja-JP" dirty="0" err="1"/>
              <a:t>cur.val</a:t>
            </a:r>
            <a:r>
              <a:rPr kumimoji="1" lang="en-US" altLang="ja-JP" dirty="0"/>
              <a:t> &lt; num</a:t>
            </a:r>
            <a:r>
              <a:rPr kumimoji="1" lang="ja-JP" altLang="en-US" dirty="0"/>
              <a:t>」（ノードの値が対象の値よりも小さい） ならば、対象ノードは</a:t>
            </a:r>
            <a:r>
              <a:rPr kumimoji="1" lang="en-US" altLang="ja-JP" dirty="0"/>
              <a:t>cur</a:t>
            </a:r>
            <a:r>
              <a:rPr kumimoji="1" lang="ja-JP" altLang="en-US" dirty="0"/>
              <a:t>の右サブツリーにあるため 「</a:t>
            </a:r>
            <a:r>
              <a:rPr kumimoji="1" lang="en-US" altLang="ja-JP" dirty="0"/>
              <a:t>cur = </a:t>
            </a:r>
            <a:r>
              <a:rPr kumimoji="1" lang="en-US" altLang="ja-JP" dirty="0" err="1"/>
              <a:t>cur.right</a:t>
            </a:r>
            <a:r>
              <a:rPr kumimoji="1" lang="ja-JP" altLang="en-US" dirty="0"/>
              <a:t>」 </a:t>
            </a:r>
            <a:r>
              <a:rPr lang="ja-JP" altLang="en-US" dirty="0"/>
              <a:t>となる</a:t>
            </a:r>
            <a:endParaRPr kumimoji="1" lang="ja-JP" altLang="en-US" dirty="0"/>
          </a:p>
          <a:p>
            <a:pPr lvl="1"/>
            <a:r>
              <a:rPr kumimoji="1" lang="ja-JP" altLang="en-US" dirty="0"/>
              <a:t>もし 「</a:t>
            </a:r>
            <a:r>
              <a:rPr kumimoji="1" lang="en-US" altLang="ja-JP" dirty="0" err="1"/>
              <a:t>cur.val</a:t>
            </a:r>
            <a:r>
              <a:rPr kumimoji="1" lang="en-US" altLang="ja-JP" dirty="0"/>
              <a:t> &gt; num</a:t>
            </a:r>
            <a:r>
              <a:rPr kumimoji="1" lang="ja-JP" altLang="en-US" dirty="0"/>
              <a:t>」（ノードの値が対象の値よりも大きい） ならば、対象ノードは</a:t>
            </a:r>
            <a:r>
              <a:rPr kumimoji="1" lang="en-US" altLang="ja-JP" dirty="0"/>
              <a:t>cur</a:t>
            </a:r>
            <a:r>
              <a:rPr kumimoji="1" lang="ja-JP" altLang="en-US" dirty="0"/>
              <a:t>の左サブツリーにあるので、 「</a:t>
            </a:r>
            <a:r>
              <a:rPr kumimoji="1" lang="en-US" altLang="ja-JP" dirty="0"/>
              <a:t>cur = </a:t>
            </a:r>
            <a:r>
              <a:rPr kumimoji="1" lang="en-US" altLang="ja-JP" dirty="0" err="1"/>
              <a:t>cur.left</a:t>
            </a:r>
            <a:r>
              <a:rPr kumimoji="1" lang="ja-JP" altLang="en-US" dirty="0"/>
              <a:t>」</a:t>
            </a:r>
            <a:r>
              <a:rPr kumimoji="1" lang="en-US" altLang="ja-JP" dirty="0"/>
              <a:t> </a:t>
            </a:r>
            <a:r>
              <a:rPr kumimoji="1" lang="ja-JP" altLang="en-US" dirty="0"/>
              <a:t>となる</a:t>
            </a:r>
          </a:p>
          <a:p>
            <a:pPr lvl="1"/>
            <a:r>
              <a:rPr kumimoji="1" lang="ja-JP" altLang="en-US" dirty="0"/>
              <a:t>もし 「</a:t>
            </a:r>
            <a:r>
              <a:rPr kumimoji="1" lang="en-US" altLang="ja-JP" dirty="0" err="1"/>
              <a:t>cur.val</a:t>
            </a:r>
            <a:r>
              <a:rPr kumimoji="1" lang="en-US" altLang="ja-JP" dirty="0"/>
              <a:t> = num</a:t>
            </a:r>
            <a:r>
              <a:rPr kumimoji="1" lang="ja-JP" altLang="en-US" dirty="0"/>
              <a:t>」</a:t>
            </a:r>
            <a:r>
              <a:rPr kumimoji="1" lang="en-US" altLang="ja-JP" dirty="0"/>
              <a:t> </a:t>
            </a:r>
            <a:r>
              <a:rPr kumimoji="1" lang="ja-JP" altLang="en-US" dirty="0"/>
              <a:t>ならば、それが対象のノードなのでループを終了してそのノードを返却する</a:t>
            </a:r>
            <a:endParaRPr kumimoji="1" lang="en-US" altLang="ja-JP" dirty="0"/>
          </a:p>
          <a:p>
            <a:pPr marL="457200" lvl="1" indent="0">
              <a:buNone/>
            </a:pPr>
            <a:endParaRPr kumimoji="1" lang="ja-JP" altLang="en-US" dirty="0"/>
          </a:p>
        </p:txBody>
      </p:sp>
    </p:spTree>
    <p:extLst>
      <p:ext uri="{BB962C8B-B14F-4D97-AF65-F5344CB8AC3E}">
        <p14:creationId xmlns:p14="http://schemas.microsoft.com/office/powerpoint/2010/main" val="2167522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14DE41F7-6F0E-4C2C-8BA8-E6475A41CFF1}"/>
              </a:ext>
            </a:extLst>
          </p:cNvPr>
          <p:cNvSpPr/>
          <p:nvPr/>
        </p:nvSpPr>
        <p:spPr>
          <a:xfrm>
            <a:off x="457200" y="1262299"/>
            <a:ext cx="8229600" cy="526105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B0BAF600-8088-4874-802E-7E51BDA02644}"/>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grpSp>
        <p:nvGrpSpPr>
          <p:cNvPr id="48" name="グループ化 47">
            <a:extLst>
              <a:ext uri="{FF2B5EF4-FFF2-40B4-BE49-F238E27FC236}">
                <a16:creationId xmlns:a16="http://schemas.microsoft.com/office/drawing/2014/main" id="{BBC0A815-B7DC-4B12-B320-385D7295DB3F}"/>
              </a:ext>
            </a:extLst>
          </p:cNvPr>
          <p:cNvGrpSpPr/>
          <p:nvPr/>
        </p:nvGrpSpPr>
        <p:grpSpPr>
          <a:xfrm>
            <a:off x="852181" y="1553251"/>
            <a:ext cx="7094124" cy="4777730"/>
            <a:chOff x="604531" y="1610401"/>
            <a:chExt cx="7094124" cy="4777730"/>
          </a:xfrm>
        </p:grpSpPr>
        <p:sp>
          <p:nvSpPr>
            <p:cNvPr id="5" name="楕円 4">
              <a:extLst>
                <a:ext uri="{FF2B5EF4-FFF2-40B4-BE49-F238E27FC236}">
                  <a16:creationId xmlns:a16="http://schemas.microsoft.com/office/drawing/2014/main" id="{4DB98188-3B00-4FEE-B260-D9F315FFA79F}"/>
                </a:ext>
              </a:extLst>
            </p:cNvPr>
            <p:cNvSpPr/>
            <p:nvPr/>
          </p:nvSpPr>
          <p:spPr>
            <a:xfrm>
              <a:off x="4135124" y="2056788"/>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楕円 5">
              <a:extLst>
                <a:ext uri="{FF2B5EF4-FFF2-40B4-BE49-F238E27FC236}">
                  <a16:creationId xmlns:a16="http://schemas.microsoft.com/office/drawing/2014/main" id="{28269D0C-5840-44ED-8A53-E151F9C5329C}"/>
                </a:ext>
              </a:extLst>
            </p:cNvPr>
            <p:cNvSpPr/>
            <p:nvPr/>
          </p:nvSpPr>
          <p:spPr>
            <a:xfrm>
              <a:off x="2505658" y="3123356"/>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98A63DEA-28D5-4EFD-9DDA-36B83795E209}"/>
                </a:ext>
              </a:extLst>
            </p:cNvPr>
            <p:cNvSpPr/>
            <p:nvPr/>
          </p:nvSpPr>
          <p:spPr>
            <a:xfrm>
              <a:off x="3295702"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268A6A86-13E6-42BB-91C8-9119664E075F}"/>
                </a:ext>
              </a:extLst>
            </p:cNvPr>
            <p:cNvSpPr/>
            <p:nvPr/>
          </p:nvSpPr>
          <p:spPr>
            <a:xfrm>
              <a:off x="1677141"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3646F939-2637-411B-A03F-70F7BA7B45F9}"/>
                </a:ext>
              </a:extLst>
            </p:cNvPr>
            <p:cNvSpPr/>
            <p:nvPr/>
          </p:nvSpPr>
          <p:spPr>
            <a:xfrm>
              <a:off x="3758699" y="5652850"/>
              <a:ext cx="728482" cy="735281"/>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6A1E450F-C8DB-41A1-9439-883B74499CFD}"/>
                </a:ext>
              </a:extLst>
            </p:cNvPr>
            <p:cNvSpPr/>
            <p:nvPr/>
          </p:nvSpPr>
          <p:spPr>
            <a:xfrm>
              <a:off x="2955829"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606615DE-F583-4C91-9C3E-254A0691AAC6}"/>
                </a:ext>
              </a:extLst>
            </p:cNvPr>
            <p:cNvSpPr/>
            <p:nvPr/>
          </p:nvSpPr>
          <p:spPr>
            <a:xfrm>
              <a:off x="2152962"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284D4CA7-5208-455D-86E0-CF6D7099E7B0}"/>
                </a:ext>
              </a:extLst>
            </p:cNvPr>
            <p:cNvSpPr/>
            <p:nvPr/>
          </p:nvSpPr>
          <p:spPr>
            <a:xfrm>
              <a:off x="1350094"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2271DBB3-2053-475D-9635-3B54D8A0A5A6}"/>
                </a:ext>
              </a:extLst>
            </p:cNvPr>
            <p:cNvSpPr/>
            <p:nvPr/>
          </p:nvSpPr>
          <p:spPr>
            <a:xfrm>
              <a:off x="5717132" y="3123356"/>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2D32C0A7-45C2-43A2-89BE-7F8E6A48E172}"/>
                </a:ext>
              </a:extLst>
            </p:cNvPr>
            <p:cNvSpPr/>
            <p:nvPr/>
          </p:nvSpPr>
          <p:spPr>
            <a:xfrm>
              <a:off x="6507176"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72EA45D3-01C6-4D9D-AD47-A9F2D1FF75A2}"/>
                </a:ext>
              </a:extLst>
            </p:cNvPr>
            <p:cNvSpPr/>
            <p:nvPr/>
          </p:nvSpPr>
          <p:spPr>
            <a:xfrm>
              <a:off x="4888615" y="4249745"/>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8E50B3B4-D22C-44C0-8E87-3103638402CE}"/>
                </a:ext>
              </a:extLst>
            </p:cNvPr>
            <p:cNvSpPr/>
            <p:nvPr/>
          </p:nvSpPr>
          <p:spPr>
            <a:xfrm>
              <a:off x="6970173"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443D0011-9E91-42DB-8D94-F7E74E284B5C}"/>
                </a:ext>
              </a:extLst>
            </p:cNvPr>
            <p:cNvSpPr/>
            <p:nvPr/>
          </p:nvSpPr>
          <p:spPr>
            <a:xfrm>
              <a:off x="6167304"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0C79B8DC-1F77-4425-ACE6-62943B670AFB}"/>
                </a:ext>
              </a:extLst>
            </p:cNvPr>
            <p:cNvSpPr/>
            <p:nvPr/>
          </p:nvSpPr>
          <p:spPr>
            <a:xfrm>
              <a:off x="5364436"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BA100AE4-2C46-4D29-9B3F-15C3D248C2A5}"/>
                </a:ext>
              </a:extLst>
            </p:cNvPr>
            <p:cNvSpPr/>
            <p:nvPr/>
          </p:nvSpPr>
          <p:spPr>
            <a:xfrm>
              <a:off x="4561568" y="5652850"/>
              <a:ext cx="728482" cy="73528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直線矢印コネクタ 19">
              <a:extLst>
                <a:ext uri="{FF2B5EF4-FFF2-40B4-BE49-F238E27FC236}">
                  <a16:creationId xmlns:a16="http://schemas.microsoft.com/office/drawing/2014/main" id="{EBA58B97-CE53-4F92-AFF7-4EC9957A4979}"/>
                </a:ext>
              </a:extLst>
            </p:cNvPr>
            <p:cNvCxnSpPr>
              <a:cxnSpLocks/>
              <a:stCxn id="5" idx="3"/>
              <a:endCxn id="6" idx="0"/>
            </p:cNvCxnSpPr>
            <p:nvPr/>
          </p:nvCxnSpPr>
          <p:spPr>
            <a:xfrm flipH="1">
              <a:off x="2869899" y="2684390"/>
              <a:ext cx="1371908" cy="438966"/>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cxnSp>
          <p:nvCxnSpPr>
            <p:cNvPr id="21" name="直線矢印コネクタ 20">
              <a:extLst>
                <a:ext uri="{FF2B5EF4-FFF2-40B4-BE49-F238E27FC236}">
                  <a16:creationId xmlns:a16="http://schemas.microsoft.com/office/drawing/2014/main" id="{8E59B8D2-A769-4E08-91AD-F9E3529B3048}"/>
                </a:ext>
              </a:extLst>
            </p:cNvPr>
            <p:cNvCxnSpPr>
              <a:cxnSpLocks/>
              <a:stCxn id="5" idx="5"/>
              <a:endCxn id="13" idx="0"/>
            </p:cNvCxnSpPr>
            <p:nvPr/>
          </p:nvCxnSpPr>
          <p:spPr>
            <a:xfrm>
              <a:off x="4756922" y="2684390"/>
              <a:ext cx="1324451" cy="43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E881B2EF-EFD6-45F6-9023-2C69540EF750}"/>
                </a:ext>
              </a:extLst>
            </p:cNvPr>
            <p:cNvCxnSpPr>
              <a:cxnSpLocks/>
              <a:stCxn id="6" idx="3"/>
              <a:endCxn id="8" idx="0"/>
            </p:cNvCxnSpPr>
            <p:nvPr/>
          </p:nvCxnSpPr>
          <p:spPr>
            <a:xfrm flipH="1">
              <a:off x="2041382" y="3750957"/>
              <a:ext cx="570959" cy="49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9F54493-636D-4DE6-A6C2-7E429F8952F8}"/>
                </a:ext>
              </a:extLst>
            </p:cNvPr>
            <p:cNvCxnSpPr>
              <a:cxnSpLocks/>
              <a:stCxn id="8" idx="3"/>
              <a:endCxn id="12" idx="0"/>
            </p:cNvCxnSpPr>
            <p:nvPr/>
          </p:nvCxnSpPr>
          <p:spPr>
            <a:xfrm flipH="1">
              <a:off x="1714335" y="4877347"/>
              <a:ext cx="69489"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EFA7E47-E5D9-4312-8728-37B866DF1BD3}"/>
                </a:ext>
              </a:extLst>
            </p:cNvPr>
            <p:cNvCxnSpPr>
              <a:cxnSpLocks/>
              <a:stCxn id="8" idx="5"/>
              <a:endCxn id="11" idx="0"/>
            </p:cNvCxnSpPr>
            <p:nvPr/>
          </p:nvCxnSpPr>
          <p:spPr>
            <a:xfrm>
              <a:off x="2298939" y="4877347"/>
              <a:ext cx="21826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300C6573-7E35-4090-8763-A6D7A3A44B4E}"/>
                </a:ext>
              </a:extLst>
            </p:cNvPr>
            <p:cNvCxnSpPr>
              <a:cxnSpLocks/>
              <a:stCxn id="7" idx="3"/>
              <a:endCxn id="10" idx="0"/>
            </p:cNvCxnSpPr>
            <p:nvPr/>
          </p:nvCxnSpPr>
          <p:spPr>
            <a:xfrm flipH="1">
              <a:off x="3320072" y="4877347"/>
              <a:ext cx="8231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4C9394A-029F-4D8B-BE46-2DA796F1F527}"/>
                </a:ext>
              </a:extLst>
            </p:cNvPr>
            <p:cNvCxnSpPr>
              <a:cxnSpLocks/>
              <a:stCxn id="15" idx="5"/>
              <a:endCxn id="18" idx="0"/>
            </p:cNvCxnSpPr>
            <p:nvPr/>
          </p:nvCxnSpPr>
          <p:spPr>
            <a:xfrm>
              <a:off x="5510413" y="4877347"/>
              <a:ext cx="21826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AE8BA6A-E3C7-43CB-8059-CECC4F64BD3F}"/>
                </a:ext>
              </a:extLst>
            </p:cNvPr>
            <p:cNvCxnSpPr>
              <a:cxnSpLocks/>
              <a:stCxn id="15" idx="3"/>
              <a:endCxn id="19" idx="0"/>
            </p:cNvCxnSpPr>
            <p:nvPr/>
          </p:nvCxnSpPr>
          <p:spPr>
            <a:xfrm flipH="1">
              <a:off x="4925809" y="4877347"/>
              <a:ext cx="69489"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8A95CE5A-9694-4F57-85C7-8669A9AF0530}"/>
                </a:ext>
              </a:extLst>
            </p:cNvPr>
            <p:cNvCxnSpPr>
              <a:cxnSpLocks/>
              <a:stCxn id="14" idx="3"/>
              <a:endCxn id="17" idx="0"/>
            </p:cNvCxnSpPr>
            <p:nvPr/>
          </p:nvCxnSpPr>
          <p:spPr>
            <a:xfrm flipH="1">
              <a:off x="6531546" y="4877347"/>
              <a:ext cx="82314"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8F615B7-02A3-442D-A7F1-0C4F7089FD7C}"/>
                </a:ext>
              </a:extLst>
            </p:cNvPr>
            <p:cNvCxnSpPr>
              <a:cxnSpLocks/>
              <a:stCxn id="14" idx="5"/>
              <a:endCxn id="16" idx="0"/>
            </p:cNvCxnSpPr>
            <p:nvPr/>
          </p:nvCxnSpPr>
          <p:spPr>
            <a:xfrm>
              <a:off x="7128975" y="4877347"/>
              <a:ext cx="205440" cy="775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8B56B38-B2A6-42FC-A4CE-6031D8F451CC}"/>
                </a:ext>
              </a:extLst>
            </p:cNvPr>
            <p:cNvCxnSpPr>
              <a:cxnSpLocks/>
              <a:stCxn id="13" idx="5"/>
              <a:endCxn id="14" idx="0"/>
            </p:cNvCxnSpPr>
            <p:nvPr/>
          </p:nvCxnSpPr>
          <p:spPr>
            <a:xfrm>
              <a:off x="6338930" y="3750957"/>
              <a:ext cx="532488" cy="49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9775593-D522-42EF-9392-3E77DE177DAE}"/>
                </a:ext>
              </a:extLst>
            </p:cNvPr>
            <p:cNvCxnSpPr>
              <a:cxnSpLocks/>
              <a:stCxn id="13" idx="3"/>
              <a:endCxn id="15" idx="0"/>
            </p:cNvCxnSpPr>
            <p:nvPr/>
          </p:nvCxnSpPr>
          <p:spPr>
            <a:xfrm flipH="1">
              <a:off x="5252856" y="3750957"/>
              <a:ext cx="570959" cy="49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DC3D4F7F-F6E6-45DB-9040-7A0016A76329}"/>
                </a:ext>
              </a:extLst>
            </p:cNvPr>
            <p:cNvGrpSpPr/>
            <p:nvPr/>
          </p:nvGrpSpPr>
          <p:grpSpPr>
            <a:xfrm>
              <a:off x="707659" y="1610401"/>
              <a:ext cx="2504984" cy="416957"/>
              <a:chOff x="3819524" y="1907430"/>
              <a:chExt cx="2504984" cy="416957"/>
            </a:xfrm>
          </p:grpSpPr>
          <p:sp>
            <p:nvSpPr>
              <p:cNvPr id="34" name="テキスト ボックス 33">
                <a:extLst>
                  <a:ext uri="{FF2B5EF4-FFF2-40B4-BE49-F238E27FC236}">
                    <a16:creationId xmlns:a16="http://schemas.microsoft.com/office/drawing/2014/main" id="{01EEFAEB-16E6-4821-9D8F-FC6D27EAFB09}"/>
                  </a:ext>
                </a:extLst>
              </p:cNvPr>
              <p:cNvSpPr txBox="1"/>
              <p:nvPr/>
            </p:nvSpPr>
            <p:spPr>
              <a:xfrm flipH="1">
                <a:off x="3819524" y="1945006"/>
                <a:ext cx="2384065" cy="369332"/>
              </a:xfrm>
              <a:prstGeom prst="rect">
                <a:avLst/>
              </a:prstGeom>
              <a:noFill/>
            </p:spPr>
            <p:txBody>
              <a:bodyPr wrap="square" rtlCol="0">
                <a:spAutoFit/>
              </a:bodyPr>
              <a:lstStyle/>
              <a:p>
                <a:r>
                  <a:rPr kumimoji="1" lang="ja-JP" altLang="en-US" dirty="0"/>
                  <a:t>例）検索対象ノード：</a:t>
                </a:r>
              </a:p>
            </p:txBody>
          </p:sp>
          <p:sp>
            <p:nvSpPr>
              <p:cNvPr id="35" name="楕円 34">
                <a:extLst>
                  <a:ext uri="{FF2B5EF4-FFF2-40B4-BE49-F238E27FC236}">
                    <a16:creationId xmlns:a16="http://schemas.microsoft.com/office/drawing/2014/main" id="{D82180D6-9F97-4024-8D7C-629C5B7301E8}"/>
                  </a:ext>
                </a:extLst>
              </p:cNvPr>
              <p:cNvSpPr/>
              <p:nvPr/>
            </p:nvSpPr>
            <p:spPr>
              <a:xfrm>
                <a:off x="5885063" y="1907430"/>
                <a:ext cx="439445" cy="416957"/>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7" name="吹き出し: 角を丸めた四角形 36">
              <a:extLst>
                <a:ext uri="{FF2B5EF4-FFF2-40B4-BE49-F238E27FC236}">
                  <a16:creationId xmlns:a16="http://schemas.microsoft.com/office/drawing/2014/main" id="{F2ED4823-CE1D-4CF2-AB17-A1D41C4D5DC4}"/>
                </a:ext>
              </a:extLst>
            </p:cNvPr>
            <p:cNvSpPr/>
            <p:nvPr/>
          </p:nvSpPr>
          <p:spPr>
            <a:xfrm>
              <a:off x="5290049" y="1630509"/>
              <a:ext cx="1838925" cy="1047457"/>
            </a:xfrm>
            <a:prstGeom prst="wedgeRoundRectCallout">
              <a:avLst>
                <a:gd name="adj1" fmla="val -77899"/>
                <a:gd name="adj2" fmla="val 2642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「検索対象ノード：７」と「根ルード：８」</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⇒小さいので左へ</a:t>
              </a:r>
            </a:p>
          </p:txBody>
        </p:sp>
        <p:sp>
          <p:nvSpPr>
            <p:cNvPr id="38" name="吹き出し: 角を丸めた四角形 37">
              <a:extLst>
                <a:ext uri="{FF2B5EF4-FFF2-40B4-BE49-F238E27FC236}">
                  <a16:creationId xmlns:a16="http://schemas.microsoft.com/office/drawing/2014/main" id="{7443BECA-6330-4E24-AB63-DC0BD41AB360}"/>
                </a:ext>
              </a:extLst>
            </p:cNvPr>
            <p:cNvSpPr/>
            <p:nvPr/>
          </p:nvSpPr>
          <p:spPr>
            <a:xfrm>
              <a:off x="604531" y="2268340"/>
              <a:ext cx="1838925" cy="1047457"/>
            </a:xfrm>
            <a:prstGeom prst="wedgeRoundRectCallout">
              <a:avLst>
                <a:gd name="adj1" fmla="val 61952"/>
                <a:gd name="adj2" fmla="val 38246"/>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「検索対象ノード：７」と「ルード：４」</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cxnSp>
          <p:nvCxnSpPr>
            <p:cNvPr id="39" name="直線矢印コネクタ 38">
              <a:extLst>
                <a:ext uri="{FF2B5EF4-FFF2-40B4-BE49-F238E27FC236}">
                  <a16:creationId xmlns:a16="http://schemas.microsoft.com/office/drawing/2014/main" id="{43248D13-AE14-4763-B3D7-1819551B3220}"/>
                </a:ext>
              </a:extLst>
            </p:cNvPr>
            <p:cNvCxnSpPr>
              <a:cxnSpLocks/>
              <a:stCxn id="6" idx="5"/>
              <a:endCxn id="7" idx="0"/>
            </p:cNvCxnSpPr>
            <p:nvPr/>
          </p:nvCxnSpPr>
          <p:spPr>
            <a:xfrm>
              <a:off x="3127456" y="3750958"/>
              <a:ext cx="532487" cy="498787"/>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sp>
          <p:nvSpPr>
            <p:cNvPr id="43" name="吹き出し: 角を丸めた四角形 42">
              <a:extLst>
                <a:ext uri="{FF2B5EF4-FFF2-40B4-BE49-F238E27FC236}">
                  <a16:creationId xmlns:a16="http://schemas.microsoft.com/office/drawing/2014/main" id="{2F46EF36-F0EB-496D-90A0-22E1C53C4724}"/>
                </a:ext>
              </a:extLst>
            </p:cNvPr>
            <p:cNvSpPr/>
            <p:nvPr/>
          </p:nvSpPr>
          <p:spPr>
            <a:xfrm>
              <a:off x="4569494" y="3833696"/>
              <a:ext cx="1838925" cy="1047457"/>
            </a:xfrm>
            <a:prstGeom prst="wedgeRoundRectCallout">
              <a:avLst>
                <a:gd name="adj1" fmla="val -82043"/>
                <a:gd name="adj2" fmla="val 10965"/>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「検索対象ノード：７」と「ルード：６」</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cxnSp>
          <p:nvCxnSpPr>
            <p:cNvPr id="44" name="直線矢印コネクタ 43">
              <a:extLst>
                <a:ext uri="{FF2B5EF4-FFF2-40B4-BE49-F238E27FC236}">
                  <a16:creationId xmlns:a16="http://schemas.microsoft.com/office/drawing/2014/main" id="{0A206DA0-194F-4A58-BD6C-CC79711A6286}"/>
                </a:ext>
              </a:extLst>
            </p:cNvPr>
            <p:cNvCxnSpPr>
              <a:cxnSpLocks/>
              <a:stCxn id="7" idx="5"/>
              <a:endCxn id="9" idx="0"/>
            </p:cNvCxnSpPr>
            <p:nvPr/>
          </p:nvCxnSpPr>
          <p:spPr>
            <a:xfrm>
              <a:off x="3917500" y="4877347"/>
              <a:ext cx="205440" cy="775503"/>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9569352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27A9E-7F5E-42C6-A0E2-AC7EFC8054A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 name="正方形/長方形 3">
            <a:extLst>
              <a:ext uri="{FF2B5EF4-FFF2-40B4-BE49-F238E27FC236}">
                <a16:creationId xmlns:a16="http://schemas.microsoft.com/office/drawing/2014/main" id="{D103FDD0-8D8D-4A62-9FE1-89805F73B674}"/>
              </a:ext>
            </a:extLst>
          </p:cNvPr>
          <p:cNvSpPr/>
          <p:nvPr/>
        </p:nvSpPr>
        <p:spPr>
          <a:xfrm>
            <a:off x="691800" y="2009774"/>
            <a:ext cx="7760400" cy="38004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ノードの検索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search(num)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cur = root;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ループ検索をして、対象の</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葉</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ノード通過後に終了する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(cur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対象のノードは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の右側のサブツリーに存在する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対象のノードは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の左側のサブツリーに存在する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num)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対象ノードを見つけてループを終了する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 break;</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対象のノードを返す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608659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F2AA0-10BF-4562-A116-E3EBAD734716}"/>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358E6DB3-8363-4220-8098-381DF5327C59}"/>
              </a:ext>
            </a:extLst>
          </p:cNvPr>
          <p:cNvSpPr>
            <a:spLocks noGrp="1"/>
          </p:cNvSpPr>
          <p:nvPr>
            <p:ph idx="1"/>
          </p:nvPr>
        </p:nvSpPr>
        <p:spPr>
          <a:xfrm>
            <a:off x="457200" y="991269"/>
            <a:ext cx="8229600" cy="5246043"/>
          </a:xfrm>
        </p:spPr>
        <p:txBody>
          <a:bodyPr/>
          <a:lstStyle/>
          <a:p>
            <a:r>
              <a:rPr kumimoji="1" lang="ja-JP" altLang="en-US" sz="2000" dirty="0"/>
              <a:t>二分探索木のノードの挿入</a:t>
            </a:r>
            <a:endParaRPr kumimoji="1" lang="en-US" altLang="ja-JP" sz="2000" dirty="0"/>
          </a:p>
          <a:p>
            <a:pPr marL="0" indent="0">
              <a:buNone/>
            </a:pPr>
            <a:r>
              <a:rPr lang="ja-JP" altLang="en-US" dirty="0"/>
              <a:t>　挿入する要素を指定すると、二分探索木の 「左サブツリー </a:t>
            </a:r>
            <a:r>
              <a:rPr lang="en-US" altLang="ja-JP" dirty="0"/>
              <a:t>&lt; </a:t>
            </a:r>
            <a:r>
              <a:rPr lang="ja-JP" altLang="en-US" dirty="0"/>
              <a:t>根ノード </a:t>
            </a:r>
            <a:r>
              <a:rPr lang="en-US" altLang="ja-JP" dirty="0"/>
              <a:t>&lt; </a:t>
            </a:r>
            <a:r>
              <a:rPr lang="ja-JP" altLang="en-US" dirty="0"/>
              <a:t>右サブツリー」の性質を維持するために、挿入操作は２つの手順に分かれる。（</a:t>
            </a:r>
            <a:r>
              <a:rPr lang="en-US" altLang="ja-JP" dirty="0"/>
              <a:t>※</a:t>
            </a:r>
            <a:r>
              <a:rPr lang="ja-JP" altLang="en-US" dirty="0"/>
              <a:t>次シート参考）</a:t>
            </a:r>
            <a:endParaRPr lang="en-US" altLang="ja-JP" dirty="0"/>
          </a:p>
          <a:p>
            <a:pPr lvl="1">
              <a:buFont typeface="+mj-lt"/>
              <a:buAutoNum type="arabicPeriod"/>
            </a:pPr>
            <a:r>
              <a:rPr kumimoji="1" lang="ja-JP" altLang="en-US" dirty="0"/>
              <a:t>挿入位置の検索：</a:t>
            </a:r>
            <a:endParaRPr kumimoji="1" lang="en-US" altLang="ja-JP" dirty="0"/>
          </a:p>
          <a:p>
            <a:pPr marL="914400" lvl="2" indent="0">
              <a:buNone/>
            </a:pPr>
            <a:r>
              <a:rPr lang="ja-JP" altLang="en-US" dirty="0"/>
              <a:t>　</a:t>
            </a:r>
            <a:r>
              <a:rPr kumimoji="1" lang="ja-JP" altLang="en-US" dirty="0"/>
              <a:t>検索と同様に、根ノードから開始し現在のノード値と 「対象ノードの値：</a:t>
            </a:r>
            <a:r>
              <a:rPr kumimoji="1" lang="en-US" altLang="ja-JP" dirty="0"/>
              <a:t>num</a:t>
            </a:r>
            <a:r>
              <a:rPr kumimoji="1" lang="ja-JP" altLang="en-US" dirty="0"/>
              <a:t>」 のサイズの関係に基づいて、葉ノードを通過して（</a:t>
            </a:r>
            <a:r>
              <a:rPr kumimoji="1" lang="en-US" altLang="ja-JP" dirty="0"/>
              <a:t>null</a:t>
            </a:r>
            <a:r>
              <a:rPr kumimoji="1" lang="ja-JP" altLang="en-US" dirty="0"/>
              <a:t>にトラバース）ループを抜けるまでツリーを検索する。</a:t>
            </a:r>
          </a:p>
          <a:p>
            <a:pPr lvl="1">
              <a:buFont typeface="+mj-lt"/>
              <a:buAutoNum type="arabicPeriod"/>
            </a:pPr>
            <a:r>
              <a:rPr kumimoji="1" lang="ja-JP" altLang="en-US" dirty="0"/>
              <a:t>その位置にノードを挿入する：</a:t>
            </a:r>
            <a:endParaRPr kumimoji="1" lang="en-US" altLang="ja-JP" dirty="0"/>
          </a:p>
          <a:p>
            <a:pPr marL="914400" lvl="2" indent="0">
              <a:buNone/>
            </a:pPr>
            <a:r>
              <a:rPr lang="ja-JP" altLang="en-US" dirty="0"/>
              <a:t>　</a:t>
            </a:r>
            <a:r>
              <a:rPr kumimoji="1" lang="ja-JP" altLang="en-US" dirty="0"/>
              <a:t>「対象ノード値：</a:t>
            </a:r>
            <a:r>
              <a:rPr kumimoji="1" lang="en-US" altLang="ja-JP" dirty="0"/>
              <a:t>num</a:t>
            </a:r>
            <a:r>
              <a:rPr kumimoji="1" lang="ja-JP" altLang="en-US" dirty="0"/>
              <a:t>」を初期化し、</a:t>
            </a:r>
            <a:r>
              <a:rPr kumimoji="1" lang="en-US" altLang="ja-JP" dirty="0"/>
              <a:t>null</a:t>
            </a:r>
            <a:r>
              <a:rPr kumimoji="1" lang="ja-JP" altLang="en-US" dirty="0"/>
              <a:t>の位置にノード（</a:t>
            </a:r>
            <a:r>
              <a:rPr kumimoji="1" lang="en-US" altLang="ja-JP" dirty="0"/>
              <a:t>num</a:t>
            </a:r>
            <a:r>
              <a:rPr kumimoji="1" lang="ja-JP" altLang="en-US" dirty="0"/>
              <a:t>）を配置する。</a:t>
            </a:r>
            <a:endParaRPr lang="en-US" altLang="ja-JP" dirty="0"/>
          </a:p>
          <a:p>
            <a:pPr marL="114300" indent="0">
              <a:buNone/>
            </a:pPr>
            <a:r>
              <a:rPr lang="ja-JP" altLang="en-US" b="0" i="0" dirty="0">
                <a:solidFill>
                  <a:srgbClr val="1D1D20"/>
                </a:solidFill>
                <a:effectLst/>
                <a:latin typeface="-apple-system"/>
              </a:rPr>
              <a:t>　二分探索木では、重複ノードを許可しない。 従って、挿入するノードがツリーに既に存在する場合は、挿入は実行されずに直接戻る。</a:t>
            </a:r>
            <a:endParaRPr lang="en-US" altLang="ja-JP" b="0" i="0" dirty="0">
              <a:solidFill>
                <a:srgbClr val="1D1D20"/>
              </a:solidFill>
              <a:effectLst/>
              <a:latin typeface="-apple-system"/>
            </a:endParaRPr>
          </a:p>
          <a:p>
            <a:pPr marL="114300" indent="0">
              <a:buNone/>
            </a:pPr>
            <a:endParaRPr lang="en-US" altLang="ja-JP" b="0" i="0" dirty="0">
              <a:solidFill>
                <a:srgbClr val="1D1D20"/>
              </a:solidFill>
              <a:effectLst/>
              <a:latin typeface="-apple-system"/>
            </a:endParaRPr>
          </a:p>
          <a:p>
            <a:pPr marL="114300" indent="0">
              <a:buNone/>
            </a:pPr>
            <a:r>
              <a:rPr kumimoji="1" lang="ja-JP" altLang="en-US" dirty="0">
                <a:solidFill>
                  <a:srgbClr val="1D1D20"/>
                </a:solidFill>
                <a:latin typeface="-apple-system"/>
              </a:rPr>
              <a:t>　ノードを挿入するためには、補助ノード </a:t>
            </a:r>
            <a:r>
              <a:rPr kumimoji="1" lang="en-US" altLang="ja-JP" dirty="0">
                <a:solidFill>
                  <a:srgbClr val="1D1D20"/>
                </a:solidFill>
                <a:latin typeface="-apple-system"/>
              </a:rPr>
              <a:t>pre </a:t>
            </a:r>
            <a:r>
              <a:rPr kumimoji="1" lang="ja-JP" altLang="en-US" dirty="0">
                <a:solidFill>
                  <a:srgbClr val="1D1D20"/>
                </a:solidFill>
                <a:latin typeface="-apple-system"/>
              </a:rPr>
              <a:t>を使って前のサイクルからノードを保存しておく必要がある。そうすれば、</a:t>
            </a:r>
            <a:r>
              <a:rPr kumimoji="1" lang="en-US" altLang="ja-JP" dirty="0">
                <a:solidFill>
                  <a:srgbClr val="1D1D20"/>
                </a:solidFill>
                <a:latin typeface="-apple-system"/>
              </a:rPr>
              <a:t>null </a:t>
            </a:r>
            <a:r>
              <a:rPr kumimoji="1" lang="ja-JP" altLang="en-US" dirty="0">
                <a:solidFill>
                  <a:srgbClr val="1D1D20"/>
                </a:solidFill>
                <a:latin typeface="-apple-system"/>
              </a:rPr>
              <a:t>にトラバースしたときに、その親ノードも取得できるので、ノードの挿入操作を可能にできる。</a:t>
            </a:r>
            <a:endParaRPr kumimoji="1" lang="ja-JP" altLang="en-US" dirty="0"/>
          </a:p>
        </p:txBody>
      </p:sp>
    </p:spTree>
    <p:extLst>
      <p:ext uri="{BB962C8B-B14F-4D97-AF65-F5344CB8AC3E}">
        <p14:creationId xmlns:p14="http://schemas.microsoft.com/office/powerpoint/2010/main" val="2517786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正方形/長方形 67">
            <a:extLst>
              <a:ext uri="{FF2B5EF4-FFF2-40B4-BE49-F238E27FC236}">
                <a16:creationId xmlns:a16="http://schemas.microsoft.com/office/drawing/2014/main" id="{2525C438-7A11-415B-AAE4-B107E7ADE4C5}"/>
              </a:ext>
            </a:extLst>
          </p:cNvPr>
          <p:cNvSpPr/>
          <p:nvPr/>
        </p:nvSpPr>
        <p:spPr>
          <a:xfrm>
            <a:off x="266700" y="1133475"/>
            <a:ext cx="8705850" cy="5389880"/>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grpSp>
        <p:nvGrpSpPr>
          <p:cNvPr id="33" name="グループ化 32">
            <a:extLst>
              <a:ext uri="{FF2B5EF4-FFF2-40B4-BE49-F238E27FC236}">
                <a16:creationId xmlns:a16="http://schemas.microsoft.com/office/drawing/2014/main" id="{190B50A0-A282-472F-BFB6-8DAAB16994FE}"/>
              </a:ext>
            </a:extLst>
          </p:cNvPr>
          <p:cNvGrpSpPr/>
          <p:nvPr/>
        </p:nvGrpSpPr>
        <p:grpSpPr>
          <a:xfrm>
            <a:off x="6036747" y="1289839"/>
            <a:ext cx="2650053" cy="545078"/>
            <a:chOff x="3819524" y="1857133"/>
            <a:chExt cx="2650053" cy="545078"/>
          </a:xfrm>
        </p:grpSpPr>
        <p:sp>
          <p:nvSpPr>
            <p:cNvPr id="39" name="テキスト ボックス 38">
              <a:extLst>
                <a:ext uri="{FF2B5EF4-FFF2-40B4-BE49-F238E27FC236}">
                  <a16:creationId xmlns:a16="http://schemas.microsoft.com/office/drawing/2014/main" id="{4E855E03-05DB-4810-AE62-CB86422B2558}"/>
                </a:ext>
              </a:extLst>
            </p:cNvPr>
            <p:cNvSpPr txBox="1"/>
            <p:nvPr/>
          </p:nvSpPr>
          <p:spPr>
            <a:xfrm flipH="1">
              <a:off x="3819524" y="1945006"/>
              <a:ext cx="2384065" cy="369332"/>
            </a:xfrm>
            <a:prstGeom prst="rect">
              <a:avLst/>
            </a:prstGeom>
            <a:noFill/>
          </p:spPr>
          <p:txBody>
            <a:bodyPr wrap="square" rtlCol="0">
              <a:spAutoFit/>
            </a:bodyPr>
            <a:lstStyle/>
            <a:p>
              <a:r>
                <a:rPr kumimoji="1" lang="ja-JP" altLang="en-US" dirty="0"/>
                <a:t>例）挿入対象ノード：</a:t>
              </a:r>
            </a:p>
          </p:txBody>
        </p:sp>
        <p:sp>
          <p:nvSpPr>
            <p:cNvPr id="40" name="楕円 39">
              <a:extLst>
                <a:ext uri="{FF2B5EF4-FFF2-40B4-BE49-F238E27FC236}">
                  <a16:creationId xmlns:a16="http://schemas.microsoft.com/office/drawing/2014/main" id="{301FCC1D-BC65-46FE-8FF2-4D3889FE3424}"/>
                </a:ext>
              </a:extLst>
            </p:cNvPr>
            <p:cNvSpPr/>
            <p:nvPr/>
          </p:nvSpPr>
          <p:spPr>
            <a:xfrm>
              <a:off x="5937600" y="1857133"/>
              <a:ext cx="531977" cy="54507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6" name="楕円 5">
            <a:extLst>
              <a:ext uri="{FF2B5EF4-FFF2-40B4-BE49-F238E27FC236}">
                <a16:creationId xmlns:a16="http://schemas.microsoft.com/office/drawing/2014/main" id="{51F78B2B-5B5C-450D-873D-8FD078F8C258}"/>
              </a:ext>
            </a:extLst>
          </p:cNvPr>
          <p:cNvSpPr/>
          <p:nvPr/>
        </p:nvSpPr>
        <p:spPr>
          <a:xfrm>
            <a:off x="2802411" y="1751382"/>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67897CE3-3BB5-4D08-A1CF-0C7547F7F32A}"/>
              </a:ext>
            </a:extLst>
          </p:cNvPr>
          <p:cNvSpPr/>
          <p:nvPr/>
        </p:nvSpPr>
        <p:spPr>
          <a:xfrm>
            <a:off x="1430275" y="2663407"/>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E7D9132-438D-4335-907A-0BA03A679083}"/>
              </a:ext>
            </a:extLst>
          </p:cNvPr>
          <p:cNvSpPr/>
          <p:nvPr/>
        </p:nvSpPr>
        <p:spPr>
          <a:xfrm>
            <a:off x="2095553"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7B4B640-5BCB-42C4-9F2F-89B685E433F4}"/>
              </a:ext>
            </a:extLst>
          </p:cNvPr>
          <p:cNvSpPr/>
          <p:nvPr/>
        </p:nvSpPr>
        <p:spPr>
          <a:xfrm>
            <a:off x="732599"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033A0D12-E671-4F62-823C-3FD4282916A2}"/>
              </a:ext>
            </a:extLst>
          </p:cNvPr>
          <p:cNvSpPr/>
          <p:nvPr/>
        </p:nvSpPr>
        <p:spPr>
          <a:xfrm>
            <a:off x="2485432"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4A50C01-2688-4507-AADD-2DACE3411717}"/>
              </a:ext>
            </a:extLst>
          </p:cNvPr>
          <p:cNvSpPr/>
          <p:nvPr/>
        </p:nvSpPr>
        <p:spPr>
          <a:xfrm>
            <a:off x="1809353"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B6320CE6-5735-43A2-A535-6FE62DA9967B}"/>
              </a:ext>
            </a:extLst>
          </p:cNvPr>
          <p:cNvSpPr/>
          <p:nvPr/>
        </p:nvSpPr>
        <p:spPr>
          <a:xfrm>
            <a:off x="1133277"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4C23462-CFAB-4361-98C4-E9139D1D40BA}"/>
              </a:ext>
            </a:extLst>
          </p:cNvPr>
          <p:cNvSpPr/>
          <p:nvPr/>
        </p:nvSpPr>
        <p:spPr>
          <a:xfrm>
            <a:off x="457200"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0268894E-31AD-42F3-AB32-676CDBB91719}"/>
              </a:ext>
            </a:extLst>
          </p:cNvPr>
          <p:cNvSpPr/>
          <p:nvPr/>
        </p:nvSpPr>
        <p:spPr>
          <a:xfrm>
            <a:off x="4134585" y="2663407"/>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2A29D17E-169D-4BBA-A823-F22A09224B70}"/>
              </a:ext>
            </a:extLst>
          </p:cNvPr>
          <p:cNvSpPr/>
          <p:nvPr/>
        </p:nvSpPr>
        <p:spPr>
          <a:xfrm>
            <a:off x="4799863"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7DC404AE-C05D-4F59-9515-1B525768AD27}"/>
              </a:ext>
            </a:extLst>
          </p:cNvPr>
          <p:cNvSpPr/>
          <p:nvPr/>
        </p:nvSpPr>
        <p:spPr>
          <a:xfrm>
            <a:off x="3436909" y="3626584"/>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EDE675F9-D4FB-494F-9837-1F1736694418}"/>
              </a:ext>
            </a:extLst>
          </p:cNvPr>
          <p:cNvSpPr/>
          <p:nvPr/>
        </p:nvSpPr>
        <p:spPr>
          <a:xfrm>
            <a:off x="5189743"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7740050C-E745-42E1-8CEA-EB0A2853CF63}"/>
              </a:ext>
            </a:extLst>
          </p:cNvPr>
          <p:cNvSpPr/>
          <p:nvPr/>
        </p:nvSpPr>
        <p:spPr>
          <a:xfrm>
            <a:off x="4513665"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5DC9B9EE-DE6F-4212-BF5E-B59DFE33837F}"/>
              </a:ext>
            </a:extLst>
          </p:cNvPr>
          <p:cNvSpPr/>
          <p:nvPr/>
        </p:nvSpPr>
        <p:spPr>
          <a:xfrm>
            <a:off x="3837587"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楕円 19">
            <a:extLst>
              <a:ext uri="{FF2B5EF4-FFF2-40B4-BE49-F238E27FC236}">
                <a16:creationId xmlns:a16="http://schemas.microsoft.com/office/drawing/2014/main" id="{2DD4034C-BF5A-492D-9D57-7691CA9DF1BE}"/>
              </a:ext>
            </a:extLst>
          </p:cNvPr>
          <p:cNvSpPr/>
          <p:nvPr/>
        </p:nvSpPr>
        <p:spPr>
          <a:xfrm>
            <a:off x="3161510" y="4826383"/>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a:extLst>
              <a:ext uri="{FF2B5EF4-FFF2-40B4-BE49-F238E27FC236}">
                <a16:creationId xmlns:a16="http://schemas.microsoft.com/office/drawing/2014/main" id="{33861F8C-FE3C-44FD-AB5B-2C59CF5DE945}"/>
              </a:ext>
            </a:extLst>
          </p:cNvPr>
          <p:cNvCxnSpPr>
            <a:cxnSpLocks/>
            <a:stCxn id="6" idx="5"/>
            <a:endCxn id="14" idx="0"/>
          </p:cNvCxnSpPr>
          <p:nvPr/>
        </p:nvCxnSpPr>
        <p:spPr>
          <a:xfrm>
            <a:off x="3326013" y="2288045"/>
            <a:ext cx="1115291" cy="375362"/>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cxnSp>
        <p:nvCxnSpPr>
          <p:cNvPr id="22" name="直線矢印コネクタ 21">
            <a:extLst>
              <a:ext uri="{FF2B5EF4-FFF2-40B4-BE49-F238E27FC236}">
                <a16:creationId xmlns:a16="http://schemas.microsoft.com/office/drawing/2014/main" id="{222B4BA9-695C-4AD2-8D05-156F2A70D4C3}"/>
              </a:ext>
            </a:extLst>
          </p:cNvPr>
          <p:cNvCxnSpPr>
            <a:cxnSpLocks/>
            <a:stCxn id="6" idx="3"/>
            <a:endCxn id="7" idx="0"/>
          </p:cNvCxnSpPr>
          <p:nvPr/>
        </p:nvCxnSpPr>
        <p:spPr>
          <a:xfrm flipH="1">
            <a:off x="1736994" y="2288045"/>
            <a:ext cx="1155253" cy="37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3AEBF67-0164-457A-B3BD-8FFCE2490C8F}"/>
              </a:ext>
            </a:extLst>
          </p:cNvPr>
          <p:cNvCxnSpPr>
            <a:cxnSpLocks/>
            <a:stCxn id="7" idx="3"/>
            <a:endCxn id="9" idx="0"/>
          </p:cNvCxnSpPr>
          <p:nvPr/>
        </p:nvCxnSpPr>
        <p:spPr>
          <a:xfrm flipH="1">
            <a:off x="1039318" y="3200070"/>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3B3964B-60AC-43B1-ABAF-D1FAC96E99EE}"/>
              </a:ext>
            </a:extLst>
          </p:cNvPr>
          <p:cNvCxnSpPr>
            <a:cxnSpLocks/>
            <a:stCxn id="9" idx="3"/>
            <a:endCxn id="13" idx="0"/>
          </p:cNvCxnSpPr>
          <p:nvPr/>
        </p:nvCxnSpPr>
        <p:spPr>
          <a:xfrm flipH="1">
            <a:off x="763919" y="4163248"/>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5D1424C-69B9-46C6-B0A4-DAE4C8170E41}"/>
              </a:ext>
            </a:extLst>
          </p:cNvPr>
          <p:cNvCxnSpPr>
            <a:cxnSpLocks/>
            <a:stCxn id="9" idx="5"/>
            <a:endCxn id="12" idx="0"/>
          </p:cNvCxnSpPr>
          <p:nvPr/>
        </p:nvCxnSpPr>
        <p:spPr>
          <a:xfrm>
            <a:off x="1256201" y="4163248"/>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5A4B65A-0035-4EC6-96E0-0E15246223D6}"/>
              </a:ext>
            </a:extLst>
          </p:cNvPr>
          <p:cNvCxnSpPr>
            <a:cxnSpLocks/>
            <a:stCxn id="8" idx="3"/>
            <a:endCxn id="11" idx="0"/>
          </p:cNvCxnSpPr>
          <p:nvPr/>
        </p:nvCxnSpPr>
        <p:spPr>
          <a:xfrm flipH="1">
            <a:off x="2116074" y="4163248"/>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AECA674-4E33-4CE1-B1CB-93CC7048BABB}"/>
              </a:ext>
            </a:extLst>
          </p:cNvPr>
          <p:cNvCxnSpPr>
            <a:cxnSpLocks/>
            <a:stCxn id="16" idx="5"/>
            <a:endCxn id="19" idx="0"/>
          </p:cNvCxnSpPr>
          <p:nvPr/>
        </p:nvCxnSpPr>
        <p:spPr>
          <a:xfrm>
            <a:off x="3960511" y="4163248"/>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34E7DC1-8854-40F5-B978-4C44F3490BAF}"/>
              </a:ext>
            </a:extLst>
          </p:cNvPr>
          <p:cNvCxnSpPr>
            <a:cxnSpLocks/>
            <a:stCxn id="16" idx="3"/>
            <a:endCxn id="20" idx="0"/>
          </p:cNvCxnSpPr>
          <p:nvPr/>
        </p:nvCxnSpPr>
        <p:spPr>
          <a:xfrm flipH="1">
            <a:off x="3468229" y="4163248"/>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AABB2F3-2D0B-436C-A6BC-974F516CF967}"/>
              </a:ext>
            </a:extLst>
          </p:cNvPr>
          <p:cNvCxnSpPr>
            <a:cxnSpLocks/>
            <a:stCxn id="15" idx="3"/>
            <a:endCxn id="18" idx="0"/>
          </p:cNvCxnSpPr>
          <p:nvPr/>
        </p:nvCxnSpPr>
        <p:spPr>
          <a:xfrm flipH="1">
            <a:off x="4820385" y="4163248"/>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0C61042-EA33-4359-B671-E28577908FE6}"/>
              </a:ext>
            </a:extLst>
          </p:cNvPr>
          <p:cNvCxnSpPr>
            <a:cxnSpLocks/>
            <a:stCxn id="8" idx="5"/>
            <a:endCxn id="10" idx="0"/>
          </p:cNvCxnSpPr>
          <p:nvPr/>
        </p:nvCxnSpPr>
        <p:spPr>
          <a:xfrm>
            <a:off x="2619155" y="4163247"/>
            <a:ext cx="172996" cy="663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37D9DAA-A311-44E5-98FA-E992EB82EBF5}"/>
              </a:ext>
            </a:extLst>
          </p:cNvPr>
          <p:cNvCxnSpPr>
            <a:cxnSpLocks/>
            <a:stCxn id="7" idx="5"/>
            <a:endCxn id="8" idx="0"/>
          </p:cNvCxnSpPr>
          <p:nvPr/>
        </p:nvCxnSpPr>
        <p:spPr>
          <a:xfrm>
            <a:off x="1953877" y="3200070"/>
            <a:ext cx="448395" cy="42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19F2FC1-270C-48AD-BB01-21655E363DF9}"/>
              </a:ext>
            </a:extLst>
          </p:cNvPr>
          <p:cNvCxnSpPr>
            <a:cxnSpLocks/>
            <a:stCxn id="14" idx="3"/>
            <a:endCxn id="16" idx="0"/>
          </p:cNvCxnSpPr>
          <p:nvPr/>
        </p:nvCxnSpPr>
        <p:spPr>
          <a:xfrm flipH="1">
            <a:off x="3743628" y="3200070"/>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4225016A-9916-44B2-95EC-E9C5EA8343DA}"/>
              </a:ext>
            </a:extLst>
          </p:cNvPr>
          <p:cNvCxnSpPr>
            <a:cxnSpLocks/>
            <a:stCxn id="14" idx="5"/>
            <a:endCxn id="15" idx="0"/>
          </p:cNvCxnSpPr>
          <p:nvPr/>
        </p:nvCxnSpPr>
        <p:spPr>
          <a:xfrm>
            <a:off x="4658187" y="3200070"/>
            <a:ext cx="448395" cy="426514"/>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cxnSp>
        <p:nvCxnSpPr>
          <p:cNvPr id="38" name="直線矢印コネクタ 37">
            <a:extLst>
              <a:ext uri="{FF2B5EF4-FFF2-40B4-BE49-F238E27FC236}">
                <a16:creationId xmlns:a16="http://schemas.microsoft.com/office/drawing/2014/main" id="{09E8B1E4-1405-428B-A2E4-4AE3ED9423DC}"/>
              </a:ext>
            </a:extLst>
          </p:cNvPr>
          <p:cNvCxnSpPr>
            <a:cxnSpLocks/>
            <a:stCxn id="15" idx="5"/>
            <a:endCxn id="17" idx="0"/>
          </p:cNvCxnSpPr>
          <p:nvPr/>
        </p:nvCxnSpPr>
        <p:spPr>
          <a:xfrm>
            <a:off x="5323465" y="4163247"/>
            <a:ext cx="172997" cy="663136"/>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sp>
        <p:nvSpPr>
          <p:cNvPr id="34" name="吹き出し: 角を丸めた四角形 33">
            <a:extLst>
              <a:ext uri="{FF2B5EF4-FFF2-40B4-BE49-F238E27FC236}">
                <a16:creationId xmlns:a16="http://schemas.microsoft.com/office/drawing/2014/main" id="{0E316361-2092-45F6-A75D-0287C6F02C05}"/>
              </a:ext>
            </a:extLst>
          </p:cNvPr>
          <p:cNvSpPr/>
          <p:nvPr/>
        </p:nvSpPr>
        <p:spPr>
          <a:xfrm>
            <a:off x="3931834" y="1281406"/>
            <a:ext cx="1838925" cy="1047457"/>
          </a:xfrm>
          <a:prstGeom prst="wedgeRoundRectCallout">
            <a:avLst>
              <a:gd name="adj1" fmla="val -77899"/>
              <a:gd name="adj2" fmla="val 2642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」と「根ルード：８」</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a:t>
            </a:r>
            <a:r>
              <a:rPr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a:t>
            </a: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a:t>
            </a:r>
          </a:p>
        </p:txBody>
      </p:sp>
      <p:sp>
        <p:nvSpPr>
          <p:cNvPr id="35" name="吹き出し: 角を丸めた四角形 34">
            <a:extLst>
              <a:ext uri="{FF2B5EF4-FFF2-40B4-BE49-F238E27FC236}">
                <a16:creationId xmlns:a16="http://schemas.microsoft.com/office/drawing/2014/main" id="{6F3C500B-61F2-4BE6-912A-0F943803D2F4}"/>
              </a:ext>
            </a:extLst>
          </p:cNvPr>
          <p:cNvSpPr/>
          <p:nvPr/>
        </p:nvSpPr>
        <p:spPr>
          <a:xfrm>
            <a:off x="1283534" y="2558031"/>
            <a:ext cx="1838925" cy="1047457"/>
          </a:xfrm>
          <a:prstGeom prst="wedgeRoundRectCallout">
            <a:avLst>
              <a:gd name="adj1" fmla="val 104425"/>
              <a:gd name="adj2" fmla="val -9949"/>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」と「ルード：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12</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sp>
        <p:nvSpPr>
          <p:cNvPr id="37" name="吹き出し: 角を丸めた四角形 36">
            <a:extLst>
              <a:ext uri="{FF2B5EF4-FFF2-40B4-BE49-F238E27FC236}">
                <a16:creationId xmlns:a16="http://schemas.microsoft.com/office/drawing/2014/main" id="{40C164CF-558A-4A62-B4DD-43CA05D2A49E}"/>
              </a:ext>
            </a:extLst>
          </p:cNvPr>
          <p:cNvSpPr/>
          <p:nvPr/>
        </p:nvSpPr>
        <p:spPr>
          <a:xfrm>
            <a:off x="6044617" y="3081759"/>
            <a:ext cx="1838925" cy="1047457"/>
          </a:xfrm>
          <a:prstGeom prst="wedgeRoundRectCallout">
            <a:avLst>
              <a:gd name="adj1" fmla="val -83079"/>
              <a:gd name="adj2" fmla="val 2642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」と「ルード：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14</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を比較</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⇒大きいので右へ</a:t>
            </a:r>
          </a:p>
        </p:txBody>
      </p:sp>
      <p:cxnSp>
        <p:nvCxnSpPr>
          <p:cNvPr id="54" name="直線矢印コネクタ 53">
            <a:extLst>
              <a:ext uri="{FF2B5EF4-FFF2-40B4-BE49-F238E27FC236}">
                <a16:creationId xmlns:a16="http://schemas.microsoft.com/office/drawing/2014/main" id="{6F0BE69D-4719-460D-90B9-48452C0A7895}"/>
              </a:ext>
            </a:extLst>
          </p:cNvPr>
          <p:cNvCxnSpPr>
            <a:cxnSpLocks/>
            <a:stCxn id="17" idx="5"/>
            <a:endCxn id="57" idx="0"/>
          </p:cNvCxnSpPr>
          <p:nvPr/>
        </p:nvCxnSpPr>
        <p:spPr>
          <a:xfrm>
            <a:off x="5713345" y="5363046"/>
            <a:ext cx="175771" cy="570547"/>
          </a:xfrm>
          <a:prstGeom prst="straightConnector1">
            <a:avLst/>
          </a:prstGeom>
          <a:ln w="9525" cap="flat" cmpd="sng" algn="ctr">
            <a:solidFill>
              <a:schemeClr val="accent3"/>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57" name="テキスト ボックス 56">
            <a:extLst>
              <a:ext uri="{FF2B5EF4-FFF2-40B4-BE49-F238E27FC236}">
                <a16:creationId xmlns:a16="http://schemas.microsoft.com/office/drawing/2014/main" id="{6B9F800D-A26A-4026-A85F-CE009C02CCE8}"/>
              </a:ext>
            </a:extLst>
          </p:cNvPr>
          <p:cNvSpPr txBox="1"/>
          <p:nvPr/>
        </p:nvSpPr>
        <p:spPr>
          <a:xfrm flipH="1">
            <a:off x="5618974" y="5933593"/>
            <a:ext cx="540285" cy="369332"/>
          </a:xfrm>
          <a:prstGeom prst="rect">
            <a:avLst/>
          </a:prstGeom>
          <a:noFill/>
        </p:spPr>
        <p:txBody>
          <a:bodyPr wrap="square" rtlCol="0">
            <a:spAutoFit/>
          </a:bodyPr>
          <a:lstStyle/>
          <a:p>
            <a:r>
              <a:rPr kumimoji="1" lang="en-US" altLang="ja-JP" dirty="0">
                <a:solidFill>
                  <a:schemeClr val="tx2">
                    <a:lumMod val="60000"/>
                    <a:lumOff val="40000"/>
                  </a:schemeClr>
                </a:solidFill>
              </a:rPr>
              <a:t>null</a:t>
            </a:r>
            <a:endParaRPr kumimoji="1" lang="ja-JP" altLang="en-US" dirty="0">
              <a:solidFill>
                <a:schemeClr val="tx2">
                  <a:lumMod val="60000"/>
                  <a:lumOff val="40000"/>
                </a:schemeClr>
              </a:solidFill>
            </a:endParaRPr>
          </a:p>
        </p:txBody>
      </p:sp>
      <p:sp>
        <p:nvSpPr>
          <p:cNvPr id="62" name="楕円 61">
            <a:extLst>
              <a:ext uri="{FF2B5EF4-FFF2-40B4-BE49-F238E27FC236}">
                <a16:creationId xmlns:a16="http://schemas.microsoft.com/office/drawing/2014/main" id="{4A93814F-C75A-43E0-9096-2735C1EDA391}"/>
              </a:ext>
            </a:extLst>
          </p:cNvPr>
          <p:cNvSpPr/>
          <p:nvPr/>
        </p:nvSpPr>
        <p:spPr>
          <a:xfrm>
            <a:off x="6934243" y="5839404"/>
            <a:ext cx="531977" cy="545078"/>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矢印: 右 62">
            <a:extLst>
              <a:ext uri="{FF2B5EF4-FFF2-40B4-BE49-F238E27FC236}">
                <a16:creationId xmlns:a16="http://schemas.microsoft.com/office/drawing/2014/main" id="{07548FD0-AB52-4297-A6D0-41022AAC622E}"/>
              </a:ext>
            </a:extLst>
          </p:cNvPr>
          <p:cNvSpPr/>
          <p:nvPr/>
        </p:nvSpPr>
        <p:spPr>
          <a:xfrm>
            <a:off x="6286509" y="5876973"/>
            <a:ext cx="491871" cy="469940"/>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吹き出し: 角を丸めた四角形 63">
            <a:extLst>
              <a:ext uri="{FF2B5EF4-FFF2-40B4-BE49-F238E27FC236}">
                <a16:creationId xmlns:a16="http://schemas.microsoft.com/office/drawing/2014/main" id="{C7E400D7-18D9-4EF0-842A-D26F2B6C4E85}"/>
              </a:ext>
            </a:extLst>
          </p:cNvPr>
          <p:cNvSpPr/>
          <p:nvPr/>
        </p:nvSpPr>
        <p:spPr>
          <a:xfrm>
            <a:off x="6847875" y="4520704"/>
            <a:ext cx="1838925" cy="1047457"/>
          </a:xfrm>
          <a:prstGeom prst="wedgeRoundRectCallout">
            <a:avLst>
              <a:gd name="adj1" fmla="val -84115"/>
              <a:gd name="adj2" fmla="val 84622"/>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「挿入対象ノード：</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16</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null</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の場所に挿入する</a:t>
            </a:r>
            <a:endParaRPr kumimoji="1" lang="ja-JP" altLang="en-US" sz="1200" b="1"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5" name="直線矢印コネクタ 64">
            <a:extLst>
              <a:ext uri="{FF2B5EF4-FFF2-40B4-BE49-F238E27FC236}">
                <a16:creationId xmlns:a16="http://schemas.microsoft.com/office/drawing/2014/main" id="{1FF38138-E027-4697-9359-364A425EF996}"/>
              </a:ext>
            </a:extLst>
          </p:cNvPr>
          <p:cNvCxnSpPr>
            <a:cxnSpLocks/>
            <a:stCxn id="17" idx="5"/>
            <a:endCxn id="62" idx="0"/>
          </p:cNvCxnSpPr>
          <p:nvPr/>
        </p:nvCxnSpPr>
        <p:spPr>
          <a:xfrm>
            <a:off x="5713345" y="5363046"/>
            <a:ext cx="1486887" cy="476358"/>
          </a:xfrm>
          <a:prstGeom prst="straightConnector1">
            <a:avLst/>
          </a:prstGeom>
          <a:ln w="19050">
            <a:tailEnd type="triangle" w="lg" len="med"/>
          </a:ln>
        </p:spPr>
        <p:style>
          <a:lnRef idx="1">
            <a:schemeClr val="accent3"/>
          </a:lnRef>
          <a:fillRef idx="0">
            <a:schemeClr val="accent3"/>
          </a:fillRef>
          <a:effectRef idx="0">
            <a:schemeClr val="accent3"/>
          </a:effectRef>
          <a:fontRef idx="minor">
            <a:schemeClr val="tx1"/>
          </a:fontRef>
        </p:style>
      </p:cxnSp>
      <p:sp>
        <p:nvSpPr>
          <p:cNvPr id="69" name="テキスト ボックス 68">
            <a:extLst>
              <a:ext uri="{FF2B5EF4-FFF2-40B4-BE49-F238E27FC236}">
                <a16:creationId xmlns:a16="http://schemas.microsoft.com/office/drawing/2014/main" id="{6019F5A6-41BF-4BCF-B55A-FB20952545AA}"/>
              </a:ext>
            </a:extLst>
          </p:cNvPr>
          <p:cNvSpPr txBox="1"/>
          <p:nvPr/>
        </p:nvSpPr>
        <p:spPr>
          <a:xfrm>
            <a:off x="5281931" y="5397442"/>
            <a:ext cx="442750" cy="307777"/>
          </a:xfrm>
          <a:prstGeom prst="rect">
            <a:avLst/>
          </a:prstGeom>
          <a:noFill/>
        </p:spPr>
        <p:txBody>
          <a:bodyPr wrap="none" rtlCol="0">
            <a:spAutoFit/>
          </a:bodyPr>
          <a:lstStyle/>
          <a:p>
            <a:r>
              <a:rPr kumimoji="1" lang="en-US" altLang="ja-JP" sz="1400" dirty="0"/>
              <a:t>pre</a:t>
            </a:r>
            <a:endParaRPr kumimoji="1" lang="ja-JP" altLang="en-US" dirty="0"/>
          </a:p>
        </p:txBody>
      </p:sp>
    </p:spTree>
    <p:extLst>
      <p:ext uri="{BB962C8B-B14F-4D97-AF65-F5344CB8AC3E}">
        <p14:creationId xmlns:p14="http://schemas.microsoft.com/office/powerpoint/2010/main" val="20295808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CA403-C928-44AA-B674-F95BC60442C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6" name="正方形/長方形 5">
            <a:extLst>
              <a:ext uri="{FF2B5EF4-FFF2-40B4-BE49-F238E27FC236}">
                <a16:creationId xmlns:a16="http://schemas.microsoft.com/office/drawing/2014/main" id="{19687596-AACF-4520-8A8B-79A21DAD9D3F}"/>
              </a:ext>
            </a:extLst>
          </p:cNvPr>
          <p:cNvSpPr/>
          <p:nvPr/>
        </p:nvSpPr>
        <p:spPr>
          <a:xfrm>
            <a:off x="691800" y="1247775"/>
            <a:ext cx="7760400" cy="497205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ノードの挿入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insert(num)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ツリーが空の場合は，そのまま先に戻る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(root === null) 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cur = root, pre =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ループ検索をして、対象の葉ノード通過後に終了する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(cur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重複ノードを見つけて直接返す</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num) 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pre =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挿入位置は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の右サブツリー</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挿入位置は</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の左サブツリー</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ノード値を挿入</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node = new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Tree.TreeNode</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(num);</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node;</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272202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72A61-3C4E-4B9E-8BC6-52D2C8450F5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3" name="コンテンツ プレースホルダー 2">
            <a:extLst>
              <a:ext uri="{FF2B5EF4-FFF2-40B4-BE49-F238E27FC236}">
                <a16:creationId xmlns:a16="http://schemas.microsoft.com/office/drawing/2014/main" id="{80FD9E96-06D4-472C-B17C-2288F30BB975}"/>
              </a:ext>
            </a:extLst>
          </p:cNvPr>
          <p:cNvSpPr>
            <a:spLocks noGrp="1"/>
          </p:cNvSpPr>
          <p:nvPr>
            <p:ph idx="1"/>
          </p:nvPr>
        </p:nvSpPr>
        <p:spPr/>
        <p:txBody>
          <a:bodyPr/>
          <a:lstStyle/>
          <a:p>
            <a:r>
              <a:rPr kumimoji="1" lang="ja-JP" altLang="en-US" sz="2000" dirty="0"/>
              <a:t>二分探索木のノードの削除</a:t>
            </a:r>
            <a:endParaRPr kumimoji="1" lang="en-US" altLang="ja-JP" sz="2000" dirty="0"/>
          </a:p>
          <a:p>
            <a:pPr marL="0" indent="0">
              <a:buNone/>
            </a:pPr>
            <a:r>
              <a:rPr lang="ja-JP" altLang="en-US" dirty="0"/>
              <a:t>　</a:t>
            </a:r>
            <a:r>
              <a:rPr lang="ja-JP" altLang="en-US" b="0" i="0" dirty="0">
                <a:solidFill>
                  <a:srgbClr val="1D1D20"/>
                </a:solidFill>
                <a:effectLst/>
                <a:latin typeface="-apple-system"/>
              </a:rPr>
              <a:t>ノードの挿入と同様に、削除操作後に二分探索木の「左サブツリー </a:t>
            </a:r>
            <a:r>
              <a:rPr lang="en-US" altLang="ja-JP" b="0" i="0" dirty="0">
                <a:solidFill>
                  <a:srgbClr val="1D1D20"/>
                </a:solidFill>
                <a:effectLst/>
                <a:latin typeface="-apple-system"/>
              </a:rPr>
              <a:t>&lt; </a:t>
            </a:r>
            <a:r>
              <a:rPr lang="ja-JP" altLang="en-US" b="0" i="0" dirty="0">
                <a:solidFill>
                  <a:srgbClr val="1D1D20"/>
                </a:solidFill>
                <a:effectLst/>
                <a:latin typeface="-apple-system"/>
              </a:rPr>
              <a:t>根ノード </a:t>
            </a:r>
            <a:r>
              <a:rPr lang="en-US" altLang="ja-JP" b="0" i="0" dirty="0">
                <a:solidFill>
                  <a:srgbClr val="1D1D20"/>
                </a:solidFill>
                <a:effectLst/>
                <a:latin typeface="-apple-system"/>
              </a:rPr>
              <a:t>&lt; </a:t>
            </a:r>
            <a:r>
              <a:rPr lang="ja-JP" altLang="en-US" b="0" i="0" dirty="0">
                <a:solidFill>
                  <a:srgbClr val="1D1D20"/>
                </a:solidFill>
                <a:effectLst/>
                <a:latin typeface="-apple-system"/>
              </a:rPr>
              <a:t>右サブツリー」</a:t>
            </a:r>
            <a:r>
              <a:rPr lang="en-US" altLang="ja-JP" b="0" i="0" dirty="0">
                <a:solidFill>
                  <a:srgbClr val="1D1D20"/>
                </a:solidFill>
                <a:effectLst/>
                <a:latin typeface="-apple-system"/>
              </a:rPr>
              <a:t> </a:t>
            </a:r>
            <a:r>
              <a:rPr lang="ja-JP" altLang="en-US" b="0" i="0" dirty="0">
                <a:solidFill>
                  <a:srgbClr val="1D1D20"/>
                </a:solidFill>
                <a:effectLst/>
                <a:latin typeface="-apple-system"/>
              </a:rPr>
              <a:t>の性質を維持する必要がある。</a:t>
            </a:r>
            <a:endParaRPr lang="en-US" altLang="ja-JP" b="0" i="0" dirty="0">
              <a:solidFill>
                <a:srgbClr val="1D1D20"/>
              </a:solidFill>
              <a:effectLst/>
              <a:latin typeface="-apple-system"/>
            </a:endParaRPr>
          </a:p>
          <a:p>
            <a:pPr marL="0" indent="0">
              <a:buNone/>
            </a:pPr>
            <a:r>
              <a:rPr lang="ja-JP" altLang="en-US" dirty="0">
                <a:solidFill>
                  <a:srgbClr val="1D1D20"/>
                </a:solidFill>
                <a:latin typeface="-apple-system"/>
              </a:rPr>
              <a:t>　</a:t>
            </a:r>
            <a:r>
              <a:rPr lang="ja-JP" altLang="en-US" b="0" i="0" dirty="0">
                <a:solidFill>
                  <a:srgbClr val="1D1D20"/>
                </a:solidFill>
                <a:effectLst/>
                <a:latin typeface="-apple-system"/>
              </a:rPr>
              <a:t>まず、削除するノードを取得するために二分木で走査を実行し削除するノードを取得する必要がある。次に削除するノードのサブノードの数に応じて、削除操作を３つのケースに分ける。（</a:t>
            </a:r>
            <a:r>
              <a:rPr lang="en-US" altLang="ja-JP" b="0" i="0" dirty="0">
                <a:solidFill>
                  <a:srgbClr val="1D1D20"/>
                </a:solidFill>
                <a:effectLst/>
                <a:latin typeface="-apple-system"/>
              </a:rPr>
              <a:t>※</a:t>
            </a:r>
            <a:r>
              <a:rPr lang="ja-JP" altLang="en-US" b="0" i="0" dirty="0">
                <a:solidFill>
                  <a:srgbClr val="1D1D20"/>
                </a:solidFill>
                <a:effectLst/>
                <a:latin typeface="-apple-system"/>
              </a:rPr>
              <a:t>次シート参考）</a:t>
            </a:r>
            <a:endParaRPr lang="en-US" altLang="ja-JP" b="0" i="0" dirty="0">
              <a:solidFill>
                <a:srgbClr val="1D1D20"/>
              </a:solidFill>
              <a:effectLst/>
              <a:latin typeface="-apple-system"/>
            </a:endParaRPr>
          </a:p>
          <a:p>
            <a:pPr lvl="1" indent="-342900">
              <a:buFont typeface="+mj-lt"/>
              <a:buAutoNum type="alphaUcParenR"/>
            </a:pPr>
            <a:r>
              <a:rPr kumimoji="1" lang="ja-JP" altLang="en-US" dirty="0">
                <a:solidFill>
                  <a:srgbClr val="1D1D20"/>
                </a:solidFill>
                <a:latin typeface="-apple-system"/>
              </a:rPr>
              <a:t>削除されるノードの子ノード数＝０の時：</a:t>
            </a:r>
            <a:endParaRPr kumimoji="1" lang="en-US" altLang="ja-JP" dirty="0">
              <a:solidFill>
                <a:srgbClr val="1D1D20"/>
              </a:solidFill>
              <a:latin typeface="-apple-system"/>
            </a:endParaRPr>
          </a:p>
          <a:p>
            <a:pPr marL="800100" lvl="2" indent="0">
              <a:buNone/>
            </a:pPr>
            <a:r>
              <a:rPr lang="ja-JP" altLang="en-US" b="0" i="0" dirty="0">
                <a:solidFill>
                  <a:srgbClr val="1D1D20"/>
                </a:solidFill>
                <a:effectLst/>
                <a:latin typeface="-apple-system"/>
              </a:rPr>
              <a:t>　削除するノードが葉ノードであるため、直接削除が可能</a:t>
            </a:r>
            <a:endParaRPr kumimoji="1" lang="en-US" altLang="ja-JP" dirty="0">
              <a:solidFill>
                <a:srgbClr val="1D1D20"/>
              </a:solidFill>
              <a:latin typeface="-apple-system"/>
            </a:endParaRPr>
          </a:p>
          <a:p>
            <a:pPr lvl="1" indent="-342900">
              <a:buFont typeface="+mj-ea"/>
              <a:buAutoNum type="alphaUcParenR"/>
            </a:pPr>
            <a:r>
              <a:rPr kumimoji="1" lang="ja-JP" altLang="en-US" dirty="0">
                <a:solidFill>
                  <a:srgbClr val="1D1D20"/>
                </a:solidFill>
                <a:latin typeface="-apple-system"/>
              </a:rPr>
              <a:t>削除されるノードの子ノード数＝１の時：</a:t>
            </a:r>
            <a:endParaRPr kumimoji="1" lang="en-US" altLang="ja-JP" dirty="0">
              <a:solidFill>
                <a:srgbClr val="1D1D20"/>
              </a:solidFill>
              <a:latin typeface="-apple-system"/>
            </a:endParaRPr>
          </a:p>
          <a:p>
            <a:pPr marL="800100" lvl="2" indent="0">
              <a:buNone/>
            </a:pPr>
            <a:r>
              <a:rPr lang="ja-JP" altLang="en-US" dirty="0">
                <a:solidFill>
                  <a:srgbClr val="1D1D20"/>
                </a:solidFill>
                <a:latin typeface="-apple-system"/>
              </a:rPr>
              <a:t>　</a:t>
            </a:r>
            <a:r>
              <a:rPr lang="ja-JP" altLang="en-US" b="0" i="0" dirty="0">
                <a:solidFill>
                  <a:srgbClr val="1D1D20"/>
                </a:solidFill>
                <a:effectLst/>
                <a:latin typeface="-apple-system"/>
              </a:rPr>
              <a:t>削除するノードを子ノードに置換</a:t>
            </a:r>
            <a:endParaRPr kumimoji="1" lang="en-US" altLang="ja-JP" dirty="0">
              <a:solidFill>
                <a:srgbClr val="1D1D20"/>
              </a:solidFill>
              <a:latin typeface="-apple-system"/>
            </a:endParaRPr>
          </a:p>
          <a:p>
            <a:pPr lvl="1" indent="-342900">
              <a:buFont typeface="+mj-ea"/>
              <a:buAutoNum type="alphaUcParenR"/>
            </a:pPr>
            <a:r>
              <a:rPr kumimoji="1" lang="ja-JP" altLang="en-US" dirty="0">
                <a:solidFill>
                  <a:srgbClr val="1D1D20"/>
                </a:solidFill>
                <a:latin typeface="-apple-system"/>
              </a:rPr>
              <a:t>削除されるノードの子ノード数＝２の時：</a:t>
            </a:r>
            <a:endParaRPr kumimoji="1" lang="en-US" altLang="ja-JP" dirty="0">
              <a:solidFill>
                <a:srgbClr val="1D1D20"/>
              </a:solidFill>
              <a:latin typeface="-apple-system"/>
            </a:endParaRPr>
          </a:p>
          <a:p>
            <a:pPr marL="800100" lvl="2" indent="0">
              <a:buNone/>
            </a:pPr>
            <a:r>
              <a:rPr lang="ja-JP" altLang="en-US" dirty="0">
                <a:solidFill>
                  <a:srgbClr val="1D1D20"/>
                </a:solidFill>
                <a:latin typeface="-apple-system"/>
              </a:rPr>
              <a:t>　削除は次の３つの手順で実施</a:t>
            </a:r>
            <a:endParaRPr lang="en-US" altLang="ja-JP" dirty="0">
              <a:solidFill>
                <a:srgbClr val="1D1D20"/>
              </a:solidFill>
              <a:latin typeface="-apple-system"/>
            </a:endParaRPr>
          </a:p>
          <a:p>
            <a:pPr lvl="3" indent="-342900">
              <a:buFont typeface="+mj-ea"/>
              <a:buAutoNum type="circleNumDbPlain"/>
            </a:pPr>
            <a:r>
              <a:rPr kumimoji="1" lang="ja-JP" altLang="en-US" dirty="0">
                <a:solidFill>
                  <a:srgbClr val="1D1D20"/>
                </a:solidFill>
                <a:latin typeface="-apple-system"/>
              </a:rPr>
              <a:t>中位の探索順序で次に削除されるノード（</a:t>
            </a:r>
            <a:r>
              <a:rPr kumimoji="1" lang="en-US" altLang="ja-JP" dirty="0" err="1">
                <a:solidFill>
                  <a:srgbClr val="1D1D20"/>
                </a:solidFill>
                <a:latin typeface="-apple-system"/>
              </a:rPr>
              <a:t>nex</a:t>
            </a:r>
            <a:r>
              <a:rPr kumimoji="1" lang="en-US" altLang="ja-JP" dirty="0">
                <a:solidFill>
                  <a:srgbClr val="1D1D20"/>
                </a:solidFill>
                <a:latin typeface="-apple-system"/>
              </a:rPr>
              <a:t> </a:t>
            </a:r>
            <a:r>
              <a:rPr kumimoji="1" lang="ja-JP" altLang="en-US" dirty="0">
                <a:solidFill>
                  <a:srgbClr val="1D1D20"/>
                </a:solidFill>
                <a:latin typeface="-apple-system"/>
              </a:rPr>
              <a:t>とする）を見つける。</a:t>
            </a:r>
            <a:endParaRPr kumimoji="1" lang="en-US" altLang="ja-JP" dirty="0">
              <a:solidFill>
                <a:srgbClr val="1D1D20"/>
              </a:solidFill>
              <a:latin typeface="-apple-system"/>
            </a:endParaRPr>
          </a:p>
          <a:p>
            <a:pPr lvl="3" indent="-342900">
              <a:buFont typeface="+mj-ea"/>
              <a:buAutoNum type="circleNumDbPlain"/>
            </a:pPr>
            <a:r>
              <a:rPr kumimoji="1" lang="ja-JP" altLang="en-US" dirty="0">
                <a:solidFill>
                  <a:srgbClr val="1D1D20"/>
                </a:solidFill>
                <a:latin typeface="-apple-system"/>
              </a:rPr>
              <a:t>ツリーのノード</a:t>
            </a:r>
            <a:r>
              <a:rPr kumimoji="1" lang="en-US" altLang="ja-JP" dirty="0" err="1">
                <a:solidFill>
                  <a:srgbClr val="1D1D20"/>
                </a:solidFill>
                <a:latin typeface="-apple-system"/>
              </a:rPr>
              <a:t>nex</a:t>
            </a:r>
            <a:r>
              <a:rPr kumimoji="1" lang="ja-JP" altLang="en-US" dirty="0">
                <a:solidFill>
                  <a:srgbClr val="1D1D20"/>
                </a:solidFill>
                <a:latin typeface="-apple-system"/>
              </a:rPr>
              <a:t>を再帰的に削除する。</a:t>
            </a:r>
          </a:p>
          <a:p>
            <a:pPr lvl="3" indent="-342900">
              <a:buFont typeface="+mj-ea"/>
              <a:buAutoNum type="circleNumDbPlain"/>
            </a:pPr>
            <a:r>
              <a:rPr kumimoji="1" lang="ja-JP" altLang="en-US" dirty="0">
                <a:solidFill>
                  <a:srgbClr val="1D1D20"/>
                </a:solidFill>
                <a:latin typeface="-apple-system"/>
              </a:rPr>
              <a:t>削除するノードを</a:t>
            </a:r>
            <a:r>
              <a:rPr kumimoji="1" lang="en-US" altLang="ja-JP" dirty="0" err="1">
                <a:solidFill>
                  <a:srgbClr val="1D1D20"/>
                </a:solidFill>
                <a:latin typeface="-apple-system"/>
              </a:rPr>
              <a:t>nex</a:t>
            </a:r>
            <a:r>
              <a:rPr kumimoji="1" lang="ja-JP" altLang="en-US" dirty="0">
                <a:solidFill>
                  <a:srgbClr val="1D1D20"/>
                </a:solidFill>
                <a:latin typeface="-apple-system"/>
              </a:rPr>
              <a:t>に置き換える</a:t>
            </a:r>
            <a:endParaRPr kumimoji="1" lang="en-US" altLang="ja-JP" dirty="0">
              <a:solidFill>
                <a:srgbClr val="1D1D20"/>
              </a:solidFill>
              <a:latin typeface="-apple-system"/>
            </a:endParaRPr>
          </a:p>
          <a:p>
            <a:pPr lvl="1" indent="-342900">
              <a:buFont typeface="+mj-ea"/>
              <a:buAutoNum type="alphaUcParenR"/>
            </a:pPr>
            <a:endParaRPr kumimoji="1" lang="en-US" altLang="ja-JP" dirty="0">
              <a:solidFill>
                <a:srgbClr val="1D1D20"/>
              </a:solidFill>
              <a:latin typeface="-apple-system"/>
            </a:endParaRPr>
          </a:p>
          <a:p>
            <a:pPr lvl="1" indent="-342900">
              <a:buFont typeface="+mj-ea"/>
              <a:buAutoNum type="alphaUcParenR"/>
            </a:pPr>
            <a:endParaRPr kumimoji="1" lang="ja-JP" altLang="en-US" dirty="0"/>
          </a:p>
        </p:txBody>
      </p:sp>
    </p:spTree>
    <p:extLst>
      <p:ext uri="{BB962C8B-B14F-4D97-AF65-F5344CB8AC3E}">
        <p14:creationId xmlns:p14="http://schemas.microsoft.com/office/powerpoint/2010/main" val="3068591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正方形/長方形 67">
            <a:extLst>
              <a:ext uri="{FF2B5EF4-FFF2-40B4-BE49-F238E27FC236}">
                <a16:creationId xmlns:a16="http://schemas.microsoft.com/office/drawing/2014/main" id="{2525C438-7A11-415B-AAE4-B107E7ADE4C5}"/>
              </a:ext>
            </a:extLst>
          </p:cNvPr>
          <p:cNvSpPr/>
          <p:nvPr/>
        </p:nvSpPr>
        <p:spPr>
          <a:xfrm>
            <a:off x="266700" y="1628435"/>
            <a:ext cx="8705850" cy="4894919"/>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grpSp>
        <p:nvGrpSpPr>
          <p:cNvPr id="3" name="グループ化 2">
            <a:extLst>
              <a:ext uri="{FF2B5EF4-FFF2-40B4-BE49-F238E27FC236}">
                <a16:creationId xmlns:a16="http://schemas.microsoft.com/office/drawing/2014/main" id="{CAC5B294-1186-4E1B-9ADF-7C8EEE037F14}"/>
              </a:ext>
            </a:extLst>
          </p:cNvPr>
          <p:cNvGrpSpPr/>
          <p:nvPr/>
        </p:nvGrpSpPr>
        <p:grpSpPr>
          <a:xfrm>
            <a:off x="3053232" y="2170482"/>
            <a:ext cx="5345981" cy="3703741"/>
            <a:chOff x="1943100" y="1951407"/>
            <a:chExt cx="5345981" cy="3703741"/>
          </a:xfrm>
        </p:grpSpPr>
        <p:sp>
          <p:nvSpPr>
            <p:cNvPr id="6" name="楕円 5">
              <a:extLst>
                <a:ext uri="{FF2B5EF4-FFF2-40B4-BE49-F238E27FC236}">
                  <a16:creationId xmlns:a16="http://schemas.microsoft.com/office/drawing/2014/main" id="{51F78B2B-5B5C-450D-873D-8FD078F8C258}"/>
                </a:ext>
              </a:extLst>
            </p:cNvPr>
            <p:cNvSpPr/>
            <p:nvPr/>
          </p:nvSpPr>
          <p:spPr>
            <a:xfrm>
              <a:off x="4288311" y="1951407"/>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67897CE3-3BB5-4D08-A1CF-0C7547F7F32A}"/>
                </a:ext>
              </a:extLst>
            </p:cNvPr>
            <p:cNvSpPr/>
            <p:nvPr/>
          </p:nvSpPr>
          <p:spPr>
            <a:xfrm>
              <a:off x="2916175" y="2863432"/>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E7D9132-438D-4335-907A-0BA03A679083}"/>
                </a:ext>
              </a:extLst>
            </p:cNvPr>
            <p:cNvSpPr/>
            <p:nvPr/>
          </p:nvSpPr>
          <p:spPr>
            <a:xfrm>
              <a:off x="3581453"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7B4B640-5BCB-42C4-9F2F-89B685E433F4}"/>
                </a:ext>
              </a:extLst>
            </p:cNvPr>
            <p:cNvSpPr/>
            <p:nvPr/>
          </p:nvSpPr>
          <p:spPr>
            <a:xfrm>
              <a:off x="2218499"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033A0D12-E671-4F62-823C-3FD4282916A2}"/>
                </a:ext>
              </a:extLst>
            </p:cNvPr>
            <p:cNvSpPr/>
            <p:nvPr/>
          </p:nvSpPr>
          <p:spPr>
            <a:xfrm>
              <a:off x="3971332"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4A50C01-2688-4507-AADD-2DACE3411717}"/>
                </a:ext>
              </a:extLst>
            </p:cNvPr>
            <p:cNvSpPr/>
            <p:nvPr/>
          </p:nvSpPr>
          <p:spPr>
            <a:xfrm>
              <a:off x="3295253"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B6320CE6-5735-43A2-A535-6FE62DA9967B}"/>
                </a:ext>
              </a:extLst>
            </p:cNvPr>
            <p:cNvSpPr/>
            <p:nvPr/>
          </p:nvSpPr>
          <p:spPr>
            <a:xfrm>
              <a:off x="2619177"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4C23462-CFAB-4361-98C4-E9139D1D40BA}"/>
                </a:ext>
              </a:extLst>
            </p:cNvPr>
            <p:cNvSpPr/>
            <p:nvPr/>
          </p:nvSpPr>
          <p:spPr>
            <a:xfrm>
              <a:off x="1943100" y="5026408"/>
              <a:ext cx="613438" cy="628740"/>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0268894E-31AD-42F3-AB32-676CDBB91719}"/>
                </a:ext>
              </a:extLst>
            </p:cNvPr>
            <p:cNvSpPr/>
            <p:nvPr/>
          </p:nvSpPr>
          <p:spPr>
            <a:xfrm>
              <a:off x="5620485" y="2863432"/>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2A29D17E-169D-4BBA-A823-F22A09224B70}"/>
                </a:ext>
              </a:extLst>
            </p:cNvPr>
            <p:cNvSpPr/>
            <p:nvPr/>
          </p:nvSpPr>
          <p:spPr>
            <a:xfrm>
              <a:off x="6285763"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楕円 15">
              <a:extLst>
                <a:ext uri="{FF2B5EF4-FFF2-40B4-BE49-F238E27FC236}">
                  <a16:creationId xmlns:a16="http://schemas.microsoft.com/office/drawing/2014/main" id="{7DC404AE-C05D-4F59-9515-1B525768AD27}"/>
                </a:ext>
              </a:extLst>
            </p:cNvPr>
            <p:cNvSpPr/>
            <p:nvPr/>
          </p:nvSpPr>
          <p:spPr>
            <a:xfrm>
              <a:off x="4922809" y="3826609"/>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10</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楕円 16">
              <a:extLst>
                <a:ext uri="{FF2B5EF4-FFF2-40B4-BE49-F238E27FC236}">
                  <a16:creationId xmlns:a16="http://schemas.microsoft.com/office/drawing/2014/main" id="{EDE675F9-D4FB-494F-9837-1F1736694418}"/>
                </a:ext>
              </a:extLst>
            </p:cNvPr>
            <p:cNvSpPr/>
            <p:nvPr/>
          </p:nvSpPr>
          <p:spPr>
            <a:xfrm>
              <a:off x="6675643"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15</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楕円 17">
              <a:extLst>
                <a:ext uri="{FF2B5EF4-FFF2-40B4-BE49-F238E27FC236}">
                  <a16:creationId xmlns:a16="http://schemas.microsoft.com/office/drawing/2014/main" id="{7740050C-E745-42E1-8CEA-EB0A2853CF63}"/>
                </a:ext>
              </a:extLst>
            </p:cNvPr>
            <p:cNvSpPr/>
            <p:nvPr/>
          </p:nvSpPr>
          <p:spPr>
            <a:xfrm>
              <a:off x="5999565"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13</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楕円 18">
              <a:extLst>
                <a:ext uri="{FF2B5EF4-FFF2-40B4-BE49-F238E27FC236}">
                  <a16:creationId xmlns:a16="http://schemas.microsoft.com/office/drawing/2014/main" id="{5DC9B9EE-DE6F-4212-BF5E-B59DFE33837F}"/>
                </a:ext>
              </a:extLst>
            </p:cNvPr>
            <p:cNvSpPr/>
            <p:nvPr/>
          </p:nvSpPr>
          <p:spPr>
            <a:xfrm>
              <a:off x="5323487"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11</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楕円 19">
              <a:extLst>
                <a:ext uri="{FF2B5EF4-FFF2-40B4-BE49-F238E27FC236}">
                  <a16:creationId xmlns:a16="http://schemas.microsoft.com/office/drawing/2014/main" id="{2DD4034C-BF5A-492D-9D57-7691CA9DF1BE}"/>
                </a:ext>
              </a:extLst>
            </p:cNvPr>
            <p:cNvSpPr/>
            <p:nvPr/>
          </p:nvSpPr>
          <p:spPr>
            <a:xfrm>
              <a:off x="4647410" y="5026408"/>
              <a:ext cx="613438" cy="62874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9</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1" name="直線矢印コネクタ 20">
              <a:extLst>
                <a:ext uri="{FF2B5EF4-FFF2-40B4-BE49-F238E27FC236}">
                  <a16:creationId xmlns:a16="http://schemas.microsoft.com/office/drawing/2014/main" id="{33861F8C-FE3C-44FD-AB5B-2C59CF5DE945}"/>
                </a:ext>
              </a:extLst>
            </p:cNvPr>
            <p:cNvCxnSpPr>
              <a:cxnSpLocks/>
              <a:stCxn id="6" idx="5"/>
              <a:endCxn id="14" idx="0"/>
            </p:cNvCxnSpPr>
            <p:nvPr/>
          </p:nvCxnSpPr>
          <p:spPr>
            <a:xfrm>
              <a:off x="4811913" y="2488070"/>
              <a:ext cx="1115291" cy="37536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2B4BA9-695C-4AD2-8D05-156F2A70D4C3}"/>
                </a:ext>
              </a:extLst>
            </p:cNvPr>
            <p:cNvCxnSpPr>
              <a:cxnSpLocks/>
              <a:stCxn id="6" idx="3"/>
              <a:endCxn id="7" idx="0"/>
            </p:cNvCxnSpPr>
            <p:nvPr/>
          </p:nvCxnSpPr>
          <p:spPr>
            <a:xfrm flipH="1">
              <a:off x="3222894" y="2488070"/>
              <a:ext cx="1155253" cy="375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3AEBF67-0164-457A-B3BD-8FFCE2490C8F}"/>
                </a:ext>
              </a:extLst>
            </p:cNvPr>
            <p:cNvCxnSpPr>
              <a:cxnSpLocks/>
              <a:stCxn id="7" idx="3"/>
              <a:endCxn id="9" idx="0"/>
            </p:cNvCxnSpPr>
            <p:nvPr/>
          </p:nvCxnSpPr>
          <p:spPr>
            <a:xfrm flipH="1">
              <a:off x="2525218" y="3400095"/>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E3B3964B-60AC-43B1-ABAF-D1FAC96E99EE}"/>
                </a:ext>
              </a:extLst>
            </p:cNvPr>
            <p:cNvCxnSpPr>
              <a:cxnSpLocks/>
              <a:stCxn id="9" idx="3"/>
              <a:endCxn id="13" idx="0"/>
            </p:cNvCxnSpPr>
            <p:nvPr/>
          </p:nvCxnSpPr>
          <p:spPr>
            <a:xfrm flipH="1">
              <a:off x="2249819" y="4363273"/>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5D1424C-69B9-46C6-B0A4-DAE4C8170E41}"/>
                </a:ext>
              </a:extLst>
            </p:cNvPr>
            <p:cNvCxnSpPr>
              <a:cxnSpLocks/>
              <a:stCxn id="9" idx="5"/>
              <a:endCxn id="12" idx="0"/>
            </p:cNvCxnSpPr>
            <p:nvPr/>
          </p:nvCxnSpPr>
          <p:spPr>
            <a:xfrm>
              <a:off x="2742101" y="4363273"/>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5A4B65A-0035-4EC6-96E0-0E15246223D6}"/>
                </a:ext>
              </a:extLst>
            </p:cNvPr>
            <p:cNvCxnSpPr>
              <a:cxnSpLocks/>
              <a:stCxn id="8" idx="3"/>
              <a:endCxn id="11" idx="0"/>
            </p:cNvCxnSpPr>
            <p:nvPr/>
          </p:nvCxnSpPr>
          <p:spPr>
            <a:xfrm flipH="1">
              <a:off x="3601974" y="4363273"/>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AECA674-4E33-4CE1-B1CB-93CC7048BABB}"/>
                </a:ext>
              </a:extLst>
            </p:cNvPr>
            <p:cNvCxnSpPr>
              <a:cxnSpLocks/>
              <a:stCxn id="16" idx="5"/>
              <a:endCxn id="19" idx="0"/>
            </p:cNvCxnSpPr>
            <p:nvPr/>
          </p:nvCxnSpPr>
          <p:spPr>
            <a:xfrm>
              <a:off x="5446411" y="4363273"/>
              <a:ext cx="18379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34E7DC1-8854-40F5-B978-4C44F3490BAF}"/>
                </a:ext>
              </a:extLst>
            </p:cNvPr>
            <p:cNvCxnSpPr>
              <a:cxnSpLocks/>
              <a:stCxn id="16" idx="3"/>
              <a:endCxn id="20" idx="0"/>
            </p:cNvCxnSpPr>
            <p:nvPr/>
          </p:nvCxnSpPr>
          <p:spPr>
            <a:xfrm flipH="1">
              <a:off x="4954129" y="4363273"/>
              <a:ext cx="585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AABB2F3-2D0B-436C-A6BC-974F516CF967}"/>
                </a:ext>
              </a:extLst>
            </p:cNvPr>
            <p:cNvCxnSpPr>
              <a:cxnSpLocks/>
              <a:stCxn id="15" idx="3"/>
              <a:endCxn id="18" idx="0"/>
            </p:cNvCxnSpPr>
            <p:nvPr/>
          </p:nvCxnSpPr>
          <p:spPr>
            <a:xfrm flipH="1">
              <a:off x="6306285" y="4363273"/>
              <a:ext cx="69315" cy="663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0C61042-EA33-4359-B671-E28577908FE6}"/>
                </a:ext>
              </a:extLst>
            </p:cNvPr>
            <p:cNvCxnSpPr>
              <a:cxnSpLocks/>
              <a:stCxn id="8" idx="5"/>
              <a:endCxn id="10" idx="0"/>
            </p:cNvCxnSpPr>
            <p:nvPr/>
          </p:nvCxnSpPr>
          <p:spPr>
            <a:xfrm>
              <a:off x="4105055" y="4363272"/>
              <a:ext cx="172996" cy="663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37D9DAA-A311-44E5-98FA-E992EB82EBF5}"/>
                </a:ext>
              </a:extLst>
            </p:cNvPr>
            <p:cNvCxnSpPr>
              <a:cxnSpLocks/>
              <a:stCxn id="7" idx="5"/>
              <a:endCxn id="8" idx="0"/>
            </p:cNvCxnSpPr>
            <p:nvPr/>
          </p:nvCxnSpPr>
          <p:spPr>
            <a:xfrm>
              <a:off x="3439777" y="3400095"/>
              <a:ext cx="448395" cy="42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19F2FC1-270C-48AD-BB01-21655E363DF9}"/>
                </a:ext>
              </a:extLst>
            </p:cNvPr>
            <p:cNvCxnSpPr>
              <a:cxnSpLocks/>
              <a:stCxn id="14" idx="3"/>
              <a:endCxn id="16" idx="0"/>
            </p:cNvCxnSpPr>
            <p:nvPr/>
          </p:nvCxnSpPr>
          <p:spPr>
            <a:xfrm flipH="1">
              <a:off x="5229528" y="3400095"/>
              <a:ext cx="480792" cy="426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4225016A-9916-44B2-95EC-E9C5EA8343DA}"/>
                </a:ext>
              </a:extLst>
            </p:cNvPr>
            <p:cNvCxnSpPr>
              <a:cxnSpLocks/>
              <a:stCxn id="14" idx="5"/>
              <a:endCxn id="15" idx="0"/>
            </p:cNvCxnSpPr>
            <p:nvPr/>
          </p:nvCxnSpPr>
          <p:spPr>
            <a:xfrm>
              <a:off x="6144087" y="3400095"/>
              <a:ext cx="448395" cy="42651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09E8B1E4-1405-428B-A2E4-4AE3ED9423DC}"/>
                </a:ext>
              </a:extLst>
            </p:cNvPr>
            <p:cNvCxnSpPr>
              <a:cxnSpLocks/>
              <a:stCxn id="15" idx="5"/>
              <a:endCxn id="17" idx="0"/>
            </p:cNvCxnSpPr>
            <p:nvPr/>
          </p:nvCxnSpPr>
          <p:spPr>
            <a:xfrm>
              <a:off x="6809365" y="4363272"/>
              <a:ext cx="172997" cy="663136"/>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gr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削除されるノードの子ノード数＝０の時</a:t>
            </a:r>
          </a:p>
        </p:txBody>
      </p:sp>
      <p:sp>
        <p:nvSpPr>
          <p:cNvPr id="4" name="吹き出し: 角を丸めた四角形 3">
            <a:extLst>
              <a:ext uri="{FF2B5EF4-FFF2-40B4-BE49-F238E27FC236}">
                <a16:creationId xmlns:a16="http://schemas.microsoft.com/office/drawing/2014/main" id="{33284C1A-5842-41BB-9811-94FA2544886C}"/>
              </a:ext>
            </a:extLst>
          </p:cNvPr>
          <p:cNvSpPr/>
          <p:nvPr/>
        </p:nvSpPr>
        <p:spPr>
          <a:xfrm>
            <a:off x="780763" y="3185061"/>
            <a:ext cx="2233418" cy="1397286"/>
          </a:xfrm>
          <a:prstGeom prst="wedgeRoundRectCallout">
            <a:avLst>
              <a:gd name="adj1" fmla="val 49981"/>
              <a:gd name="adj2" fmla="val 10554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子ノードの数＝０</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ならば、対象のノードは末端である「葉ノード」であることがわかる</a:t>
            </a:r>
          </a:p>
        </p:txBody>
      </p:sp>
      <p:sp>
        <p:nvSpPr>
          <p:cNvPr id="5" name="テキスト ボックス 4">
            <a:extLst>
              <a:ext uri="{FF2B5EF4-FFF2-40B4-BE49-F238E27FC236}">
                <a16:creationId xmlns:a16="http://schemas.microsoft.com/office/drawing/2014/main" id="{1F804A1A-323A-436C-856B-04E64A64CC9B}"/>
              </a:ext>
            </a:extLst>
          </p:cNvPr>
          <p:cNvSpPr txBox="1"/>
          <p:nvPr/>
        </p:nvSpPr>
        <p:spPr>
          <a:xfrm>
            <a:off x="3124951" y="5816542"/>
            <a:ext cx="470000" cy="338554"/>
          </a:xfrm>
          <a:prstGeom prst="rect">
            <a:avLst/>
          </a:prstGeom>
          <a:noFill/>
        </p:spPr>
        <p:txBody>
          <a:bodyPr wrap="none" rtlCol="0">
            <a:spAutoFit/>
          </a:bodyPr>
          <a:lstStyle/>
          <a:p>
            <a:r>
              <a:rPr kumimoji="1" lang="en-US" altLang="ja-JP" sz="1600" dirty="0"/>
              <a:t>cur</a:t>
            </a:r>
            <a:endParaRPr kumimoji="1" lang="ja-JP" altLang="en-US" dirty="0"/>
          </a:p>
        </p:txBody>
      </p:sp>
      <p:sp>
        <p:nvSpPr>
          <p:cNvPr id="49" name="テキスト ボックス 48">
            <a:extLst>
              <a:ext uri="{FF2B5EF4-FFF2-40B4-BE49-F238E27FC236}">
                <a16:creationId xmlns:a16="http://schemas.microsoft.com/office/drawing/2014/main" id="{281CAE65-A145-4268-AE70-49DB51FDED81}"/>
              </a:ext>
            </a:extLst>
          </p:cNvPr>
          <p:cNvSpPr txBox="1"/>
          <p:nvPr/>
        </p:nvSpPr>
        <p:spPr>
          <a:xfrm>
            <a:off x="3429363" y="4626056"/>
            <a:ext cx="481222" cy="338554"/>
          </a:xfrm>
          <a:prstGeom prst="rect">
            <a:avLst/>
          </a:prstGeom>
          <a:noFill/>
        </p:spPr>
        <p:txBody>
          <a:bodyPr wrap="none" rtlCol="0">
            <a:spAutoFit/>
          </a:bodyPr>
          <a:lstStyle/>
          <a:p>
            <a:r>
              <a:rPr lang="en-US" altLang="ja-JP" sz="1600" dirty="0"/>
              <a:t>pre</a:t>
            </a:r>
            <a:endParaRPr kumimoji="1" lang="ja-JP" altLang="en-US" dirty="0"/>
          </a:p>
        </p:txBody>
      </p:sp>
    </p:spTree>
    <p:extLst>
      <p:ext uri="{BB962C8B-B14F-4D97-AF65-F5344CB8AC3E}">
        <p14:creationId xmlns:p14="http://schemas.microsoft.com/office/powerpoint/2010/main" val="32135805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削除されるノードの子ノード数＝１の時</a:t>
            </a:r>
          </a:p>
        </p:txBody>
      </p:sp>
      <p:sp>
        <p:nvSpPr>
          <p:cNvPr id="68" name="正方形/長方形 67">
            <a:extLst>
              <a:ext uri="{FF2B5EF4-FFF2-40B4-BE49-F238E27FC236}">
                <a16:creationId xmlns:a16="http://schemas.microsoft.com/office/drawing/2014/main" id="{2525C438-7A11-415B-AAE4-B107E7ADE4C5}"/>
              </a:ext>
            </a:extLst>
          </p:cNvPr>
          <p:cNvSpPr/>
          <p:nvPr/>
        </p:nvSpPr>
        <p:spPr>
          <a:xfrm>
            <a:off x="391682" y="1628435"/>
            <a:ext cx="3724275" cy="4877139"/>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8" name="グループ化 107">
            <a:extLst>
              <a:ext uri="{FF2B5EF4-FFF2-40B4-BE49-F238E27FC236}">
                <a16:creationId xmlns:a16="http://schemas.microsoft.com/office/drawing/2014/main" id="{39B976D4-1BFB-4E97-B9EA-F85FEF6B122A}"/>
              </a:ext>
            </a:extLst>
          </p:cNvPr>
          <p:cNvGrpSpPr/>
          <p:nvPr/>
        </p:nvGrpSpPr>
        <p:grpSpPr>
          <a:xfrm>
            <a:off x="952996" y="3100391"/>
            <a:ext cx="2328664" cy="3145511"/>
            <a:chOff x="865069" y="2859304"/>
            <a:chExt cx="2328664" cy="3145511"/>
          </a:xfrm>
        </p:grpSpPr>
        <p:sp>
          <p:nvSpPr>
            <p:cNvPr id="6" name="楕円 5">
              <a:extLst>
                <a:ext uri="{FF2B5EF4-FFF2-40B4-BE49-F238E27FC236}">
                  <a16:creationId xmlns:a16="http://schemas.microsoft.com/office/drawing/2014/main" id="{51F78B2B-5B5C-450D-873D-8FD078F8C258}"/>
                </a:ext>
              </a:extLst>
            </p:cNvPr>
            <p:cNvSpPr/>
            <p:nvPr/>
          </p:nvSpPr>
          <p:spPr>
            <a:xfrm>
              <a:off x="2647295"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67897CE3-3BB5-4D08-A1CF-0C7547F7F32A}"/>
                </a:ext>
              </a:extLst>
            </p:cNvPr>
            <p:cNvSpPr/>
            <p:nvPr/>
          </p:nvSpPr>
          <p:spPr>
            <a:xfrm>
              <a:off x="1465808"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4E7D9132-438D-4335-907A-0BA03A679083}"/>
                </a:ext>
              </a:extLst>
            </p:cNvPr>
            <p:cNvSpPr/>
            <p:nvPr/>
          </p:nvSpPr>
          <p:spPr>
            <a:xfrm>
              <a:off x="2038650"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7B4B640-5BCB-42C4-9F2F-89B685E433F4}"/>
                </a:ext>
              </a:extLst>
            </p:cNvPr>
            <p:cNvSpPr/>
            <p:nvPr/>
          </p:nvSpPr>
          <p:spPr>
            <a:xfrm>
              <a:off x="865069" y="4425054"/>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楕円 9">
              <a:extLst>
                <a:ext uri="{FF2B5EF4-FFF2-40B4-BE49-F238E27FC236}">
                  <a16:creationId xmlns:a16="http://schemas.microsoft.com/office/drawing/2014/main" id="{033A0D12-E671-4F62-823C-3FD4282916A2}"/>
                </a:ext>
              </a:extLst>
            </p:cNvPr>
            <p:cNvSpPr/>
            <p:nvPr/>
          </p:nvSpPr>
          <p:spPr>
            <a:xfrm>
              <a:off x="2374358"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84A50C01-2688-4507-AADD-2DACE3411717}"/>
                </a:ext>
              </a:extLst>
            </p:cNvPr>
            <p:cNvSpPr/>
            <p:nvPr/>
          </p:nvSpPr>
          <p:spPr>
            <a:xfrm>
              <a:off x="1792216"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B6320CE6-5735-43A2-A535-6FE62DA9967B}"/>
                </a:ext>
              </a:extLst>
            </p:cNvPr>
            <p:cNvSpPr/>
            <p:nvPr/>
          </p:nvSpPr>
          <p:spPr>
            <a:xfrm>
              <a:off x="1210076"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2" name="直線矢印コネクタ 21">
              <a:extLst>
                <a:ext uri="{FF2B5EF4-FFF2-40B4-BE49-F238E27FC236}">
                  <a16:creationId xmlns:a16="http://schemas.microsoft.com/office/drawing/2014/main" id="{222B4BA9-695C-4AD2-8D05-156F2A70D4C3}"/>
                </a:ext>
              </a:extLst>
            </p:cNvPr>
            <p:cNvCxnSpPr>
              <a:cxnSpLocks/>
              <a:stCxn id="6" idx="3"/>
              <a:endCxn id="7" idx="0"/>
            </p:cNvCxnSpPr>
            <p:nvPr/>
          </p:nvCxnSpPr>
          <p:spPr>
            <a:xfrm flipH="1">
              <a:off x="1729911"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3AEBF67-0164-457A-B3BD-8FFCE2490C8F}"/>
                </a:ext>
              </a:extLst>
            </p:cNvPr>
            <p:cNvCxnSpPr>
              <a:cxnSpLocks/>
              <a:stCxn id="7" idx="3"/>
              <a:endCxn id="9" idx="0"/>
            </p:cNvCxnSpPr>
            <p:nvPr/>
          </p:nvCxnSpPr>
          <p:spPr>
            <a:xfrm flipH="1">
              <a:off x="1129172" y="4068925"/>
              <a:ext cx="413989" cy="35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5D1424C-69B9-46C6-B0A4-DAE4C8170E41}"/>
                </a:ext>
              </a:extLst>
            </p:cNvPr>
            <p:cNvCxnSpPr>
              <a:cxnSpLocks/>
              <a:stCxn id="9" idx="5"/>
              <a:endCxn id="12" idx="0"/>
            </p:cNvCxnSpPr>
            <p:nvPr/>
          </p:nvCxnSpPr>
          <p:spPr>
            <a:xfrm>
              <a:off x="1315920" y="4873156"/>
              <a:ext cx="158258"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5A4B65A-0035-4EC6-96E0-0E15246223D6}"/>
                </a:ext>
              </a:extLst>
            </p:cNvPr>
            <p:cNvCxnSpPr>
              <a:cxnSpLocks/>
              <a:stCxn id="8" idx="3"/>
              <a:endCxn id="11" idx="0"/>
            </p:cNvCxnSpPr>
            <p:nvPr/>
          </p:nvCxnSpPr>
          <p:spPr>
            <a:xfrm flipH="1">
              <a:off x="2056320"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0C61042-EA33-4359-B671-E28577908FE6}"/>
                </a:ext>
              </a:extLst>
            </p:cNvPr>
            <p:cNvCxnSpPr>
              <a:cxnSpLocks/>
              <a:stCxn id="8" idx="5"/>
              <a:endCxn id="10" idx="0"/>
            </p:cNvCxnSpPr>
            <p:nvPr/>
          </p:nvCxnSpPr>
          <p:spPr>
            <a:xfrm>
              <a:off x="2489502"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37D9DAA-A311-44E5-98FA-E992EB82EBF5}"/>
                </a:ext>
              </a:extLst>
            </p:cNvPr>
            <p:cNvCxnSpPr>
              <a:cxnSpLocks/>
              <a:stCxn id="7" idx="5"/>
              <a:endCxn id="8" idx="0"/>
            </p:cNvCxnSpPr>
            <p:nvPr/>
          </p:nvCxnSpPr>
          <p:spPr>
            <a:xfrm>
              <a:off x="1916659"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F804A1A-323A-436C-856B-04E64A64CC9B}"/>
                </a:ext>
              </a:extLst>
            </p:cNvPr>
            <p:cNvSpPr txBox="1"/>
            <p:nvPr/>
          </p:nvSpPr>
          <p:spPr>
            <a:xfrm>
              <a:off x="918281" y="4929845"/>
              <a:ext cx="417348" cy="297655"/>
            </a:xfrm>
            <a:prstGeom prst="rect">
              <a:avLst/>
            </a:prstGeom>
            <a:noFill/>
          </p:spPr>
          <p:txBody>
            <a:bodyPr wrap="none" rtlCol="0">
              <a:spAutoFit/>
            </a:bodyPr>
            <a:lstStyle/>
            <a:p>
              <a:r>
                <a:rPr kumimoji="1" lang="en-US" altLang="ja-JP" sz="1400" dirty="0"/>
                <a:t>cur</a:t>
              </a:r>
              <a:endParaRPr kumimoji="1" lang="ja-JP" altLang="en-US" sz="1600" dirty="0"/>
            </a:p>
          </p:txBody>
        </p:sp>
        <p:sp>
          <p:nvSpPr>
            <p:cNvPr id="49" name="テキスト ボックス 48">
              <a:extLst>
                <a:ext uri="{FF2B5EF4-FFF2-40B4-BE49-F238E27FC236}">
                  <a16:creationId xmlns:a16="http://schemas.microsoft.com/office/drawing/2014/main" id="{281CAE65-A145-4268-AE70-49DB51FDED81}"/>
                </a:ext>
              </a:extLst>
            </p:cNvPr>
            <p:cNvSpPr txBox="1"/>
            <p:nvPr/>
          </p:nvSpPr>
          <p:spPr>
            <a:xfrm>
              <a:off x="1531101" y="4120007"/>
              <a:ext cx="426615" cy="297655"/>
            </a:xfrm>
            <a:prstGeom prst="rect">
              <a:avLst/>
            </a:prstGeom>
            <a:noFill/>
          </p:spPr>
          <p:txBody>
            <a:bodyPr wrap="none" rtlCol="0">
              <a:spAutoFit/>
            </a:bodyPr>
            <a:lstStyle/>
            <a:p>
              <a:r>
                <a:rPr lang="en-US" altLang="ja-JP" sz="1400" dirty="0"/>
                <a:t>pre</a:t>
              </a:r>
              <a:endParaRPr kumimoji="1" lang="ja-JP" altLang="en-US" sz="1600" dirty="0"/>
            </a:p>
          </p:txBody>
        </p:sp>
        <p:cxnSp>
          <p:nvCxnSpPr>
            <p:cNvPr id="35" name="直線コネクタ 34">
              <a:extLst>
                <a:ext uri="{FF2B5EF4-FFF2-40B4-BE49-F238E27FC236}">
                  <a16:creationId xmlns:a16="http://schemas.microsoft.com/office/drawing/2014/main" id="{A32A07A0-0457-43C2-A77F-37BF0D92B391}"/>
                </a:ext>
              </a:extLst>
            </p:cNvPr>
            <p:cNvCxnSpPr/>
            <p:nvPr/>
          </p:nvCxnSpPr>
          <p:spPr>
            <a:xfrm>
              <a:off x="3193733"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74" name="正方形/長方形 73">
            <a:extLst>
              <a:ext uri="{FF2B5EF4-FFF2-40B4-BE49-F238E27FC236}">
                <a16:creationId xmlns:a16="http://schemas.microsoft.com/office/drawing/2014/main" id="{D1EA3B67-4ED8-4112-865D-0D50181B988B}"/>
              </a:ext>
            </a:extLst>
          </p:cNvPr>
          <p:cNvSpPr/>
          <p:nvPr/>
        </p:nvSpPr>
        <p:spPr>
          <a:xfrm>
            <a:off x="4962525" y="1628436"/>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7" name="グループ化 106">
            <a:extLst>
              <a:ext uri="{FF2B5EF4-FFF2-40B4-BE49-F238E27FC236}">
                <a16:creationId xmlns:a16="http://schemas.microsoft.com/office/drawing/2014/main" id="{A99DF45F-0E03-482E-A866-B08F1347D769}"/>
              </a:ext>
            </a:extLst>
          </p:cNvPr>
          <p:cNvGrpSpPr/>
          <p:nvPr/>
        </p:nvGrpSpPr>
        <p:grpSpPr>
          <a:xfrm>
            <a:off x="5623758" y="3114789"/>
            <a:ext cx="2310166" cy="3145511"/>
            <a:chOff x="5454410" y="2859304"/>
            <a:chExt cx="2310166" cy="3145511"/>
          </a:xfrm>
        </p:grpSpPr>
        <p:sp>
          <p:nvSpPr>
            <p:cNvPr id="75" name="楕円 74">
              <a:extLst>
                <a:ext uri="{FF2B5EF4-FFF2-40B4-BE49-F238E27FC236}">
                  <a16:creationId xmlns:a16="http://schemas.microsoft.com/office/drawing/2014/main" id="{E6D39260-406B-4717-B323-D8F983A191BC}"/>
                </a:ext>
              </a:extLst>
            </p:cNvPr>
            <p:cNvSpPr/>
            <p:nvPr/>
          </p:nvSpPr>
          <p:spPr>
            <a:xfrm>
              <a:off x="7218138"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楕円 75">
              <a:extLst>
                <a:ext uri="{FF2B5EF4-FFF2-40B4-BE49-F238E27FC236}">
                  <a16:creationId xmlns:a16="http://schemas.microsoft.com/office/drawing/2014/main" id="{8123E413-084A-4991-B1EF-C17C45EA91DA}"/>
                </a:ext>
              </a:extLst>
            </p:cNvPr>
            <p:cNvSpPr/>
            <p:nvPr/>
          </p:nvSpPr>
          <p:spPr>
            <a:xfrm>
              <a:off x="6036651"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楕円 76">
              <a:extLst>
                <a:ext uri="{FF2B5EF4-FFF2-40B4-BE49-F238E27FC236}">
                  <a16:creationId xmlns:a16="http://schemas.microsoft.com/office/drawing/2014/main" id="{8FD140AB-AA28-4A5E-8DD6-3BA3AAF1A4CF}"/>
                </a:ext>
              </a:extLst>
            </p:cNvPr>
            <p:cNvSpPr/>
            <p:nvPr/>
          </p:nvSpPr>
          <p:spPr>
            <a:xfrm>
              <a:off x="6609493"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楕円 78">
              <a:extLst>
                <a:ext uri="{FF2B5EF4-FFF2-40B4-BE49-F238E27FC236}">
                  <a16:creationId xmlns:a16="http://schemas.microsoft.com/office/drawing/2014/main" id="{AEAFA0A4-F310-416C-ADFB-FB7B0C200473}"/>
                </a:ext>
              </a:extLst>
            </p:cNvPr>
            <p:cNvSpPr/>
            <p:nvPr/>
          </p:nvSpPr>
          <p:spPr>
            <a:xfrm>
              <a:off x="6945201"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楕円 79">
              <a:extLst>
                <a:ext uri="{FF2B5EF4-FFF2-40B4-BE49-F238E27FC236}">
                  <a16:creationId xmlns:a16="http://schemas.microsoft.com/office/drawing/2014/main" id="{66D71938-10EB-4C22-AFBE-358AB714C0CB}"/>
                </a:ext>
              </a:extLst>
            </p:cNvPr>
            <p:cNvSpPr/>
            <p:nvPr/>
          </p:nvSpPr>
          <p:spPr>
            <a:xfrm>
              <a:off x="6363059"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楕円 80">
              <a:extLst>
                <a:ext uri="{FF2B5EF4-FFF2-40B4-BE49-F238E27FC236}">
                  <a16:creationId xmlns:a16="http://schemas.microsoft.com/office/drawing/2014/main" id="{2BEE057C-E63B-42F4-BB0C-F60295758804}"/>
                </a:ext>
              </a:extLst>
            </p:cNvPr>
            <p:cNvSpPr/>
            <p:nvPr/>
          </p:nvSpPr>
          <p:spPr>
            <a:xfrm>
              <a:off x="5454410" y="44358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直線矢印コネクタ 81">
              <a:extLst>
                <a:ext uri="{FF2B5EF4-FFF2-40B4-BE49-F238E27FC236}">
                  <a16:creationId xmlns:a16="http://schemas.microsoft.com/office/drawing/2014/main" id="{9EF0592C-1BD0-4C94-B708-3933D466E312}"/>
                </a:ext>
              </a:extLst>
            </p:cNvPr>
            <p:cNvCxnSpPr>
              <a:cxnSpLocks/>
              <a:stCxn id="75" idx="3"/>
              <a:endCxn id="76" idx="0"/>
            </p:cNvCxnSpPr>
            <p:nvPr/>
          </p:nvCxnSpPr>
          <p:spPr>
            <a:xfrm flipH="1">
              <a:off x="6300754"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8FD5EA29-9EE9-40E8-8FA8-E04AC0F2F485}"/>
                </a:ext>
              </a:extLst>
            </p:cNvPr>
            <p:cNvCxnSpPr>
              <a:cxnSpLocks/>
              <a:stCxn id="76" idx="3"/>
              <a:endCxn id="81" idx="0"/>
            </p:cNvCxnSpPr>
            <p:nvPr/>
          </p:nvCxnSpPr>
          <p:spPr>
            <a:xfrm flipH="1">
              <a:off x="5718513" y="4068925"/>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F32F4A7-A69F-4517-A14D-57EB372DF2C3}"/>
                </a:ext>
              </a:extLst>
            </p:cNvPr>
            <p:cNvCxnSpPr>
              <a:cxnSpLocks/>
              <a:stCxn id="77" idx="3"/>
              <a:endCxn id="80" idx="0"/>
            </p:cNvCxnSpPr>
            <p:nvPr/>
          </p:nvCxnSpPr>
          <p:spPr>
            <a:xfrm flipH="1">
              <a:off x="6627163"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DD7C3FCF-FCD0-4EED-9A5E-41982F4957DA}"/>
                </a:ext>
              </a:extLst>
            </p:cNvPr>
            <p:cNvCxnSpPr>
              <a:cxnSpLocks/>
              <a:stCxn id="77" idx="5"/>
              <a:endCxn id="79" idx="0"/>
            </p:cNvCxnSpPr>
            <p:nvPr/>
          </p:nvCxnSpPr>
          <p:spPr>
            <a:xfrm>
              <a:off x="7060345"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59388328-7DE6-486A-A36B-083748F3D205}"/>
                </a:ext>
              </a:extLst>
            </p:cNvPr>
            <p:cNvCxnSpPr>
              <a:cxnSpLocks/>
              <a:stCxn id="76" idx="5"/>
              <a:endCxn id="77" idx="0"/>
            </p:cNvCxnSpPr>
            <p:nvPr/>
          </p:nvCxnSpPr>
          <p:spPr>
            <a:xfrm>
              <a:off x="6487502"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DA2549A9-4B0A-417B-B21A-A3E472D9A67D}"/>
                </a:ext>
              </a:extLst>
            </p:cNvPr>
            <p:cNvSpPr txBox="1"/>
            <p:nvPr/>
          </p:nvSpPr>
          <p:spPr>
            <a:xfrm>
              <a:off x="5489124" y="4929845"/>
              <a:ext cx="417348" cy="297655"/>
            </a:xfrm>
            <a:prstGeom prst="rect">
              <a:avLst/>
            </a:prstGeom>
            <a:noFill/>
          </p:spPr>
          <p:txBody>
            <a:bodyPr wrap="none" rtlCol="0">
              <a:spAutoFit/>
            </a:bodyPr>
            <a:lstStyle/>
            <a:p>
              <a:r>
                <a:rPr kumimoji="1" lang="en-US" altLang="ja-JP" sz="1400" dirty="0"/>
                <a:t>cur</a:t>
              </a:r>
              <a:endParaRPr kumimoji="1" lang="ja-JP" altLang="en-US" sz="1600" dirty="0"/>
            </a:p>
          </p:txBody>
        </p:sp>
        <p:sp>
          <p:nvSpPr>
            <p:cNvPr id="89" name="テキスト ボックス 88">
              <a:extLst>
                <a:ext uri="{FF2B5EF4-FFF2-40B4-BE49-F238E27FC236}">
                  <a16:creationId xmlns:a16="http://schemas.microsoft.com/office/drawing/2014/main" id="{1277F968-DF9A-4D12-8BC3-3016AF619E0B}"/>
                </a:ext>
              </a:extLst>
            </p:cNvPr>
            <p:cNvSpPr txBox="1"/>
            <p:nvPr/>
          </p:nvSpPr>
          <p:spPr>
            <a:xfrm>
              <a:off x="6101944" y="4120007"/>
              <a:ext cx="426615" cy="297655"/>
            </a:xfrm>
            <a:prstGeom prst="rect">
              <a:avLst/>
            </a:prstGeom>
            <a:noFill/>
          </p:spPr>
          <p:txBody>
            <a:bodyPr wrap="none" rtlCol="0">
              <a:spAutoFit/>
            </a:bodyPr>
            <a:lstStyle/>
            <a:p>
              <a:r>
                <a:rPr lang="en-US" altLang="ja-JP" sz="1400" dirty="0"/>
                <a:t>pre</a:t>
              </a:r>
              <a:endParaRPr kumimoji="1" lang="ja-JP" altLang="en-US" sz="1600" dirty="0"/>
            </a:p>
          </p:txBody>
        </p:sp>
        <p:cxnSp>
          <p:nvCxnSpPr>
            <p:cNvPr id="90" name="直線コネクタ 89">
              <a:extLst>
                <a:ext uri="{FF2B5EF4-FFF2-40B4-BE49-F238E27FC236}">
                  <a16:creationId xmlns:a16="http://schemas.microsoft.com/office/drawing/2014/main" id="{029ABD29-6D53-4D85-97AF-994AE29C7724}"/>
                </a:ext>
              </a:extLst>
            </p:cNvPr>
            <p:cNvCxnSpPr/>
            <p:nvPr/>
          </p:nvCxnSpPr>
          <p:spPr>
            <a:xfrm>
              <a:off x="7764576"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5" name="楕円 94">
              <a:extLst>
                <a:ext uri="{FF2B5EF4-FFF2-40B4-BE49-F238E27FC236}">
                  <a16:creationId xmlns:a16="http://schemas.microsoft.com/office/drawing/2014/main" id="{FAA7273F-9B68-4070-9D12-DC92315411F0}"/>
                </a:ext>
              </a:extLst>
            </p:cNvPr>
            <p:cNvSpPr/>
            <p:nvPr/>
          </p:nvSpPr>
          <p:spPr>
            <a:xfrm>
              <a:off x="5744578" y="5412825"/>
              <a:ext cx="528205" cy="524983"/>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9" name="コネクタ: 曲線 98">
              <a:extLst>
                <a:ext uri="{FF2B5EF4-FFF2-40B4-BE49-F238E27FC236}">
                  <a16:creationId xmlns:a16="http://schemas.microsoft.com/office/drawing/2014/main" id="{BB807E54-CDF6-42B0-9C17-E0467D69BFB7}"/>
                </a:ext>
              </a:extLst>
            </p:cNvPr>
            <p:cNvCxnSpPr>
              <a:cxnSpLocks/>
              <a:stCxn id="95" idx="7"/>
              <a:endCxn id="81" idx="6"/>
            </p:cNvCxnSpPr>
            <p:nvPr/>
          </p:nvCxnSpPr>
          <p:spPr>
            <a:xfrm rot="16200000" flipV="1">
              <a:off x="5693349" y="4987627"/>
              <a:ext cx="791347" cy="212814"/>
            </a:xfrm>
            <a:prstGeom prst="curvedConnector2">
              <a:avLst/>
            </a:prstGeom>
            <a:ln w="31750">
              <a:tailEnd type="triangle" w="lg" len="lg"/>
            </a:ln>
          </p:spPr>
          <p:style>
            <a:lnRef idx="1">
              <a:schemeClr val="accent3"/>
            </a:lnRef>
            <a:fillRef idx="0">
              <a:schemeClr val="accent3"/>
            </a:fillRef>
            <a:effectRef idx="0">
              <a:schemeClr val="accent3"/>
            </a:effectRef>
            <a:fontRef idx="minor">
              <a:schemeClr val="tx1"/>
            </a:fontRef>
          </p:style>
        </p:cxnSp>
      </p:grpSp>
      <p:sp>
        <p:nvSpPr>
          <p:cNvPr id="102" name="矢印: 右 101">
            <a:extLst>
              <a:ext uri="{FF2B5EF4-FFF2-40B4-BE49-F238E27FC236}">
                <a16:creationId xmlns:a16="http://schemas.microsoft.com/office/drawing/2014/main" id="{EF347769-380C-4F29-A0B2-E0D4BBF36524}"/>
              </a:ext>
            </a:extLst>
          </p:cNvPr>
          <p:cNvSpPr/>
          <p:nvPr/>
        </p:nvSpPr>
        <p:spPr>
          <a:xfrm>
            <a:off x="4213094" y="4088650"/>
            <a:ext cx="652294" cy="541175"/>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正方形/長方形 104">
            <a:extLst>
              <a:ext uri="{FF2B5EF4-FFF2-40B4-BE49-F238E27FC236}">
                <a16:creationId xmlns:a16="http://schemas.microsoft.com/office/drawing/2014/main" id="{FC722B9D-7431-4811-8E5D-771259A438A1}"/>
              </a:ext>
            </a:extLst>
          </p:cNvPr>
          <p:cNvSpPr/>
          <p:nvPr/>
        </p:nvSpPr>
        <p:spPr>
          <a:xfrm>
            <a:off x="571500" y="1784059"/>
            <a:ext cx="3324225" cy="9302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STEP1</a:t>
            </a: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削除対象ノード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cur</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正方形/長方形 105">
            <a:extLst>
              <a:ext uri="{FF2B5EF4-FFF2-40B4-BE49-F238E27FC236}">
                <a16:creationId xmlns:a16="http://schemas.microsoft.com/office/drawing/2014/main" id="{E1380A85-692F-453E-9742-A98EE5447899}"/>
              </a:ext>
            </a:extLst>
          </p:cNvPr>
          <p:cNvSpPr/>
          <p:nvPr/>
        </p:nvSpPr>
        <p:spPr>
          <a:xfrm>
            <a:off x="5172075" y="1784058"/>
            <a:ext cx="3314699" cy="93020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pre</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の左子ノードを</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の右子ノードにコピー</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659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DCB88-7DB0-4FF8-B206-F60917DDE4CB}"/>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665B6BAF-6CEE-465A-A3A3-2168FA28DE4E}"/>
              </a:ext>
            </a:extLst>
          </p:cNvPr>
          <p:cNvSpPr>
            <a:spLocks noGrp="1"/>
          </p:cNvSpPr>
          <p:nvPr>
            <p:ph idx="1"/>
          </p:nvPr>
        </p:nvSpPr>
        <p:spPr>
          <a:xfrm>
            <a:off x="4846042" y="1606715"/>
            <a:ext cx="3781157" cy="4525505"/>
          </a:xfrm>
        </p:spPr>
        <p:txBody>
          <a:bodyPr anchor="t">
            <a:normAutofit/>
          </a:bodyPr>
          <a:lstStyle/>
          <a:p>
            <a:pPr marL="0" indent="0">
              <a:buNone/>
            </a:pPr>
            <a:r>
              <a:rPr lang="ja-JP" altLang="en-US" dirty="0"/>
              <a:t>例：インデックス番号１に相当する部分の値を削除したいとする。</a:t>
            </a:r>
            <a:endParaRPr lang="en-US" altLang="ja-JP" dirty="0"/>
          </a:p>
          <a:p>
            <a:pPr marL="0" indent="0">
              <a:buNone/>
            </a:pPr>
            <a:endParaRPr lang="en-US" altLang="ja-JP" dirty="0"/>
          </a:p>
          <a:p>
            <a:pPr marL="0" indent="0">
              <a:buNone/>
            </a:pPr>
            <a:r>
              <a:rPr lang="ja-JP" altLang="en-US" dirty="0"/>
              <a:t>①５つの要素が格納されている長さ５の配列が存在している。</a:t>
            </a:r>
            <a:endParaRPr kumimoji="1" lang="en-US" altLang="ja-JP" dirty="0"/>
          </a:p>
          <a:p>
            <a:pPr marL="0" indent="0">
              <a:buNone/>
            </a:pPr>
            <a:r>
              <a:rPr lang="ja-JP" altLang="en-US" dirty="0"/>
              <a:t>②インデックス番号２の値をインデックス番号１へコピー</a:t>
            </a:r>
            <a:endParaRPr lang="en-US" altLang="ja-JP" dirty="0"/>
          </a:p>
          <a:p>
            <a:pPr marL="0" indent="0">
              <a:buNone/>
            </a:pPr>
            <a:r>
              <a:rPr lang="ja-JP" altLang="en-US" dirty="0"/>
              <a:t>　⇒　</a:t>
            </a:r>
            <a:r>
              <a:rPr lang="en-US" altLang="ja-JP" dirty="0"/>
              <a:t>num[1] = num[2]</a:t>
            </a:r>
          </a:p>
          <a:p>
            <a:pPr marL="0" indent="0">
              <a:buNone/>
            </a:pPr>
            <a:r>
              <a:rPr kumimoji="1" lang="ja-JP" altLang="en-US" dirty="0"/>
              <a:t>③</a:t>
            </a:r>
            <a:r>
              <a:rPr lang="ja-JP" altLang="en-US" dirty="0"/>
              <a:t>インデックス番号３の値をインデックス番号２へコピー</a:t>
            </a:r>
            <a:endParaRPr lang="en-US" altLang="ja-JP" dirty="0"/>
          </a:p>
          <a:p>
            <a:pPr marL="0" indent="0">
              <a:buNone/>
            </a:pPr>
            <a:r>
              <a:rPr lang="ja-JP" altLang="en-US" dirty="0"/>
              <a:t>　⇒　</a:t>
            </a:r>
            <a:r>
              <a:rPr lang="en-US" altLang="ja-JP" dirty="0"/>
              <a:t>num[2] = num[3]</a:t>
            </a:r>
          </a:p>
          <a:p>
            <a:pPr marL="0" indent="0">
              <a:buNone/>
            </a:pPr>
            <a:r>
              <a:rPr lang="ja-JP" altLang="en-US" dirty="0"/>
              <a:t>④インデックス番号４の値をインデックス番号３へコピー</a:t>
            </a:r>
            <a:endParaRPr lang="en-US" altLang="ja-JP" dirty="0"/>
          </a:p>
          <a:p>
            <a:pPr marL="0" indent="0">
              <a:buNone/>
            </a:pPr>
            <a:r>
              <a:rPr lang="ja-JP" altLang="en-US" dirty="0"/>
              <a:t>　⇒　</a:t>
            </a:r>
            <a:r>
              <a:rPr lang="en-US" altLang="ja-JP" dirty="0"/>
              <a:t>num[3] = num[4]</a:t>
            </a:r>
          </a:p>
          <a:p>
            <a:pPr marL="0" indent="0">
              <a:buNone/>
            </a:pPr>
            <a:endParaRPr kumimoji="1" lang="en-US" altLang="ja-JP" dirty="0"/>
          </a:p>
        </p:txBody>
      </p:sp>
      <p:grpSp>
        <p:nvGrpSpPr>
          <p:cNvPr id="4" name="グループ化 3">
            <a:extLst>
              <a:ext uri="{FF2B5EF4-FFF2-40B4-BE49-F238E27FC236}">
                <a16:creationId xmlns:a16="http://schemas.microsoft.com/office/drawing/2014/main" id="{DEC2D3FE-E40D-4A94-B81B-3681F0946044}"/>
              </a:ext>
            </a:extLst>
          </p:cNvPr>
          <p:cNvGrpSpPr/>
          <p:nvPr/>
        </p:nvGrpSpPr>
        <p:grpSpPr>
          <a:xfrm>
            <a:off x="362744" y="1606715"/>
            <a:ext cx="4225771" cy="4011051"/>
            <a:chOff x="346229" y="1238322"/>
            <a:chExt cx="4225771" cy="4011051"/>
          </a:xfrm>
        </p:grpSpPr>
        <p:grpSp>
          <p:nvGrpSpPr>
            <p:cNvPr id="104" name="グループ化 103">
              <a:extLst>
                <a:ext uri="{FF2B5EF4-FFF2-40B4-BE49-F238E27FC236}">
                  <a16:creationId xmlns:a16="http://schemas.microsoft.com/office/drawing/2014/main" id="{ACA620D9-F502-4271-8CD2-D580BC7D61D0}"/>
                </a:ext>
              </a:extLst>
            </p:cNvPr>
            <p:cNvGrpSpPr/>
            <p:nvPr/>
          </p:nvGrpSpPr>
          <p:grpSpPr>
            <a:xfrm>
              <a:off x="346229" y="1238322"/>
              <a:ext cx="4225771" cy="4011051"/>
              <a:chOff x="1765860" y="1672065"/>
              <a:chExt cx="4225771" cy="4011051"/>
            </a:xfrm>
          </p:grpSpPr>
          <p:sp>
            <p:nvSpPr>
              <p:cNvPr id="105" name="正方形/長方形 104">
                <a:extLst>
                  <a:ext uri="{FF2B5EF4-FFF2-40B4-BE49-F238E27FC236}">
                    <a16:creationId xmlns:a16="http://schemas.microsoft.com/office/drawing/2014/main" id="{E7E03C53-EDBA-46B1-877E-56AD1DA94839}"/>
                  </a:ext>
                </a:extLst>
              </p:cNvPr>
              <p:cNvSpPr/>
              <p:nvPr/>
            </p:nvSpPr>
            <p:spPr>
              <a:xfrm>
                <a:off x="1765860" y="1672065"/>
                <a:ext cx="4225771" cy="4011051"/>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06" name="グループ化 105">
                <a:extLst>
                  <a:ext uri="{FF2B5EF4-FFF2-40B4-BE49-F238E27FC236}">
                    <a16:creationId xmlns:a16="http://schemas.microsoft.com/office/drawing/2014/main" id="{55E157A3-F8CB-4F6C-88C8-A8F807876E15}"/>
                  </a:ext>
                </a:extLst>
              </p:cNvPr>
              <p:cNvGrpSpPr/>
              <p:nvPr/>
            </p:nvGrpSpPr>
            <p:grpSpPr>
              <a:xfrm>
                <a:off x="2764660" y="4745039"/>
                <a:ext cx="2743226" cy="534986"/>
                <a:chOff x="2638287" y="2920385"/>
                <a:chExt cx="3436635" cy="603681"/>
              </a:xfrm>
            </p:grpSpPr>
            <p:sp>
              <p:nvSpPr>
                <p:cNvPr id="136" name="正方形/長方形 135">
                  <a:extLst>
                    <a:ext uri="{FF2B5EF4-FFF2-40B4-BE49-F238E27FC236}">
                      <a16:creationId xmlns:a16="http://schemas.microsoft.com/office/drawing/2014/main" id="{08011415-0384-4043-947B-2411A0C52831}"/>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37" name="正方形/長方形 136">
                  <a:extLst>
                    <a:ext uri="{FF2B5EF4-FFF2-40B4-BE49-F238E27FC236}">
                      <a16:creationId xmlns:a16="http://schemas.microsoft.com/office/drawing/2014/main" id="{52FED763-6907-49C5-9CF2-CBA90435D912}"/>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8" name="正方形/長方形 137">
                  <a:extLst>
                    <a:ext uri="{FF2B5EF4-FFF2-40B4-BE49-F238E27FC236}">
                      <a16:creationId xmlns:a16="http://schemas.microsoft.com/office/drawing/2014/main" id="{3071618C-BE9D-4D5C-8CB8-80428C4541CB}"/>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p>
              </p:txBody>
            </p:sp>
            <p:sp>
              <p:nvSpPr>
                <p:cNvPr id="139" name="正方形/長方形 138">
                  <a:extLst>
                    <a:ext uri="{FF2B5EF4-FFF2-40B4-BE49-F238E27FC236}">
                      <a16:creationId xmlns:a16="http://schemas.microsoft.com/office/drawing/2014/main" id="{3C4A1E38-10D1-4A9F-A7D9-9D032BB2595B}"/>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sp>
              <p:nvSpPr>
                <p:cNvPr id="140" name="正方形/長方形 139">
                  <a:extLst>
                    <a:ext uri="{FF2B5EF4-FFF2-40B4-BE49-F238E27FC236}">
                      <a16:creationId xmlns:a16="http://schemas.microsoft.com/office/drawing/2014/main" id="{320519D5-7939-4CF0-BE2C-AAC22AFDE83D}"/>
                    </a:ext>
                  </a:extLst>
                </p:cNvPr>
                <p:cNvSpPr/>
                <p:nvPr/>
              </p:nvSpPr>
              <p:spPr>
                <a:xfrm>
                  <a:off x="5445587" y="2920385"/>
                  <a:ext cx="629335" cy="603681"/>
                </a:xfrm>
                <a:prstGeom prst="rect">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４</a:t>
                  </a:r>
                  <a:endParaRPr kumimoji="1" lang="ja-JP" altLang="en-US" sz="14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107" name="グループ化 106">
                <a:extLst>
                  <a:ext uri="{FF2B5EF4-FFF2-40B4-BE49-F238E27FC236}">
                    <a16:creationId xmlns:a16="http://schemas.microsoft.com/office/drawing/2014/main" id="{177FE5BE-25E1-48F9-A04D-22B212313914}"/>
                  </a:ext>
                </a:extLst>
              </p:cNvPr>
              <p:cNvGrpSpPr/>
              <p:nvPr/>
            </p:nvGrpSpPr>
            <p:grpSpPr>
              <a:xfrm>
                <a:off x="2758310" y="3830025"/>
                <a:ext cx="2743226" cy="541336"/>
                <a:chOff x="886790" y="3571514"/>
                <a:chExt cx="3436635" cy="610846"/>
              </a:xfrm>
            </p:grpSpPr>
            <p:grpSp>
              <p:nvGrpSpPr>
                <p:cNvPr id="128" name="グループ化 127">
                  <a:extLst>
                    <a:ext uri="{FF2B5EF4-FFF2-40B4-BE49-F238E27FC236}">
                      <a16:creationId xmlns:a16="http://schemas.microsoft.com/office/drawing/2014/main" id="{719C3609-C216-410B-A640-FE3BB24D15CF}"/>
                    </a:ext>
                  </a:extLst>
                </p:cNvPr>
                <p:cNvGrpSpPr/>
                <p:nvPr/>
              </p:nvGrpSpPr>
              <p:grpSpPr>
                <a:xfrm>
                  <a:off x="886790" y="3571514"/>
                  <a:ext cx="3436635" cy="603681"/>
                  <a:chOff x="886790" y="2514157"/>
                  <a:chExt cx="3436635" cy="603681"/>
                </a:xfrm>
              </p:grpSpPr>
              <p:grpSp>
                <p:nvGrpSpPr>
                  <p:cNvPr id="130" name="グループ化 129">
                    <a:extLst>
                      <a:ext uri="{FF2B5EF4-FFF2-40B4-BE49-F238E27FC236}">
                        <a16:creationId xmlns:a16="http://schemas.microsoft.com/office/drawing/2014/main" id="{9EABF757-089B-46F2-8B95-194D17BB8481}"/>
                      </a:ext>
                    </a:extLst>
                  </p:cNvPr>
                  <p:cNvGrpSpPr/>
                  <p:nvPr/>
                </p:nvGrpSpPr>
                <p:grpSpPr>
                  <a:xfrm>
                    <a:off x="886790" y="2514157"/>
                    <a:ext cx="2734810" cy="603681"/>
                    <a:chOff x="2638287" y="2920385"/>
                    <a:chExt cx="2734810" cy="603681"/>
                  </a:xfrm>
                </p:grpSpPr>
                <p:sp>
                  <p:nvSpPr>
                    <p:cNvPr id="132" name="正方形/長方形 131">
                      <a:extLst>
                        <a:ext uri="{FF2B5EF4-FFF2-40B4-BE49-F238E27FC236}">
                          <a16:creationId xmlns:a16="http://schemas.microsoft.com/office/drawing/2014/main" id="{0D151D10-09E1-457A-B899-D0AA670C688F}"/>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33" name="正方形/長方形 132">
                      <a:extLst>
                        <a:ext uri="{FF2B5EF4-FFF2-40B4-BE49-F238E27FC236}">
                          <a16:creationId xmlns:a16="http://schemas.microsoft.com/office/drawing/2014/main" id="{69F3B7B0-A332-4331-AAAB-6501C6DE9C3B}"/>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34" name="正方形/長方形 133">
                      <a:extLst>
                        <a:ext uri="{FF2B5EF4-FFF2-40B4-BE49-F238E27FC236}">
                          <a16:creationId xmlns:a16="http://schemas.microsoft.com/office/drawing/2014/main" id="{245F840D-853E-4922-863B-2E347B9C67F5}"/>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5" name="正方形/長方形 134">
                      <a:extLst>
                        <a:ext uri="{FF2B5EF4-FFF2-40B4-BE49-F238E27FC236}">
                          <a16:creationId xmlns:a16="http://schemas.microsoft.com/office/drawing/2014/main" id="{0A4D418B-6FD4-4824-9CF3-E7719EF9DFC8}"/>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31" name="正方形/長方形 130">
                    <a:extLst>
                      <a:ext uri="{FF2B5EF4-FFF2-40B4-BE49-F238E27FC236}">
                        <a16:creationId xmlns:a16="http://schemas.microsoft.com/office/drawing/2014/main" id="{B3FD3545-D2E1-4061-B52C-98F96528D177}"/>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129" name="コネクタ: 曲線 128">
                  <a:extLst>
                    <a:ext uri="{FF2B5EF4-FFF2-40B4-BE49-F238E27FC236}">
                      <a16:creationId xmlns:a16="http://schemas.microsoft.com/office/drawing/2014/main" id="{B9EB97B4-2983-4223-A9B1-A1E4C195DDC1}"/>
                    </a:ext>
                  </a:extLst>
                </p:cNvPr>
                <p:cNvCxnSpPr>
                  <a:cxnSpLocks/>
                  <a:stCxn id="135" idx="2"/>
                  <a:endCxn id="134" idx="2"/>
                </p:cNvCxnSpPr>
                <p:nvPr/>
              </p:nvCxnSpPr>
              <p:spPr>
                <a:xfrm rot="5400000">
                  <a:off x="2956810" y="3824282"/>
                  <a:ext cx="14331"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3A31756D-9DBD-4FE2-9022-B3786E2AFB9A}"/>
                  </a:ext>
                </a:extLst>
              </p:cNvPr>
              <p:cNvGrpSpPr/>
              <p:nvPr/>
            </p:nvGrpSpPr>
            <p:grpSpPr>
              <a:xfrm>
                <a:off x="2758310" y="2955751"/>
                <a:ext cx="2743226" cy="541336"/>
                <a:chOff x="893139" y="4549184"/>
                <a:chExt cx="3436635" cy="610846"/>
              </a:xfrm>
            </p:grpSpPr>
            <p:grpSp>
              <p:nvGrpSpPr>
                <p:cNvPr id="120" name="グループ化 119">
                  <a:extLst>
                    <a:ext uri="{FF2B5EF4-FFF2-40B4-BE49-F238E27FC236}">
                      <a16:creationId xmlns:a16="http://schemas.microsoft.com/office/drawing/2014/main" id="{B5F19BC7-57BF-4C1C-8B64-14A6CE255581}"/>
                    </a:ext>
                  </a:extLst>
                </p:cNvPr>
                <p:cNvGrpSpPr/>
                <p:nvPr/>
              </p:nvGrpSpPr>
              <p:grpSpPr>
                <a:xfrm>
                  <a:off x="893139" y="4549184"/>
                  <a:ext cx="3436635" cy="603681"/>
                  <a:chOff x="886790" y="2514157"/>
                  <a:chExt cx="3436635" cy="603681"/>
                </a:xfrm>
              </p:grpSpPr>
              <p:grpSp>
                <p:nvGrpSpPr>
                  <p:cNvPr id="122" name="グループ化 121">
                    <a:extLst>
                      <a:ext uri="{FF2B5EF4-FFF2-40B4-BE49-F238E27FC236}">
                        <a16:creationId xmlns:a16="http://schemas.microsoft.com/office/drawing/2014/main" id="{3C803B2D-6B4B-4E29-80B5-706087AE3FAA}"/>
                      </a:ext>
                    </a:extLst>
                  </p:cNvPr>
                  <p:cNvGrpSpPr/>
                  <p:nvPr/>
                </p:nvGrpSpPr>
                <p:grpSpPr>
                  <a:xfrm>
                    <a:off x="886790" y="2514157"/>
                    <a:ext cx="2734810" cy="603681"/>
                    <a:chOff x="2638287" y="2920385"/>
                    <a:chExt cx="2734810" cy="603681"/>
                  </a:xfrm>
                </p:grpSpPr>
                <p:sp>
                  <p:nvSpPr>
                    <p:cNvPr id="124" name="正方形/長方形 123">
                      <a:extLst>
                        <a:ext uri="{FF2B5EF4-FFF2-40B4-BE49-F238E27FC236}">
                          <a16:creationId xmlns:a16="http://schemas.microsoft.com/office/drawing/2014/main" id="{A64FC386-969D-4477-AFD7-759512E045B4}"/>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25" name="正方形/長方形 124">
                      <a:extLst>
                        <a:ext uri="{FF2B5EF4-FFF2-40B4-BE49-F238E27FC236}">
                          <a16:creationId xmlns:a16="http://schemas.microsoft.com/office/drawing/2014/main" id="{AC3B816B-7C42-440E-B680-D1F99CF0FC1E}"/>
                        </a:ext>
                      </a:extLst>
                    </p:cNvPr>
                    <p:cNvSpPr/>
                    <p:nvPr/>
                  </p:nvSpPr>
                  <p:spPr>
                    <a:xfrm>
                      <a:off x="334011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6" name="正方形/長方形 125">
                      <a:extLst>
                        <a:ext uri="{FF2B5EF4-FFF2-40B4-BE49-F238E27FC236}">
                          <a16:creationId xmlns:a16="http://schemas.microsoft.com/office/drawing/2014/main" id="{221D6CF5-55BA-47BB-BB7B-6200B770663B}"/>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27" name="正方形/長方形 126">
                      <a:extLst>
                        <a:ext uri="{FF2B5EF4-FFF2-40B4-BE49-F238E27FC236}">
                          <a16:creationId xmlns:a16="http://schemas.microsoft.com/office/drawing/2014/main" id="{D744FBFC-D5D3-4DE8-9FAC-94994C375506}"/>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23" name="正方形/長方形 122">
                    <a:extLst>
                      <a:ext uri="{FF2B5EF4-FFF2-40B4-BE49-F238E27FC236}">
                        <a16:creationId xmlns:a16="http://schemas.microsoft.com/office/drawing/2014/main" id="{BE41A49C-A92A-407F-A8AB-FCBA0B37C6A6}"/>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cxnSp>
              <p:nvCxnSpPr>
                <p:cNvPr id="121" name="コネクタ: 曲線 120">
                  <a:extLst>
                    <a:ext uri="{FF2B5EF4-FFF2-40B4-BE49-F238E27FC236}">
                      <a16:creationId xmlns:a16="http://schemas.microsoft.com/office/drawing/2014/main" id="{B23F04C3-1B10-4F92-85E7-253FCB9EB98F}"/>
                    </a:ext>
                  </a:extLst>
                </p:cNvPr>
                <p:cNvCxnSpPr>
                  <a:cxnSpLocks/>
                  <a:stCxn id="126" idx="2"/>
                  <a:endCxn id="125" idx="2"/>
                </p:cNvCxnSpPr>
                <p:nvPr/>
              </p:nvCxnSpPr>
              <p:spPr>
                <a:xfrm rot="5400000">
                  <a:off x="2261334" y="4801952"/>
                  <a:ext cx="14331" cy="701825"/>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D86EED37-7BEB-4D61-BAF8-A2681C40E99A}"/>
                  </a:ext>
                </a:extLst>
              </p:cNvPr>
              <p:cNvGrpSpPr/>
              <p:nvPr/>
            </p:nvGrpSpPr>
            <p:grpSpPr>
              <a:xfrm>
                <a:off x="2763532" y="2040737"/>
                <a:ext cx="2743226" cy="534986"/>
                <a:chOff x="886790" y="2514157"/>
                <a:chExt cx="3436635" cy="603681"/>
              </a:xfrm>
            </p:grpSpPr>
            <p:grpSp>
              <p:nvGrpSpPr>
                <p:cNvPr id="114" name="グループ化 113">
                  <a:extLst>
                    <a:ext uri="{FF2B5EF4-FFF2-40B4-BE49-F238E27FC236}">
                      <a16:creationId xmlns:a16="http://schemas.microsoft.com/office/drawing/2014/main" id="{DD92F586-CC15-4C60-943C-8498293AF5DC}"/>
                    </a:ext>
                  </a:extLst>
                </p:cNvPr>
                <p:cNvGrpSpPr/>
                <p:nvPr/>
              </p:nvGrpSpPr>
              <p:grpSpPr>
                <a:xfrm>
                  <a:off x="886790" y="2514157"/>
                  <a:ext cx="2734810" cy="603681"/>
                  <a:chOff x="2638287" y="2920385"/>
                  <a:chExt cx="2734810" cy="603681"/>
                </a:xfrm>
              </p:grpSpPr>
              <p:sp>
                <p:nvSpPr>
                  <p:cNvPr id="116" name="正方形/長方形 115">
                    <a:extLst>
                      <a:ext uri="{FF2B5EF4-FFF2-40B4-BE49-F238E27FC236}">
                        <a16:creationId xmlns:a16="http://schemas.microsoft.com/office/drawing/2014/main" id="{25FFFD82-B79E-4408-B133-D6AA8F438138}"/>
                      </a:ext>
                    </a:extLst>
                  </p:cNvPr>
                  <p:cNvSpPr/>
                  <p:nvPr/>
                </p:nvSpPr>
                <p:spPr>
                  <a:xfrm>
                    <a:off x="263828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17" name="正方形/長方形 116">
                    <a:extLst>
                      <a:ext uri="{FF2B5EF4-FFF2-40B4-BE49-F238E27FC236}">
                        <a16:creationId xmlns:a16="http://schemas.microsoft.com/office/drawing/2014/main" id="{71C8CE9D-1001-4498-926F-DBEABCF55F72}"/>
                      </a:ext>
                    </a:extLst>
                  </p:cNvPr>
                  <p:cNvSpPr/>
                  <p:nvPr/>
                </p:nvSpPr>
                <p:spPr>
                  <a:xfrm>
                    <a:off x="3340112" y="2920385"/>
                    <a:ext cx="629335" cy="60368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５</a:t>
                    </a:r>
                  </a:p>
                </p:txBody>
              </p:sp>
              <p:sp>
                <p:nvSpPr>
                  <p:cNvPr id="118" name="正方形/長方形 117">
                    <a:extLst>
                      <a:ext uri="{FF2B5EF4-FFF2-40B4-BE49-F238E27FC236}">
                        <a16:creationId xmlns:a16="http://schemas.microsoft.com/office/drawing/2014/main" id="{07F27B65-5930-48C2-8364-DB3C14BA7D87}"/>
                      </a:ext>
                    </a:extLst>
                  </p:cNvPr>
                  <p:cNvSpPr/>
                  <p:nvPr/>
                </p:nvSpPr>
                <p:spPr>
                  <a:xfrm>
                    <a:off x="4041937"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p>
                </p:txBody>
              </p:sp>
              <p:sp>
                <p:nvSpPr>
                  <p:cNvPr id="119" name="正方形/長方形 118">
                    <a:extLst>
                      <a:ext uri="{FF2B5EF4-FFF2-40B4-BE49-F238E27FC236}">
                        <a16:creationId xmlns:a16="http://schemas.microsoft.com/office/drawing/2014/main" id="{D310D508-B30B-4048-AE39-5D76438DDB59}"/>
                      </a:ext>
                    </a:extLst>
                  </p:cNvPr>
                  <p:cNvSpPr/>
                  <p:nvPr/>
                </p:nvSpPr>
                <p:spPr>
                  <a:xfrm>
                    <a:off x="4743762" y="2920385"/>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115" name="正方形/長方形 114">
                  <a:extLst>
                    <a:ext uri="{FF2B5EF4-FFF2-40B4-BE49-F238E27FC236}">
                      <a16:creationId xmlns:a16="http://schemas.microsoft.com/office/drawing/2014/main" id="{51EEC612-BF9E-453E-81B3-3D9A3EFE17DB}"/>
                    </a:ext>
                  </a:extLst>
                </p:cNvPr>
                <p:cNvSpPr/>
                <p:nvPr/>
              </p:nvSpPr>
              <p:spPr>
                <a:xfrm>
                  <a:off x="3694090" y="2514157"/>
                  <a:ext cx="629335" cy="60368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p>
              </p:txBody>
            </p:sp>
          </p:grpSp>
          <p:sp>
            <p:nvSpPr>
              <p:cNvPr id="110" name="矢印: 下 109">
                <a:extLst>
                  <a:ext uri="{FF2B5EF4-FFF2-40B4-BE49-F238E27FC236}">
                    <a16:creationId xmlns:a16="http://schemas.microsoft.com/office/drawing/2014/main" id="{C7F7D34C-CD0F-4CA7-9573-BCC24E07A2CD}"/>
                  </a:ext>
                </a:extLst>
              </p:cNvPr>
              <p:cNvSpPr/>
              <p:nvPr/>
            </p:nvSpPr>
            <p:spPr>
              <a:xfrm>
                <a:off x="3147901" y="2647156"/>
                <a:ext cx="367690" cy="243481"/>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矢印: 下 110">
                <a:extLst>
                  <a:ext uri="{FF2B5EF4-FFF2-40B4-BE49-F238E27FC236}">
                    <a16:creationId xmlns:a16="http://schemas.microsoft.com/office/drawing/2014/main" id="{0F85E380-CD6B-4B8D-8BC7-9A658E0E3B55}"/>
                  </a:ext>
                </a:extLst>
              </p:cNvPr>
              <p:cNvSpPr/>
              <p:nvPr/>
            </p:nvSpPr>
            <p:spPr>
              <a:xfrm>
                <a:off x="3147901" y="4460819"/>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2" name="矢印: 下 111">
                <a:extLst>
                  <a:ext uri="{FF2B5EF4-FFF2-40B4-BE49-F238E27FC236}">
                    <a16:creationId xmlns:a16="http://schemas.microsoft.com/office/drawing/2014/main" id="{8A26BBB2-2786-4AE2-9F54-F4D15B73A36B}"/>
                  </a:ext>
                </a:extLst>
              </p:cNvPr>
              <p:cNvSpPr/>
              <p:nvPr/>
            </p:nvSpPr>
            <p:spPr>
              <a:xfrm>
                <a:off x="3152582" y="3555851"/>
                <a:ext cx="367690" cy="243480"/>
              </a:xfrm>
              <a:prstGeom prst="downArrow">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3" name="コネクタ: 曲線 112">
                <a:extLst>
                  <a:ext uri="{FF2B5EF4-FFF2-40B4-BE49-F238E27FC236}">
                    <a16:creationId xmlns:a16="http://schemas.microsoft.com/office/drawing/2014/main" id="{91F850F1-F374-497B-A722-28E414E88D67}"/>
                  </a:ext>
                </a:extLst>
              </p:cNvPr>
              <p:cNvCxnSpPr>
                <a:cxnSpLocks/>
                <a:stCxn id="140" idx="2"/>
                <a:endCxn id="139" idx="2"/>
              </p:cNvCxnSpPr>
              <p:nvPr/>
            </p:nvCxnSpPr>
            <p:spPr>
              <a:xfrm rot="5400000">
                <a:off x="4976600" y="4999916"/>
                <a:ext cx="12700" cy="560218"/>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00" name="テキスト ボックス 99">
              <a:extLst>
                <a:ext uri="{FF2B5EF4-FFF2-40B4-BE49-F238E27FC236}">
                  <a16:creationId xmlns:a16="http://schemas.microsoft.com/office/drawing/2014/main" id="{E0E64F73-4902-4B3C-A4BD-340056A48A50}"/>
                </a:ext>
              </a:extLst>
            </p:cNvPr>
            <p:cNvSpPr txBox="1"/>
            <p:nvPr/>
          </p:nvSpPr>
          <p:spPr>
            <a:xfrm>
              <a:off x="554961" y="1689821"/>
              <a:ext cx="415498" cy="369332"/>
            </a:xfrm>
            <a:prstGeom prst="rect">
              <a:avLst/>
            </a:prstGeom>
            <a:noFill/>
          </p:spPr>
          <p:txBody>
            <a:bodyPr wrap="none" rtlCol="0">
              <a:spAutoFit/>
            </a:bodyPr>
            <a:lstStyle/>
            <a:p>
              <a:r>
                <a:rPr kumimoji="1" lang="ja-JP" altLang="en-US" dirty="0"/>
                <a:t>①</a:t>
              </a:r>
            </a:p>
          </p:txBody>
        </p:sp>
        <p:sp>
          <p:nvSpPr>
            <p:cNvPr id="101" name="テキスト ボックス 100">
              <a:extLst>
                <a:ext uri="{FF2B5EF4-FFF2-40B4-BE49-F238E27FC236}">
                  <a16:creationId xmlns:a16="http://schemas.microsoft.com/office/drawing/2014/main" id="{50C7581F-6344-45B5-8902-0D177A082D72}"/>
                </a:ext>
              </a:extLst>
            </p:cNvPr>
            <p:cNvSpPr txBox="1"/>
            <p:nvPr/>
          </p:nvSpPr>
          <p:spPr>
            <a:xfrm>
              <a:off x="554961" y="2604835"/>
              <a:ext cx="415498" cy="369332"/>
            </a:xfrm>
            <a:prstGeom prst="rect">
              <a:avLst/>
            </a:prstGeom>
            <a:noFill/>
          </p:spPr>
          <p:txBody>
            <a:bodyPr wrap="none" rtlCol="0">
              <a:spAutoFit/>
            </a:bodyPr>
            <a:lstStyle/>
            <a:p>
              <a:r>
                <a:rPr lang="ja-JP" altLang="en-US" dirty="0"/>
                <a:t>②</a:t>
              </a:r>
              <a:endParaRPr kumimoji="1" lang="ja-JP" altLang="en-US" dirty="0"/>
            </a:p>
          </p:txBody>
        </p:sp>
        <p:sp>
          <p:nvSpPr>
            <p:cNvPr id="102" name="テキスト ボックス 101">
              <a:extLst>
                <a:ext uri="{FF2B5EF4-FFF2-40B4-BE49-F238E27FC236}">
                  <a16:creationId xmlns:a16="http://schemas.microsoft.com/office/drawing/2014/main" id="{4D2511DD-4CD0-4E98-9751-5E8294DD04E7}"/>
                </a:ext>
              </a:extLst>
            </p:cNvPr>
            <p:cNvSpPr txBox="1"/>
            <p:nvPr/>
          </p:nvSpPr>
          <p:spPr>
            <a:xfrm>
              <a:off x="547841" y="3479109"/>
              <a:ext cx="415498" cy="369332"/>
            </a:xfrm>
            <a:prstGeom prst="rect">
              <a:avLst/>
            </a:prstGeom>
            <a:noFill/>
          </p:spPr>
          <p:txBody>
            <a:bodyPr wrap="none" rtlCol="0">
              <a:spAutoFit/>
            </a:bodyPr>
            <a:lstStyle/>
            <a:p>
              <a:r>
                <a:rPr kumimoji="1" lang="ja-JP" altLang="en-US" dirty="0"/>
                <a:t>③</a:t>
              </a:r>
            </a:p>
          </p:txBody>
        </p:sp>
        <p:sp>
          <p:nvSpPr>
            <p:cNvPr id="103" name="テキスト ボックス 102">
              <a:extLst>
                <a:ext uri="{FF2B5EF4-FFF2-40B4-BE49-F238E27FC236}">
                  <a16:creationId xmlns:a16="http://schemas.microsoft.com/office/drawing/2014/main" id="{9ADB562B-3E2B-4BFB-9891-AABE18779C7E}"/>
                </a:ext>
              </a:extLst>
            </p:cNvPr>
            <p:cNvSpPr txBox="1"/>
            <p:nvPr/>
          </p:nvSpPr>
          <p:spPr>
            <a:xfrm>
              <a:off x="554961" y="4394123"/>
              <a:ext cx="415498" cy="369332"/>
            </a:xfrm>
            <a:prstGeom prst="rect">
              <a:avLst/>
            </a:prstGeom>
            <a:noFill/>
          </p:spPr>
          <p:txBody>
            <a:bodyPr wrap="none" rtlCol="0">
              <a:spAutoFit/>
            </a:bodyPr>
            <a:lstStyle/>
            <a:p>
              <a:r>
                <a:rPr lang="ja-JP" altLang="en-US" dirty="0"/>
                <a:t>④</a:t>
              </a:r>
              <a:endParaRPr lang="en-US" altLang="ja-JP" dirty="0"/>
            </a:p>
          </p:txBody>
        </p:sp>
      </p:grpSp>
      <p:sp>
        <p:nvSpPr>
          <p:cNvPr id="141" name="正方形/長方形 140">
            <a:extLst>
              <a:ext uri="{FF2B5EF4-FFF2-40B4-BE49-F238E27FC236}">
                <a16:creationId xmlns:a16="http://schemas.microsoft.com/office/drawing/2014/main" id="{8B222F48-BB10-4075-8ADA-C0A56BBF75C9}"/>
              </a:ext>
            </a:extLst>
          </p:cNvPr>
          <p:cNvSpPr/>
          <p:nvPr/>
        </p:nvSpPr>
        <p:spPr>
          <a:xfrm>
            <a:off x="362744" y="99235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配列内の要素を削除する</a:t>
            </a:r>
          </a:p>
        </p:txBody>
      </p:sp>
    </p:spTree>
    <p:extLst>
      <p:ext uri="{BB962C8B-B14F-4D97-AF65-F5344CB8AC3E}">
        <p14:creationId xmlns:p14="http://schemas.microsoft.com/office/powerpoint/2010/main" val="2640112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削除されるノードの子ノード数＝２の時</a:t>
            </a:r>
          </a:p>
        </p:txBody>
      </p:sp>
      <p:sp>
        <p:nvSpPr>
          <p:cNvPr id="74" name="正方形/長方形 73">
            <a:extLst>
              <a:ext uri="{FF2B5EF4-FFF2-40B4-BE49-F238E27FC236}">
                <a16:creationId xmlns:a16="http://schemas.microsoft.com/office/drawing/2014/main" id="{D1EA3B67-4ED8-4112-865D-0D50181B988B}"/>
              </a:ext>
            </a:extLst>
          </p:cNvPr>
          <p:cNvSpPr/>
          <p:nvPr/>
        </p:nvSpPr>
        <p:spPr>
          <a:xfrm>
            <a:off x="4962525" y="1628436"/>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矢印: 右 101">
            <a:extLst>
              <a:ext uri="{FF2B5EF4-FFF2-40B4-BE49-F238E27FC236}">
                <a16:creationId xmlns:a16="http://schemas.microsoft.com/office/drawing/2014/main" id="{EF347769-380C-4F29-A0B2-E0D4BBF36524}"/>
              </a:ext>
            </a:extLst>
          </p:cNvPr>
          <p:cNvSpPr/>
          <p:nvPr/>
        </p:nvSpPr>
        <p:spPr>
          <a:xfrm>
            <a:off x="4245853" y="4055198"/>
            <a:ext cx="652294" cy="541175"/>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a:extLst>
              <a:ext uri="{FF2B5EF4-FFF2-40B4-BE49-F238E27FC236}">
                <a16:creationId xmlns:a16="http://schemas.microsoft.com/office/drawing/2014/main" id="{E5BE2ACE-04B2-462A-AFCA-704F34C64A2F}"/>
              </a:ext>
            </a:extLst>
          </p:cNvPr>
          <p:cNvSpPr/>
          <p:nvPr/>
        </p:nvSpPr>
        <p:spPr>
          <a:xfrm>
            <a:off x="382866" y="1628436"/>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3" name="グループ化 2">
            <a:extLst>
              <a:ext uri="{FF2B5EF4-FFF2-40B4-BE49-F238E27FC236}">
                <a16:creationId xmlns:a16="http://schemas.microsoft.com/office/drawing/2014/main" id="{72D3B312-8BE7-4804-96B2-F5C9B38652B9}"/>
              </a:ext>
            </a:extLst>
          </p:cNvPr>
          <p:cNvGrpSpPr/>
          <p:nvPr/>
        </p:nvGrpSpPr>
        <p:grpSpPr>
          <a:xfrm>
            <a:off x="905950" y="2970366"/>
            <a:ext cx="2310166" cy="3145511"/>
            <a:chOff x="874751" y="2859304"/>
            <a:chExt cx="2310166" cy="3145511"/>
          </a:xfrm>
        </p:grpSpPr>
        <p:sp>
          <p:nvSpPr>
            <p:cNvPr id="43" name="楕円 42">
              <a:extLst>
                <a:ext uri="{FF2B5EF4-FFF2-40B4-BE49-F238E27FC236}">
                  <a16:creationId xmlns:a16="http://schemas.microsoft.com/office/drawing/2014/main" id="{0012528B-7CAB-4D09-89E0-24AC48872808}"/>
                </a:ext>
              </a:extLst>
            </p:cNvPr>
            <p:cNvSpPr/>
            <p:nvPr/>
          </p:nvSpPr>
          <p:spPr>
            <a:xfrm>
              <a:off x="2638479"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楕円 43">
              <a:extLst>
                <a:ext uri="{FF2B5EF4-FFF2-40B4-BE49-F238E27FC236}">
                  <a16:creationId xmlns:a16="http://schemas.microsoft.com/office/drawing/2014/main" id="{7516091A-7E9A-4F45-81A8-93BD70F37F9B}"/>
                </a:ext>
              </a:extLst>
            </p:cNvPr>
            <p:cNvSpPr/>
            <p:nvPr/>
          </p:nvSpPr>
          <p:spPr>
            <a:xfrm>
              <a:off x="1456992"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楕円 45">
              <a:extLst>
                <a:ext uri="{FF2B5EF4-FFF2-40B4-BE49-F238E27FC236}">
                  <a16:creationId xmlns:a16="http://schemas.microsoft.com/office/drawing/2014/main" id="{7D3CDD24-E621-495E-A555-E0E9E2E020A8}"/>
                </a:ext>
              </a:extLst>
            </p:cNvPr>
            <p:cNvSpPr/>
            <p:nvPr/>
          </p:nvSpPr>
          <p:spPr>
            <a:xfrm>
              <a:off x="2029834"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楕円 46">
              <a:extLst>
                <a:ext uri="{FF2B5EF4-FFF2-40B4-BE49-F238E27FC236}">
                  <a16:creationId xmlns:a16="http://schemas.microsoft.com/office/drawing/2014/main" id="{91739129-A105-45D2-8C15-E559F02A414B}"/>
                </a:ext>
              </a:extLst>
            </p:cNvPr>
            <p:cNvSpPr/>
            <p:nvPr/>
          </p:nvSpPr>
          <p:spPr>
            <a:xfrm>
              <a:off x="2365542"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楕円 47">
              <a:extLst>
                <a:ext uri="{FF2B5EF4-FFF2-40B4-BE49-F238E27FC236}">
                  <a16:creationId xmlns:a16="http://schemas.microsoft.com/office/drawing/2014/main" id="{8715D16E-C6E2-4AFA-8B76-F95DB62B61BD}"/>
                </a:ext>
              </a:extLst>
            </p:cNvPr>
            <p:cNvSpPr/>
            <p:nvPr/>
          </p:nvSpPr>
          <p:spPr>
            <a:xfrm>
              <a:off x="1783400"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楕円 49">
              <a:extLst>
                <a:ext uri="{FF2B5EF4-FFF2-40B4-BE49-F238E27FC236}">
                  <a16:creationId xmlns:a16="http://schemas.microsoft.com/office/drawing/2014/main" id="{E84FDC72-0379-4C09-B7F1-A42000148BBD}"/>
                </a:ext>
              </a:extLst>
            </p:cNvPr>
            <p:cNvSpPr/>
            <p:nvPr/>
          </p:nvSpPr>
          <p:spPr>
            <a:xfrm>
              <a:off x="874751" y="44358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直線矢印コネクタ 50">
              <a:extLst>
                <a:ext uri="{FF2B5EF4-FFF2-40B4-BE49-F238E27FC236}">
                  <a16:creationId xmlns:a16="http://schemas.microsoft.com/office/drawing/2014/main" id="{9C962381-43BC-42DE-BAEE-664BA1F9948B}"/>
                </a:ext>
              </a:extLst>
            </p:cNvPr>
            <p:cNvCxnSpPr>
              <a:cxnSpLocks/>
              <a:stCxn id="43" idx="3"/>
              <a:endCxn id="44" idx="0"/>
            </p:cNvCxnSpPr>
            <p:nvPr/>
          </p:nvCxnSpPr>
          <p:spPr>
            <a:xfrm flipH="1">
              <a:off x="1721095"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87A838C4-E92A-480E-86DF-83ADE2ACBC39}"/>
                </a:ext>
              </a:extLst>
            </p:cNvPr>
            <p:cNvCxnSpPr>
              <a:cxnSpLocks/>
              <a:stCxn id="44" idx="3"/>
              <a:endCxn id="50" idx="0"/>
            </p:cNvCxnSpPr>
            <p:nvPr/>
          </p:nvCxnSpPr>
          <p:spPr>
            <a:xfrm flipH="1">
              <a:off x="1138854" y="4068925"/>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496CAB54-4D6B-4E84-847F-F7DE3385C5B9}"/>
                </a:ext>
              </a:extLst>
            </p:cNvPr>
            <p:cNvCxnSpPr>
              <a:cxnSpLocks/>
              <a:stCxn id="46" idx="3"/>
              <a:endCxn id="48" idx="0"/>
            </p:cNvCxnSpPr>
            <p:nvPr/>
          </p:nvCxnSpPr>
          <p:spPr>
            <a:xfrm flipH="1">
              <a:off x="2047504"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7A675135-055A-4C98-9677-2E14F41F1A81}"/>
                </a:ext>
              </a:extLst>
            </p:cNvPr>
            <p:cNvCxnSpPr>
              <a:cxnSpLocks/>
              <a:stCxn id="46" idx="5"/>
              <a:endCxn id="47" idx="0"/>
            </p:cNvCxnSpPr>
            <p:nvPr/>
          </p:nvCxnSpPr>
          <p:spPr>
            <a:xfrm>
              <a:off x="2480686"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575EA475-836F-4702-B181-EFB5536B37A3}"/>
                </a:ext>
              </a:extLst>
            </p:cNvPr>
            <p:cNvCxnSpPr>
              <a:cxnSpLocks/>
              <a:stCxn id="44" idx="5"/>
              <a:endCxn id="46" idx="0"/>
            </p:cNvCxnSpPr>
            <p:nvPr/>
          </p:nvCxnSpPr>
          <p:spPr>
            <a:xfrm>
              <a:off x="1907843"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739236D4-547F-47EA-8B67-BB0ADF848C78}"/>
                </a:ext>
              </a:extLst>
            </p:cNvPr>
            <p:cNvSpPr txBox="1"/>
            <p:nvPr/>
          </p:nvSpPr>
          <p:spPr>
            <a:xfrm>
              <a:off x="1508184" y="4127399"/>
              <a:ext cx="417348" cy="297655"/>
            </a:xfrm>
            <a:prstGeom prst="rect">
              <a:avLst/>
            </a:prstGeom>
            <a:noFill/>
          </p:spPr>
          <p:txBody>
            <a:bodyPr wrap="none" rtlCol="0">
              <a:spAutoFit/>
            </a:bodyPr>
            <a:lstStyle/>
            <a:p>
              <a:r>
                <a:rPr kumimoji="1" lang="en-US" altLang="ja-JP" sz="1400" dirty="0"/>
                <a:t>cur</a:t>
              </a:r>
              <a:endParaRPr kumimoji="1" lang="ja-JP" altLang="en-US" sz="1600" dirty="0"/>
            </a:p>
          </p:txBody>
        </p:sp>
        <p:cxnSp>
          <p:nvCxnSpPr>
            <p:cNvPr id="58" name="直線コネクタ 57">
              <a:extLst>
                <a:ext uri="{FF2B5EF4-FFF2-40B4-BE49-F238E27FC236}">
                  <a16:creationId xmlns:a16="http://schemas.microsoft.com/office/drawing/2014/main" id="{FFDE56BE-E29C-4FAC-83E5-72E3ED1550E7}"/>
                </a:ext>
              </a:extLst>
            </p:cNvPr>
            <p:cNvCxnSpPr/>
            <p:nvPr/>
          </p:nvCxnSpPr>
          <p:spPr>
            <a:xfrm>
              <a:off x="3184917"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9" name="正方形/長方形 58">
            <a:extLst>
              <a:ext uri="{FF2B5EF4-FFF2-40B4-BE49-F238E27FC236}">
                <a16:creationId xmlns:a16="http://schemas.microsoft.com/office/drawing/2014/main" id="{9236C21A-E95F-4335-9009-C8A89AA6066D}"/>
              </a:ext>
            </a:extLst>
          </p:cNvPr>
          <p:cNvSpPr/>
          <p:nvPr/>
        </p:nvSpPr>
        <p:spPr>
          <a:xfrm>
            <a:off x="571500" y="1784059"/>
            <a:ext cx="3324225" cy="7481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STEP1</a:t>
            </a: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削除対象ノード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cur</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a:extLst>
              <a:ext uri="{FF2B5EF4-FFF2-40B4-BE49-F238E27FC236}">
                <a16:creationId xmlns:a16="http://schemas.microsoft.com/office/drawing/2014/main" id="{D506D542-38EF-4DA9-B4E1-8B8862DD0795}"/>
              </a:ext>
            </a:extLst>
          </p:cNvPr>
          <p:cNvSpPr/>
          <p:nvPr/>
        </p:nvSpPr>
        <p:spPr>
          <a:xfrm>
            <a:off x="5172075" y="1784059"/>
            <a:ext cx="3314699" cy="74619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の次のノード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a:extLst>
              <a:ext uri="{FF2B5EF4-FFF2-40B4-BE49-F238E27FC236}">
                <a16:creationId xmlns:a16="http://schemas.microsoft.com/office/drawing/2014/main" id="{A6DA8828-177B-4F3F-B00A-0538C6A11A2C}"/>
              </a:ext>
            </a:extLst>
          </p:cNvPr>
          <p:cNvGrpSpPr/>
          <p:nvPr/>
        </p:nvGrpSpPr>
        <p:grpSpPr>
          <a:xfrm>
            <a:off x="5678113" y="2930944"/>
            <a:ext cx="2310166" cy="3354210"/>
            <a:chOff x="5454410" y="2859304"/>
            <a:chExt cx="2310166" cy="3354210"/>
          </a:xfrm>
        </p:grpSpPr>
        <p:sp>
          <p:nvSpPr>
            <p:cNvPr id="75" name="楕円 74">
              <a:extLst>
                <a:ext uri="{FF2B5EF4-FFF2-40B4-BE49-F238E27FC236}">
                  <a16:creationId xmlns:a16="http://schemas.microsoft.com/office/drawing/2014/main" id="{E6D39260-406B-4717-B323-D8F983A191BC}"/>
                </a:ext>
              </a:extLst>
            </p:cNvPr>
            <p:cNvSpPr/>
            <p:nvPr/>
          </p:nvSpPr>
          <p:spPr>
            <a:xfrm>
              <a:off x="7218138" y="285930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楕円 75">
              <a:extLst>
                <a:ext uri="{FF2B5EF4-FFF2-40B4-BE49-F238E27FC236}">
                  <a16:creationId xmlns:a16="http://schemas.microsoft.com/office/drawing/2014/main" id="{8123E413-084A-4991-B1EF-C17C45EA91DA}"/>
                </a:ext>
              </a:extLst>
            </p:cNvPr>
            <p:cNvSpPr/>
            <p:nvPr/>
          </p:nvSpPr>
          <p:spPr>
            <a:xfrm>
              <a:off x="6036651" y="362082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楕円 76">
              <a:extLst>
                <a:ext uri="{FF2B5EF4-FFF2-40B4-BE49-F238E27FC236}">
                  <a16:creationId xmlns:a16="http://schemas.microsoft.com/office/drawing/2014/main" id="{8FD140AB-AA28-4A5E-8DD6-3BA3AAF1A4CF}"/>
                </a:ext>
              </a:extLst>
            </p:cNvPr>
            <p:cNvSpPr/>
            <p:nvPr/>
          </p:nvSpPr>
          <p:spPr>
            <a:xfrm>
              <a:off x="6609493" y="442505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楕円 78">
              <a:extLst>
                <a:ext uri="{FF2B5EF4-FFF2-40B4-BE49-F238E27FC236}">
                  <a16:creationId xmlns:a16="http://schemas.microsoft.com/office/drawing/2014/main" id="{AEAFA0A4-F310-416C-ADFB-FB7B0C200473}"/>
                </a:ext>
              </a:extLst>
            </p:cNvPr>
            <p:cNvSpPr/>
            <p:nvPr/>
          </p:nvSpPr>
          <p:spPr>
            <a:xfrm>
              <a:off x="6945201" y="542685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楕円 79">
              <a:extLst>
                <a:ext uri="{FF2B5EF4-FFF2-40B4-BE49-F238E27FC236}">
                  <a16:creationId xmlns:a16="http://schemas.microsoft.com/office/drawing/2014/main" id="{66D71938-10EB-4C22-AFBE-358AB714C0CB}"/>
                </a:ext>
              </a:extLst>
            </p:cNvPr>
            <p:cNvSpPr/>
            <p:nvPr/>
          </p:nvSpPr>
          <p:spPr>
            <a:xfrm>
              <a:off x="6363059" y="5426859"/>
              <a:ext cx="528205" cy="52498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楕円 80">
              <a:extLst>
                <a:ext uri="{FF2B5EF4-FFF2-40B4-BE49-F238E27FC236}">
                  <a16:creationId xmlns:a16="http://schemas.microsoft.com/office/drawing/2014/main" id="{2BEE057C-E63B-42F4-BB0C-F60295758804}"/>
                </a:ext>
              </a:extLst>
            </p:cNvPr>
            <p:cNvSpPr/>
            <p:nvPr/>
          </p:nvSpPr>
          <p:spPr>
            <a:xfrm>
              <a:off x="5454410" y="44358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直線矢印コネクタ 81">
              <a:extLst>
                <a:ext uri="{FF2B5EF4-FFF2-40B4-BE49-F238E27FC236}">
                  <a16:creationId xmlns:a16="http://schemas.microsoft.com/office/drawing/2014/main" id="{9EF0592C-1BD0-4C94-B708-3933D466E312}"/>
                </a:ext>
              </a:extLst>
            </p:cNvPr>
            <p:cNvCxnSpPr>
              <a:cxnSpLocks/>
              <a:stCxn id="75" idx="3"/>
              <a:endCxn id="76" idx="0"/>
            </p:cNvCxnSpPr>
            <p:nvPr/>
          </p:nvCxnSpPr>
          <p:spPr>
            <a:xfrm flipH="1">
              <a:off x="6300754" y="3307405"/>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8FD5EA29-9EE9-40E8-8FA8-E04AC0F2F485}"/>
                </a:ext>
              </a:extLst>
            </p:cNvPr>
            <p:cNvCxnSpPr>
              <a:cxnSpLocks/>
              <a:stCxn id="76" idx="3"/>
              <a:endCxn id="81" idx="0"/>
            </p:cNvCxnSpPr>
            <p:nvPr/>
          </p:nvCxnSpPr>
          <p:spPr>
            <a:xfrm flipH="1">
              <a:off x="5718513" y="4068925"/>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FF32F4A7-A69F-4517-A14D-57EB372DF2C3}"/>
                </a:ext>
              </a:extLst>
            </p:cNvPr>
            <p:cNvCxnSpPr>
              <a:cxnSpLocks/>
              <a:stCxn id="77" idx="3"/>
              <a:endCxn id="80" idx="0"/>
            </p:cNvCxnSpPr>
            <p:nvPr/>
          </p:nvCxnSpPr>
          <p:spPr>
            <a:xfrm flipH="1">
              <a:off x="6627163" y="4873156"/>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DD7C3FCF-FCD0-4EED-9A5E-41982F4957DA}"/>
                </a:ext>
              </a:extLst>
            </p:cNvPr>
            <p:cNvCxnSpPr>
              <a:cxnSpLocks/>
              <a:stCxn id="77" idx="5"/>
              <a:endCxn id="79" idx="0"/>
            </p:cNvCxnSpPr>
            <p:nvPr/>
          </p:nvCxnSpPr>
          <p:spPr>
            <a:xfrm>
              <a:off x="7060345" y="4873155"/>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59388328-7DE6-486A-A36B-083748F3D205}"/>
                </a:ext>
              </a:extLst>
            </p:cNvPr>
            <p:cNvCxnSpPr>
              <a:cxnSpLocks/>
              <a:stCxn id="76" idx="5"/>
              <a:endCxn id="77" idx="0"/>
            </p:cNvCxnSpPr>
            <p:nvPr/>
          </p:nvCxnSpPr>
          <p:spPr>
            <a:xfrm>
              <a:off x="6487502" y="4068925"/>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1277F968-DF9A-4D12-8BC3-3016AF619E0B}"/>
                </a:ext>
              </a:extLst>
            </p:cNvPr>
            <p:cNvSpPr txBox="1"/>
            <p:nvPr/>
          </p:nvSpPr>
          <p:spPr>
            <a:xfrm>
              <a:off x="6065753" y="4097314"/>
              <a:ext cx="470000" cy="338554"/>
            </a:xfrm>
            <a:prstGeom prst="rect">
              <a:avLst/>
            </a:prstGeom>
            <a:noFill/>
          </p:spPr>
          <p:txBody>
            <a:bodyPr wrap="none" rtlCol="0">
              <a:spAutoFit/>
            </a:bodyPr>
            <a:lstStyle/>
            <a:p>
              <a:r>
                <a:rPr kumimoji="1" lang="en-US" altLang="ja-JP" sz="1600" dirty="0"/>
                <a:t>cur</a:t>
              </a:r>
              <a:endParaRPr kumimoji="1" lang="ja-JP" altLang="en-US" sz="1600" dirty="0"/>
            </a:p>
          </p:txBody>
        </p:sp>
        <p:cxnSp>
          <p:nvCxnSpPr>
            <p:cNvPr id="90" name="直線コネクタ 89">
              <a:extLst>
                <a:ext uri="{FF2B5EF4-FFF2-40B4-BE49-F238E27FC236}">
                  <a16:creationId xmlns:a16="http://schemas.microsoft.com/office/drawing/2014/main" id="{029ABD29-6D53-4D85-97AF-994AE29C7724}"/>
                </a:ext>
              </a:extLst>
            </p:cNvPr>
            <p:cNvCxnSpPr/>
            <p:nvPr/>
          </p:nvCxnSpPr>
          <p:spPr>
            <a:xfrm>
              <a:off x="7764576" y="2912277"/>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テキスト ボックス 60">
              <a:extLst>
                <a:ext uri="{FF2B5EF4-FFF2-40B4-BE49-F238E27FC236}">
                  <a16:creationId xmlns:a16="http://schemas.microsoft.com/office/drawing/2014/main" id="{E49428D9-7899-4DE8-B840-2F571FF68AEE}"/>
                </a:ext>
              </a:extLst>
            </p:cNvPr>
            <p:cNvSpPr txBox="1"/>
            <p:nvPr/>
          </p:nvSpPr>
          <p:spPr>
            <a:xfrm>
              <a:off x="6370545" y="5874960"/>
              <a:ext cx="514885" cy="338554"/>
            </a:xfrm>
            <a:prstGeom prst="rect">
              <a:avLst/>
            </a:prstGeom>
            <a:noFill/>
          </p:spPr>
          <p:txBody>
            <a:bodyPr wrap="none" rtlCol="0">
              <a:spAutoFit/>
            </a:bodyPr>
            <a:lstStyle/>
            <a:p>
              <a:r>
                <a:rPr lang="en-US" altLang="ja-JP" sz="1600" dirty="0" err="1"/>
                <a:t>nex</a:t>
              </a:r>
              <a:endParaRPr kumimoji="1" lang="ja-JP" altLang="en-US" sz="1600" dirty="0"/>
            </a:p>
          </p:txBody>
        </p:sp>
      </p:grpSp>
    </p:spTree>
    <p:extLst>
      <p:ext uri="{BB962C8B-B14F-4D97-AF65-F5344CB8AC3E}">
        <p14:creationId xmlns:p14="http://schemas.microsoft.com/office/powerpoint/2010/main" val="843040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グループ化 90">
            <a:extLst>
              <a:ext uri="{FF2B5EF4-FFF2-40B4-BE49-F238E27FC236}">
                <a16:creationId xmlns:a16="http://schemas.microsoft.com/office/drawing/2014/main" id="{A64BC43E-23E4-49FE-9B80-F7B9404F7F8E}"/>
              </a:ext>
            </a:extLst>
          </p:cNvPr>
          <p:cNvGrpSpPr/>
          <p:nvPr/>
        </p:nvGrpSpPr>
        <p:grpSpPr>
          <a:xfrm>
            <a:off x="4962525" y="1628436"/>
            <a:ext cx="3724275" cy="4877138"/>
            <a:chOff x="266700" y="682169"/>
            <a:chExt cx="3724275" cy="4877138"/>
          </a:xfrm>
        </p:grpSpPr>
        <p:sp>
          <p:nvSpPr>
            <p:cNvPr id="92" name="正方形/長方形 91">
              <a:extLst>
                <a:ext uri="{FF2B5EF4-FFF2-40B4-BE49-F238E27FC236}">
                  <a16:creationId xmlns:a16="http://schemas.microsoft.com/office/drawing/2014/main" id="{7E20539E-28BA-49ED-8E78-825E20B049CB}"/>
                </a:ext>
              </a:extLst>
            </p:cNvPr>
            <p:cNvSpPr/>
            <p:nvPr/>
          </p:nvSpPr>
          <p:spPr>
            <a:xfrm>
              <a:off x="266700" y="682169"/>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楕円 92">
              <a:extLst>
                <a:ext uri="{FF2B5EF4-FFF2-40B4-BE49-F238E27FC236}">
                  <a16:creationId xmlns:a16="http://schemas.microsoft.com/office/drawing/2014/main" id="{B997C088-E54F-4333-A4FA-0B72E4702E6C}"/>
                </a:ext>
              </a:extLst>
            </p:cNvPr>
            <p:cNvSpPr/>
            <p:nvPr/>
          </p:nvSpPr>
          <p:spPr>
            <a:xfrm>
              <a:off x="2522313" y="191303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4" name="楕円 93">
              <a:extLst>
                <a:ext uri="{FF2B5EF4-FFF2-40B4-BE49-F238E27FC236}">
                  <a16:creationId xmlns:a16="http://schemas.microsoft.com/office/drawing/2014/main" id="{5DDA032A-B215-43A4-889B-BB235DDC5F15}"/>
                </a:ext>
              </a:extLst>
            </p:cNvPr>
            <p:cNvSpPr/>
            <p:nvPr/>
          </p:nvSpPr>
          <p:spPr>
            <a:xfrm>
              <a:off x="1340826" y="2674557"/>
              <a:ext cx="528205" cy="52498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p>
          </p:txBody>
        </p:sp>
        <p:sp>
          <p:nvSpPr>
            <p:cNvPr id="96" name="楕円 95">
              <a:extLst>
                <a:ext uri="{FF2B5EF4-FFF2-40B4-BE49-F238E27FC236}">
                  <a16:creationId xmlns:a16="http://schemas.microsoft.com/office/drawing/2014/main" id="{F33C6963-E88D-472C-8D9D-2208C2B24337}"/>
                </a:ext>
              </a:extLst>
            </p:cNvPr>
            <p:cNvSpPr/>
            <p:nvPr/>
          </p:nvSpPr>
          <p:spPr>
            <a:xfrm>
              <a:off x="1913668" y="347878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楕円 96">
              <a:extLst>
                <a:ext uri="{FF2B5EF4-FFF2-40B4-BE49-F238E27FC236}">
                  <a16:creationId xmlns:a16="http://schemas.microsoft.com/office/drawing/2014/main" id="{2A5AE01B-8F60-4D94-B59C-397D2786ACB5}"/>
                </a:ext>
              </a:extLst>
            </p:cNvPr>
            <p:cNvSpPr/>
            <p:nvPr/>
          </p:nvSpPr>
          <p:spPr>
            <a:xfrm>
              <a:off x="2249376" y="4480592"/>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楕円 99">
              <a:extLst>
                <a:ext uri="{FF2B5EF4-FFF2-40B4-BE49-F238E27FC236}">
                  <a16:creationId xmlns:a16="http://schemas.microsoft.com/office/drawing/2014/main" id="{C5801E78-EEE7-4233-8438-9453D448EBCD}"/>
                </a:ext>
              </a:extLst>
            </p:cNvPr>
            <p:cNvSpPr/>
            <p:nvPr/>
          </p:nvSpPr>
          <p:spPr>
            <a:xfrm>
              <a:off x="758585" y="348960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1" name="直線矢印コネクタ 100">
              <a:extLst>
                <a:ext uri="{FF2B5EF4-FFF2-40B4-BE49-F238E27FC236}">
                  <a16:creationId xmlns:a16="http://schemas.microsoft.com/office/drawing/2014/main" id="{572B115A-2028-4A48-8A46-6CF35BF96012}"/>
                </a:ext>
              </a:extLst>
            </p:cNvPr>
            <p:cNvCxnSpPr>
              <a:cxnSpLocks/>
              <a:stCxn id="93" idx="3"/>
              <a:endCxn id="94" idx="0"/>
            </p:cNvCxnSpPr>
            <p:nvPr/>
          </p:nvCxnSpPr>
          <p:spPr>
            <a:xfrm flipH="1">
              <a:off x="1604929" y="2361138"/>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BE89A1B5-B415-461C-9CE8-5033B6AAB117}"/>
                </a:ext>
              </a:extLst>
            </p:cNvPr>
            <p:cNvCxnSpPr>
              <a:cxnSpLocks/>
              <a:stCxn id="94" idx="3"/>
              <a:endCxn id="100" idx="0"/>
            </p:cNvCxnSpPr>
            <p:nvPr/>
          </p:nvCxnSpPr>
          <p:spPr>
            <a:xfrm flipH="1">
              <a:off x="1022688" y="3122658"/>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0CE78E5-4E1F-4945-8FEA-904B4FD7C25E}"/>
                </a:ext>
              </a:extLst>
            </p:cNvPr>
            <p:cNvCxnSpPr>
              <a:cxnSpLocks/>
              <a:stCxn id="96" idx="3"/>
              <a:endCxn id="109" idx="0"/>
            </p:cNvCxnSpPr>
            <p:nvPr/>
          </p:nvCxnSpPr>
          <p:spPr>
            <a:xfrm flipH="1">
              <a:off x="1882426" y="3926888"/>
              <a:ext cx="108596" cy="55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18583E3A-26D7-427D-AC86-07A3E6624ABC}"/>
                </a:ext>
              </a:extLst>
            </p:cNvPr>
            <p:cNvCxnSpPr>
              <a:cxnSpLocks/>
              <a:stCxn id="96" idx="5"/>
              <a:endCxn id="97" idx="0"/>
            </p:cNvCxnSpPr>
            <p:nvPr/>
          </p:nvCxnSpPr>
          <p:spPr>
            <a:xfrm>
              <a:off x="2364520" y="3926888"/>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4ACEB14-1C07-4C33-90EB-899DA20BDF8E}"/>
                </a:ext>
              </a:extLst>
            </p:cNvPr>
            <p:cNvCxnSpPr>
              <a:cxnSpLocks/>
              <a:stCxn id="94" idx="5"/>
              <a:endCxn id="96" idx="0"/>
            </p:cNvCxnSpPr>
            <p:nvPr/>
          </p:nvCxnSpPr>
          <p:spPr>
            <a:xfrm>
              <a:off x="1791677" y="3122658"/>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05FBCAC6-51F4-4D92-A747-CA47987BAEFF}"/>
                </a:ext>
              </a:extLst>
            </p:cNvPr>
            <p:cNvSpPr txBox="1"/>
            <p:nvPr/>
          </p:nvSpPr>
          <p:spPr>
            <a:xfrm>
              <a:off x="1369928" y="3151047"/>
              <a:ext cx="470000" cy="338554"/>
            </a:xfrm>
            <a:prstGeom prst="rect">
              <a:avLst/>
            </a:prstGeom>
            <a:noFill/>
          </p:spPr>
          <p:txBody>
            <a:bodyPr wrap="none" rtlCol="0">
              <a:spAutoFit/>
            </a:bodyPr>
            <a:lstStyle/>
            <a:p>
              <a:r>
                <a:rPr kumimoji="1" lang="en-US" altLang="ja-JP" sz="1600" dirty="0"/>
                <a:t>cur</a:t>
              </a:r>
              <a:endParaRPr kumimoji="1" lang="ja-JP" altLang="en-US" sz="1600" dirty="0"/>
            </a:p>
          </p:txBody>
        </p:sp>
        <p:cxnSp>
          <p:nvCxnSpPr>
            <p:cNvPr id="108" name="直線コネクタ 107">
              <a:extLst>
                <a:ext uri="{FF2B5EF4-FFF2-40B4-BE49-F238E27FC236}">
                  <a16:creationId xmlns:a16="http://schemas.microsoft.com/office/drawing/2014/main" id="{E35B251D-C9B2-46FC-B44B-73EA80F8EBB4}"/>
                </a:ext>
              </a:extLst>
            </p:cNvPr>
            <p:cNvCxnSpPr/>
            <p:nvPr/>
          </p:nvCxnSpPr>
          <p:spPr>
            <a:xfrm>
              <a:off x="3068751" y="1966010"/>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タイトル 1">
            <a:extLst>
              <a:ext uri="{FF2B5EF4-FFF2-40B4-BE49-F238E27FC236}">
                <a16:creationId xmlns:a16="http://schemas.microsoft.com/office/drawing/2014/main" id="{37347F6C-72C4-4ECB-9FB4-C3E1606CA328}"/>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45" name="正方形/長方形 44">
            <a:extLst>
              <a:ext uri="{FF2B5EF4-FFF2-40B4-BE49-F238E27FC236}">
                <a16:creationId xmlns:a16="http://schemas.microsoft.com/office/drawing/2014/main" id="{0B68F067-05FF-4F55-9E5D-4AD91FEAB759}"/>
              </a:ext>
            </a:extLst>
          </p:cNvPr>
          <p:cNvSpPr/>
          <p:nvPr/>
        </p:nvSpPr>
        <p:spPr>
          <a:xfrm>
            <a:off x="287904" y="1003212"/>
            <a:ext cx="8568192" cy="45872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t>
            </a:r>
            <a:r>
              <a:rPr kumimoji="1" lang="en-US" altLang="ja-JP"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削除されるノードの子ノード数＝２の時</a:t>
            </a:r>
          </a:p>
        </p:txBody>
      </p:sp>
      <p:sp>
        <p:nvSpPr>
          <p:cNvPr id="102" name="矢印: 右 101">
            <a:extLst>
              <a:ext uri="{FF2B5EF4-FFF2-40B4-BE49-F238E27FC236}">
                <a16:creationId xmlns:a16="http://schemas.microsoft.com/office/drawing/2014/main" id="{EF347769-380C-4F29-A0B2-E0D4BBF36524}"/>
              </a:ext>
            </a:extLst>
          </p:cNvPr>
          <p:cNvSpPr/>
          <p:nvPr/>
        </p:nvSpPr>
        <p:spPr>
          <a:xfrm>
            <a:off x="4228225" y="4068639"/>
            <a:ext cx="652294" cy="541175"/>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9" name="グループ化 48">
            <a:extLst>
              <a:ext uri="{FF2B5EF4-FFF2-40B4-BE49-F238E27FC236}">
                <a16:creationId xmlns:a16="http://schemas.microsoft.com/office/drawing/2014/main" id="{DC2A42D9-6BBC-4CEF-B820-80E7B1F41984}"/>
              </a:ext>
            </a:extLst>
          </p:cNvPr>
          <p:cNvGrpSpPr/>
          <p:nvPr/>
        </p:nvGrpSpPr>
        <p:grpSpPr>
          <a:xfrm>
            <a:off x="389243" y="1628436"/>
            <a:ext cx="3724275" cy="4877138"/>
            <a:chOff x="266700" y="682169"/>
            <a:chExt cx="3724275" cy="4877138"/>
          </a:xfrm>
        </p:grpSpPr>
        <p:sp>
          <p:nvSpPr>
            <p:cNvPr id="61" name="正方形/長方形 60">
              <a:extLst>
                <a:ext uri="{FF2B5EF4-FFF2-40B4-BE49-F238E27FC236}">
                  <a16:creationId xmlns:a16="http://schemas.microsoft.com/office/drawing/2014/main" id="{AFB7560F-0A29-4721-98ED-3243715A154F}"/>
                </a:ext>
              </a:extLst>
            </p:cNvPr>
            <p:cNvSpPr/>
            <p:nvPr/>
          </p:nvSpPr>
          <p:spPr>
            <a:xfrm>
              <a:off x="266700" y="682169"/>
              <a:ext cx="3724275" cy="4877138"/>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楕円 61">
              <a:extLst>
                <a:ext uri="{FF2B5EF4-FFF2-40B4-BE49-F238E27FC236}">
                  <a16:creationId xmlns:a16="http://schemas.microsoft.com/office/drawing/2014/main" id="{79EA9362-C6D4-4B14-8FEE-616C88915CBB}"/>
                </a:ext>
              </a:extLst>
            </p:cNvPr>
            <p:cNvSpPr/>
            <p:nvPr/>
          </p:nvSpPr>
          <p:spPr>
            <a:xfrm>
              <a:off x="2522313" y="191303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3" name="楕円 62">
              <a:extLst>
                <a:ext uri="{FF2B5EF4-FFF2-40B4-BE49-F238E27FC236}">
                  <a16:creationId xmlns:a16="http://schemas.microsoft.com/office/drawing/2014/main" id="{805A4423-5061-4CAC-A781-38A276F7B03D}"/>
                </a:ext>
              </a:extLst>
            </p:cNvPr>
            <p:cNvSpPr/>
            <p:nvPr/>
          </p:nvSpPr>
          <p:spPr>
            <a:xfrm>
              <a:off x="1340826" y="267455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4" name="楕円 63">
              <a:extLst>
                <a:ext uri="{FF2B5EF4-FFF2-40B4-BE49-F238E27FC236}">
                  <a16:creationId xmlns:a16="http://schemas.microsoft.com/office/drawing/2014/main" id="{D9390F50-F7A4-438F-BAE9-1BFE35E2096D}"/>
                </a:ext>
              </a:extLst>
            </p:cNvPr>
            <p:cNvSpPr/>
            <p:nvPr/>
          </p:nvSpPr>
          <p:spPr>
            <a:xfrm>
              <a:off x="1913668" y="347878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5" name="楕円 64">
              <a:extLst>
                <a:ext uri="{FF2B5EF4-FFF2-40B4-BE49-F238E27FC236}">
                  <a16:creationId xmlns:a16="http://schemas.microsoft.com/office/drawing/2014/main" id="{A80AF270-79CF-4AD1-BB3E-7DF71B20EBA6}"/>
                </a:ext>
              </a:extLst>
            </p:cNvPr>
            <p:cNvSpPr/>
            <p:nvPr/>
          </p:nvSpPr>
          <p:spPr>
            <a:xfrm>
              <a:off x="2249376" y="4480592"/>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楕円 65">
              <a:extLst>
                <a:ext uri="{FF2B5EF4-FFF2-40B4-BE49-F238E27FC236}">
                  <a16:creationId xmlns:a16="http://schemas.microsoft.com/office/drawing/2014/main" id="{1F94BC24-9F9B-4D47-8BDA-4FE5F69870FE}"/>
                </a:ext>
              </a:extLst>
            </p:cNvPr>
            <p:cNvSpPr/>
            <p:nvPr/>
          </p:nvSpPr>
          <p:spPr>
            <a:xfrm>
              <a:off x="1667234" y="4480592"/>
              <a:ext cx="528205" cy="524983"/>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楕円 66">
              <a:extLst>
                <a:ext uri="{FF2B5EF4-FFF2-40B4-BE49-F238E27FC236}">
                  <a16:creationId xmlns:a16="http://schemas.microsoft.com/office/drawing/2014/main" id="{53F54542-A767-42DB-AB2B-5A62C29A6AAC}"/>
                </a:ext>
              </a:extLst>
            </p:cNvPr>
            <p:cNvSpPr/>
            <p:nvPr/>
          </p:nvSpPr>
          <p:spPr>
            <a:xfrm>
              <a:off x="758585" y="348960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8" name="直線矢印コネクタ 67">
              <a:extLst>
                <a:ext uri="{FF2B5EF4-FFF2-40B4-BE49-F238E27FC236}">
                  <a16:creationId xmlns:a16="http://schemas.microsoft.com/office/drawing/2014/main" id="{B2E89B86-B5B1-4240-B7BB-F5F23BAB0A93}"/>
                </a:ext>
              </a:extLst>
            </p:cNvPr>
            <p:cNvCxnSpPr>
              <a:cxnSpLocks/>
              <a:stCxn id="62" idx="3"/>
              <a:endCxn id="63" idx="0"/>
            </p:cNvCxnSpPr>
            <p:nvPr/>
          </p:nvCxnSpPr>
          <p:spPr>
            <a:xfrm flipH="1">
              <a:off x="1604929" y="2361138"/>
              <a:ext cx="994739" cy="31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32CD94C-638E-4566-84E1-58A82E182BA1}"/>
                </a:ext>
              </a:extLst>
            </p:cNvPr>
            <p:cNvCxnSpPr>
              <a:cxnSpLocks/>
              <a:stCxn id="63" idx="3"/>
              <a:endCxn id="67" idx="0"/>
            </p:cNvCxnSpPr>
            <p:nvPr/>
          </p:nvCxnSpPr>
          <p:spPr>
            <a:xfrm flipH="1">
              <a:off x="1022688" y="3122658"/>
              <a:ext cx="395492" cy="3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F051224C-4280-4B6C-A548-CF1CCDC9367E}"/>
                </a:ext>
              </a:extLst>
            </p:cNvPr>
            <p:cNvCxnSpPr>
              <a:cxnSpLocks/>
              <a:stCxn id="64" idx="3"/>
              <a:endCxn id="66" idx="0"/>
            </p:cNvCxnSpPr>
            <p:nvPr/>
          </p:nvCxnSpPr>
          <p:spPr>
            <a:xfrm flipH="1">
              <a:off x="1931338" y="3926889"/>
              <a:ext cx="59684" cy="55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94D8F8D2-1091-4E6A-A0DC-61C766CB2891}"/>
                </a:ext>
              </a:extLst>
            </p:cNvPr>
            <p:cNvCxnSpPr>
              <a:cxnSpLocks/>
              <a:stCxn id="64" idx="5"/>
              <a:endCxn id="65" idx="0"/>
            </p:cNvCxnSpPr>
            <p:nvPr/>
          </p:nvCxnSpPr>
          <p:spPr>
            <a:xfrm>
              <a:off x="2364520" y="3926888"/>
              <a:ext cx="148959" cy="55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3D1AF68B-B97E-4868-9DA3-A1D0199C3FF5}"/>
                </a:ext>
              </a:extLst>
            </p:cNvPr>
            <p:cNvCxnSpPr>
              <a:cxnSpLocks/>
              <a:stCxn id="63" idx="5"/>
              <a:endCxn id="64" idx="0"/>
            </p:cNvCxnSpPr>
            <p:nvPr/>
          </p:nvCxnSpPr>
          <p:spPr>
            <a:xfrm>
              <a:off x="1791677" y="3122658"/>
              <a:ext cx="386094" cy="35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3CFF3C4-AE1C-4732-989A-9D9E2368371F}"/>
                </a:ext>
              </a:extLst>
            </p:cNvPr>
            <p:cNvSpPr txBox="1"/>
            <p:nvPr/>
          </p:nvSpPr>
          <p:spPr>
            <a:xfrm>
              <a:off x="1369928" y="3151047"/>
              <a:ext cx="470000" cy="338554"/>
            </a:xfrm>
            <a:prstGeom prst="rect">
              <a:avLst/>
            </a:prstGeom>
            <a:noFill/>
          </p:spPr>
          <p:txBody>
            <a:bodyPr wrap="none" rtlCol="0">
              <a:spAutoFit/>
            </a:bodyPr>
            <a:lstStyle/>
            <a:p>
              <a:r>
                <a:rPr kumimoji="1" lang="en-US" altLang="ja-JP" sz="1600" dirty="0"/>
                <a:t>cur</a:t>
              </a:r>
              <a:endParaRPr kumimoji="1" lang="ja-JP" altLang="en-US" sz="1600" dirty="0"/>
            </a:p>
          </p:txBody>
        </p:sp>
        <p:cxnSp>
          <p:nvCxnSpPr>
            <p:cNvPr id="84" name="直線コネクタ 83">
              <a:extLst>
                <a:ext uri="{FF2B5EF4-FFF2-40B4-BE49-F238E27FC236}">
                  <a16:creationId xmlns:a16="http://schemas.microsoft.com/office/drawing/2014/main" id="{4C2B7B44-4296-4996-8FC6-9B300C4962F2}"/>
                </a:ext>
              </a:extLst>
            </p:cNvPr>
            <p:cNvCxnSpPr/>
            <p:nvPr/>
          </p:nvCxnSpPr>
          <p:spPr>
            <a:xfrm>
              <a:off x="3068751" y="1966010"/>
              <a:ext cx="0" cy="3092538"/>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9" name="楕円 108">
            <a:extLst>
              <a:ext uri="{FF2B5EF4-FFF2-40B4-BE49-F238E27FC236}">
                <a16:creationId xmlns:a16="http://schemas.microsoft.com/office/drawing/2014/main" id="{1A1818B8-1647-454A-A520-671FAB0EE4F2}"/>
              </a:ext>
            </a:extLst>
          </p:cNvPr>
          <p:cNvSpPr/>
          <p:nvPr/>
        </p:nvSpPr>
        <p:spPr>
          <a:xfrm>
            <a:off x="6314148" y="5426859"/>
            <a:ext cx="528205" cy="524983"/>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コネクタ: 曲線 16">
            <a:extLst>
              <a:ext uri="{FF2B5EF4-FFF2-40B4-BE49-F238E27FC236}">
                <a16:creationId xmlns:a16="http://schemas.microsoft.com/office/drawing/2014/main" id="{090F4FFB-64AB-481B-9858-058C93AF5065}"/>
              </a:ext>
            </a:extLst>
          </p:cNvPr>
          <p:cNvCxnSpPr>
            <a:stCxn id="109" idx="2"/>
            <a:endCxn id="94" idx="2"/>
          </p:cNvCxnSpPr>
          <p:nvPr/>
        </p:nvCxnSpPr>
        <p:spPr>
          <a:xfrm rot="10800000">
            <a:off x="6036652" y="3883317"/>
            <a:ext cx="277497" cy="1806035"/>
          </a:xfrm>
          <a:prstGeom prst="curvedConnector3">
            <a:avLst>
              <a:gd name="adj1" fmla="val 395192"/>
            </a:avLst>
          </a:prstGeom>
          <a:ln w="25400">
            <a:tailEnd type="triangle" w="lg" len="lg"/>
          </a:ln>
        </p:spPr>
        <p:style>
          <a:lnRef idx="1">
            <a:schemeClr val="accent3"/>
          </a:lnRef>
          <a:fillRef idx="0">
            <a:schemeClr val="accent3"/>
          </a:fillRef>
          <a:effectRef idx="0">
            <a:schemeClr val="accent3"/>
          </a:effectRef>
          <a:fontRef idx="minor">
            <a:schemeClr val="tx1"/>
          </a:fontRef>
        </p:style>
      </p:cxnSp>
      <p:sp>
        <p:nvSpPr>
          <p:cNvPr id="111" name="正方形/長方形 110">
            <a:extLst>
              <a:ext uri="{FF2B5EF4-FFF2-40B4-BE49-F238E27FC236}">
                <a16:creationId xmlns:a16="http://schemas.microsoft.com/office/drawing/2014/main" id="{9C14FCE5-10C2-411A-AB77-114763C7280B}"/>
              </a:ext>
            </a:extLst>
          </p:cNvPr>
          <p:cNvSpPr/>
          <p:nvPr/>
        </p:nvSpPr>
        <p:spPr>
          <a:xfrm>
            <a:off x="571500" y="1784059"/>
            <a:ext cx="3324225" cy="74815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を再帰的削除</a:t>
            </a:r>
          </a:p>
        </p:txBody>
      </p:sp>
      <p:sp>
        <p:nvSpPr>
          <p:cNvPr id="112" name="正方形/長方形 111">
            <a:extLst>
              <a:ext uri="{FF2B5EF4-FFF2-40B4-BE49-F238E27FC236}">
                <a16:creationId xmlns:a16="http://schemas.microsoft.com/office/drawing/2014/main" id="{800DCE6B-5C83-44FB-A294-B6EB5D70BFBF}"/>
              </a:ext>
            </a:extLst>
          </p:cNvPr>
          <p:cNvSpPr/>
          <p:nvPr/>
        </p:nvSpPr>
        <p:spPr>
          <a:xfrm>
            <a:off x="5172075" y="1784059"/>
            <a:ext cx="3314699" cy="74619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４</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にコピー</a:t>
            </a:r>
          </a:p>
        </p:txBody>
      </p:sp>
      <p:sp>
        <p:nvSpPr>
          <p:cNvPr id="113" name="テキスト ボックス 112">
            <a:extLst>
              <a:ext uri="{FF2B5EF4-FFF2-40B4-BE49-F238E27FC236}">
                <a16:creationId xmlns:a16="http://schemas.microsoft.com/office/drawing/2014/main" id="{CF78C531-1BBA-4F39-ADAF-BFB549654B58}"/>
              </a:ext>
            </a:extLst>
          </p:cNvPr>
          <p:cNvSpPr txBox="1"/>
          <p:nvPr/>
        </p:nvSpPr>
        <p:spPr>
          <a:xfrm>
            <a:off x="1796436" y="5941028"/>
            <a:ext cx="514885" cy="338554"/>
          </a:xfrm>
          <a:prstGeom prst="rect">
            <a:avLst/>
          </a:prstGeom>
          <a:noFill/>
        </p:spPr>
        <p:txBody>
          <a:bodyPr wrap="none" rtlCol="0">
            <a:spAutoFit/>
          </a:bodyPr>
          <a:lstStyle/>
          <a:p>
            <a:r>
              <a:rPr lang="en-US" altLang="ja-JP" sz="1600" dirty="0" err="1"/>
              <a:t>nex</a:t>
            </a:r>
            <a:endParaRPr kumimoji="1" lang="ja-JP" altLang="en-US" sz="1600" dirty="0"/>
          </a:p>
        </p:txBody>
      </p:sp>
      <p:sp>
        <p:nvSpPr>
          <p:cNvPr id="114" name="テキスト ボックス 113">
            <a:extLst>
              <a:ext uri="{FF2B5EF4-FFF2-40B4-BE49-F238E27FC236}">
                <a16:creationId xmlns:a16="http://schemas.microsoft.com/office/drawing/2014/main" id="{C9F504F4-52C4-4BF5-941C-802EAECCDBD8}"/>
              </a:ext>
            </a:extLst>
          </p:cNvPr>
          <p:cNvSpPr txBox="1"/>
          <p:nvPr/>
        </p:nvSpPr>
        <p:spPr>
          <a:xfrm>
            <a:off x="6320807" y="5903681"/>
            <a:ext cx="514885" cy="338554"/>
          </a:xfrm>
          <a:prstGeom prst="rect">
            <a:avLst/>
          </a:prstGeom>
          <a:noFill/>
        </p:spPr>
        <p:txBody>
          <a:bodyPr wrap="none" rtlCol="0">
            <a:spAutoFit/>
          </a:bodyPr>
          <a:lstStyle/>
          <a:p>
            <a:r>
              <a:rPr lang="en-US" altLang="ja-JP" sz="1600" dirty="0" err="1"/>
              <a:t>nex</a:t>
            </a:r>
            <a:endParaRPr kumimoji="1" lang="ja-JP" altLang="en-US" sz="1600" dirty="0"/>
          </a:p>
        </p:txBody>
      </p:sp>
    </p:spTree>
    <p:extLst>
      <p:ext uri="{BB962C8B-B14F-4D97-AF65-F5344CB8AC3E}">
        <p14:creationId xmlns:p14="http://schemas.microsoft.com/office/powerpoint/2010/main" val="17879279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CA403-C928-44AA-B674-F95BC60442C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6" name="正方形/長方形 5">
            <a:extLst>
              <a:ext uri="{FF2B5EF4-FFF2-40B4-BE49-F238E27FC236}">
                <a16:creationId xmlns:a16="http://schemas.microsoft.com/office/drawing/2014/main" id="{19687596-AACF-4520-8A8B-79A21DAD9D3F}"/>
              </a:ext>
            </a:extLst>
          </p:cNvPr>
          <p:cNvSpPr/>
          <p:nvPr/>
        </p:nvSpPr>
        <p:spPr>
          <a:xfrm>
            <a:off x="691800" y="1171575"/>
            <a:ext cx="7760400" cy="52292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ノードの削除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remove(num)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ツリーが空の場合は，そのまま先に戻る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(root === null) return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cur = root, pre = null;</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ループ検索をして、対象の葉ノード通過後に終了する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while (cur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削除するノードを見つけ、ループから抜ける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num) break;</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pre =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の右サブツリーにある場合</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num)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削除するノードが</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の左サブツリーにある場合</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 cur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削除するノードがない場合はそのまま返却する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(cur === null) return null;</a:t>
            </a:r>
          </a:p>
          <a:p>
            <a:pPr lvl="1"/>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193273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CA403-C928-44AA-B674-F95BC60442CF}"/>
              </a:ext>
            </a:extLst>
          </p:cNvPr>
          <p:cNvSpPr>
            <a:spLocks noGrp="1"/>
          </p:cNvSpPr>
          <p:nvPr>
            <p:ph type="title"/>
          </p:nvPr>
        </p:nvSpPr>
        <p:spPr/>
        <p:txBody>
          <a:bodyPr/>
          <a:lstStyle/>
          <a:p>
            <a:r>
              <a:rPr lang="ja-JP" altLang="en-US" dirty="0"/>
              <a:t>４．バイナリーツリー（二分木） </a:t>
            </a:r>
            <a:r>
              <a:rPr lang="en-US" altLang="ja-JP" dirty="0"/>
              <a:t>– </a:t>
            </a:r>
            <a:r>
              <a:rPr lang="ja-JP" altLang="en-US" dirty="0"/>
              <a:t>二分探索木</a:t>
            </a:r>
            <a:endParaRPr kumimoji="1" lang="ja-JP" altLang="en-US" dirty="0"/>
          </a:p>
        </p:txBody>
      </p:sp>
      <p:sp>
        <p:nvSpPr>
          <p:cNvPr id="6" name="正方形/長方形 5">
            <a:extLst>
              <a:ext uri="{FF2B5EF4-FFF2-40B4-BE49-F238E27FC236}">
                <a16:creationId xmlns:a16="http://schemas.microsoft.com/office/drawing/2014/main" id="{19687596-AACF-4520-8A8B-79A21DAD9D3F}"/>
              </a:ext>
            </a:extLst>
          </p:cNvPr>
          <p:cNvSpPr/>
          <p:nvPr/>
        </p:nvSpPr>
        <p:spPr>
          <a:xfrm>
            <a:off x="691800" y="1171575"/>
            <a:ext cx="7760400" cy="52292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サブノード数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0 or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子ノードの数が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0 / 1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の時、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child = null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child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削除するノード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cur)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pre.left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pre.right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サブノード数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インオーダートラバーサルで</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の次のノードを取得する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getInOrderNext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cur.right</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の再帰的な削除</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remove(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nex</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の値を</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cur</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にコピーする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cur.val</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tmp</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cur;</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005740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B5C68-52F1-41CD-81BD-7061548C01B0}"/>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5B3A2268-C101-4422-8A5D-035C90F72F23}"/>
              </a:ext>
            </a:extLst>
          </p:cNvPr>
          <p:cNvSpPr>
            <a:spLocks noGrp="1"/>
          </p:cNvSpPr>
          <p:nvPr>
            <p:ph idx="1"/>
          </p:nvPr>
        </p:nvSpPr>
        <p:spPr/>
        <p:txBody>
          <a:bodyPr/>
          <a:lstStyle/>
          <a:p>
            <a:r>
              <a:rPr kumimoji="1" lang="en-US" altLang="ja-JP" sz="2000" dirty="0"/>
              <a:t>AVL</a:t>
            </a:r>
            <a:r>
              <a:rPr kumimoji="1" lang="ja-JP" altLang="en-US" sz="2000" dirty="0"/>
              <a:t>ツリーについて</a:t>
            </a:r>
            <a:endParaRPr kumimoji="1" lang="en-US" altLang="ja-JP" sz="2000" dirty="0"/>
          </a:p>
          <a:p>
            <a:pPr marL="0" indent="0">
              <a:buNone/>
            </a:pPr>
            <a:r>
              <a:rPr kumimoji="1" lang="ja-JP" altLang="en-US" dirty="0"/>
              <a:t>　二分木は挿入と削除を繰り返されることで、二分木は連結リストに劣化していく可能性がある。そこで、ノードの挿入と削除が続いた後も、劣化しない仕組みとして「</a:t>
            </a:r>
            <a:r>
              <a:rPr kumimoji="1" lang="en-US" altLang="ja-JP" dirty="0"/>
              <a:t>AVL</a:t>
            </a:r>
            <a:r>
              <a:rPr kumimoji="1" lang="ja-JP" altLang="en-US" dirty="0"/>
              <a:t>ツリー」が考えられた。</a:t>
            </a:r>
            <a:endParaRPr kumimoji="1" lang="en-US" altLang="ja-JP" dirty="0"/>
          </a:p>
          <a:p>
            <a:pPr marL="0" indent="0">
              <a:buNone/>
            </a:pPr>
            <a:r>
              <a:rPr lang="ja-JP" altLang="en-US" dirty="0"/>
              <a:t>　</a:t>
            </a:r>
            <a:r>
              <a:rPr kumimoji="1" lang="en-US" altLang="ja-JP" dirty="0"/>
              <a:t>AVL</a:t>
            </a:r>
            <a:r>
              <a:rPr kumimoji="1" lang="ja-JP" altLang="en-US" dirty="0"/>
              <a:t>ツリーは、頻繁な追加および削除変更の使用シナリオにおいて、常に高いデータ追加および削除修正効率を維持し、優れたアプリケーション価値を持つ。また、</a:t>
            </a:r>
            <a:r>
              <a:rPr lang="ja-JP" altLang="en-US" b="0" i="0" dirty="0">
                <a:solidFill>
                  <a:srgbClr val="1D1D20"/>
                </a:solidFill>
                <a:effectLst/>
                <a:latin typeface="-apple-system"/>
              </a:rPr>
              <a:t>「二分探索木」と「平衡二分木」の両方の性質を持つため</a:t>
            </a:r>
            <a:r>
              <a:rPr lang="ja-JP" altLang="en-US" dirty="0">
                <a:solidFill>
                  <a:srgbClr val="1D1D20"/>
                </a:solidFill>
                <a:latin typeface="-apple-system"/>
              </a:rPr>
              <a:t>、</a:t>
            </a:r>
            <a:r>
              <a:rPr lang="ja-JP" altLang="en-US" b="0" i="0" dirty="0">
                <a:solidFill>
                  <a:srgbClr val="1D1D20"/>
                </a:solidFill>
                <a:effectLst/>
                <a:latin typeface="-apple-system"/>
              </a:rPr>
              <a:t>「平衡二分探索木」とも呼ばれる</a:t>
            </a:r>
            <a:r>
              <a:rPr lang="ja-JP" altLang="en-US" dirty="0">
                <a:solidFill>
                  <a:srgbClr val="1D1D20"/>
                </a:solidFill>
                <a:latin typeface="-apple-system"/>
              </a:rPr>
              <a:t>。</a:t>
            </a:r>
            <a:endParaRPr lang="en-US" altLang="ja-JP" dirty="0">
              <a:solidFill>
                <a:srgbClr val="1D1D20"/>
              </a:solidFill>
              <a:latin typeface="-apple-system"/>
            </a:endParaRPr>
          </a:p>
          <a:p>
            <a:pPr marL="0" indent="0">
              <a:buNone/>
            </a:pPr>
            <a:endParaRPr kumimoji="1" lang="en-US" altLang="ja-JP" dirty="0">
              <a:solidFill>
                <a:srgbClr val="1D1D20"/>
              </a:solidFill>
              <a:latin typeface="-apple-system"/>
            </a:endParaRPr>
          </a:p>
        </p:txBody>
      </p:sp>
    </p:spTree>
    <p:extLst>
      <p:ext uri="{BB962C8B-B14F-4D97-AF65-F5344CB8AC3E}">
        <p14:creationId xmlns:p14="http://schemas.microsoft.com/office/powerpoint/2010/main" val="22085461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5B9FF-C161-4517-8520-B8FAF5418CCE}"/>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BFA67A52-8C7F-4925-AE29-88F1F3A5CC29}"/>
              </a:ext>
            </a:extLst>
          </p:cNvPr>
          <p:cNvSpPr>
            <a:spLocks noGrp="1"/>
          </p:cNvSpPr>
          <p:nvPr>
            <p:ph idx="1"/>
          </p:nvPr>
        </p:nvSpPr>
        <p:spPr>
          <a:xfrm>
            <a:off x="457200" y="933451"/>
            <a:ext cx="8229600" cy="5303862"/>
          </a:xfrm>
        </p:spPr>
        <p:txBody>
          <a:bodyPr/>
          <a:lstStyle/>
          <a:p>
            <a:r>
              <a:rPr lang="en-US" altLang="ja-JP" sz="2000" dirty="0">
                <a:solidFill>
                  <a:srgbClr val="1D1D20"/>
                </a:solidFill>
                <a:latin typeface="-apple-system"/>
              </a:rPr>
              <a:t>AVL</a:t>
            </a:r>
            <a:r>
              <a:rPr lang="ja-JP" altLang="en-US" sz="2000" dirty="0">
                <a:solidFill>
                  <a:srgbClr val="1D1D20"/>
                </a:solidFill>
                <a:latin typeface="-apple-system"/>
              </a:rPr>
              <a:t>ツリーの一般的な用語</a:t>
            </a:r>
            <a:endParaRPr kumimoji="1" lang="ja-JP" altLang="en-US" sz="2000" dirty="0"/>
          </a:p>
          <a:p>
            <a:pPr lvl="1"/>
            <a:r>
              <a:rPr kumimoji="1" lang="ja-JP" altLang="en-US" dirty="0"/>
              <a:t>　ノードの高さ（</a:t>
            </a:r>
            <a:r>
              <a:rPr kumimoji="1" lang="en-US" altLang="ja-JP" dirty="0"/>
              <a:t>※</a:t>
            </a:r>
            <a:r>
              <a:rPr kumimoji="1" lang="ja-JP" altLang="en-US" dirty="0"/>
              <a:t>参考は</a:t>
            </a:r>
            <a:r>
              <a:rPr kumimoji="1" lang="en-US" altLang="ja-JP" dirty="0"/>
              <a:t>Java</a:t>
            </a:r>
            <a:r>
              <a:rPr kumimoji="1" lang="ja-JP" altLang="en-US" dirty="0"/>
              <a:t>のコード）</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marL="457200" lvl="1" indent="0">
              <a:buNone/>
            </a:pPr>
            <a:endParaRPr lang="en-US" altLang="ja-JP" sz="2600" dirty="0"/>
          </a:p>
          <a:p>
            <a:pPr marL="857250" lvl="2" indent="0">
              <a:buNone/>
            </a:pPr>
            <a:r>
              <a:rPr kumimoji="1" lang="ja-JP" altLang="en-US" dirty="0"/>
              <a:t>　「ノードの高さ」は、最も遠い葉のノードから対象のノードまでの「エッジ」の数である。 葉ノードの高さは </a:t>
            </a:r>
            <a:r>
              <a:rPr kumimoji="1" lang="en-US" altLang="ja-JP" dirty="0"/>
              <a:t>0 </a:t>
            </a:r>
            <a:r>
              <a:rPr kumimoji="1" lang="ja-JP" altLang="en-US" dirty="0"/>
              <a:t>で、空のノードの高さは </a:t>
            </a:r>
            <a:r>
              <a:rPr kumimoji="1" lang="en-US" altLang="ja-JP" dirty="0"/>
              <a:t>-1 </a:t>
            </a:r>
            <a:r>
              <a:rPr lang="ja-JP" altLang="en-US" dirty="0"/>
              <a:t>であり、</a:t>
            </a:r>
            <a:r>
              <a:rPr kumimoji="1" lang="ja-JP" altLang="en-US" dirty="0"/>
              <a:t>ノードの高さを取得および更新するための </a:t>
            </a:r>
            <a:r>
              <a:rPr kumimoji="1" lang="en-US" altLang="ja-JP" dirty="0"/>
              <a:t>2 </a:t>
            </a:r>
            <a:r>
              <a:rPr kumimoji="1" lang="ja-JP" altLang="en-US" dirty="0"/>
              <a:t>つのツール関数をカプセル化する。</a:t>
            </a:r>
          </a:p>
        </p:txBody>
      </p:sp>
      <p:sp>
        <p:nvSpPr>
          <p:cNvPr id="4" name="正方形/長方形 3">
            <a:extLst>
              <a:ext uri="{FF2B5EF4-FFF2-40B4-BE49-F238E27FC236}">
                <a16:creationId xmlns:a16="http://schemas.microsoft.com/office/drawing/2014/main" id="{82ED96D5-A64E-423C-9E39-37B63FBC72A6}"/>
              </a:ext>
            </a:extLst>
          </p:cNvPr>
          <p:cNvSpPr/>
          <p:nvPr/>
        </p:nvSpPr>
        <p:spPr>
          <a:xfrm>
            <a:off x="691800" y="1714500"/>
            <a:ext cx="7760400" cy="17145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AVL</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ツリーノードクラス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class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public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ノード値</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int height;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left;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左子ノード</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right;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右子ノード</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x)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x;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5" name="正方形/長方形 4">
            <a:extLst>
              <a:ext uri="{FF2B5EF4-FFF2-40B4-BE49-F238E27FC236}">
                <a16:creationId xmlns:a16="http://schemas.microsoft.com/office/drawing/2014/main" id="{8F68E244-B473-4D44-9C94-259E77DC16A2}"/>
              </a:ext>
            </a:extLst>
          </p:cNvPr>
          <p:cNvSpPr/>
          <p:nvPr/>
        </p:nvSpPr>
        <p:spPr>
          <a:xfrm>
            <a:off x="691800" y="4343400"/>
            <a:ext cx="7760400" cy="22399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ノードの高さを取得する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空のノードの高さは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、葉ノードの高さは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node == null ? -1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void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ノードの高さは、最上位のサブツリーの高さ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に等しい</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Math.max</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7350884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C3781-1542-455A-BD3D-0624AF05B373}"/>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5D4DCC32-39FE-445D-817D-AEF03094EAE3}"/>
              </a:ext>
            </a:extLst>
          </p:cNvPr>
          <p:cNvSpPr>
            <a:spLocks noGrp="1"/>
          </p:cNvSpPr>
          <p:nvPr>
            <p:ph idx="1"/>
          </p:nvPr>
        </p:nvSpPr>
        <p:spPr/>
        <p:txBody>
          <a:bodyPr/>
          <a:lstStyle/>
          <a:p>
            <a:pPr lvl="1"/>
            <a:r>
              <a:rPr lang="ja-JP" altLang="en-US" b="0" i="0" dirty="0">
                <a:solidFill>
                  <a:srgbClr val="1D1D20"/>
                </a:solidFill>
                <a:effectLst/>
                <a:latin typeface="-apple-system"/>
              </a:rPr>
              <a:t>ノードバランス係数</a:t>
            </a:r>
            <a:r>
              <a:rPr kumimoji="1" lang="ja-JP" altLang="en-US" dirty="0"/>
              <a:t>（</a:t>
            </a:r>
            <a:r>
              <a:rPr kumimoji="1" lang="en-US" altLang="ja-JP" dirty="0"/>
              <a:t>※</a:t>
            </a:r>
            <a:r>
              <a:rPr kumimoji="1" lang="ja-JP" altLang="en-US" dirty="0"/>
              <a:t>参考は</a:t>
            </a:r>
            <a:r>
              <a:rPr kumimoji="1" lang="en-US" altLang="ja-JP" dirty="0"/>
              <a:t>Java</a:t>
            </a:r>
            <a:r>
              <a:rPr kumimoji="1" lang="ja-JP" altLang="en-US" dirty="0"/>
              <a:t>のコード）</a:t>
            </a:r>
            <a:endParaRPr lang="en-US" altLang="ja-JP" b="0" i="0" dirty="0">
              <a:solidFill>
                <a:srgbClr val="1D1D20"/>
              </a:solidFill>
              <a:effectLst/>
              <a:latin typeface="-apple-system"/>
            </a:endParaRPr>
          </a:p>
          <a:p>
            <a:pPr marL="857250" lvl="2" indent="0">
              <a:buNone/>
            </a:pPr>
            <a:r>
              <a:rPr lang="ja-JP" altLang="en-US" dirty="0">
                <a:solidFill>
                  <a:srgbClr val="1D1D20"/>
                </a:solidFill>
                <a:latin typeface="-apple-system"/>
              </a:rPr>
              <a:t>　ノードの「バランス係数 </a:t>
            </a:r>
            <a:r>
              <a:rPr lang="en-US" altLang="ja-JP" dirty="0">
                <a:solidFill>
                  <a:srgbClr val="1D1D20"/>
                </a:solidFill>
                <a:latin typeface="-apple-system"/>
              </a:rPr>
              <a:t>Balance Factor</a:t>
            </a:r>
            <a:r>
              <a:rPr lang="ja-JP" altLang="en-US" dirty="0">
                <a:solidFill>
                  <a:srgbClr val="1D1D20"/>
                </a:solidFill>
                <a:latin typeface="-apple-system"/>
              </a:rPr>
              <a:t>」は、ノードの左サブツリーの高さから右サブツリーの高さを引いた値で、空のノードを定義するバランス係数は </a:t>
            </a:r>
            <a:r>
              <a:rPr lang="en-US" altLang="ja-JP" dirty="0">
                <a:solidFill>
                  <a:srgbClr val="1D1D20"/>
                </a:solidFill>
                <a:latin typeface="-apple-system"/>
              </a:rPr>
              <a:t>0 </a:t>
            </a:r>
            <a:r>
              <a:rPr lang="ja-JP" altLang="en-US" dirty="0">
                <a:solidFill>
                  <a:srgbClr val="1D1D20"/>
                </a:solidFill>
                <a:latin typeface="-apple-system"/>
              </a:rPr>
              <a:t>となる。 同様に、取得ノードバランス係数を関数にカプセル化して、後で使用できるようにしておく。</a:t>
            </a:r>
            <a:endParaRPr lang="ja-JP" altLang="en-US" b="0" i="0" dirty="0">
              <a:solidFill>
                <a:srgbClr val="1D1D20"/>
              </a:solidFill>
              <a:effectLst/>
              <a:latin typeface="-apple-system"/>
            </a:endParaRPr>
          </a:p>
        </p:txBody>
      </p:sp>
      <p:sp>
        <p:nvSpPr>
          <p:cNvPr id="4" name="正方形/長方形 3">
            <a:extLst>
              <a:ext uri="{FF2B5EF4-FFF2-40B4-BE49-F238E27FC236}">
                <a16:creationId xmlns:a16="http://schemas.microsoft.com/office/drawing/2014/main" id="{3928E17C-0130-4658-8AC5-05DAC36EF9B3}"/>
              </a:ext>
            </a:extLst>
          </p:cNvPr>
          <p:cNvSpPr/>
          <p:nvPr/>
        </p:nvSpPr>
        <p:spPr>
          <a:xfrm>
            <a:off x="691800" y="2564108"/>
            <a:ext cx="7760400" cy="18843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ノードバランス係数を取得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空のノードのバランス係数は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0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となる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(node == null) return 0;</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ノードバランス係数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左サブツリーの高さ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右サブツリーの高さ</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height(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272973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92749C-CD31-46CF-B12C-99CA05F216F7}"/>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62C32513-7DCC-4328-A4BA-8CCE9C68CE89}"/>
              </a:ext>
            </a:extLst>
          </p:cNvPr>
          <p:cNvSpPr>
            <a:spLocks noGrp="1"/>
          </p:cNvSpPr>
          <p:nvPr>
            <p:ph idx="1"/>
          </p:nvPr>
        </p:nvSpPr>
        <p:spPr/>
        <p:txBody>
          <a:bodyPr/>
          <a:lstStyle/>
          <a:p>
            <a:r>
              <a:rPr kumimoji="1" lang="en-US" altLang="ja-JP" sz="2000" dirty="0"/>
              <a:t>AVL</a:t>
            </a:r>
            <a:r>
              <a:rPr kumimoji="1" lang="ja-JP" altLang="en-US" sz="2000" dirty="0"/>
              <a:t>ツリースピン</a:t>
            </a:r>
            <a:endParaRPr kumimoji="1" lang="en-US" altLang="ja-JP" sz="2000" dirty="0"/>
          </a:p>
          <a:p>
            <a:pPr marL="0" indent="0">
              <a:buNone/>
            </a:pPr>
            <a:r>
              <a:rPr kumimoji="1" lang="ja-JP" altLang="en-US" dirty="0"/>
              <a:t>　</a:t>
            </a:r>
            <a:r>
              <a:rPr kumimoji="1" lang="en-US" altLang="ja-JP" dirty="0"/>
              <a:t>AVL</a:t>
            </a:r>
            <a:r>
              <a:rPr lang="ja-JP" altLang="en-US" dirty="0"/>
              <a:t>ツリー</a:t>
            </a:r>
            <a:r>
              <a:rPr kumimoji="1" lang="ja-JP" altLang="en-US" dirty="0"/>
              <a:t>の特徴は「回転」操作であり、</a:t>
            </a:r>
            <a:r>
              <a:rPr lang="ja-JP" altLang="en-US" dirty="0"/>
              <a:t>二分木</a:t>
            </a:r>
            <a:r>
              <a:rPr kumimoji="1" lang="ja-JP" altLang="en-US" dirty="0"/>
              <a:t>の走査順序に影響を与えることなく、バランスの崩れたノードを整えていく。 つまり、回転操作によって「二分探索木」のままか「平衡二分木」に戻すかのどちらかになる。</a:t>
            </a:r>
          </a:p>
          <a:p>
            <a:pPr marL="0" indent="0">
              <a:buNone/>
            </a:pPr>
            <a:r>
              <a:rPr kumimoji="1" lang="ja-JP" altLang="en-US" dirty="0"/>
              <a:t>　バランス係数の絶対値 ＞ </a:t>
            </a:r>
            <a:r>
              <a:rPr kumimoji="1" lang="en-US" altLang="ja-JP" dirty="0"/>
              <a:t>1 </a:t>
            </a:r>
            <a:r>
              <a:rPr kumimoji="1" lang="ja-JP" altLang="en-US" dirty="0"/>
              <a:t>のノードを指している。バランスを崩したノードを「不均衡ノード」と呼ぶ。 ノードのアンバランスさによって、回転操作は「右</a:t>
            </a:r>
            <a:r>
              <a:rPr lang="ja-JP" altLang="en-US" dirty="0"/>
              <a:t>」</a:t>
            </a:r>
            <a:r>
              <a:rPr kumimoji="1" lang="ja-JP" altLang="en-US" dirty="0"/>
              <a:t>、「左」、「右から左」、「左から右」に分類される。</a:t>
            </a:r>
            <a:endParaRPr lang="en-US" altLang="ja-JP" dirty="0"/>
          </a:p>
          <a:p>
            <a:endParaRPr lang="en-US" altLang="ja-JP" dirty="0"/>
          </a:p>
          <a:p>
            <a:endParaRPr kumimoji="1" lang="en-US" altLang="ja-JP" dirty="0"/>
          </a:p>
          <a:p>
            <a:pPr>
              <a:buFont typeface="+mj-ea"/>
              <a:buAutoNum type="circleNumDbPlain"/>
            </a:pPr>
            <a:endParaRPr kumimoji="1" lang="ja-JP" altLang="en-US" dirty="0"/>
          </a:p>
        </p:txBody>
      </p:sp>
    </p:spTree>
    <p:extLst>
      <p:ext uri="{BB962C8B-B14F-4D97-AF65-F5344CB8AC3E}">
        <p14:creationId xmlns:p14="http://schemas.microsoft.com/office/powerpoint/2010/main" val="11431038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コンテンツ プレースホルダー 2">
            <a:extLst>
              <a:ext uri="{FF2B5EF4-FFF2-40B4-BE49-F238E27FC236}">
                <a16:creationId xmlns:a16="http://schemas.microsoft.com/office/drawing/2014/main" id="{08B6EE72-E8DD-4619-B463-7C8B8E12030D}"/>
              </a:ext>
            </a:extLst>
          </p:cNvPr>
          <p:cNvSpPr>
            <a:spLocks noGrp="1"/>
          </p:cNvSpPr>
          <p:nvPr>
            <p:ph idx="1"/>
          </p:nvPr>
        </p:nvSpPr>
        <p:spPr>
          <a:xfrm>
            <a:off x="457200" y="991269"/>
            <a:ext cx="8229600" cy="5246043"/>
          </a:xfrm>
        </p:spPr>
        <p:txBody>
          <a:bodyPr/>
          <a:lstStyle/>
          <a:p>
            <a:pPr>
              <a:buFont typeface="+mj-ea"/>
              <a:buAutoNum type="circleNumDbPlain"/>
            </a:pPr>
            <a:r>
              <a:rPr kumimoji="1" lang="ja-JP" altLang="en-US" dirty="0"/>
              <a:t>ケース１：右旋回</a:t>
            </a:r>
            <a:endParaRPr kumimoji="1" lang="en-US" altLang="ja-JP" dirty="0"/>
          </a:p>
          <a:p>
            <a:pPr marL="0" indent="0">
              <a:buNone/>
            </a:pPr>
            <a:r>
              <a:rPr kumimoji="1" lang="ja-JP" altLang="en-US" dirty="0"/>
              <a:t>　下図（ノードの下に「バランス係数」がある）に示すように、二分木で下から上に向かって最初にバランスを崩したノードは「</a:t>
            </a:r>
            <a:r>
              <a:rPr lang="ja-JP" altLang="en-US" dirty="0"/>
              <a:t>３」</a:t>
            </a:r>
            <a:r>
              <a:rPr kumimoji="1" lang="ja-JP" altLang="en-US" dirty="0"/>
              <a:t>である。 このバランスを崩したノードを根ノードとする部分木に着目し、このノードをノード、その左子を子と書いて、「右スピン」操作を実行する。 右回転の後、サブツリーのバランスが調整されて二分探索木となる。</a:t>
            </a:r>
          </a:p>
        </p:txBody>
      </p:sp>
      <p:sp>
        <p:nvSpPr>
          <p:cNvPr id="126" name="正方形/長方形 125">
            <a:extLst>
              <a:ext uri="{FF2B5EF4-FFF2-40B4-BE49-F238E27FC236}">
                <a16:creationId xmlns:a16="http://schemas.microsoft.com/office/drawing/2014/main" id="{E61AB73F-0089-4812-A973-0C38FCCA0F3D}"/>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正方形/長方形 124">
            <a:extLst>
              <a:ext uri="{FF2B5EF4-FFF2-40B4-BE49-F238E27FC236}">
                <a16:creationId xmlns:a16="http://schemas.microsoft.com/office/drawing/2014/main" id="{A1A63478-D679-4AF7-BFA1-44274D672372}"/>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正方形/長方形 123">
            <a:extLst>
              <a:ext uri="{FF2B5EF4-FFF2-40B4-BE49-F238E27FC236}">
                <a16:creationId xmlns:a16="http://schemas.microsoft.com/office/drawing/2014/main" id="{D4441DEB-814C-458A-ABCE-D9811610A240}"/>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954B09C2-C8EC-4F47-9D89-EB920857C18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grpSp>
        <p:nvGrpSpPr>
          <p:cNvPr id="56" name="グループ化 55">
            <a:extLst>
              <a:ext uri="{FF2B5EF4-FFF2-40B4-BE49-F238E27FC236}">
                <a16:creationId xmlns:a16="http://schemas.microsoft.com/office/drawing/2014/main" id="{F795C019-7315-450D-BF88-8A49288792E4}"/>
              </a:ext>
            </a:extLst>
          </p:cNvPr>
          <p:cNvGrpSpPr/>
          <p:nvPr/>
        </p:nvGrpSpPr>
        <p:grpSpPr>
          <a:xfrm>
            <a:off x="691634" y="3456949"/>
            <a:ext cx="2150714" cy="2845928"/>
            <a:chOff x="1127539" y="1671641"/>
            <a:chExt cx="2150714" cy="2845928"/>
          </a:xfrm>
        </p:grpSpPr>
        <p:grpSp>
          <p:nvGrpSpPr>
            <p:cNvPr id="48" name="グループ化 47">
              <a:extLst>
                <a:ext uri="{FF2B5EF4-FFF2-40B4-BE49-F238E27FC236}">
                  <a16:creationId xmlns:a16="http://schemas.microsoft.com/office/drawing/2014/main" id="{D6CADBEB-C978-46DB-976E-F741E6719839}"/>
                </a:ext>
              </a:extLst>
            </p:cNvPr>
            <p:cNvGrpSpPr/>
            <p:nvPr/>
          </p:nvGrpSpPr>
          <p:grpSpPr>
            <a:xfrm>
              <a:off x="1127539" y="1671641"/>
              <a:ext cx="2150714" cy="2845928"/>
              <a:chOff x="1813339" y="2119316"/>
              <a:chExt cx="2150714" cy="2845928"/>
            </a:xfrm>
          </p:grpSpPr>
          <p:sp>
            <p:nvSpPr>
              <p:cNvPr id="6" name="楕円 5">
                <a:extLst>
                  <a:ext uri="{FF2B5EF4-FFF2-40B4-BE49-F238E27FC236}">
                    <a16:creationId xmlns:a16="http://schemas.microsoft.com/office/drawing/2014/main" id="{0FBFC547-B69B-426C-B09F-7F5028A2F899}"/>
                  </a:ext>
                </a:extLst>
              </p:cNvPr>
              <p:cNvSpPr/>
              <p:nvPr/>
            </p:nvSpPr>
            <p:spPr>
              <a:xfrm>
                <a:off x="2973347" y="211931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7E706742-F51C-40A2-92D1-4EC89C8F4407}"/>
                  </a:ext>
                </a:extLst>
              </p:cNvPr>
              <p:cNvSpPr/>
              <p:nvPr/>
            </p:nvSpPr>
            <p:spPr>
              <a:xfrm>
                <a:off x="2557527" y="287811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BD65B3AC-A821-4E2B-8105-7F2136C1F982}"/>
                  </a:ext>
                </a:extLst>
              </p:cNvPr>
              <p:cNvSpPr/>
              <p:nvPr/>
            </p:nvSpPr>
            <p:spPr>
              <a:xfrm>
                <a:off x="3435848" y="28632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6510DEC-EB67-4DD9-A53A-0D15A4C96E94}"/>
                  </a:ext>
                </a:extLst>
              </p:cNvPr>
              <p:cNvSpPr/>
              <p:nvPr/>
            </p:nvSpPr>
            <p:spPr>
              <a:xfrm>
                <a:off x="2201266" y="3636904"/>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F30F8035-CA61-4F14-85E1-F080B5878428}"/>
                  </a:ext>
                </a:extLst>
              </p:cNvPr>
              <p:cNvSpPr/>
              <p:nvPr/>
            </p:nvSpPr>
            <p:spPr>
              <a:xfrm>
                <a:off x="1813339" y="44402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CD48EC38-0C8D-4216-A0AC-AAA0EF64434F}"/>
                  </a:ext>
                </a:extLst>
              </p:cNvPr>
              <p:cNvCxnSpPr>
                <a:cxnSpLocks/>
                <a:stCxn id="6" idx="3"/>
                <a:endCxn id="7" idx="0"/>
              </p:cNvCxnSpPr>
              <p:nvPr/>
            </p:nvCxnSpPr>
            <p:spPr>
              <a:xfrm flipH="1">
                <a:off x="2821630" y="2567417"/>
                <a:ext cx="229071"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D7DCDF5-4693-4223-B1C8-CA771B93FCAB}"/>
                  </a:ext>
                </a:extLst>
              </p:cNvPr>
              <p:cNvCxnSpPr>
                <a:cxnSpLocks/>
                <a:stCxn id="7" idx="3"/>
                <a:endCxn id="9" idx="0"/>
              </p:cNvCxnSpPr>
              <p:nvPr/>
            </p:nvCxnSpPr>
            <p:spPr>
              <a:xfrm flipH="1">
                <a:off x="2465369" y="3326211"/>
                <a:ext cx="169512"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EC3A778-3A2F-4732-B7D3-B2AE3A4FFFA8}"/>
                  </a:ext>
                </a:extLst>
              </p:cNvPr>
              <p:cNvCxnSpPr>
                <a:cxnSpLocks/>
                <a:stCxn id="9" idx="3"/>
                <a:endCxn id="12" idx="0"/>
              </p:cNvCxnSpPr>
              <p:nvPr/>
            </p:nvCxnSpPr>
            <p:spPr>
              <a:xfrm flipH="1">
                <a:off x="2077442" y="4085005"/>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EFE6E81-3029-4624-9DB1-E0CFA00B7990}"/>
                  </a:ext>
                </a:extLst>
              </p:cNvPr>
              <p:cNvCxnSpPr>
                <a:cxnSpLocks/>
                <a:stCxn id="6" idx="5"/>
                <a:endCxn id="8" idx="0"/>
              </p:cNvCxnSpPr>
              <p:nvPr/>
            </p:nvCxnSpPr>
            <p:spPr>
              <a:xfrm>
                <a:off x="3424198" y="2567417"/>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4" name="テキスト ボックス 53">
              <a:extLst>
                <a:ext uri="{FF2B5EF4-FFF2-40B4-BE49-F238E27FC236}">
                  <a16:creationId xmlns:a16="http://schemas.microsoft.com/office/drawing/2014/main" id="{E7FBB424-5F70-420C-A6D8-E26FCF48F580}"/>
                </a:ext>
              </a:extLst>
            </p:cNvPr>
            <p:cNvSpPr txBox="1"/>
            <p:nvPr/>
          </p:nvSpPr>
          <p:spPr>
            <a:xfrm>
              <a:off x="1887129" y="2933824"/>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55" name="テキスト ボックス 54">
              <a:extLst>
                <a:ext uri="{FF2B5EF4-FFF2-40B4-BE49-F238E27FC236}">
                  <a16:creationId xmlns:a16="http://schemas.microsoft.com/office/drawing/2014/main" id="{30745151-753E-405C-96BA-4AAF13AE3EF1}"/>
                </a:ext>
              </a:extLst>
            </p:cNvPr>
            <p:cNvSpPr txBox="1"/>
            <p:nvPr/>
          </p:nvSpPr>
          <p:spPr>
            <a:xfrm>
              <a:off x="1544816" y="3705427"/>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grpSp>
        <p:nvGrpSpPr>
          <p:cNvPr id="93" name="グループ化 92">
            <a:extLst>
              <a:ext uri="{FF2B5EF4-FFF2-40B4-BE49-F238E27FC236}">
                <a16:creationId xmlns:a16="http://schemas.microsoft.com/office/drawing/2014/main" id="{6124EDBA-88E9-4DFF-9AE8-7632C2DA9740}"/>
              </a:ext>
            </a:extLst>
          </p:cNvPr>
          <p:cNvGrpSpPr/>
          <p:nvPr/>
        </p:nvGrpSpPr>
        <p:grpSpPr>
          <a:xfrm>
            <a:off x="3474390" y="3362325"/>
            <a:ext cx="2150714" cy="3122680"/>
            <a:chOff x="3032539" y="2523054"/>
            <a:chExt cx="2150714" cy="3122680"/>
          </a:xfrm>
        </p:grpSpPr>
        <p:grpSp>
          <p:nvGrpSpPr>
            <p:cNvPr id="70" name="グループ化 69">
              <a:extLst>
                <a:ext uri="{FF2B5EF4-FFF2-40B4-BE49-F238E27FC236}">
                  <a16:creationId xmlns:a16="http://schemas.microsoft.com/office/drawing/2014/main" id="{AB4E27F3-33B1-444B-BA18-1CB24C2A96DC}"/>
                </a:ext>
              </a:extLst>
            </p:cNvPr>
            <p:cNvGrpSpPr/>
            <p:nvPr/>
          </p:nvGrpSpPr>
          <p:grpSpPr>
            <a:xfrm>
              <a:off x="3032539" y="2523054"/>
              <a:ext cx="2150714" cy="3122680"/>
              <a:chOff x="1127539" y="1671641"/>
              <a:chExt cx="2150714" cy="3122680"/>
            </a:xfrm>
          </p:grpSpPr>
          <p:grpSp>
            <p:nvGrpSpPr>
              <p:cNvPr id="71" name="グループ化 70">
                <a:extLst>
                  <a:ext uri="{FF2B5EF4-FFF2-40B4-BE49-F238E27FC236}">
                    <a16:creationId xmlns:a16="http://schemas.microsoft.com/office/drawing/2014/main" id="{6B76C25A-67B7-4D81-B968-6387096B02BE}"/>
                  </a:ext>
                </a:extLst>
              </p:cNvPr>
              <p:cNvGrpSpPr/>
              <p:nvPr/>
            </p:nvGrpSpPr>
            <p:grpSpPr>
              <a:xfrm>
                <a:off x="1127539" y="1671641"/>
                <a:ext cx="2150714" cy="2845928"/>
                <a:chOff x="1813339" y="2119316"/>
                <a:chExt cx="2150714" cy="2845928"/>
              </a:xfrm>
            </p:grpSpPr>
            <p:sp>
              <p:nvSpPr>
                <p:cNvPr id="74" name="楕円 73">
                  <a:extLst>
                    <a:ext uri="{FF2B5EF4-FFF2-40B4-BE49-F238E27FC236}">
                      <a16:creationId xmlns:a16="http://schemas.microsoft.com/office/drawing/2014/main" id="{42317A23-D6FC-412A-BB8E-B87706B74543}"/>
                    </a:ext>
                  </a:extLst>
                </p:cNvPr>
                <p:cNvSpPr/>
                <p:nvPr/>
              </p:nvSpPr>
              <p:spPr>
                <a:xfrm>
                  <a:off x="2973347" y="211931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楕円 74">
                  <a:extLst>
                    <a:ext uri="{FF2B5EF4-FFF2-40B4-BE49-F238E27FC236}">
                      <a16:creationId xmlns:a16="http://schemas.microsoft.com/office/drawing/2014/main" id="{F06AE8CF-0269-4B7E-98CA-79A00D6EDEE2}"/>
                    </a:ext>
                  </a:extLst>
                </p:cNvPr>
                <p:cNvSpPr/>
                <p:nvPr/>
              </p:nvSpPr>
              <p:spPr>
                <a:xfrm>
                  <a:off x="2557527" y="2878110"/>
                  <a:ext cx="528205" cy="524983"/>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楕円 75">
                  <a:extLst>
                    <a:ext uri="{FF2B5EF4-FFF2-40B4-BE49-F238E27FC236}">
                      <a16:creationId xmlns:a16="http://schemas.microsoft.com/office/drawing/2014/main" id="{74D58FBC-A5B0-4586-81DE-C8D14EF4775C}"/>
                    </a:ext>
                  </a:extLst>
                </p:cNvPr>
                <p:cNvSpPr/>
                <p:nvPr/>
              </p:nvSpPr>
              <p:spPr>
                <a:xfrm>
                  <a:off x="3435848" y="28632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7" name="楕円 76">
                  <a:extLst>
                    <a:ext uri="{FF2B5EF4-FFF2-40B4-BE49-F238E27FC236}">
                      <a16:creationId xmlns:a16="http://schemas.microsoft.com/office/drawing/2014/main" id="{E69160A0-8C5C-4B11-85F0-22ED04BB398E}"/>
                    </a:ext>
                  </a:extLst>
                </p:cNvPr>
                <p:cNvSpPr/>
                <p:nvPr/>
              </p:nvSpPr>
              <p:spPr>
                <a:xfrm>
                  <a:off x="2201266" y="3636904"/>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楕円 77">
                  <a:extLst>
                    <a:ext uri="{FF2B5EF4-FFF2-40B4-BE49-F238E27FC236}">
                      <a16:creationId xmlns:a16="http://schemas.microsoft.com/office/drawing/2014/main" id="{3283831E-1133-4249-8CF5-C5A78C630063}"/>
                    </a:ext>
                  </a:extLst>
                </p:cNvPr>
                <p:cNvSpPr/>
                <p:nvPr/>
              </p:nvSpPr>
              <p:spPr>
                <a:xfrm>
                  <a:off x="1813339" y="44402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0" name="直線矢印コネクタ 79">
                  <a:extLst>
                    <a:ext uri="{FF2B5EF4-FFF2-40B4-BE49-F238E27FC236}">
                      <a16:creationId xmlns:a16="http://schemas.microsoft.com/office/drawing/2014/main" id="{EFB17BAE-6D90-47DC-9595-5877EC714832}"/>
                    </a:ext>
                  </a:extLst>
                </p:cNvPr>
                <p:cNvCxnSpPr>
                  <a:cxnSpLocks/>
                  <a:stCxn id="75" idx="3"/>
                  <a:endCxn id="77" idx="0"/>
                </p:cNvCxnSpPr>
                <p:nvPr/>
              </p:nvCxnSpPr>
              <p:spPr>
                <a:xfrm flipH="1">
                  <a:off x="2465369" y="3326211"/>
                  <a:ext cx="169512" cy="31069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直線矢印コネクタ 80">
                  <a:extLst>
                    <a:ext uri="{FF2B5EF4-FFF2-40B4-BE49-F238E27FC236}">
                      <a16:creationId xmlns:a16="http://schemas.microsoft.com/office/drawing/2014/main" id="{FB628FEB-A644-40E0-B3AE-E1DB3DE138E9}"/>
                    </a:ext>
                  </a:extLst>
                </p:cNvPr>
                <p:cNvCxnSpPr>
                  <a:cxnSpLocks/>
                  <a:stCxn id="77" idx="3"/>
                  <a:endCxn id="78" idx="0"/>
                </p:cNvCxnSpPr>
                <p:nvPr/>
              </p:nvCxnSpPr>
              <p:spPr>
                <a:xfrm flipH="1">
                  <a:off x="2077442" y="4085005"/>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B54EBBA4-369D-41B1-856A-6DDCAC2B0944}"/>
                    </a:ext>
                  </a:extLst>
                </p:cNvPr>
                <p:cNvCxnSpPr>
                  <a:cxnSpLocks/>
                  <a:stCxn id="74" idx="5"/>
                  <a:endCxn id="76" idx="0"/>
                </p:cNvCxnSpPr>
                <p:nvPr/>
              </p:nvCxnSpPr>
              <p:spPr>
                <a:xfrm>
                  <a:off x="3424198" y="2567417"/>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テキスト ボックス 71">
                <a:extLst>
                  <a:ext uri="{FF2B5EF4-FFF2-40B4-BE49-F238E27FC236}">
                    <a16:creationId xmlns:a16="http://schemas.microsoft.com/office/drawing/2014/main" id="{7CDA7396-B042-44B3-9186-1E7564D0A709}"/>
                  </a:ext>
                </a:extLst>
              </p:cNvPr>
              <p:cNvSpPr txBox="1"/>
              <p:nvPr/>
            </p:nvSpPr>
            <p:spPr>
              <a:xfrm>
                <a:off x="1966317" y="4517322"/>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73" name="テキスト ボックス 72">
                <a:extLst>
                  <a:ext uri="{FF2B5EF4-FFF2-40B4-BE49-F238E27FC236}">
                    <a16:creationId xmlns:a16="http://schemas.microsoft.com/office/drawing/2014/main" id="{7A4375B8-3E02-45D6-831B-8841E720B895}"/>
                  </a:ext>
                </a:extLst>
              </p:cNvPr>
              <p:cNvSpPr txBox="1"/>
              <p:nvPr/>
            </p:nvSpPr>
            <p:spPr>
              <a:xfrm>
                <a:off x="1544816" y="3705427"/>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sp>
          <p:nvSpPr>
            <p:cNvPr id="87" name="楕円 86">
              <a:extLst>
                <a:ext uri="{FF2B5EF4-FFF2-40B4-BE49-F238E27FC236}">
                  <a16:creationId xmlns:a16="http://schemas.microsoft.com/office/drawing/2014/main" id="{6D46A0D5-4A85-4ADB-A085-3189DA75B882}"/>
                </a:ext>
              </a:extLst>
            </p:cNvPr>
            <p:cNvSpPr/>
            <p:nvPr/>
          </p:nvSpPr>
          <p:spPr>
            <a:xfrm>
              <a:off x="3854081" y="4843998"/>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8" name="直線矢印コネクタ 87">
              <a:extLst>
                <a:ext uri="{FF2B5EF4-FFF2-40B4-BE49-F238E27FC236}">
                  <a16:creationId xmlns:a16="http://schemas.microsoft.com/office/drawing/2014/main" id="{C1A786B4-195F-4852-AC8F-0656857691B6}"/>
                </a:ext>
              </a:extLst>
            </p:cNvPr>
            <p:cNvCxnSpPr>
              <a:cxnSpLocks/>
              <a:stCxn id="77" idx="5"/>
              <a:endCxn id="87" idx="0"/>
            </p:cNvCxnSpPr>
            <p:nvPr/>
          </p:nvCxnSpPr>
          <p:spPr>
            <a:xfrm>
              <a:off x="3871317" y="4488743"/>
              <a:ext cx="246867" cy="35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コネクタ: 曲線 91">
              <a:extLst>
                <a:ext uri="{FF2B5EF4-FFF2-40B4-BE49-F238E27FC236}">
                  <a16:creationId xmlns:a16="http://schemas.microsoft.com/office/drawing/2014/main" id="{EE6EEAB1-5333-4191-AF12-5708745D3714}"/>
                </a:ext>
              </a:extLst>
            </p:cNvPr>
            <p:cNvCxnSpPr>
              <a:stCxn id="75" idx="6"/>
              <a:endCxn id="87" idx="6"/>
            </p:cNvCxnSpPr>
            <p:nvPr/>
          </p:nvCxnSpPr>
          <p:spPr>
            <a:xfrm>
              <a:off x="4304932" y="3544340"/>
              <a:ext cx="77354" cy="1562150"/>
            </a:xfrm>
            <a:prstGeom prst="curvedConnector3">
              <a:avLst>
                <a:gd name="adj1" fmla="val 395524"/>
              </a:avLst>
            </a:prstGeom>
            <a:ln w="19050">
              <a:tailEnd type="triangle" w="lg" len="med"/>
            </a:ln>
          </p:spPr>
          <p:style>
            <a:lnRef idx="1">
              <a:schemeClr val="accent6"/>
            </a:lnRef>
            <a:fillRef idx="0">
              <a:schemeClr val="accent6"/>
            </a:fillRef>
            <a:effectRef idx="0">
              <a:schemeClr val="accent6"/>
            </a:effectRef>
            <a:fontRef idx="minor">
              <a:schemeClr val="tx1"/>
            </a:fontRef>
          </p:style>
        </p:cxnSp>
      </p:grpSp>
      <p:grpSp>
        <p:nvGrpSpPr>
          <p:cNvPr id="122" name="グループ化 121">
            <a:extLst>
              <a:ext uri="{FF2B5EF4-FFF2-40B4-BE49-F238E27FC236}">
                <a16:creationId xmlns:a16="http://schemas.microsoft.com/office/drawing/2014/main" id="{E566D7D3-3B1B-4A78-A030-D3AB57174FE4}"/>
              </a:ext>
            </a:extLst>
          </p:cNvPr>
          <p:cNvGrpSpPr/>
          <p:nvPr/>
        </p:nvGrpSpPr>
        <p:grpSpPr>
          <a:xfrm>
            <a:off x="6461922" y="3772815"/>
            <a:ext cx="1896152" cy="2508232"/>
            <a:chOff x="6625134" y="2741793"/>
            <a:chExt cx="1896152" cy="2508232"/>
          </a:xfrm>
        </p:grpSpPr>
        <p:sp>
          <p:nvSpPr>
            <p:cNvPr id="102" name="楕円 101">
              <a:extLst>
                <a:ext uri="{FF2B5EF4-FFF2-40B4-BE49-F238E27FC236}">
                  <a16:creationId xmlns:a16="http://schemas.microsoft.com/office/drawing/2014/main" id="{057E6868-B1CD-49A4-82C7-37BDE87F651D}"/>
                </a:ext>
              </a:extLst>
            </p:cNvPr>
            <p:cNvSpPr/>
            <p:nvPr/>
          </p:nvSpPr>
          <p:spPr>
            <a:xfrm>
              <a:off x="7530580" y="2741793"/>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8</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4" name="楕円 103">
              <a:extLst>
                <a:ext uri="{FF2B5EF4-FFF2-40B4-BE49-F238E27FC236}">
                  <a16:creationId xmlns:a16="http://schemas.microsoft.com/office/drawing/2014/main" id="{C1F31361-DC08-4C21-A58E-5E481106FD0B}"/>
                </a:ext>
              </a:extLst>
            </p:cNvPr>
            <p:cNvSpPr/>
            <p:nvPr/>
          </p:nvSpPr>
          <p:spPr>
            <a:xfrm>
              <a:off x="7993081" y="3485745"/>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5" name="楕円 104">
              <a:extLst>
                <a:ext uri="{FF2B5EF4-FFF2-40B4-BE49-F238E27FC236}">
                  <a16:creationId xmlns:a16="http://schemas.microsoft.com/office/drawing/2014/main" id="{EB272E83-19CA-481A-8A93-7F67717EF861}"/>
                </a:ext>
              </a:extLst>
            </p:cNvPr>
            <p:cNvSpPr/>
            <p:nvPr/>
          </p:nvSpPr>
          <p:spPr>
            <a:xfrm>
              <a:off x="7060702" y="3485259"/>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楕円 105">
              <a:extLst>
                <a:ext uri="{FF2B5EF4-FFF2-40B4-BE49-F238E27FC236}">
                  <a16:creationId xmlns:a16="http://schemas.microsoft.com/office/drawing/2014/main" id="{7017858C-DB86-44DC-8DAB-90DE0D149BAF}"/>
                </a:ext>
              </a:extLst>
            </p:cNvPr>
            <p:cNvSpPr/>
            <p:nvPr/>
          </p:nvSpPr>
          <p:spPr>
            <a:xfrm>
              <a:off x="6625134" y="4448290"/>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8" name="直線矢印コネクタ 107">
              <a:extLst>
                <a:ext uri="{FF2B5EF4-FFF2-40B4-BE49-F238E27FC236}">
                  <a16:creationId xmlns:a16="http://schemas.microsoft.com/office/drawing/2014/main" id="{1C5C9821-4C8A-4FB9-9AB4-0C5F704BB5D6}"/>
                </a:ext>
              </a:extLst>
            </p:cNvPr>
            <p:cNvCxnSpPr>
              <a:cxnSpLocks/>
              <a:stCxn id="105" idx="3"/>
              <a:endCxn id="106" idx="0"/>
            </p:cNvCxnSpPr>
            <p:nvPr/>
          </p:nvCxnSpPr>
          <p:spPr>
            <a:xfrm flipH="1">
              <a:off x="6889237" y="3933360"/>
              <a:ext cx="248819" cy="51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7F28E187-900F-492B-84B3-299B4166C7C0}"/>
                </a:ext>
              </a:extLst>
            </p:cNvPr>
            <p:cNvCxnSpPr>
              <a:cxnSpLocks/>
              <a:stCxn id="102" idx="5"/>
              <a:endCxn id="104" idx="0"/>
            </p:cNvCxnSpPr>
            <p:nvPr/>
          </p:nvCxnSpPr>
          <p:spPr>
            <a:xfrm>
              <a:off x="7981431" y="3189894"/>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59E9DCF8-DCA9-438C-BD28-313750695F38}"/>
                </a:ext>
              </a:extLst>
            </p:cNvPr>
            <p:cNvSpPr txBox="1"/>
            <p:nvPr/>
          </p:nvSpPr>
          <p:spPr>
            <a:xfrm>
              <a:off x="7463912" y="4973026"/>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101" name="テキスト ボックス 100">
              <a:extLst>
                <a:ext uri="{FF2B5EF4-FFF2-40B4-BE49-F238E27FC236}">
                  <a16:creationId xmlns:a16="http://schemas.microsoft.com/office/drawing/2014/main" id="{25ED0633-FA23-439B-BB00-FB19B9973009}"/>
                </a:ext>
              </a:extLst>
            </p:cNvPr>
            <p:cNvSpPr txBox="1"/>
            <p:nvPr/>
          </p:nvSpPr>
          <p:spPr>
            <a:xfrm>
              <a:off x="7021991" y="4009996"/>
              <a:ext cx="498855" cy="276999"/>
            </a:xfrm>
            <a:prstGeom prst="rect">
              <a:avLst/>
            </a:prstGeom>
            <a:noFill/>
          </p:spPr>
          <p:txBody>
            <a:bodyPr wrap="none" rtlCol="0">
              <a:spAutoFit/>
            </a:bodyPr>
            <a:lstStyle/>
            <a:p>
              <a:r>
                <a:rPr kumimoji="1" lang="en-US" altLang="ja-JP" sz="1200" dirty="0"/>
                <a:t>child</a:t>
              </a:r>
              <a:endParaRPr kumimoji="1" lang="ja-JP" altLang="en-US" dirty="0"/>
            </a:p>
          </p:txBody>
        </p:sp>
        <p:sp>
          <p:nvSpPr>
            <p:cNvPr id="96" name="楕円 95">
              <a:extLst>
                <a:ext uri="{FF2B5EF4-FFF2-40B4-BE49-F238E27FC236}">
                  <a16:creationId xmlns:a16="http://schemas.microsoft.com/office/drawing/2014/main" id="{379B8529-90E7-4657-B382-6BCE4E69E9BB}"/>
                </a:ext>
              </a:extLst>
            </p:cNvPr>
            <p:cNvSpPr/>
            <p:nvPr/>
          </p:nvSpPr>
          <p:spPr>
            <a:xfrm>
              <a:off x="7446676" y="4448289"/>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7" name="直線矢印コネクタ 96">
              <a:extLst>
                <a:ext uri="{FF2B5EF4-FFF2-40B4-BE49-F238E27FC236}">
                  <a16:creationId xmlns:a16="http://schemas.microsoft.com/office/drawing/2014/main" id="{CB68948B-4DFB-4B1E-9DD6-0EAC870B04BB}"/>
                </a:ext>
              </a:extLst>
            </p:cNvPr>
            <p:cNvCxnSpPr>
              <a:cxnSpLocks/>
              <a:stCxn id="105" idx="5"/>
              <a:endCxn id="96" idx="0"/>
            </p:cNvCxnSpPr>
            <p:nvPr/>
          </p:nvCxnSpPr>
          <p:spPr>
            <a:xfrm>
              <a:off x="7511553" y="3933360"/>
              <a:ext cx="199226" cy="51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D6067A51-9768-4F18-A371-FE73A996CE4A}"/>
                </a:ext>
              </a:extLst>
            </p:cNvPr>
            <p:cNvCxnSpPr>
              <a:cxnSpLocks/>
              <a:stCxn id="102" idx="3"/>
              <a:endCxn id="105" idx="0"/>
            </p:cNvCxnSpPr>
            <p:nvPr/>
          </p:nvCxnSpPr>
          <p:spPr>
            <a:xfrm flipH="1">
              <a:off x="7324805" y="3189894"/>
              <a:ext cx="283129" cy="295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7" name="正方形/長方形 126">
            <a:extLst>
              <a:ext uri="{FF2B5EF4-FFF2-40B4-BE49-F238E27FC236}">
                <a16:creationId xmlns:a16="http://schemas.microsoft.com/office/drawing/2014/main" id="{40F3F851-C76E-42FF-AB86-9F657ED5B0C5}"/>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正方形/長方形 127">
            <a:extLst>
              <a:ext uri="{FF2B5EF4-FFF2-40B4-BE49-F238E27FC236}">
                <a16:creationId xmlns:a16="http://schemas.microsoft.com/office/drawing/2014/main" id="{A78C27E3-2A5E-4476-89BF-8B557F60F4FB}"/>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正方形/長方形 128">
            <a:extLst>
              <a:ext uri="{FF2B5EF4-FFF2-40B4-BE49-F238E27FC236}">
                <a16:creationId xmlns:a16="http://schemas.microsoft.com/office/drawing/2014/main" id="{555DDA7C-C04A-408B-AEB3-6203F0E86C5E}"/>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455058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コンテンツ プレースホルダー 2">
            <a:extLst>
              <a:ext uri="{FF2B5EF4-FFF2-40B4-BE49-F238E27FC236}">
                <a16:creationId xmlns:a16="http://schemas.microsoft.com/office/drawing/2014/main" id="{08B6EE72-E8DD-4619-B463-7C8B8E12030D}"/>
              </a:ext>
            </a:extLst>
          </p:cNvPr>
          <p:cNvSpPr>
            <a:spLocks noGrp="1"/>
          </p:cNvSpPr>
          <p:nvPr>
            <p:ph idx="1"/>
          </p:nvPr>
        </p:nvSpPr>
        <p:spPr>
          <a:xfrm>
            <a:off x="457200" y="991269"/>
            <a:ext cx="8229600" cy="5246043"/>
          </a:xfrm>
        </p:spPr>
        <p:txBody>
          <a:bodyPr/>
          <a:lstStyle/>
          <a:p>
            <a:pPr marL="0" indent="0">
              <a:buNone/>
            </a:pPr>
            <a:r>
              <a:rPr lang="ja-JP" altLang="en-US" dirty="0"/>
              <a:t>　さらに、</a:t>
            </a:r>
            <a:r>
              <a:rPr kumimoji="1" lang="ja-JP" altLang="en-US" dirty="0"/>
              <a:t>ノードの子自体が右の子ノード（</a:t>
            </a:r>
            <a:r>
              <a:rPr kumimoji="1" lang="en-US" altLang="ja-JP" dirty="0" err="1"/>
              <a:t>grandChild</a:t>
            </a:r>
            <a:r>
              <a:rPr kumimoji="1" lang="ja-JP" altLang="en-US" dirty="0"/>
              <a:t>と呼ぶ）を持っている場合、「右回転」のステップを追加する必要がある。</a:t>
            </a:r>
            <a:endParaRPr kumimoji="1" lang="en-US" altLang="ja-JP" dirty="0"/>
          </a:p>
          <a:p>
            <a:pPr marL="0" indent="0">
              <a:buNone/>
            </a:pPr>
            <a:r>
              <a:rPr lang="ja-JP" altLang="en-US" dirty="0"/>
              <a:t>　つまり、</a:t>
            </a:r>
            <a:r>
              <a:rPr kumimoji="1" lang="en-US" altLang="ja-JP" dirty="0" err="1"/>
              <a:t>grandChild</a:t>
            </a:r>
            <a:r>
              <a:rPr kumimoji="1" lang="ja-JP" altLang="en-US" dirty="0"/>
              <a:t>をノードの左の子ノードにする。（</a:t>
            </a:r>
            <a:r>
              <a:rPr kumimoji="1" lang="en-US" altLang="ja-JP" dirty="0"/>
              <a:t>※</a:t>
            </a:r>
            <a:r>
              <a:rPr kumimoji="1" lang="ja-JP" altLang="en-US" dirty="0"/>
              <a:t>次シート参考は</a:t>
            </a:r>
            <a:r>
              <a:rPr kumimoji="1" lang="en-US" altLang="ja-JP" dirty="0"/>
              <a:t>Java</a:t>
            </a:r>
            <a:r>
              <a:rPr kumimoji="1" lang="ja-JP" altLang="en-US" dirty="0"/>
              <a:t>のコード）</a:t>
            </a:r>
            <a:endParaRPr kumimoji="1" lang="en-US" altLang="ja-JP" dirty="0"/>
          </a:p>
        </p:txBody>
      </p:sp>
      <p:sp>
        <p:nvSpPr>
          <p:cNvPr id="126" name="正方形/長方形 125">
            <a:extLst>
              <a:ext uri="{FF2B5EF4-FFF2-40B4-BE49-F238E27FC236}">
                <a16:creationId xmlns:a16="http://schemas.microsoft.com/office/drawing/2014/main" id="{E61AB73F-0089-4812-A973-0C38FCCA0F3D}"/>
              </a:ext>
            </a:extLst>
          </p:cNvPr>
          <p:cNvSpPr/>
          <p:nvPr/>
        </p:nvSpPr>
        <p:spPr>
          <a:xfrm>
            <a:off x="596965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正方形/長方形 124">
            <a:extLst>
              <a:ext uri="{FF2B5EF4-FFF2-40B4-BE49-F238E27FC236}">
                <a16:creationId xmlns:a16="http://schemas.microsoft.com/office/drawing/2014/main" id="{A1A63478-D679-4AF7-BFA1-44274D672372}"/>
              </a:ext>
            </a:extLst>
          </p:cNvPr>
          <p:cNvSpPr/>
          <p:nvPr/>
        </p:nvSpPr>
        <p:spPr>
          <a:xfrm>
            <a:off x="315436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正方形/長方形 123">
            <a:extLst>
              <a:ext uri="{FF2B5EF4-FFF2-40B4-BE49-F238E27FC236}">
                <a16:creationId xmlns:a16="http://schemas.microsoft.com/office/drawing/2014/main" id="{D4441DEB-814C-458A-ABCE-D9811610A240}"/>
              </a:ext>
            </a:extLst>
          </p:cNvPr>
          <p:cNvSpPr/>
          <p:nvPr/>
        </p:nvSpPr>
        <p:spPr>
          <a:xfrm>
            <a:off x="333938" y="2291707"/>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954B09C2-C8EC-4F47-9D89-EB920857C18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127" name="正方形/長方形 126">
            <a:extLst>
              <a:ext uri="{FF2B5EF4-FFF2-40B4-BE49-F238E27FC236}">
                <a16:creationId xmlns:a16="http://schemas.microsoft.com/office/drawing/2014/main" id="{40F3F851-C76E-42FF-AB86-9F657ED5B0C5}"/>
              </a:ext>
            </a:extLst>
          </p:cNvPr>
          <p:cNvSpPr/>
          <p:nvPr/>
        </p:nvSpPr>
        <p:spPr>
          <a:xfrm>
            <a:off x="516174"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正方形/長方形 127">
            <a:extLst>
              <a:ext uri="{FF2B5EF4-FFF2-40B4-BE49-F238E27FC236}">
                <a16:creationId xmlns:a16="http://schemas.microsoft.com/office/drawing/2014/main" id="{A78C27E3-2A5E-4476-89BF-8B557F60F4FB}"/>
              </a:ext>
            </a:extLst>
          </p:cNvPr>
          <p:cNvSpPr/>
          <p:nvPr/>
        </p:nvSpPr>
        <p:spPr>
          <a:xfrm>
            <a:off x="334377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正方形/長方形 128">
            <a:extLst>
              <a:ext uri="{FF2B5EF4-FFF2-40B4-BE49-F238E27FC236}">
                <a16:creationId xmlns:a16="http://schemas.microsoft.com/office/drawing/2014/main" id="{555DDA7C-C04A-408B-AEB3-6203F0E86C5E}"/>
              </a:ext>
            </a:extLst>
          </p:cNvPr>
          <p:cNvSpPr/>
          <p:nvPr/>
        </p:nvSpPr>
        <p:spPr>
          <a:xfrm>
            <a:off x="617835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9" name="グループ化 48">
            <a:extLst>
              <a:ext uri="{FF2B5EF4-FFF2-40B4-BE49-F238E27FC236}">
                <a16:creationId xmlns:a16="http://schemas.microsoft.com/office/drawing/2014/main" id="{20E37B2F-915E-476C-8C31-EABB176308E0}"/>
              </a:ext>
            </a:extLst>
          </p:cNvPr>
          <p:cNvGrpSpPr/>
          <p:nvPr/>
        </p:nvGrpSpPr>
        <p:grpSpPr>
          <a:xfrm>
            <a:off x="636328" y="3184979"/>
            <a:ext cx="2130619" cy="2696966"/>
            <a:chOff x="691634" y="3933825"/>
            <a:chExt cx="1756291" cy="2369052"/>
          </a:xfrm>
        </p:grpSpPr>
        <p:sp>
          <p:nvSpPr>
            <p:cNvPr id="6" name="楕円 5">
              <a:extLst>
                <a:ext uri="{FF2B5EF4-FFF2-40B4-BE49-F238E27FC236}">
                  <a16:creationId xmlns:a16="http://schemas.microsoft.com/office/drawing/2014/main" id="{0FBFC547-B69B-426C-B09F-7F5028A2F899}"/>
                </a:ext>
              </a:extLst>
            </p:cNvPr>
            <p:cNvSpPr/>
            <p:nvPr/>
          </p:nvSpPr>
          <p:spPr>
            <a:xfrm>
              <a:off x="1638906" y="3933825"/>
              <a:ext cx="431337" cy="437015"/>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楕円 6">
              <a:extLst>
                <a:ext uri="{FF2B5EF4-FFF2-40B4-BE49-F238E27FC236}">
                  <a16:creationId xmlns:a16="http://schemas.microsoft.com/office/drawing/2014/main" id="{7E706742-F51C-40A2-92D1-4EC89C8F4407}"/>
                </a:ext>
              </a:extLst>
            </p:cNvPr>
            <p:cNvSpPr/>
            <p:nvPr/>
          </p:nvSpPr>
          <p:spPr>
            <a:xfrm>
              <a:off x="1299344" y="4565472"/>
              <a:ext cx="431337" cy="437015"/>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楕円 7">
              <a:extLst>
                <a:ext uri="{FF2B5EF4-FFF2-40B4-BE49-F238E27FC236}">
                  <a16:creationId xmlns:a16="http://schemas.microsoft.com/office/drawing/2014/main" id="{BD65B3AC-A821-4E2B-8105-7F2136C1F982}"/>
                </a:ext>
              </a:extLst>
            </p:cNvPr>
            <p:cNvSpPr/>
            <p:nvPr/>
          </p:nvSpPr>
          <p:spPr>
            <a:xfrm>
              <a:off x="2016588" y="4553117"/>
              <a:ext cx="431337" cy="43701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楕円 8">
              <a:extLst>
                <a:ext uri="{FF2B5EF4-FFF2-40B4-BE49-F238E27FC236}">
                  <a16:creationId xmlns:a16="http://schemas.microsoft.com/office/drawing/2014/main" id="{56510DEC-EB67-4DD9-A53A-0D15A4C96E94}"/>
                </a:ext>
              </a:extLst>
            </p:cNvPr>
            <p:cNvSpPr/>
            <p:nvPr/>
          </p:nvSpPr>
          <p:spPr>
            <a:xfrm>
              <a:off x="1008418" y="5197119"/>
              <a:ext cx="431337" cy="43701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F30F8035-CA61-4F14-85E1-F080B5878428}"/>
                </a:ext>
              </a:extLst>
            </p:cNvPr>
            <p:cNvSpPr/>
            <p:nvPr/>
          </p:nvSpPr>
          <p:spPr>
            <a:xfrm>
              <a:off x="691634" y="5865862"/>
              <a:ext cx="431337" cy="437015"/>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CD48EC38-0C8D-4216-A0AC-AAA0EF64434F}"/>
                </a:ext>
              </a:extLst>
            </p:cNvPr>
            <p:cNvCxnSpPr>
              <a:cxnSpLocks/>
              <a:stCxn id="6" idx="3"/>
              <a:endCxn id="7" idx="0"/>
            </p:cNvCxnSpPr>
            <p:nvPr/>
          </p:nvCxnSpPr>
          <p:spPr>
            <a:xfrm flipH="1">
              <a:off x="1515013" y="4306840"/>
              <a:ext cx="187061" cy="2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D7DCDF5-4693-4223-B1C8-CA771B93FCAB}"/>
                </a:ext>
              </a:extLst>
            </p:cNvPr>
            <p:cNvCxnSpPr>
              <a:cxnSpLocks/>
              <a:stCxn id="7" idx="3"/>
              <a:endCxn id="9" idx="0"/>
            </p:cNvCxnSpPr>
            <p:nvPr/>
          </p:nvCxnSpPr>
          <p:spPr>
            <a:xfrm flipH="1">
              <a:off x="1224087" y="4938487"/>
              <a:ext cx="138425" cy="2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EC3A778-3A2F-4732-B7D3-B2AE3A4FFFA8}"/>
                </a:ext>
              </a:extLst>
            </p:cNvPr>
            <p:cNvCxnSpPr>
              <a:cxnSpLocks/>
              <a:stCxn id="9" idx="3"/>
              <a:endCxn id="12" idx="0"/>
            </p:cNvCxnSpPr>
            <p:nvPr/>
          </p:nvCxnSpPr>
          <p:spPr>
            <a:xfrm flipH="1">
              <a:off x="907303" y="5570135"/>
              <a:ext cx="164284" cy="29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EFE6E81-3029-4624-9DB1-E0CFA00B7990}"/>
                </a:ext>
              </a:extLst>
            </p:cNvPr>
            <p:cNvCxnSpPr>
              <a:cxnSpLocks/>
              <a:stCxn id="6" idx="5"/>
              <a:endCxn id="8" idx="0"/>
            </p:cNvCxnSpPr>
            <p:nvPr/>
          </p:nvCxnSpPr>
          <p:spPr>
            <a:xfrm>
              <a:off x="2007075" y="4306840"/>
              <a:ext cx="225182" cy="24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E7FBB424-5F70-420C-A6D8-E26FCF48F580}"/>
                </a:ext>
              </a:extLst>
            </p:cNvPr>
            <p:cNvSpPr txBox="1"/>
            <p:nvPr/>
          </p:nvSpPr>
          <p:spPr>
            <a:xfrm>
              <a:off x="1596288" y="4317514"/>
              <a:ext cx="428314" cy="230584"/>
            </a:xfrm>
            <a:prstGeom prst="rect">
              <a:avLst/>
            </a:prstGeom>
            <a:noFill/>
          </p:spPr>
          <p:txBody>
            <a:bodyPr wrap="none" rtlCol="0">
              <a:spAutoFit/>
            </a:bodyPr>
            <a:lstStyle/>
            <a:p>
              <a:r>
                <a:rPr kumimoji="1" lang="en-US" altLang="ja-JP" sz="1200" dirty="0"/>
                <a:t>node</a:t>
              </a:r>
              <a:endParaRPr kumimoji="1" lang="ja-JP" altLang="en-US" dirty="0"/>
            </a:p>
          </p:txBody>
        </p:sp>
        <p:sp>
          <p:nvSpPr>
            <p:cNvPr id="55" name="テキスト ボックス 54">
              <a:extLst>
                <a:ext uri="{FF2B5EF4-FFF2-40B4-BE49-F238E27FC236}">
                  <a16:creationId xmlns:a16="http://schemas.microsoft.com/office/drawing/2014/main" id="{30745151-753E-405C-96BA-4AAF13AE3EF1}"/>
                </a:ext>
              </a:extLst>
            </p:cNvPr>
            <p:cNvSpPr txBox="1"/>
            <p:nvPr/>
          </p:nvSpPr>
          <p:spPr>
            <a:xfrm>
              <a:off x="1268276" y="4942205"/>
              <a:ext cx="407369" cy="230584"/>
            </a:xfrm>
            <a:prstGeom prst="rect">
              <a:avLst/>
            </a:prstGeom>
            <a:noFill/>
          </p:spPr>
          <p:txBody>
            <a:bodyPr wrap="none" rtlCol="0">
              <a:spAutoFit/>
            </a:bodyPr>
            <a:lstStyle/>
            <a:p>
              <a:r>
                <a:rPr kumimoji="1" lang="en-US" altLang="ja-JP" sz="1200" dirty="0"/>
                <a:t>child</a:t>
              </a:r>
              <a:endParaRPr kumimoji="1" lang="ja-JP" altLang="en-US" dirty="0"/>
            </a:p>
          </p:txBody>
        </p:sp>
        <p:sp>
          <p:nvSpPr>
            <p:cNvPr id="51" name="楕円 50">
              <a:extLst>
                <a:ext uri="{FF2B5EF4-FFF2-40B4-BE49-F238E27FC236}">
                  <a16:creationId xmlns:a16="http://schemas.microsoft.com/office/drawing/2014/main" id="{4764CEEA-894C-4056-AF91-667297302214}"/>
                </a:ext>
              </a:extLst>
            </p:cNvPr>
            <p:cNvSpPr/>
            <p:nvPr/>
          </p:nvSpPr>
          <p:spPr>
            <a:xfrm>
              <a:off x="1675645" y="5199329"/>
              <a:ext cx="431337" cy="437015"/>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2" name="直線矢印コネクタ 51">
              <a:extLst>
                <a:ext uri="{FF2B5EF4-FFF2-40B4-BE49-F238E27FC236}">
                  <a16:creationId xmlns:a16="http://schemas.microsoft.com/office/drawing/2014/main" id="{5B5745FC-FD63-420C-90CC-AC496B37E097}"/>
                </a:ext>
              </a:extLst>
            </p:cNvPr>
            <p:cNvCxnSpPr>
              <a:cxnSpLocks/>
              <a:stCxn id="7" idx="5"/>
              <a:endCxn id="51" idx="0"/>
            </p:cNvCxnSpPr>
            <p:nvPr/>
          </p:nvCxnSpPr>
          <p:spPr>
            <a:xfrm>
              <a:off x="1667513" y="4938488"/>
              <a:ext cx="223801" cy="26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0AF3B7B9-AE1E-4990-B230-0B104CACE685}"/>
                </a:ext>
              </a:extLst>
            </p:cNvPr>
            <p:cNvSpPr txBox="1"/>
            <p:nvPr/>
          </p:nvSpPr>
          <p:spPr>
            <a:xfrm>
              <a:off x="1429487" y="5620222"/>
              <a:ext cx="923651" cy="276999"/>
            </a:xfrm>
            <a:prstGeom prst="rect">
              <a:avLst/>
            </a:prstGeom>
            <a:noFill/>
          </p:spPr>
          <p:txBody>
            <a:bodyPr wrap="none" rtlCol="0">
              <a:spAutoFit/>
            </a:bodyPr>
            <a:lstStyle/>
            <a:p>
              <a:r>
                <a:rPr kumimoji="1" lang="en-US" altLang="ja-JP" sz="1200" dirty="0" err="1"/>
                <a:t>grandChild</a:t>
              </a:r>
              <a:endParaRPr kumimoji="1" lang="ja-JP" altLang="en-US" dirty="0"/>
            </a:p>
          </p:txBody>
        </p:sp>
      </p:grpSp>
      <p:sp>
        <p:nvSpPr>
          <p:cNvPr id="58" name="楕円 57">
            <a:extLst>
              <a:ext uri="{FF2B5EF4-FFF2-40B4-BE49-F238E27FC236}">
                <a16:creationId xmlns:a16="http://schemas.microsoft.com/office/drawing/2014/main" id="{90F4A7AB-A078-4BFE-80CF-47D4862A9071}"/>
              </a:ext>
            </a:extLst>
          </p:cNvPr>
          <p:cNvSpPr/>
          <p:nvPr/>
        </p:nvSpPr>
        <p:spPr>
          <a:xfrm>
            <a:off x="4758896" y="3036564"/>
            <a:ext cx="512762" cy="496131"/>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楕円 58">
            <a:extLst>
              <a:ext uri="{FF2B5EF4-FFF2-40B4-BE49-F238E27FC236}">
                <a16:creationId xmlns:a16="http://schemas.microsoft.com/office/drawing/2014/main" id="{13F6E215-FEDE-4053-8D52-A8CFA732421A}"/>
              </a:ext>
            </a:extLst>
          </p:cNvPr>
          <p:cNvSpPr/>
          <p:nvPr/>
        </p:nvSpPr>
        <p:spPr>
          <a:xfrm>
            <a:off x="4227445" y="3873691"/>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楕円 59">
            <a:extLst>
              <a:ext uri="{FF2B5EF4-FFF2-40B4-BE49-F238E27FC236}">
                <a16:creationId xmlns:a16="http://schemas.microsoft.com/office/drawing/2014/main" id="{505249D9-95B0-4A7D-9CFC-8B37B3F89967}"/>
              </a:ext>
            </a:extLst>
          </p:cNvPr>
          <p:cNvSpPr/>
          <p:nvPr/>
        </p:nvSpPr>
        <p:spPr>
          <a:xfrm>
            <a:off x="5218382" y="3868087"/>
            <a:ext cx="512762" cy="496131"/>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楕円 60">
            <a:extLst>
              <a:ext uri="{FF2B5EF4-FFF2-40B4-BE49-F238E27FC236}">
                <a16:creationId xmlns:a16="http://schemas.microsoft.com/office/drawing/2014/main" id="{D7377F00-04D2-4474-9932-DEE8887D9DBA}"/>
              </a:ext>
            </a:extLst>
          </p:cNvPr>
          <p:cNvSpPr/>
          <p:nvPr/>
        </p:nvSpPr>
        <p:spPr>
          <a:xfrm>
            <a:off x="3821093" y="4769760"/>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2" name="楕円 61">
            <a:extLst>
              <a:ext uri="{FF2B5EF4-FFF2-40B4-BE49-F238E27FC236}">
                <a16:creationId xmlns:a16="http://schemas.microsoft.com/office/drawing/2014/main" id="{4B30ACAF-417A-454C-8AE1-D8B5E61CEF46}"/>
              </a:ext>
            </a:extLst>
          </p:cNvPr>
          <p:cNvSpPr/>
          <p:nvPr/>
        </p:nvSpPr>
        <p:spPr>
          <a:xfrm>
            <a:off x="3444509" y="5528965"/>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3" name="直線矢印コネクタ 62">
            <a:extLst>
              <a:ext uri="{FF2B5EF4-FFF2-40B4-BE49-F238E27FC236}">
                <a16:creationId xmlns:a16="http://schemas.microsoft.com/office/drawing/2014/main" id="{6D3D6852-E8BA-4EFA-899B-014A95B48EDA}"/>
              </a:ext>
            </a:extLst>
          </p:cNvPr>
          <p:cNvCxnSpPr>
            <a:cxnSpLocks/>
            <a:stCxn id="58" idx="3"/>
            <a:endCxn id="59" idx="0"/>
          </p:cNvCxnSpPr>
          <p:nvPr/>
        </p:nvCxnSpPr>
        <p:spPr>
          <a:xfrm flipH="1">
            <a:off x="4483826" y="3460038"/>
            <a:ext cx="350162" cy="41365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直線矢印コネクタ 63">
            <a:extLst>
              <a:ext uri="{FF2B5EF4-FFF2-40B4-BE49-F238E27FC236}">
                <a16:creationId xmlns:a16="http://schemas.microsoft.com/office/drawing/2014/main" id="{E584324A-8027-4770-8935-559976D286ED}"/>
              </a:ext>
            </a:extLst>
          </p:cNvPr>
          <p:cNvCxnSpPr>
            <a:cxnSpLocks/>
            <a:stCxn id="59" idx="3"/>
            <a:endCxn id="61" idx="0"/>
          </p:cNvCxnSpPr>
          <p:nvPr/>
        </p:nvCxnSpPr>
        <p:spPr>
          <a:xfrm flipH="1">
            <a:off x="4077474" y="4297165"/>
            <a:ext cx="225063" cy="47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3E991627-5EB6-4620-8B37-F05DA0B36888}"/>
              </a:ext>
            </a:extLst>
          </p:cNvPr>
          <p:cNvCxnSpPr>
            <a:cxnSpLocks/>
            <a:stCxn id="61" idx="3"/>
            <a:endCxn id="62" idx="0"/>
          </p:cNvCxnSpPr>
          <p:nvPr/>
        </p:nvCxnSpPr>
        <p:spPr>
          <a:xfrm flipH="1">
            <a:off x="3700890" y="5193235"/>
            <a:ext cx="195296" cy="33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8C04BF6A-B7E7-4D41-B146-0A50704D52B5}"/>
              </a:ext>
            </a:extLst>
          </p:cNvPr>
          <p:cNvCxnSpPr>
            <a:cxnSpLocks/>
            <a:stCxn id="58" idx="5"/>
            <a:endCxn id="60" idx="0"/>
          </p:cNvCxnSpPr>
          <p:nvPr/>
        </p:nvCxnSpPr>
        <p:spPr>
          <a:xfrm>
            <a:off x="5196566" y="3460038"/>
            <a:ext cx="278197" cy="408049"/>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9" name="楕円 68">
            <a:extLst>
              <a:ext uri="{FF2B5EF4-FFF2-40B4-BE49-F238E27FC236}">
                <a16:creationId xmlns:a16="http://schemas.microsoft.com/office/drawing/2014/main" id="{684A890D-02D9-4ADD-8EB1-261F01F4D3B9}"/>
              </a:ext>
            </a:extLst>
          </p:cNvPr>
          <p:cNvSpPr/>
          <p:nvPr/>
        </p:nvSpPr>
        <p:spPr>
          <a:xfrm>
            <a:off x="4614275" y="4772269"/>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9" name="直線矢印コネクタ 78">
            <a:extLst>
              <a:ext uri="{FF2B5EF4-FFF2-40B4-BE49-F238E27FC236}">
                <a16:creationId xmlns:a16="http://schemas.microsoft.com/office/drawing/2014/main" id="{C31FBFE9-ADF7-4E12-8744-B391F037405A}"/>
              </a:ext>
            </a:extLst>
          </p:cNvPr>
          <p:cNvCxnSpPr>
            <a:cxnSpLocks/>
            <a:stCxn id="59" idx="5"/>
            <a:endCxn id="69" idx="0"/>
          </p:cNvCxnSpPr>
          <p:nvPr/>
        </p:nvCxnSpPr>
        <p:spPr>
          <a:xfrm>
            <a:off x="4665115" y="4297165"/>
            <a:ext cx="205541" cy="475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楕円 83">
            <a:extLst>
              <a:ext uri="{FF2B5EF4-FFF2-40B4-BE49-F238E27FC236}">
                <a16:creationId xmlns:a16="http://schemas.microsoft.com/office/drawing/2014/main" id="{6965C59A-F164-4864-9F0C-465874E8A98C}"/>
              </a:ext>
            </a:extLst>
          </p:cNvPr>
          <p:cNvSpPr/>
          <p:nvPr/>
        </p:nvSpPr>
        <p:spPr>
          <a:xfrm>
            <a:off x="4261759" y="5528669"/>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5" name="直線矢印コネクタ 84">
            <a:extLst>
              <a:ext uri="{FF2B5EF4-FFF2-40B4-BE49-F238E27FC236}">
                <a16:creationId xmlns:a16="http://schemas.microsoft.com/office/drawing/2014/main" id="{DB6C29E2-B8D3-47AA-8245-18E2C00632ED}"/>
              </a:ext>
            </a:extLst>
          </p:cNvPr>
          <p:cNvCxnSpPr>
            <a:cxnSpLocks/>
            <a:stCxn id="69" idx="3"/>
            <a:endCxn id="84" idx="0"/>
          </p:cNvCxnSpPr>
          <p:nvPr/>
        </p:nvCxnSpPr>
        <p:spPr>
          <a:xfrm flipH="1">
            <a:off x="4518141" y="5195743"/>
            <a:ext cx="17122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楕円 88">
            <a:extLst>
              <a:ext uri="{FF2B5EF4-FFF2-40B4-BE49-F238E27FC236}">
                <a16:creationId xmlns:a16="http://schemas.microsoft.com/office/drawing/2014/main" id="{01611379-2546-4A2D-9235-1B9B71AD56A6}"/>
              </a:ext>
            </a:extLst>
          </p:cNvPr>
          <p:cNvSpPr/>
          <p:nvPr/>
        </p:nvSpPr>
        <p:spPr>
          <a:xfrm>
            <a:off x="5019578" y="5528669"/>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90" name="直線矢印コネクタ 89">
            <a:extLst>
              <a:ext uri="{FF2B5EF4-FFF2-40B4-BE49-F238E27FC236}">
                <a16:creationId xmlns:a16="http://schemas.microsoft.com/office/drawing/2014/main" id="{6DB56372-6EAC-4F8D-90BC-76E07DB06A59}"/>
              </a:ext>
            </a:extLst>
          </p:cNvPr>
          <p:cNvCxnSpPr>
            <a:cxnSpLocks/>
            <a:stCxn id="69" idx="5"/>
            <a:endCxn id="89" idx="0"/>
          </p:cNvCxnSpPr>
          <p:nvPr/>
        </p:nvCxnSpPr>
        <p:spPr>
          <a:xfrm>
            <a:off x="5051944" y="5195743"/>
            <a:ext cx="22401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D957595D-6E55-490B-BFCA-5A3A26774166}"/>
              </a:ext>
            </a:extLst>
          </p:cNvPr>
          <p:cNvCxnSpPr>
            <a:cxnSpLocks/>
          </p:cNvCxnSpPr>
          <p:nvPr/>
        </p:nvCxnSpPr>
        <p:spPr>
          <a:xfrm>
            <a:off x="4737231" y="3657672"/>
            <a:ext cx="43331" cy="801866"/>
          </a:xfrm>
          <a:prstGeom prst="curvedConnector3">
            <a:avLst>
              <a:gd name="adj1" fmla="val 693513"/>
            </a:avLst>
          </a:prstGeom>
          <a:ln w="19050">
            <a:tailEnd type="triangle" w="lg" len="med"/>
          </a:ln>
        </p:spPr>
        <p:style>
          <a:lnRef idx="1">
            <a:schemeClr val="accent6"/>
          </a:lnRef>
          <a:fillRef idx="0">
            <a:schemeClr val="accent6"/>
          </a:fillRef>
          <a:effectRef idx="0">
            <a:schemeClr val="accent6"/>
          </a:effectRef>
          <a:fontRef idx="minor">
            <a:schemeClr val="tx1"/>
          </a:fontRef>
        </p:style>
      </p:cxnSp>
      <p:sp>
        <p:nvSpPr>
          <p:cNvPr id="113" name="楕円 112">
            <a:extLst>
              <a:ext uri="{FF2B5EF4-FFF2-40B4-BE49-F238E27FC236}">
                <a16:creationId xmlns:a16="http://schemas.microsoft.com/office/drawing/2014/main" id="{B77D3C66-6BBC-4C08-A2A0-2D04F303BB99}"/>
              </a:ext>
            </a:extLst>
          </p:cNvPr>
          <p:cNvSpPr/>
          <p:nvPr/>
        </p:nvSpPr>
        <p:spPr>
          <a:xfrm>
            <a:off x="7178873" y="3610913"/>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楕円 113">
            <a:extLst>
              <a:ext uri="{FF2B5EF4-FFF2-40B4-BE49-F238E27FC236}">
                <a16:creationId xmlns:a16="http://schemas.microsoft.com/office/drawing/2014/main" id="{C531DB05-4893-4DD9-A0E8-0C88FB9081E7}"/>
              </a:ext>
            </a:extLst>
          </p:cNvPr>
          <p:cNvSpPr/>
          <p:nvPr/>
        </p:nvSpPr>
        <p:spPr>
          <a:xfrm>
            <a:off x="6772521" y="4506982"/>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楕円 114">
            <a:extLst>
              <a:ext uri="{FF2B5EF4-FFF2-40B4-BE49-F238E27FC236}">
                <a16:creationId xmlns:a16="http://schemas.microsoft.com/office/drawing/2014/main" id="{E0F1E2FE-A545-4561-8DB9-169730B86F57}"/>
              </a:ext>
            </a:extLst>
          </p:cNvPr>
          <p:cNvSpPr/>
          <p:nvPr/>
        </p:nvSpPr>
        <p:spPr>
          <a:xfrm>
            <a:off x="6395937" y="5266187"/>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0C547631-DA12-4C8C-BEE2-CE889F03B242}"/>
              </a:ext>
            </a:extLst>
          </p:cNvPr>
          <p:cNvCxnSpPr>
            <a:cxnSpLocks/>
            <a:stCxn id="113" idx="3"/>
            <a:endCxn id="114" idx="0"/>
          </p:cNvCxnSpPr>
          <p:nvPr/>
        </p:nvCxnSpPr>
        <p:spPr>
          <a:xfrm flipH="1">
            <a:off x="7028902" y="4034387"/>
            <a:ext cx="225063" cy="472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82FEEE9C-E366-4D5F-AB49-049CE4F9CF4F}"/>
              </a:ext>
            </a:extLst>
          </p:cNvPr>
          <p:cNvCxnSpPr>
            <a:cxnSpLocks/>
            <a:stCxn id="114" idx="3"/>
            <a:endCxn id="115" idx="0"/>
          </p:cNvCxnSpPr>
          <p:nvPr/>
        </p:nvCxnSpPr>
        <p:spPr>
          <a:xfrm flipH="1">
            <a:off x="6652318" y="4930457"/>
            <a:ext cx="195296" cy="33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楕円 117">
            <a:extLst>
              <a:ext uri="{FF2B5EF4-FFF2-40B4-BE49-F238E27FC236}">
                <a16:creationId xmlns:a16="http://schemas.microsoft.com/office/drawing/2014/main" id="{EC3EF01C-4A20-4850-9CCD-76B8C72C9739}"/>
              </a:ext>
            </a:extLst>
          </p:cNvPr>
          <p:cNvSpPr/>
          <p:nvPr/>
        </p:nvSpPr>
        <p:spPr>
          <a:xfrm>
            <a:off x="7565703" y="4509491"/>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9" name="直線矢印コネクタ 118">
            <a:extLst>
              <a:ext uri="{FF2B5EF4-FFF2-40B4-BE49-F238E27FC236}">
                <a16:creationId xmlns:a16="http://schemas.microsoft.com/office/drawing/2014/main" id="{3380553B-D9CD-477D-946F-EDFDB88BB822}"/>
              </a:ext>
            </a:extLst>
          </p:cNvPr>
          <p:cNvCxnSpPr>
            <a:cxnSpLocks/>
            <a:stCxn id="113" idx="5"/>
            <a:endCxn id="118" idx="0"/>
          </p:cNvCxnSpPr>
          <p:nvPr/>
        </p:nvCxnSpPr>
        <p:spPr>
          <a:xfrm>
            <a:off x="7616543" y="4034387"/>
            <a:ext cx="205541" cy="475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楕円 119">
            <a:extLst>
              <a:ext uri="{FF2B5EF4-FFF2-40B4-BE49-F238E27FC236}">
                <a16:creationId xmlns:a16="http://schemas.microsoft.com/office/drawing/2014/main" id="{708949AF-EC9C-448C-B15E-A3558279A30E}"/>
              </a:ext>
            </a:extLst>
          </p:cNvPr>
          <p:cNvSpPr/>
          <p:nvPr/>
        </p:nvSpPr>
        <p:spPr>
          <a:xfrm>
            <a:off x="7213187" y="5265891"/>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1" name="直線矢印コネクタ 120">
            <a:extLst>
              <a:ext uri="{FF2B5EF4-FFF2-40B4-BE49-F238E27FC236}">
                <a16:creationId xmlns:a16="http://schemas.microsoft.com/office/drawing/2014/main" id="{3A98D45F-FA7C-448B-BAC5-E57D718F7447}"/>
              </a:ext>
            </a:extLst>
          </p:cNvPr>
          <p:cNvCxnSpPr>
            <a:cxnSpLocks/>
            <a:stCxn id="118" idx="3"/>
            <a:endCxn id="120" idx="0"/>
          </p:cNvCxnSpPr>
          <p:nvPr/>
        </p:nvCxnSpPr>
        <p:spPr>
          <a:xfrm flipH="1">
            <a:off x="7469569" y="4932965"/>
            <a:ext cx="17122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E8BC58CE-7A0D-4276-B187-E5762C0B03DF}"/>
              </a:ext>
            </a:extLst>
          </p:cNvPr>
          <p:cNvSpPr/>
          <p:nvPr/>
        </p:nvSpPr>
        <p:spPr>
          <a:xfrm>
            <a:off x="7971006" y="5265891"/>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1" name="直線矢印コネクタ 130">
            <a:extLst>
              <a:ext uri="{FF2B5EF4-FFF2-40B4-BE49-F238E27FC236}">
                <a16:creationId xmlns:a16="http://schemas.microsoft.com/office/drawing/2014/main" id="{C1E74EEA-F0CE-443D-9C28-2136E9822A94}"/>
              </a:ext>
            </a:extLst>
          </p:cNvPr>
          <p:cNvCxnSpPr>
            <a:cxnSpLocks/>
            <a:stCxn id="118" idx="5"/>
            <a:endCxn id="123" idx="0"/>
          </p:cNvCxnSpPr>
          <p:nvPr/>
        </p:nvCxnSpPr>
        <p:spPr>
          <a:xfrm>
            <a:off x="8003372" y="4932965"/>
            <a:ext cx="224016" cy="3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7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6F50F-2EB3-401E-AC5D-ECB579B3ACD3}"/>
              </a:ext>
            </a:extLst>
          </p:cNvPr>
          <p:cNvSpPr>
            <a:spLocks noGrp="1"/>
          </p:cNvSpPr>
          <p:nvPr>
            <p:ph type="title"/>
          </p:nvPr>
        </p:nvSpPr>
        <p:spPr/>
        <p:txBody>
          <a:bodyPr/>
          <a:lstStyle/>
          <a:p>
            <a:r>
              <a:rPr lang="ja-JP" altLang="en-US" dirty="0"/>
              <a:t>１．</a:t>
            </a:r>
            <a:r>
              <a:rPr kumimoji="1" lang="ja-JP" altLang="en-US" dirty="0"/>
              <a:t>配列とリスト</a:t>
            </a:r>
            <a:r>
              <a:rPr lang="en-US" altLang="ja-JP" dirty="0"/>
              <a:t> - Array</a:t>
            </a:r>
            <a:endParaRPr kumimoji="1" lang="ja-JP" altLang="en-US" dirty="0"/>
          </a:p>
        </p:txBody>
      </p:sp>
      <p:sp>
        <p:nvSpPr>
          <p:cNvPr id="3" name="コンテンツ プレースホルダー 2">
            <a:extLst>
              <a:ext uri="{FF2B5EF4-FFF2-40B4-BE49-F238E27FC236}">
                <a16:creationId xmlns:a16="http://schemas.microsoft.com/office/drawing/2014/main" id="{D573F3D5-0170-4FEF-B650-F3844F84E745}"/>
              </a:ext>
            </a:extLst>
          </p:cNvPr>
          <p:cNvSpPr>
            <a:spLocks noGrp="1"/>
          </p:cNvSpPr>
          <p:nvPr>
            <p:ph idx="1"/>
          </p:nvPr>
        </p:nvSpPr>
        <p:spPr/>
        <p:txBody>
          <a:bodyPr>
            <a:normAutofit/>
          </a:bodyPr>
          <a:lstStyle/>
          <a:p>
            <a:r>
              <a:rPr kumimoji="1" lang="ja-JP" altLang="en-US" sz="2000" dirty="0"/>
              <a:t>配列トラバーサル</a:t>
            </a:r>
            <a:endParaRPr lang="en-US" altLang="ja-JP" sz="2000" dirty="0"/>
          </a:p>
          <a:p>
            <a:pPr marL="0" indent="0">
              <a:buNone/>
            </a:pPr>
            <a:r>
              <a:rPr kumimoji="1" lang="ja-JP" altLang="en-US" dirty="0"/>
              <a:t>　配列を反復してアクセスすることで格納されたすべての値の走査（トラバース）を行う。</a:t>
            </a:r>
            <a:endParaRPr kumimoji="1" lang="en-US" altLang="ja-JP" dirty="0"/>
          </a:p>
          <a:p>
            <a:pPr marL="0" indent="0">
              <a:buNone/>
            </a:pPr>
            <a:r>
              <a:rPr lang="ja-JP" altLang="en-US" b="0" i="0" dirty="0">
                <a:solidFill>
                  <a:srgbClr val="1D1D20"/>
                </a:solidFill>
                <a:effectLst/>
                <a:latin typeface="-apple-system"/>
              </a:rPr>
              <a:t>　ここでは、一般的に使用される </a:t>
            </a:r>
            <a:r>
              <a:rPr lang="en-US" altLang="ja-JP" b="0" i="0" dirty="0">
                <a:solidFill>
                  <a:srgbClr val="1D1D20"/>
                </a:solidFill>
                <a:effectLst/>
                <a:latin typeface="-apple-system"/>
              </a:rPr>
              <a:t>2 </a:t>
            </a:r>
            <a:r>
              <a:rPr lang="ja-JP" altLang="en-US" b="0" i="0" dirty="0">
                <a:solidFill>
                  <a:srgbClr val="1D1D20"/>
                </a:solidFill>
                <a:effectLst/>
                <a:latin typeface="-apple-system"/>
              </a:rPr>
              <a:t>つのトラバース方法について説明する。</a:t>
            </a:r>
            <a:endParaRPr kumimoji="1" lang="en-US" altLang="ja-JP" dirty="0"/>
          </a:p>
          <a:p>
            <a:pPr marL="457200" indent="-457200">
              <a:buFont typeface="+mj-ea"/>
              <a:buAutoNum type="circleNumDbPlain"/>
            </a:pPr>
            <a:r>
              <a:rPr kumimoji="1" lang="en-US" altLang="ja-JP" sz="2000" dirty="0"/>
              <a:t>for</a:t>
            </a:r>
            <a:r>
              <a:rPr kumimoji="1" lang="ja-JP" altLang="en-US" sz="2000" dirty="0"/>
              <a:t>構文</a:t>
            </a:r>
            <a:endParaRPr kumimoji="1" lang="en-US" altLang="ja-JP" sz="2000" dirty="0"/>
          </a:p>
          <a:p>
            <a:pPr marL="457200" indent="-457200">
              <a:buFont typeface="+mj-ea"/>
              <a:buAutoNum type="circleNumDbPlain"/>
            </a:pPr>
            <a:endParaRPr lang="en-US" altLang="ja-JP" sz="2000" dirty="0"/>
          </a:p>
          <a:p>
            <a:pPr marL="457200" indent="-457200">
              <a:buFont typeface="+mj-ea"/>
              <a:buAutoNum type="circleNumDbPlain"/>
            </a:pPr>
            <a:endParaRPr kumimoji="1"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457200" indent="-457200">
              <a:buFont typeface="+mj-ea"/>
              <a:buAutoNum type="circleNumDbPlain"/>
            </a:pPr>
            <a:r>
              <a:rPr kumimoji="1" lang="en-US" altLang="ja-JP" sz="2000" dirty="0"/>
              <a:t>for-of</a:t>
            </a:r>
            <a:r>
              <a:rPr kumimoji="1" lang="ja-JP" altLang="en-US" sz="2000" dirty="0"/>
              <a:t>構文</a:t>
            </a:r>
          </a:p>
          <a:p>
            <a:endParaRPr kumimoji="1" lang="en-US" altLang="ja-JP" sz="2000" dirty="0"/>
          </a:p>
          <a:p>
            <a:endParaRPr lang="en-US" altLang="ja-JP" sz="2000" dirty="0"/>
          </a:p>
          <a:p>
            <a:endParaRPr lang="en-US" altLang="ja-JP" sz="2000" dirty="0"/>
          </a:p>
          <a:p>
            <a:pPr marL="0" indent="0">
              <a:buNone/>
            </a:pPr>
            <a:endParaRPr lang="en-US" altLang="ja-JP" sz="2000" dirty="0"/>
          </a:p>
        </p:txBody>
      </p:sp>
      <p:sp>
        <p:nvSpPr>
          <p:cNvPr id="4" name="正方形/長方形 3">
            <a:extLst>
              <a:ext uri="{FF2B5EF4-FFF2-40B4-BE49-F238E27FC236}">
                <a16:creationId xmlns:a16="http://schemas.microsoft.com/office/drawing/2014/main" id="{FFD4C8FF-C76B-4543-9AA3-AC8FF7E0786F}"/>
              </a:ext>
            </a:extLst>
          </p:cNvPr>
          <p:cNvSpPr/>
          <p:nvPr/>
        </p:nvSpPr>
        <p:spPr>
          <a:xfrm>
            <a:off x="736845" y="2432481"/>
            <a:ext cx="7679185" cy="176665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traverse(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let count = 0;</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配列をインデックスで反復処理する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0;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nums.length</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id="{8EF17A23-AB39-4F2E-B5A4-DCE328051FC6}"/>
              </a:ext>
            </a:extLst>
          </p:cNvPr>
          <p:cNvSpPr/>
          <p:nvPr/>
        </p:nvSpPr>
        <p:spPr>
          <a:xfrm>
            <a:off x="732407" y="4645561"/>
            <a:ext cx="7679185" cy="159175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function traverse(</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配列を直接反復処理する</a:t>
            </a:r>
          </a:p>
          <a:p>
            <a:pPr lvl="1"/>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(let num of </a:t>
            </a:r>
            <a:r>
              <a:rPr kumimoji="1"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nums</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count += 1;</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493510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4208B3-DEA7-47CE-940E-DC443A6AFD51}"/>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5D93F059-7D38-493E-9303-D7DEE2425B7E}"/>
              </a:ext>
            </a:extLst>
          </p:cNvPr>
          <p:cNvSpPr/>
          <p:nvPr/>
        </p:nvSpPr>
        <p:spPr>
          <a:xfrm>
            <a:off x="691800" y="1495425"/>
            <a:ext cx="7760400" cy="414337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右旋回操作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child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を原点として、ノードを右に回転</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回転したサブツリーの根ノードを返却</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339796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D706A-0170-4EEF-AD81-14DF4BF94314}"/>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A7B51901-8CC6-4486-BC24-3BF36C6AB83E}"/>
              </a:ext>
            </a:extLst>
          </p:cNvPr>
          <p:cNvSpPr>
            <a:spLocks noGrp="1"/>
          </p:cNvSpPr>
          <p:nvPr>
            <p:ph idx="1"/>
          </p:nvPr>
        </p:nvSpPr>
        <p:spPr/>
        <p:txBody>
          <a:bodyPr/>
          <a:lstStyle/>
          <a:p>
            <a:pPr>
              <a:buFont typeface="+mj-ea"/>
              <a:buAutoNum type="circleNumDbPlain" startAt="2"/>
            </a:pPr>
            <a:r>
              <a:rPr kumimoji="1" lang="ja-JP" altLang="en-US" dirty="0"/>
              <a:t>ケース２：左旋回</a:t>
            </a:r>
            <a:endParaRPr kumimoji="1" lang="en-US" altLang="ja-JP" dirty="0"/>
          </a:p>
          <a:p>
            <a:pPr marL="0" indent="0">
              <a:buNone/>
            </a:pPr>
            <a:r>
              <a:rPr lang="ja-JP" altLang="en-US" dirty="0"/>
              <a:t>　ケース１：右旋回と同様に、不均衡</a:t>
            </a:r>
            <a:r>
              <a:rPr lang="ja-JP" altLang="en-US" b="0" i="0" dirty="0">
                <a:solidFill>
                  <a:srgbClr val="1D1D20"/>
                </a:solidFill>
                <a:effectLst/>
                <a:latin typeface="-apple-system"/>
              </a:rPr>
              <a:t>な二分木の「ミラー」を取る場合は、「左回転」操作が必要となる。</a:t>
            </a:r>
            <a:endParaRPr kumimoji="1" lang="ja-JP" altLang="en-US" dirty="0"/>
          </a:p>
        </p:txBody>
      </p:sp>
      <p:sp>
        <p:nvSpPr>
          <p:cNvPr id="4" name="正方形/長方形 3">
            <a:extLst>
              <a:ext uri="{FF2B5EF4-FFF2-40B4-BE49-F238E27FC236}">
                <a16:creationId xmlns:a16="http://schemas.microsoft.com/office/drawing/2014/main" id="{258E9051-EF23-422F-88FE-702B9C3B33F2}"/>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C96DCF18-2002-4B90-9D10-4DF0C9F06D71}"/>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1304C6B9-2CF3-42D1-B2D4-EB5416A568D6}"/>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8" name="グループ化 137">
            <a:extLst>
              <a:ext uri="{FF2B5EF4-FFF2-40B4-BE49-F238E27FC236}">
                <a16:creationId xmlns:a16="http://schemas.microsoft.com/office/drawing/2014/main" id="{B18EF867-D9EF-4F4D-AF1B-51D2BFB92667}"/>
              </a:ext>
            </a:extLst>
          </p:cNvPr>
          <p:cNvGrpSpPr/>
          <p:nvPr/>
        </p:nvGrpSpPr>
        <p:grpSpPr>
          <a:xfrm>
            <a:off x="661052" y="3420274"/>
            <a:ext cx="7764479" cy="2953989"/>
            <a:chOff x="661052" y="3420274"/>
            <a:chExt cx="7764479" cy="2953989"/>
          </a:xfrm>
        </p:grpSpPr>
        <p:grpSp>
          <p:nvGrpSpPr>
            <p:cNvPr id="135" name="グループ化 134">
              <a:extLst>
                <a:ext uri="{FF2B5EF4-FFF2-40B4-BE49-F238E27FC236}">
                  <a16:creationId xmlns:a16="http://schemas.microsoft.com/office/drawing/2014/main" id="{DF875DBB-B8FE-4F68-96D1-792B67F4239D}"/>
                </a:ext>
              </a:extLst>
            </p:cNvPr>
            <p:cNvGrpSpPr/>
            <p:nvPr/>
          </p:nvGrpSpPr>
          <p:grpSpPr>
            <a:xfrm>
              <a:off x="661052" y="3468494"/>
              <a:ext cx="2190840" cy="2905769"/>
              <a:chOff x="661052" y="3468494"/>
              <a:chExt cx="2190840" cy="2905769"/>
            </a:xfrm>
          </p:grpSpPr>
          <p:sp>
            <p:nvSpPr>
              <p:cNvPr id="11" name="楕円 10">
                <a:extLst>
                  <a:ext uri="{FF2B5EF4-FFF2-40B4-BE49-F238E27FC236}">
                    <a16:creationId xmlns:a16="http://schemas.microsoft.com/office/drawing/2014/main" id="{CA15FE06-E15E-4E0D-BB17-433A094DFA9B}"/>
                  </a:ext>
                </a:extLst>
              </p:cNvPr>
              <p:cNvSpPr/>
              <p:nvPr/>
            </p:nvSpPr>
            <p:spPr>
              <a:xfrm>
                <a:off x="1043648" y="346849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C6818D5C-E6F6-4E0B-8EAE-DFACE8872C61}"/>
                  </a:ext>
                </a:extLst>
              </p:cNvPr>
              <p:cNvSpPr/>
              <p:nvPr/>
            </p:nvSpPr>
            <p:spPr>
              <a:xfrm>
                <a:off x="1460199" y="4249777"/>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FB7052F-AEF2-4C69-AA83-C5436077BBB6}"/>
                  </a:ext>
                </a:extLst>
              </p:cNvPr>
              <p:cNvSpPr/>
              <p:nvPr/>
            </p:nvSpPr>
            <p:spPr>
              <a:xfrm>
                <a:off x="661052" y="426784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AF108637-8DCF-4ADD-92BD-DE7605770FB8}"/>
                  </a:ext>
                </a:extLst>
              </p:cNvPr>
              <p:cNvSpPr/>
              <p:nvPr/>
            </p:nvSpPr>
            <p:spPr>
              <a:xfrm>
                <a:off x="1921374" y="5087185"/>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3A878F20-245F-4909-834F-EB55A776A96B}"/>
                  </a:ext>
                </a:extLst>
              </p:cNvPr>
              <p:cNvSpPr/>
              <p:nvPr/>
            </p:nvSpPr>
            <p:spPr>
              <a:xfrm>
                <a:off x="2323687" y="5849280"/>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矢印コネクタ 15">
                <a:extLst>
                  <a:ext uri="{FF2B5EF4-FFF2-40B4-BE49-F238E27FC236}">
                    <a16:creationId xmlns:a16="http://schemas.microsoft.com/office/drawing/2014/main" id="{81BE9ADE-4173-4453-8300-B628015EFC51}"/>
                  </a:ext>
                </a:extLst>
              </p:cNvPr>
              <p:cNvCxnSpPr>
                <a:cxnSpLocks/>
                <a:stCxn id="11" idx="5"/>
                <a:endCxn id="12" idx="0"/>
              </p:cNvCxnSpPr>
              <p:nvPr/>
            </p:nvCxnSpPr>
            <p:spPr>
              <a:xfrm>
                <a:off x="1494499" y="3916595"/>
                <a:ext cx="229803" cy="33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000E546-999C-4B5B-AA78-1FC98A68C424}"/>
                  </a:ext>
                </a:extLst>
              </p:cNvPr>
              <p:cNvCxnSpPr>
                <a:cxnSpLocks/>
                <a:stCxn id="12" idx="5"/>
                <a:endCxn id="14" idx="0"/>
              </p:cNvCxnSpPr>
              <p:nvPr/>
            </p:nvCxnSpPr>
            <p:spPr>
              <a:xfrm>
                <a:off x="1911050" y="4697878"/>
                <a:ext cx="274427" cy="38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F23901D-F484-4E68-BD11-BBFFAA1B50AF}"/>
                  </a:ext>
                </a:extLst>
              </p:cNvPr>
              <p:cNvCxnSpPr>
                <a:cxnSpLocks/>
                <a:stCxn id="14" idx="5"/>
                <a:endCxn id="15" idx="0"/>
              </p:cNvCxnSpPr>
              <p:nvPr/>
            </p:nvCxnSpPr>
            <p:spPr>
              <a:xfrm>
                <a:off x="2372225" y="5535286"/>
                <a:ext cx="215565" cy="31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3030C83-A2E6-4CFC-B136-CA0A678277D2}"/>
                  </a:ext>
                </a:extLst>
              </p:cNvPr>
              <p:cNvCxnSpPr>
                <a:cxnSpLocks/>
                <a:stCxn id="11" idx="3"/>
                <a:endCxn id="13" idx="0"/>
              </p:cNvCxnSpPr>
              <p:nvPr/>
            </p:nvCxnSpPr>
            <p:spPr>
              <a:xfrm flipH="1">
                <a:off x="925155" y="3916595"/>
                <a:ext cx="195847"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5DC650-E4BB-4D15-BC8D-87C147FAC72B}"/>
                  </a:ext>
                </a:extLst>
              </p:cNvPr>
              <p:cNvSpPr txBox="1"/>
              <p:nvPr/>
            </p:nvSpPr>
            <p:spPr>
              <a:xfrm>
                <a:off x="1472070" y="4774491"/>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10" name="テキスト ボックス 9">
                <a:extLst>
                  <a:ext uri="{FF2B5EF4-FFF2-40B4-BE49-F238E27FC236}">
                    <a16:creationId xmlns:a16="http://schemas.microsoft.com/office/drawing/2014/main" id="{BE49D599-66C3-4334-B85C-608C67C688DC}"/>
                  </a:ext>
                </a:extLst>
              </p:cNvPr>
              <p:cNvSpPr txBox="1"/>
              <p:nvPr/>
            </p:nvSpPr>
            <p:spPr>
              <a:xfrm>
                <a:off x="1919250" y="5592225"/>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grpSp>
          <p:nvGrpSpPr>
            <p:cNvPr id="136" name="グループ化 135">
              <a:extLst>
                <a:ext uri="{FF2B5EF4-FFF2-40B4-BE49-F238E27FC236}">
                  <a16:creationId xmlns:a16="http://schemas.microsoft.com/office/drawing/2014/main" id="{74217467-1497-471F-AC0B-33D9334511B7}"/>
                </a:ext>
              </a:extLst>
            </p:cNvPr>
            <p:cNvGrpSpPr/>
            <p:nvPr/>
          </p:nvGrpSpPr>
          <p:grpSpPr>
            <a:xfrm>
              <a:off x="3519091" y="3420274"/>
              <a:ext cx="2157131" cy="2953989"/>
              <a:chOff x="3676703" y="3351798"/>
              <a:chExt cx="2157131" cy="2953989"/>
            </a:xfrm>
          </p:grpSpPr>
          <p:sp>
            <p:nvSpPr>
              <p:cNvPr id="28" name="楕円 27">
                <a:extLst>
                  <a:ext uri="{FF2B5EF4-FFF2-40B4-BE49-F238E27FC236}">
                    <a16:creationId xmlns:a16="http://schemas.microsoft.com/office/drawing/2014/main" id="{B2ED5C04-465D-4C2E-9DD0-96CB282549B4}"/>
                  </a:ext>
                </a:extLst>
              </p:cNvPr>
              <p:cNvSpPr/>
              <p:nvPr/>
            </p:nvSpPr>
            <p:spPr>
              <a:xfrm>
                <a:off x="4193050" y="335179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3FD494AC-4C7D-49A6-9E13-D27C9C93840F}"/>
                  </a:ext>
                </a:extLst>
              </p:cNvPr>
              <p:cNvSpPr/>
              <p:nvPr/>
            </p:nvSpPr>
            <p:spPr>
              <a:xfrm>
                <a:off x="4678020" y="4093449"/>
                <a:ext cx="528205" cy="524983"/>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楕円 29">
                <a:extLst>
                  <a:ext uri="{FF2B5EF4-FFF2-40B4-BE49-F238E27FC236}">
                    <a16:creationId xmlns:a16="http://schemas.microsoft.com/office/drawing/2014/main" id="{45DAC149-D080-4CA3-B22C-093444DCC7AF}"/>
                  </a:ext>
                </a:extLst>
              </p:cNvPr>
              <p:cNvSpPr/>
              <p:nvPr/>
            </p:nvSpPr>
            <p:spPr>
              <a:xfrm>
                <a:off x="3676703" y="410610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楕円 30">
                <a:extLst>
                  <a:ext uri="{FF2B5EF4-FFF2-40B4-BE49-F238E27FC236}">
                    <a16:creationId xmlns:a16="http://schemas.microsoft.com/office/drawing/2014/main" id="{8894CB37-FCE9-42E8-9AB1-8232F4E66018}"/>
                  </a:ext>
                </a:extLst>
              </p:cNvPr>
              <p:cNvSpPr/>
              <p:nvPr/>
            </p:nvSpPr>
            <p:spPr>
              <a:xfrm>
                <a:off x="5041527" y="4835100"/>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楕円 31">
                <a:extLst>
                  <a:ext uri="{FF2B5EF4-FFF2-40B4-BE49-F238E27FC236}">
                    <a16:creationId xmlns:a16="http://schemas.microsoft.com/office/drawing/2014/main" id="{E7637ACE-55E8-4978-9672-41B96011C780}"/>
                  </a:ext>
                </a:extLst>
              </p:cNvPr>
              <p:cNvSpPr/>
              <p:nvPr/>
            </p:nvSpPr>
            <p:spPr>
              <a:xfrm>
                <a:off x="5305629" y="574128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直線矢印コネクタ 32">
                <a:extLst>
                  <a:ext uri="{FF2B5EF4-FFF2-40B4-BE49-F238E27FC236}">
                    <a16:creationId xmlns:a16="http://schemas.microsoft.com/office/drawing/2014/main" id="{142D2FAF-3B5B-42BE-AD46-F5826082FD88}"/>
                  </a:ext>
                </a:extLst>
              </p:cNvPr>
              <p:cNvCxnSpPr>
                <a:cxnSpLocks/>
                <a:stCxn id="29" idx="5"/>
                <a:endCxn id="31" idx="0"/>
              </p:cNvCxnSpPr>
              <p:nvPr/>
            </p:nvCxnSpPr>
            <p:spPr>
              <a:xfrm>
                <a:off x="5128871" y="4541550"/>
                <a:ext cx="176759" cy="293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線矢印コネクタ 33">
                <a:extLst>
                  <a:ext uri="{FF2B5EF4-FFF2-40B4-BE49-F238E27FC236}">
                    <a16:creationId xmlns:a16="http://schemas.microsoft.com/office/drawing/2014/main" id="{9B51F10C-9897-4867-99DE-E2E7601CFEC1}"/>
                  </a:ext>
                </a:extLst>
              </p:cNvPr>
              <p:cNvCxnSpPr>
                <a:cxnSpLocks/>
                <a:stCxn id="31" idx="5"/>
                <a:endCxn id="32" idx="0"/>
              </p:cNvCxnSpPr>
              <p:nvPr/>
            </p:nvCxnSpPr>
            <p:spPr>
              <a:xfrm>
                <a:off x="5492378" y="5283201"/>
                <a:ext cx="77354" cy="45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3EBCD4BC-4804-407A-B303-59F28329EF80}"/>
                  </a:ext>
                </a:extLst>
              </p:cNvPr>
              <p:cNvCxnSpPr>
                <a:cxnSpLocks/>
                <a:stCxn id="28" idx="3"/>
                <a:endCxn id="30" idx="0"/>
              </p:cNvCxnSpPr>
              <p:nvPr/>
            </p:nvCxnSpPr>
            <p:spPr>
              <a:xfrm flipH="1">
                <a:off x="3940806" y="3799899"/>
                <a:ext cx="329598" cy="30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84C92E5A-1F63-4F4E-BE12-B6FF460D044B}"/>
                  </a:ext>
                </a:extLst>
              </p:cNvPr>
              <p:cNvSpPr/>
              <p:nvPr/>
            </p:nvSpPr>
            <p:spPr>
              <a:xfrm>
                <a:off x="4488492" y="5780804"/>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直線矢印コネクタ 22">
                <a:extLst>
                  <a:ext uri="{FF2B5EF4-FFF2-40B4-BE49-F238E27FC236}">
                    <a16:creationId xmlns:a16="http://schemas.microsoft.com/office/drawing/2014/main" id="{2553D685-3428-4F15-AB59-281DF565C6CE}"/>
                  </a:ext>
                </a:extLst>
              </p:cNvPr>
              <p:cNvCxnSpPr>
                <a:cxnSpLocks/>
                <a:stCxn id="31" idx="3"/>
                <a:endCxn id="22" idx="0"/>
              </p:cNvCxnSpPr>
              <p:nvPr/>
            </p:nvCxnSpPr>
            <p:spPr>
              <a:xfrm flipH="1">
                <a:off x="4752595" y="5283201"/>
                <a:ext cx="366286" cy="49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5FEE950F-1A8F-412C-BCEB-75D980A37D73}"/>
                  </a:ext>
                </a:extLst>
              </p:cNvPr>
              <p:cNvCxnSpPr>
                <a:cxnSpLocks/>
                <a:stCxn id="29" idx="2"/>
                <a:endCxn id="22" idx="2"/>
              </p:cNvCxnSpPr>
              <p:nvPr/>
            </p:nvCxnSpPr>
            <p:spPr>
              <a:xfrm rot="10800000" flipV="1">
                <a:off x="4488492" y="4355940"/>
                <a:ext cx="189528" cy="1687355"/>
              </a:xfrm>
              <a:prstGeom prst="curvedConnector3">
                <a:avLst>
                  <a:gd name="adj1" fmla="val 220615"/>
                </a:avLst>
              </a:prstGeom>
              <a:ln w="19050">
                <a:tailEnd type="triangle" w="lg" len="med"/>
              </a:ln>
            </p:spPr>
            <p:style>
              <a:lnRef idx="1">
                <a:schemeClr val="accent6"/>
              </a:lnRef>
              <a:fillRef idx="0">
                <a:schemeClr val="accent6"/>
              </a:fillRef>
              <a:effectRef idx="0">
                <a:schemeClr val="accent6"/>
              </a:effectRef>
              <a:fontRef idx="minor">
                <a:schemeClr val="tx1"/>
              </a:fontRef>
            </p:style>
          </p:cxnSp>
        </p:grpSp>
        <p:grpSp>
          <p:nvGrpSpPr>
            <p:cNvPr id="137" name="グループ化 136">
              <a:extLst>
                <a:ext uri="{FF2B5EF4-FFF2-40B4-BE49-F238E27FC236}">
                  <a16:creationId xmlns:a16="http://schemas.microsoft.com/office/drawing/2014/main" id="{6C580037-96D4-4334-909F-51D3FCE8E580}"/>
                </a:ext>
              </a:extLst>
            </p:cNvPr>
            <p:cNvGrpSpPr/>
            <p:nvPr/>
          </p:nvGrpSpPr>
          <p:grpSpPr>
            <a:xfrm>
              <a:off x="6380497" y="3764989"/>
              <a:ext cx="2045034" cy="2346782"/>
              <a:chOff x="6380497" y="3764989"/>
              <a:chExt cx="2045034" cy="2346782"/>
            </a:xfrm>
          </p:grpSpPr>
          <p:sp>
            <p:nvSpPr>
              <p:cNvPr id="37" name="楕円 36">
                <a:extLst>
                  <a:ext uri="{FF2B5EF4-FFF2-40B4-BE49-F238E27FC236}">
                    <a16:creationId xmlns:a16="http://schemas.microsoft.com/office/drawing/2014/main" id="{DAF5A353-5697-452B-B495-5C5F2936C7DF}"/>
                  </a:ext>
                </a:extLst>
              </p:cNvPr>
              <p:cNvSpPr/>
              <p:nvPr/>
            </p:nvSpPr>
            <p:spPr>
              <a:xfrm>
                <a:off x="6941536" y="376498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FEFC3B2E-7289-4897-95A8-ABFAF9FEEBA7}"/>
                  </a:ext>
                </a:extLst>
              </p:cNvPr>
              <p:cNvSpPr/>
              <p:nvPr/>
            </p:nvSpPr>
            <p:spPr>
              <a:xfrm>
                <a:off x="6380497" y="46450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75D222F2-A701-45C2-B87F-4637F48F89CB}"/>
                  </a:ext>
                </a:extLst>
              </p:cNvPr>
              <p:cNvSpPr/>
              <p:nvPr/>
            </p:nvSpPr>
            <p:spPr>
              <a:xfrm>
                <a:off x="7419080" y="4645061"/>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A0453CAB-A4B6-4AEA-8060-A4677551557F}"/>
                  </a:ext>
                </a:extLst>
              </p:cNvPr>
              <p:cNvSpPr/>
              <p:nvPr/>
            </p:nvSpPr>
            <p:spPr>
              <a:xfrm>
                <a:off x="7897326" y="558135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1" name="直線矢印コネクタ 40">
                <a:extLst>
                  <a:ext uri="{FF2B5EF4-FFF2-40B4-BE49-F238E27FC236}">
                    <a16:creationId xmlns:a16="http://schemas.microsoft.com/office/drawing/2014/main" id="{EB0962C2-05BE-4937-AFAC-DDE73F528CC5}"/>
                  </a:ext>
                </a:extLst>
              </p:cNvPr>
              <p:cNvCxnSpPr>
                <a:cxnSpLocks/>
                <a:stCxn id="39" idx="5"/>
                <a:endCxn id="40" idx="0"/>
              </p:cNvCxnSpPr>
              <p:nvPr/>
            </p:nvCxnSpPr>
            <p:spPr>
              <a:xfrm>
                <a:off x="7869931" y="5093162"/>
                <a:ext cx="291498" cy="48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3ABDDFE-6805-46E6-8528-DA3CAFBC132A}"/>
                  </a:ext>
                </a:extLst>
              </p:cNvPr>
              <p:cNvCxnSpPr>
                <a:cxnSpLocks/>
                <a:stCxn id="37" idx="3"/>
                <a:endCxn id="38" idx="0"/>
              </p:cNvCxnSpPr>
              <p:nvPr/>
            </p:nvCxnSpPr>
            <p:spPr>
              <a:xfrm flipH="1">
                <a:off x="6644600" y="4213090"/>
                <a:ext cx="374290"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ED49C811-2AD7-4D28-960D-3F1E75381376}"/>
                  </a:ext>
                </a:extLst>
              </p:cNvPr>
              <p:cNvSpPr/>
              <p:nvPr/>
            </p:nvSpPr>
            <p:spPr>
              <a:xfrm>
                <a:off x="6941536" y="5586788"/>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6" name="直線矢印コネクタ 45">
                <a:extLst>
                  <a:ext uri="{FF2B5EF4-FFF2-40B4-BE49-F238E27FC236}">
                    <a16:creationId xmlns:a16="http://schemas.microsoft.com/office/drawing/2014/main" id="{9B7CCFA5-9155-4320-A239-7996CEE07270}"/>
                  </a:ext>
                </a:extLst>
              </p:cNvPr>
              <p:cNvCxnSpPr>
                <a:cxnSpLocks/>
                <a:stCxn id="39" idx="3"/>
                <a:endCxn id="45" idx="0"/>
              </p:cNvCxnSpPr>
              <p:nvPr/>
            </p:nvCxnSpPr>
            <p:spPr>
              <a:xfrm flipH="1">
                <a:off x="7205639" y="5093162"/>
                <a:ext cx="290795" cy="49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9725D09-9F03-473F-B791-B7C536412509}"/>
                  </a:ext>
                </a:extLst>
              </p:cNvPr>
              <p:cNvCxnSpPr>
                <a:cxnSpLocks/>
                <a:stCxn id="37" idx="5"/>
                <a:endCxn id="39" idx="0"/>
              </p:cNvCxnSpPr>
              <p:nvPr/>
            </p:nvCxnSpPr>
            <p:spPr>
              <a:xfrm>
                <a:off x="7392387" y="4213090"/>
                <a:ext cx="290796"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8" name="正方形/長方形 47">
            <a:extLst>
              <a:ext uri="{FF2B5EF4-FFF2-40B4-BE49-F238E27FC236}">
                <a16:creationId xmlns:a16="http://schemas.microsoft.com/office/drawing/2014/main" id="{8902CCE1-FD58-4CFB-86C6-3CD5B2EF9982}"/>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a:extLst>
              <a:ext uri="{FF2B5EF4-FFF2-40B4-BE49-F238E27FC236}">
                <a16:creationId xmlns:a16="http://schemas.microsoft.com/office/drawing/2014/main" id="{3EEE9C00-0D1D-42E3-AE45-3872CA24E5CF}"/>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66829BEE-98D8-4F9A-B2E8-726AEEA7093E}"/>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60159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コンテンツ プレースホルダー 2">
            <a:extLst>
              <a:ext uri="{FF2B5EF4-FFF2-40B4-BE49-F238E27FC236}">
                <a16:creationId xmlns:a16="http://schemas.microsoft.com/office/drawing/2014/main" id="{08B6EE72-E8DD-4619-B463-7C8B8E12030D}"/>
              </a:ext>
            </a:extLst>
          </p:cNvPr>
          <p:cNvSpPr>
            <a:spLocks noGrp="1"/>
          </p:cNvSpPr>
          <p:nvPr>
            <p:ph idx="1"/>
          </p:nvPr>
        </p:nvSpPr>
        <p:spPr>
          <a:xfrm>
            <a:off x="457200" y="991269"/>
            <a:ext cx="8229600" cy="5246043"/>
          </a:xfrm>
        </p:spPr>
        <p:txBody>
          <a:bodyPr/>
          <a:lstStyle/>
          <a:p>
            <a:pPr marL="0" indent="0">
              <a:buNone/>
            </a:pPr>
            <a:r>
              <a:rPr lang="ja-JP" altLang="en-US" dirty="0"/>
              <a:t>　同様に、ノードの子自体が左の子ノード（</a:t>
            </a:r>
            <a:r>
              <a:rPr lang="en-US" altLang="ja-JP" dirty="0" err="1"/>
              <a:t>grandChild</a:t>
            </a:r>
            <a:r>
              <a:rPr lang="ja-JP" altLang="en-US" dirty="0"/>
              <a:t>という名前）を持っている場合、「左回転」のステップを追加する必要がある。</a:t>
            </a:r>
            <a:endParaRPr lang="en-US" altLang="ja-JP" dirty="0"/>
          </a:p>
          <a:p>
            <a:pPr marL="0" indent="0">
              <a:buNone/>
            </a:pPr>
            <a:r>
              <a:rPr lang="ja-JP" altLang="en-US" dirty="0"/>
              <a:t>　つまり、</a:t>
            </a:r>
            <a:r>
              <a:rPr lang="en-US" altLang="ja-JP" dirty="0" err="1"/>
              <a:t>grandChild</a:t>
            </a:r>
            <a:r>
              <a:rPr lang="ja-JP" altLang="en-US" dirty="0"/>
              <a:t>をそのノードの右の子ノードにする。</a:t>
            </a:r>
            <a:r>
              <a:rPr kumimoji="1" lang="ja-JP" altLang="en-US" dirty="0"/>
              <a:t> （</a:t>
            </a:r>
            <a:r>
              <a:rPr kumimoji="1" lang="en-US" altLang="ja-JP" dirty="0"/>
              <a:t>※</a:t>
            </a:r>
            <a:r>
              <a:rPr kumimoji="1" lang="ja-JP" altLang="en-US" dirty="0"/>
              <a:t>次シート参考は</a:t>
            </a:r>
            <a:r>
              <a:rPr kumimoji="1" lang="en-US" altLang="ja-JP" dirty="0"/>
              <a:t>Java</a:t>
            </a:r>
            <a:r>
              <a:rPr kumimoji="1" lang="ja-JP" altLang="en-US" dirty="0"/>
              <a:t>のコード）</a:t>
            </a:r>
            <a:endParaRPr kumimoji="1" lang="en-US" altLang="ja-JP" dirty="0"/>
          </a:p>
        </p:txBody>
      </p:sp>
      <p:sp>
        <p:nvSpPr>
          <p:cNvPr id="126" name="正方形/長方形 125">
            <a:extLst>
              <a:ext uri="{FF2B5EF4-FFF2-40B4-BE49-F238E27FC236}">
                <a16:creationId xmlns:a16="http://schemas.microsoft.com/office/drawing/2014/main" id="{E61AB73F-0089-4812-A973-0C38FCCA0F3D}"/>
              </a:ext>
            </a:extLst>
          </p:cNvPr>
          <p:cNvSpPr/>
          <p:nvPr/>
        </p:nvSpPr>
        <p:spPr>
          <a:xfrm>
            <a:off x="596965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5" name="正方形/長方形 124">
            <a:extLst>
              <a:ext uri="{FF2B5EF4-FFF2-40B4-BE49-F238E27FC236}">
                <a16:creationId xmlns:a16="http://schemas.microsoft.com/office/drawing/2014/main" id="{A1A63478-D679-4AF7-BFA1-44274D672372}"/>
              </a:ext>
            </a:extLst>
          </p:cNvPr>
          <p:cNvSpPr/>
          <p:nvPr/>
        </p:nvSpPr>
        <p:spPr>
          <a:xfrm>
            <a:off x="3154362" y="2291706"/>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4" name="正方形/長方形 123">
            <a:extLst>
              <a:ext uri="{FF2B5EF4-FFF2-40B4-BE49-F238E27FC236}">
                <a16:creationId xmlns:a16="http://schemas.microsoft.com/office/drawing/2014/main" id="{D4441DEB-814C-458A-ABCE-D9811610A240}"/>
              </a:ext>
            </a:extLst>
          </p:cNvPr>
          <p:cNvSpPr/>
          <p:nvPr/>
        </p:nvSpPr>
        <p:spPr>
          <a:xfrm>
            <a:off x="333938" y="2291707"/>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954B09C2-C8EC-4F47-9D89-EB920857C18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127" name="正方形/長方形 126">
            <a:extLst>
              <a:ext uri="{FF2B5EF4-FFF2-40B4-BE49-F238E27FC236}">
                <a16:creationId xmlns:a16="http://schemas.microsoft.com/office/drawing/2014/main" id="{40F3F851-C76E-42FF-AB86-9F657ED5B0C5}"/>
              </a:ext>
            </a:extLst>
          </p:cNvPr>
          <p:cNvSpPr/>
          <p:nvPr/>
        </p:nvSpPr>
        <p:spPr>
          <a:xfrm>
            <a:off x="516174"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8" name="正方形/長方形 127">
            <a:extLst>
              <a:ext uri="{FF2B5EF4-FFF2-40B4-BE49-F238E27FC236}">
                <a16:creationId xmlns:a16="http://schemas.microsoft.com/office/drawing/2014/main" id="{A78C27E3-2A5E-4476-89BF-8B557F60F4FB}"/>
              </a:ext>
            </a:extLst>
          </p:cNvPr>
          <p:cNvSpPr/>
          <p:nvPr/>
        </p:nvSpPr>
        <p:spPr>
          <a:xfrm>
            <a:off x="334377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9" name="正方形/長方形 128">
            <a:extLst>
              <a:ext uri="{FF2B5EF4-FFF2-40B4-BE49-F238E27FC236}">
                <a16:creationId xmlns:a16="http://schemas.microsoft.com/office/drawing/2014/main" id="{555DDA7C-C04A-408B-AEB3-6203F0E86C5E}"/>
              </a:ext>
            </a:extLst>
          </p:cNvPr>
          <p:cNvSpPr/>
          <p:nvPr/>
        </p:nvSpPr>
        <p:spPr>
          <a:xfrm>
            <a:off x="6178355" y="2539215"/>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楕円 57">
            <a:extLst>
              <a:ext uri="{FF2B5EF4-FFF2-40B4-BE49-F238E27FC236}">
                <a16:creationId xmlns:a16="http://schemas.microsoft.com/office/drawing/2014/main" id="{90F4A7AB-A078-4BFE-80CF-47D4862A9071}"/>
              </a:ext>
            </a:extLst>
          </p:cNvPr>
          <p:cNvSpPr/>
          <p:nvPr/>
        </p:nvSpPr>
        <p:spPr>
          <a:xfrm>
            <a:off x="4007350" y="3064113"/>
            <a:ext cx="512762" cy="496131"/>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楕円 59">
            <a:extLst>
              <a:ext uri="{FF2B5EF4-FFF2-40B4-BE49-F238E27FC236}">
                <a16:creationId xmlns:a16="http://schemas.microsoft.com/office/drawing/2014/main" id="{505249D9-95B0-4A7D-9CFC-8B37B3F89967}"/>
              </a:ext>
            </a:extLst>
          </p:cNvPr>
          <p:cNvSpPr/>
          <p:nvPr/>
        </p:nvSpPr>
        <p:spPr>
          <a:xfrm>
            <a:off x="3494588" y="3906734"/>
            <a:ext cx="512762" cy="496131"/>
          </a:xfrm>
          <a:prstGeom prst="ellipse">
            <a:avLst/>
          </a:prstGeom>
          <a:solidFill>
            <a:schemeClr val="bg1">
              <a:lumMod val="95000"/>
            </a:schemeClr>
          </a:solidFill>
          <a:ln>
            <a:prstDash val="dash"/>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3" name="直線矢印コネクタ 62">
            <a:extLst>
              <a:ext uri="{FF2B5EF4-FFF2-40B4-BE49-F238E27FC236}">
                <a16:creationId xmlns:a16="http://schemas.microsoft.com/office/drawing/2014/main" id="{6D3D6852-E8BA-4EFA-899B-014A95B48EDA}"/>
              </a:ext>
            </a:extLst>
          </p:cNvPr>
          <p:cNvCxnSpPr>
            <a:cxnSpLocks/>
            <a:stCxn id="58" idx="5"/>
            <a:endCxn id="73" idx="0"/>
          </p:cNvCxnSpPr>
          <p:nvPr/>
        </p:nvCxnSpPr>
        <p:spPr>
          <a:xfrm>
            <a:off x="4445020" y="3487587"/>
            <a:ext cx="381507" cy="46029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直線矢印コネクタ 65">
            <a:extLst>
              <a:ext uri="{FF2B5EF4-FFF2-40B4-BE49-F238E27FC236}">
                <a16:creationId xmlns:a16="http://schemas.microsoft.com/office/drawing/2014/main" id="{8C04BF6A-B7E7-4D41-B146-0A50704D52B5}"/>
              </a:ext>
            </a:extLst>
          </p:cNvPr>
          <p:cNvCxnSpPr>
            <a:cxnSpLocks/>
            <a:stCxn id="58" idx="3"/>
            <a:endCxn id="60" idx="0"/>
          </p:cNvCxnSpPr>
          <p:nvPr/>
        </p:nvCxnSpPr>
        <p:spPr>
          <a:xfrm flipH="1">
            <a:off x="3750969" y="3487587"/>
            <a:ext cx="331473" cy="41914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コネクタ: 曲線 93">
            <a:extLst>
              <a:ext uri="{FF2B5EF4-FFF2-40B4-BE49-F238E27FC236}">
                <a16:creationId xmlns:a16="http://schemas.microsoft.com/office/drawing/2014/main" id="{D957595D-6E55-490B-BFCA-5A3A26774166}"/>
              </a:ext>
            </a:extLst>
          </p:cNvPr>
          <p:cNvCxnSpPr>
            <a:cxnSpLocks/>
          </p:cNvCxnSpPr>
          <p:nvPr/>
        </p:nvCxnSpPr>
        <p:spPr>
          <a:xfrm>
            <a:off x="4520112" y="3659920"/>
            <a:ext cx="43331" cy="801866"/>
          </a:xfrm>
          <a:prstGeom prst="curvedConnector3">
            <a:avLst>
              <a:gd name="adj1" fmla="val -735314"/>
            </a:avLst>
          </a:prstGeom>
          <a:ln w="19050">
            <a:tailEnd type="triangle" w="lg" len="med"/>
          </a:ln>
        </p:spPr>
        <p:style>
          <a:lnRef idx="1">
            <a:schemeClr val="accent6"/>
          </a:lnRef>
          <a:fillRef idx="0">
            <a:schemeClr val="accent6"/>
          </a:fillRef>
          <a:effectRef idx="0">
            <a:schemeClr val="accent6"/>
          </a:effectRef>
          <a:fontRef idx="minor">
            <a:schemeClr val="tx1"/>
          </a:fontRef>
        </p:style>
      </p:cxnSp>
      <p:sp>
        <p:nvSpPr>
          <p:cNvPr id="113" name="楕円 112">
            <a:extLst>
              <a:ext uri="{FF2B5EF4-FFF2-40B4-BE49-F238E27FC236}">
                <a16:creationId xmlns:a16="http://schemas.microsoft.com/office/drawing/2014/main" id="{B77D3C66-6BBC-4C08-A2A0-2D04F303BB99}"/>
              </a:ext>
            </a:extLst>
          </p:cNvPr>
          <p:cNvSpPr/>
          <p:nvPr/>
        </p:nvSpPr>
        <p:spPr>
          <a:xfrm>
            <a:off x="7128226" y="3544187"/>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4" name="楕円 113">
            <a:extLst>
              <a:ext uri="{FF2B5EF4-FFF2-40B4-BE49-F238E27FC236}">
                <a16:creationId xmlns:a16="http://schemas.microsoft.com/office/drawing/2014/main" id="{C531DB05-4893-4DD9-A0E8-0C88FB9081E7}"/>
              </a:ext>
            </a:extLst>
          </p:cNvPr>
          <p:cNvSpPr/>
          <p:nvPr/>
        </p:nvSpPr>
        <p:spPr>
          <a:xfrm>
            <a:off x="7554706" y="4348650"/>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楕円 114">
            <a:extLst>
              <a:ext uri="{FF2B5EF4-FFF2-40B4-BE49-F238E27FC236}">
                <a16:creationId xmlns:a16="http://schemas.microsoft.com/office/drawing/2014/main" id="{E0F1E2FE-A545-4561-8DB9-169730B86F57}"/>
              </a:ext>
            </a:extLst>
          </p:cNvPr>
          <p:cNvSpPr/>
          <p:nvPr/>
        </p:nvSpPr>
        <p:spPr>
          <a:xfrm>
            <a:off x="8000181" y="5149384"/>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0C547631-DA12-4C8C-BEE2-CE889F03B242}"/>
              </a:ext>
            </a:extLst>
          </p:cNvPr>
          <p:cNvCxnSpPr>
            <a:cxnSpLocks/>
            <a:stCxn id="113" idx="5"/>
            <a:endCxn id="114" idx="0"/>
          </p:cNvCxnSpPr>
          <p:nvPr/>
        </p:nvCxnSpPr>
        <p:spPr>
          <a:xfrm>
            <a:off x="7565896" y="3967661"/>
            <a:ext cx="245191" cy="38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82FEEE9C-E366-4D5F-AB49-049CE4F9CF4F}"/>
              </a:ext>
            </a:extLst>
          </p:cNvPr>
          <p:cNvCxnSpPr>
            <a:cxnSpLocks/>
            <a:stCxn id="114" idx="5"/>
            <a:endCxn id="115" idx="0"/>
          </p:cNvCxnSpPr>
          <p:nvPr/>
        </p:nvCxnSpPr>
        <p:spPr>
          <a:xfrm>
            <a:off x="7992376" y="4772124"/>
            <a:ext cx="264186" cy="37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楕円 117">
            <a:extLst>
              <a:ext uri="{FF2B5EF4-FFF2-40B4-BE49-F238E27FC236}">
                <a16:creationId xmlns:a16="http://schemas.microsoft.com/office/drawing/2014/main" id="{EC3EF01C-4A20-4850-9CCD-76B8C72C9739}"/>
              </a:ext>
            </a:extLst>
          </p:cNvPr>
          <p:cNvSpPr/>
          <p:nvPr/>
        </p:nvSpPr>
        <p:spPr>
          <a:xfrm>
            <a:off x="6729640" y="4369965"/>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9" name="直線矢印コネクタ 118">
            <a:extLst>
              <a:ext uri="{FF2B5EF4-FFF2-40B4-BE49-F238E27FC236}">
                <a16:creationId xmlns:a16="http://schemas.microsoft.com/office/drawing/2014/main" id="{3380553B-D9CD-477D-946F-EDFDB88BB822}"/>
              </a:ext>
            </a:extLst>
          </p:cNvPr>
          <p:cNvCxnSpPr>
            <a:cxnSpLocks/>
            <a:stCxn id="113" idx="3"/>
            <a:endCxn id="118" idx="0"/>
          </p:cNvCxnSpPr>
          <p:nvPr/>
        </p:nvCxnSpPr>
        <p:spPr>
          <a:xfrm flipH="1">
            <a:off x="6986021" y="3967661"/>
            <a:ext cx="217297" cy="40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楕円 119">
            <a:extLst>
              <a:ext uri="{FF2B5EF4-FFF2-40B4-BE49-F238E27FC236}">
                <a16:creationId xmlns:a16="http://schemas.microsoft.com/office/drawing/2014/main" id="{708949AF-EC9C-448C-B15E-A3558279A30E}"/>
              </a:ext>
            </a:extLst>
          </p:cNvPr>
          <p:cNvSpPr/>
          <p:nvPr/>
        </p:nvSpPr>
        <p:spPr>
          <a:xfrm>
            <a:off x="7117200" y="5195743"/>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1" name="直線矢印コネクタ 120">
            <a:extLst>
              <a:ext uri="{FF2B5EF4-FFF2-40B4-BE49-F238E27FC236}">
                <a16:creationId xmlns:a16="http://schemas.microsoft.com/office/drawing/2014/main" id="{3A98D45F-FA7C-448B-BAC5-E57D718F7447}"/>
              </a:ext>
            </a:extLst>
          </p:cNvPr>
          <p:cNvCxnSpPr>
            <a:cxnSpLocks/>
            <a:stCxn id="118" idx="5"/>
            <a:endCxn id="120" idx="0"/>
          </p:cNvCxnSpPr>
          <p:nvPr/>
        </p:nvCxnSpPr>
        <p:spPr>
          <a:xfrm>
            <a:off x="7167310" y="4793439"/>
            <a:ext cx="206271" cy="40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E8BC58CE-7A0D-4276-B187-E5762C0B03DF}"/>
              </a:ext>
            </a:extLst>
          </p:cNvPr>
          <p:cNvSpPr/>
          <p:nvPr/>
        </p:nvSpPr>
        <p:spPr>
          <a:xfrm>
            <a:off x="6332501" y="5202509"/>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p>
        </p:txBody>
      </p:sp>
      <p:cxnSp>
        <p:nvCxnSpPr>
          <p:cNvPr id="131" name="直線矢印コネクタ 130">
            <a:extLst>
              <a:ext uri="{FF2B5EF4-FFF2-40B4-BE49-F238E27FC236}">
                <a16:creationId xmlns:a16="http://schemas.microsoft.com/office/drawing/2014/main" id="{C1E74EEA-F0CE-443D-9C28-2136E9822A94}"/>
              </a:ext>
            </a:extLst>
          </p:cNvPr>
          <p:cNvCxnSpPr>
            <a:cxnSpLocks/>
            <a:stCxn id="118" idx="3"/>
            <a:endCxn id="123" idx="0"/>
          </p:cNvCxnSpPr>
          <p:nvPr/>
        </p:nvCxnSpPr>
        <p:spPr>
          <a:xfrm flipH="1">
            <a:off x="6588882" y="4793439"/>
            <a:ext cx="215850" cy="40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92596D5-F1FF-4C1D-A700-EE1856D315C1}"/>
              </a:ext>
            </a:extLst>
          </p:cNvPr>
          <p:cNvSpPr/>
          <p:nvPr/>
        </p:nvSpPr>
        <p:spPr>
          <a:xfrm>
            <a:off x="4570146" y="3947882"/>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楕円 73">
            <a:extLst>
              <a:ext uri="{FF2B5EF4-FFF2-40B4-BE49-F238E27FC236}">
                <a16:creationId xmlns:a16="http://schemas.microsoft.com/office/drawing/2014/main" id="{3B4BE931-89E7-42C7-AB79-B2FFF694586F}"/>
              </a:ext>
            </a:extLst>
          </p:cNvPr>
          <p:cNvSpPr/>
          <p:nvPr/>
        </p:nvSpPr>
        <p:spPr>
          <a:xfrm>
            <a:off x="4937299" y="4705450"/>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楕円 74">
            <a:extLst>
              <a:ext uri="{FF2B5EF4-FFF2-40B4-BE49-F238E27FC236}">
                <a16:creationId xmlns:a16="http://schemas.microsoft.com/office/drawing/2014/main" id="{67C2214D-7D84-4CE9-B360-6C04E02D2D39}"/>
              </a:ext>
            </a:extLst>
          </p:cNvPr>
          <p:cNvSpPr/>
          <p:nvPr/>
        </p:nvSpPr>
        <p:spPr>
          <a:xfrm>
            <a:off x="5307268" y="5464696"/>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6" name="直線矢印コネクタ 75">
            <a:extLst>
              <a:ext uri="{FF2B5EF4-FFF2-40B4-BE49-F238E27FC236}">
                <a16:creationId xmlns:a16="http://schemas.microsoft.com/office/drawing/2014/main" id="{28999E68-0924-4E3D-A3CC-F93F55CE2462}"/>
              </a:ext>
            </a:extLst>
          </p:cNvPr>
          <p:cNvCxnSpPr>
            <a:cxnSpLocks/>
            <a:stCxn id="73" idx="5"/>
            <a:endCxn id="74" idx="0"/>
          </p:cNvCxnSpPr>
          <p:nvPr/>
        </p:nvCxnSpPr>
        <p:spPr>
          <a:xfrm>
            <a:off x="5007816" y="4371356"/>
            <a:ext cx="185864" cy="33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0FAAFB7-AB3B-447A-914E-D7F6F73B4246}"/>
              </a:ext>
            </a:extLst>
          </p:cNvPr>
          <p:cNvCxnSpPr>
            <a:cxnSpLocks/>
            <a:stCxn id="74" idx="5"/>
            <a:endCxn id="75" idx="0"/>
          </p:cNvCxnSpPr>
          <p:nvPr/>
        </p:nvCxnSpPr>
        <p:spPr>
          <a:xfrm>
            <a:off x="5374969" y="5128924"/>
            <a:ext cx="188680" cy="33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B9460C47-6107-4D12-8E28-E05C065C987F}"/>
              </a:ext>
            </a:extLst>
          </p:cNvPr>
          <p:cNvSpPr/>
          <p:nvPr/>
        </p:nvSpPr>
        <p:spPr>
          <a:xfrm>
            <a:off x="4217567" y="4692079"/>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0" name="直線矢印コネクタ 79">
            <a:extLst>
              <a:ext uri="{FF2B5EF4-FFF2-40B4-BE49-F238E27FC236}">
                <a16:creationId xmlns:a16="http://schemas.microsoft.com/office/drawing/2014/main" id="{25AE99E2-8578-45CF-B839-68A741DD7210}"/>
              </a:ext>
            </a:extLst>
          </p:cNvPr>
          <p:cNvCxnSpPr>
            <a:cxnSpLocks/>
            <a:stCxn id="73" idx="3"/>
            <a:endCxn id="78" idx="0"/>
          </p:cNvCxnSpPr>
          <p:nvPr/>
        </p:nvCxnSpPr>
        <p:spPr>
          <a:xfrm flipH="1">
            <a:off x="4473948" y="4371356"/>
            <a:ext cx="171290" cy="320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FCEAF22C-39CB-40A0-98F4-5414F3FD4DB0}"/>
              </a:ext>
            </a:extLst>
          </p:cNvPr>
          <p:cNvSpPr/>
          <p:nvPr/>
        </p:nvSpPr>
        <p:spPr>
          <a:xfrm>
            <a:off x="4529341" y="5486851"/>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2" name="直線矢印コネクタ 81">
            <a:extLst>
              <a:ext uri="{FF2B5EF4-FFF2-40B4-BE49-F238E27FC236}">
                <a16:creationId xmlns:a16="http://schemas.microsoft.com/office/drawing/2014/main" id="{98ED4F08-56DE-46E9-8F8B-34FBCA37C8DB}"/>
              </a:ext>
            </a:extLst>
          </p:cNvPr>
          <p:cNvCxnSpPr>
            <a:cxnSpLocks/>
            <a:stCxn id="78" idx="5"/>
            <a:endCxn id="81" idx="0"/>
          </p:cNvCxnSpPr>
          <p:nvPr/>
        </p:nvCxnSpPr>
        <p:spPr>
          <a:xfrm>
            <a:off x="4655237" y="5115553"/>
            <a:ext cx="130485" cy="37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楕円 82">
            <a:extLst>
              <a:ext uri="{FF2B5EF4-FFF2-40B4-BE49-F238E27FC236}">
                <a16:creationId xmlns:a16="http://schemas.microsoft.com/office/drawing/2014/main" id="{CCADB8C0-15D9-4304-8E8C-B50ED95E661A}"/>
              </a:ext>
            </a:extLst>
          </p:cNvPr>
          <p:cNvSpPr/>
          <p:nvPr/>
        </p:nvSpPr>
        <p:spPr>
          <a:xfrm>
            <a:off x="3758670" y="5486851"/>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p>
        </p:txBody>
      </p:sp>
      <p:cxnSp>
        <p:nvCxnSpPr>
          <p:cNvPr id="86" name="直線矢印コネクタ 85">
            <a:extLst>
              <a:ext uri="{FF2B5EF4-FFF2-40B4-BE49-F238E27FC236}">
                <a16:creationId xmlns:a16="http://schemas.microsoft.com/office/drawing/2014/main" id="{55A69815-702B-47D2-B248-5ED878D7FB6C}"/>
              </a:ext>
            </a:extLst>
          </p:cNvPr>
          <p:cNvCxnSpPr>
            <a:cxnSpLocks/>
            <a:stCxn id="78" idx="3"/>
            <a:endCxn id="83" idx="0"/>
          </p:cNvCxnSpPr>
          <p:nvPr/>
        </p:nvCxnSpPr>
        <p:spPr>
          <a:xfrm flipH="1">
            <a:off x="4015051" y="5115553"/>
            <a:ext cx="277608" cy="37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楕円 107">
            <a:extLst>
              <a:ext uri="{FF2B5EF4-FFF2-40B4-BE49-F238E27FC236}">
                <a16:creationId xmlns:a16="http://schemas.microsoft.com/office/drawing/2014/main" id="{2835BED8-8D16-460F-9101-022E3903A207}"/>
              </a:ext>
            </a:extLst>
          </p:cNvPr>
          <p:cNvSpPr/>
          <p:nvPr/>
        </p:nvSpPr>
        <p:spPr>
          <a:xfrm>
            <a:off x="1083773" y="3090983"/>
            <a:ext cx="512762" cy="49613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楕円 108">
            <a:extLst>
              <a:ext uri="{FF2B5EF4-FFF2-40B4-BE49-F238E27FC236}">
                <a16:creationId xmlns:a16="http://schemas.microsoft.com/office/drawing/2014/main" id="{43A698DD-2E85-4B58-8C4F-915FF7E2B717}"/>
              </a:ext>
            </a:extLst>
          </p:cNvPr>
          <p:cNvSpPr/>
          <p:nvPr/>
        </p:nvSpPr>
        <p:spPr>
          <a:xfrm>
            <a:off x="571011" y="3933604"/>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楕円 121">
            <a:extLst>
              <a:ext uri="{FF2B5EF4-FFF2-40B4-BE49-F238E27FC236}">
                <a16:creationId xmlns:a16="http://schemas.microsoft.com/office/drawing/2014/main" id="{1D199B26-A34B-4C27-9877-1EE5C72AAAB6}"/>
              </a:ext>
            </a:extLst>
          </p:cNvPr>
          <p:cNvSpPr/>
          <p:nvPr/>
        </p:nvSpPr>
        <p:spPr>
          <a:xfrm>
            <a:off x="1530640" y="3955758"/>
            <a:ext cx="512762" cy="496131"/>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楕円 131">
            <a:extLst>
              <a:ext uri="{FF2B5EF4-FFF2-40B4-BE49-F238E27FC236}">
                <a16:creationId xmlns:a16="http://schemas.microsoft.com/office/drawing/2014/main" id="{6F16C633-988F-40CF-BFBF-FBA6490A2DD8}"/>
              </a:ext>
            </a:extLst>
          </p:cNvPr>
          <p:cNvSpPr/>
          <p:nvPr/>
        </p:nvSpPr>
        <p:spPr>
          <a:xfrm>
            <a:off x="1984812" y="4758176"/>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3" name="楕円 132">
            <a:extLst>
              <a:ext uri="{FF2B5EF4-FFF2-40B4-BE49-F238E27FC236}">
                <a16:creationId xmlns:a16="http://schemas.microsoft.com/office/drawing/2014/main" id="{5DCF7C96-6FAC-4994-8912-6EED419B1493}"/>
              </a:ext>
            </a:extLst>
          </p:cNvPr>
          <p:cNvSpPr/>
          <p:nvPr/>
        </p:nvSpPr>
        <p:spPr>
          <a:xfrm>
            <a:off x="2383691" y="5491566"/>
            <a:ext cx="512762" cy="496131"/>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4" name="直線矢印コネクタ 133">
            <a:extLst>
              <a:ext uri="{FF2B5EF4-FFF2-40B4-BE49-F238E27FC236}">
                <a16:creationId xmlns:a16="http://schemas.microsoft.com/office/drawing/2014/main" id="{0319D703-40A9-4F1A-9086-D4062D312849}"/>
              </a:ext>
            </a:extLst>
          </p:cNvPr>
          <p:cNvCxnSpPr>
            <a:cxnSpLocks/>
            <a:stCxn id="122" idx="5"/>
            <a:endCxn id="132" idx="0"/>
          </p:cNvCxnSpPr>
          <p:nvPr/>
        </p:nvCxnSpPr>
        <p:spPr>
          <a:xfrm>
            <a:off x="1968310" y="4379232"/>
            <a:ext cx="272883" cy="37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253B8EC7-7D19-4C46-9FD2-4785B6B5C951}"/>
              </a:ext>
            </a:extLst>
          </p:cNvPr>
          <p:cNvCxnSpPr>
            <a:cxnSpLocks/>
            <a:stCxn id="132" idx="5"/>
            <a:endCxn id="133" idx="0"/>
          </p:cNvCxnSpPr>
          <p:nvPr/>
        </p:nvCxnSpPr>
        <p:spPr>
          <a:xfrm>
            <a:off x="2422482" y="5181650"/>
            <a:ext cx="217590" cy="309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F3752F4A-AEBC-4288-8FED-08E8B9307B02}"/>
              </a:ext>
            </a:extLst>
          </p:cNvPr>
          <p:cNvCxnSpPr>
            <a:cxnSpLocks/>
            <a:stCxn id="122" idx="3"/>
            <a:endCxn id="138" idx="0"/>
          </p:cNvCxnSpPr>
          <p:nvPr/>
        </p:nvCxnSpPr>
        <p:spPr>
          <a:xfrm flipH="1">
            <a:off x="1332953" y="4379232"/>
            <a:ext cx="272779" cy="353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楕円 137">
            <a:extLst>
              <a:ext uri="{FF2B5EF4-FFF2-40B4-BE49-F238E27FC236}">
                <a16:creationId xmlns:a16="http://schemas.microsoft.com/office/drawing/2014/main" id="{3B1AA3D2-6D7D-4FD8-AF0E-378337BD6689}"/>
              </a:ext>
            </a:extLst>
          </p:cNvPr>
          <p:cNvSpPr/>
          <p:nvPr/>
        </p:nvSpPr>
        <p:spPr>
          <a:xfrm>
            <a:off x="1076572" y="4732320"/>
            <a:ext cx="512762" cy="496131"/>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42" name="直線矢印コネクタ 141">
            <a:extLst>
              <a:ext uri="{FF2B5EF4-FFF2-40B4-BE49-F238E27FC236}">
                <a16:creationId xmlns:a16="http://schemas.microsoft.com/office/drawing/2014/main" id="{543BD00D-6EB3-4495-BA63-D1D869EE8078}"/>
              </a:ext>
            </a:extLst>
          </p:cNvPr>
          <p:cNvCxnSpPr>
            <a:cxnSpLocks/>
            <a:stCxn id="108" idx="3"/>
            <a:endCxn id="109" idx="0"/>
          </p:cNvCxnSpPr>
          <p:nvPr/>
        </p:nvCxnSpPr>
        <p:spPr>
          <a:xfrm flipH="1">
            <a:off x="827392" y="3514457"/>
            <a:ext cx="331473" cy="419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08B1CBD-F8D2-42E8-8591-F9C070F0DF8B}"/>
              </a:ext>
            </a:extLst>
          </p:cNvPr>
          <p:cNvCxnSpPr>
            <a:cxnSpLocks/>
            <a:stCxn id="108" idx="5"/>
            <a:endCxn id="122" idx="0"/>
          </p:cNvCxnSpPr>
          <p:nvPr/>
        </p:nvCxnSpPr>
        <p:spPr>
          <a:xfrm>
            <a:off x="1521443" y="3514457"/>
            <a:ext cx="265578" cy="44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B84D249F-1CCE-4FE5-8A0C-3569021AC5AB}"/>
              </a:ext>
            </a:extLst>
          </p:cNvPr>
          <p:cNvSpPr txBox="1"/>
          <p:nvPr/>
        </p:nvSpPr>
        <p:spPr>
          <a:xfrm>
            <a:off x="1076572" y="3574798"/>
            <a:ext cx="519603" cy="262500"/>
          </a:xfrm>
          <a:prstGeom prst="rect">
            <a:avLst/>
          </a:prstGeom>
          <a:noFill/>
        </p:spPr>
        <p:txBody>
          <a:bodyPr wrap="none" rtlCol="0">
            <a:spAutoFit/>
          </a:bodyPr>
          <a:lstStyle/>
          <a:p>
            <a:r>
              <a:rPr kumimoji="1" lang="en-US" altLang="ja-JP" sz="1200" dirty="0"/>
              <a:t>node</a:t>
            </a:r>
            <a:endParaRPr kumimoji="1" lang="ja-JP" altLang="en-US" dirty="0"/>
          </a:p>
        </p:txBody>
      </p:sp>
      <p:sp>
        <p:nvSpPr>
          <p:cNvPr id="145" name="テキスト ボックス 144">
            <a:extLst>
              <a:ext uri="{FF2B5EF4-FFF2-40B4-BE49-F238E27FC236}">
                <a16:creationId xmlns:a16="http://schemas.microsoft.com/office/drawing/2014/main" id="{A2E0DEA7-CDF5-49B8-A134-9CCCDBDE839C}"/>
              </a:ext>
            </a:extLst>
          </p:cNvPr>
          <p:cNvSpPr txBox="1"/>
          <p:nvPr/>
        </p:nvSpPr>
        <p:spPr>
          <a:xfrm>
            <a:off x="1546269" y="4437454"/>
            <a:ext cx="494194" cy="262500"/>
          </a:xfrm>
          <a:prstGeom prst="rect">
            <a:avLst/>
          </a:prstGeom>
          <a:noFill/>
        </p:spPr>
        <p:txBody>
          <a:bodyPr wrap="none" rtlCol="0">
            <a:spAutoFit/>
          </a:bodyPr>
          <a:lstStyle/>
          <a:p>
            <a:r>
              <a:rPr kumimoji="1" lang="en-US" altLang="ja-JP" sz="1200" dirty="0"/>
              <a:t>child</a:t>
            </a:r>
            <a:endParaRPr kumimoji="1" lang="ja-JP" altLang="en-US" dirty="0"/>
          </a:p>
        </p:txBody>
      </p:sp>
      <p:sp>
        <p:nvSpPr>
          <p:cNvPr id="146" name="テキスト ボックス 145">
            <a:extLst>
              <a:ext uri="{FF2B5EF4-FFF2-40B4-BE49-F238E27FC236}">
                <a16:creationId xmlns:a16="http://schemas.microsoft.com/office/drawing/2014/main" id="{49FF11AF-6D3E-4F7B-9E67-447E33375646}"/>
              </a:ext>
            </a:extLst>
          </p:cNvPr>
          <p:cNvSpPr txBox="1"/>
          <p:nvPr/>
        </p:nvSpPr>
        <p:spPr>
          <a:xfrm>
            <a:off x="900599" y="5209098"/>
            <a:ext cx="1120514" cy="315340"/>
          </a:xfrm>
          <a:prstGeom prst="rect">
            <a:avLst/>
          </a:prstGeom>
          <a:noFill/>
        </p:spPr>
        <p:txBody>
          <a:bodyPr wrap="none" rtlCol="0">
            <a:spAutoFit/>
          </a:bodyPr>
          <a:lstStyle/>
          <a:p>
            <a:r>
              <a:rPr kumimoji="1" lang="en-US" altLang="ja-JP" sz="1200" dirty="0" err="1"/>
              <a:t>grandChild</a:t>
            </a:r>
            <a:endParaRPr kumimoji="1" lang="ja-JP" altLang="en-US" dirty="0"/>
          </a:p>
        </p:txBody>
      </p:sp>
    </p:spTree>
    <p:extLst>
      <p:ext uri="{BB962C8B-B14F-4D97-AF65-F5344CB8AC3E}">
        <p14:creationId xmlns:p14="http://schemas.microsoft.com/office/powerpoint/2010/main" val="40955710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69194-B792-4484-9C26-659C46BCE296}"/>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47CB9F00-E65B-47F3-9924-8C3125C5E0E3}"/>
              </a:ext>
            </a:extLst>
          </p:cNvPr>
          <p:cNvSpPr/>
          <p:nvPr/>
        </p:nvSpPr>
        <p:spPr>
          <a:xfrm>
            <a:off x="691800" y="1323975"/>
            <a:ext cx="7760400" cy="431482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左旋回操作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private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child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child</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を原点として、ノードを左に回転</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child.left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grandChild</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回転したサブツリーの根ノードを返却</a:t>
            </a:r>
          </a:p>
          <a:p>
            <a:pPr lvl="1"/>
            <a:r>
              <a:rPr kumimoji="1"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child;</a:t>
            </a:r>
          </a:p>
          <a:p>
            <a:pPr lvl="1"/>
            <a:r>
              <a:rPr kumimoji="1"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17073834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1FD78-1E86-4848-BA84-19A1E11A98C2}"/>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73399F26-1171-419F-920A-51E5F01EBA5D}"/>
              </a:ext>
            </a:extLst>
          </p:cNvPr>
          <p:cNvSpPr>
            <a:spLocks noGrp="1"/>
          </p:cNvSpPr>
          <p:nvPr>
            <p:ph idx="1"/>
          </p:nvPr>
        </p:nvSpPr>
        <p:spPr/>
        <p:txBody>
          <a:bodyPr/>
          <a:lstStyle/>
          <a:p>
            <a:pPr>
              <a:buFont typeface="+mj-ea"/>
              <a:buAutoNum type="circleNumDbPlain" startAt="3"/>
            </a:pPr>
            <a:r>
              <a:rPr lang="ja-JP" altLang="en-US" b="0" i="0" dirty="0">
                <a:solidFill>
                  <a:srgbClr val="1D1D20"/>
                </a:solidFill>
                <a:effectLst/>
                <a:latin typeface="-apple-system"/>
              </a:rPr>
              <a:t>ケース３：左から右へ</a:t>
            </a:r>
            <a:endParaRPr kumimoji="1" lang="en-US" altLang="ja-JP" dirty="0"/>
          </a:p>
          <a:p>
            <a:pPr marL="0" indent="0">
              <a:buNone/>
            </a:pPr>
            <a:r>
              <a:rPr lang="ja-JP" altLang="en-US" dirty="0"/>
              <a:t>　下図のバランスが崩れたノード：</a:t>
            </a:r>
            <a:r>
              <a:rPr lang="en-US" altLang="ja-JP" dirty="0"/>
              <a:t>3</a:t>
            </a:r>
            <a:r>
              <a:rPr lang="ja-JP" altLang="en-US" dirty="0"/>
              <a:t>では、左回転でも右回転でもサブツリーのバランスを回復できないため、「左回転→右回転」、つまり子ノードを先に「左回転」してから、ノードを「右回転」する必要がある。</a:t>
            </a:r>
            <a:endParaRPr kumimoji="1" lang="ja-JP" altLang="en-US" dirty="0"/>
          </a:p>
        </p:txBody>
      </p:sp>
      <p:sp>
        <p:nvSpPr>
          <p:cNvPr id="45" name="正方形/長方形 44">
            <a:extLst>
              <a:ext uri="{FF2B5EF4-FFF2-40B4-BE49-F238E27FC236}">
                <a16:creationId xmlns:a16="http://schemas.microsoft.com/office/drawing/2014/main" id="{69966AE2-8187-4CC1-9875-242ECBB9A73E}"/>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a:extLst>
              <a:ext uri="{FF2B5EF4-FFF2-40B4-BE49-F238E27FC236}">
                <a16:creationId xmlns:a16="http://schemas.microsoft.com/office/drawing/2014/main" id="{FB7A3FFF-4936-49E4-9E8D-E1F8C3284671}"/>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a:extLst>
              <a:ext uri="{FF2B5EF4-FFF2-40B4-BE49-F238E27FC236}">
                <a16:creationId xmlns:a16="http://schemas.microsoft.com/office/drawing/2014/main" id="{F83627D3-FE4E-4D47-8A54-54642C95DB8C}"/>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8" name="グループ化 47">
            <a:extLst>
              <a:ext uri="{FF2B5EF4-FFF2-40B4-BE49-F238E27FC236}">
                <a16:creationId xmlns:a16="http://schemas.microsoft.com/office/drawing/2014/main" id="{F4CBF4D8-7DD1-4F8C-9092-2EC6488B8ECC}"/>
              </a:ext>
            </a:extLst>
          </p:cNvPr>
          <p:cNvGrpSpPr/>
          <p:nvPr/>
        </p:nvGrpSpPr>
        <p:grpSpPr>
          <a:xfrm>
            <a:off x="691634" y="3456949"/>
            <a:ext cx="2150714" cy="2845928"/>
            <a:chOff x="1127539" y="1671641"/>
            <a:chExt cx="2150714" cy="2845928"/>
          </a:xfrm>
        </p:grpSpPr>
        <p:grpSp>
          <p:nvGrpSpPr>
            <p:cNvPr id="49" name="グループ化 48">
              <a:extLst>
                <a:ext uri="{FF2B5EF4-FFF2-40B4-BE49-F238E27FC236}">
                  <a16:creationId xmlns:a16="http://schemas.microsoft.com/office/drawing/2014/main" id="{4CE02DED-42A9-4C41-B3FA-9CF2DBF47309}"/>
                </a:ext>
              </a:extLst>
            </p:cNvPr>
            <p:cNvGrpSpPr/>
            <p:nvPr/>
          </p:nvGrpSpPr>
          <p:grpSpPr>
            <a:xfrm>
              <a:off x="1127539" y="1671641"/>
              <a:ext cx="2150714" cy="2845928"/>
              <a:chOff x="1813339" y="2119316"/>
              <a:chExt cx="2150714" cy="2845928"/>
            </a:xfrm>
          </p:grpSpPr>
          <p:sp>
            <p:nvSpPr>
              <p:cNvPr id="52" name="楕円 51">
                <a:extLst>
                  <a:ext uri="{FF2B5EF4-FFF2-40B4-BE49-F238E27FC236}">
                    <a16:creationId xmlns:a16="http://schemas.microsoft.com/office/drawing/2014/main" id="{0B1F45BC-32B8-49DE-B1C8-DDEEEA7D6404}"/>
                  </a:ext>
                </a:extLst>
              </p:cNvPr>
              <p:cNvSpPr/>
              <p:nvPr/>
            </p:nvSpPr>
            <p:spPr>
              <a:xfrm>
                <a:off x="2973347" y="2119316"/>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楕円 52">
                <a:extLst>
                  <a:ext uri="{FF2B5EF4-FFF2-40B4-BE49-F238E27FC236}">
                    <a16:creationId xmlns:a16="http://schemas.microsoft.com/office/drawing/2014/main" id="{ECAF40ED-D085-4391-8763-1DC06EC78713}"/>
                  </a:ext>
                </a:extLst>
              </p:cNvPr>
              <p:cNvSpPr/>
              <p:nvPr/>
            </p:nvSpPr>
            <p:spPr>
              <a:xfrm>
                <a:off x="2557527" y="287811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楕円 53">
                <a:extLst>
                  <a:ext uri="{FF2B5EF4-FFF2-40B4-BE49-F238E27FC236}">
                    <a16:creationId xmlns:a16="http://schemas.microsoft.com/office/drawing/2014/main" id="{1AF0BC2C-4FF3-403B-AA7F-7371177C97D8}"/>
                  </a:ext>
                </a:extLst>
              </p:cNvPr>
              <p:cNvSpPr/>
              <p:nvPr/>
            </p:nvSpPr>
            <p:spPr>
              <a:xfrm>
                <a:off x="3435848" y="2863268"/>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楕円 54">
                <a:extLst>
                  <a:ext uri="{FF2B5EF4-FFF2-40B4-BE49-F238E27FC236}">
                    <a16:creationId xmlns:a16="http://schemas.microsoft.com/office/drawing/2014/main" id="{0D05CEDA-5C5B-4310-9FA5-6E287E22D8C4}"/>
                  </a:ext>
                </a:extLst>
              </p:cNvPr>
              <p:cNvSpPr/>
              <p:nvPr/>
            </p:nvSpPr>
            <p:spPr>
              <a:xfrm>
                <a:off x="2201266" y="3636904"/>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楕円 55">
                <a:extLst>
                  <a:ext uri="{FF2B5EF4-FFF2-40B4-BE49-F238E27FC236}">
                    <a16:creationId xmlns:a16="http://schemas.microsoft.com/office/drawing/2014/main" id="{A1922E84-7335-4E90-B515-1BB618635F0C}"/>
                  </a:ext>
                </a:extLst>
              </p:cNvPr>
              <p:cNvSpPr/>
              <p:nvPr/>
            </p:nvSpPr>
            <p:spPr>
              <a:xfrm>
                <a:off x="1813339" y="4440261"/>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7" name="直線矢印コネクタ 56">
                <a:extLst>
                  <a:ext uri="{FF2B5EF4-FFF2-40B4-BE49-F238E27FC236}">
                    <a16:creationId xmlns:a16="http://schemas.microsoft.com/office/drawing/2014/main" id="{E40697B4-0E97-4ED1-A89E-0E0A8705A942}"/>
                  </a:ext>
                </a:extLst>
              </p:cNvPr>
              <p:cNvCxnSpPr>
                <a:cxnSpLocks/>
                <a:stCxn id="52" idx="3"/>
                <a:endCxn id="53" idx="0"/>
              </p:cNvCxnSpPr>
              <p:nvPr/>
            </p:nvCxnSpPr>
            <p:spPr>
              <a:xfrm flipH="1">
                <a:off x="2821630" y="2567417"/>
                <a:ext cx="229071"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3EC75EA5-A3BD-4F1D-B186-0EFF9B97CDE0}"/>
                  </a:ext>
                </a:extLst>
              </p:cNvPr>
              <p:cNvCxnSpPr>
                <a:cxnSpLocks/>
                <a:stCxn id="53" idx="3"/>
                <a:endCxn id="55" idx="0"/>
              </p:cNvCxnSpPr>
              <p:nvPr/>
            </p:nvCxnSpPr>
            <p:spPr>
              <a:xfrm flipH="1">
                <a:off x="2465369" y="3326211"/>
                <a:ext cx="169512"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F63A61F4-0A99-45B7-8278-99AC4B62C99A}"/>
                  </a:ext>
                </a:extLst>
              </p:cNvPr>
              <p:cNvCxnSpPr>
                <a:cxnSpLocks/>
                <a:stCxn id="55" idx="3"/>
                <a:endCxn id="56" idx="0"/>
              </p:cNvCxnSpPr>
              <p:nvPr/>
            </p:nvCxnSpPr>
            <p:spPr>
              <a:xfrm flipH="1">
                <a:off x="2077442" y="4085005"/>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194E1506-8BAC-45EE-AF12-C2C3F0AA1E6B}"/>
                  </a:ext>
                </a:extLst>
              </p:cNvPr>
              <p:cNvCxnSpPr>
                <a:cxnSpLocks/>
                <a:stCxn id="52" idx="5"/>
                <a:endCxn id="54" idx="0"/>
              </p:cNvCxnSpPr>
              <p:nvPr/>
            </p:nvCxnSpPr>
            <p:spPr>
              <a:xfrm>
                <a:off x="3424198" y="2567417"/>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テキスト ボックス 49">
              <a:extLst>
                <a:ext uri="{FF2B5EF4-FFF2-40B4-BE49-F238E27FC236}">
                  <a16:creationId xmlns:a16="http://schemas.microsoft.com/office/drawing/2014/main" id="{7A0D1D64-CA5B-4B4C-9345-6ED2A103863B}"/>
                </a:ext>
              </a:extLst>
            </p:cNvPr>
            <p:cNvSpPr txBox="1"/>
            <p:nvPr/>
          </p:nvSpPr>
          <p:spPr>
            <a:xfrm>
              <a:off x="1887129" y="2933824"/>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51" name="テキスト ボックス 50">
              <a:extLst>
                <a:ext uri="{FF2B5EF4-FFF2-40B4-BE49-F238E27FC236}">
                  <a16:creationId xmlns:a16="http://schemas.microsoft.com/office/drawing/2014/main" id="{34A0FAC0-8DBA-4A6A-B852-1A23685255B1}"/>
                </a:ext>
              </a:extLst>
            </p:cNvPr>
            <p:cNvSpPr txBox="1"/>
            <p:nvPr/>
          </p:nvSpPr>
          <p:spPr>
            <a:xfrm>
              <a:off x="1544816" y="3705427"/>
              <a:ext cx="498855" cy="276999"/>
            </a:xfrm>
            <a:prstGeom prst="rect">
              <a:avLst/>
            </a:prstGeom>
            <a:noFill/>
          </p:spPr>
          <p:txBody>
            <a:bodyPr wrap="none" rtlCol="0">
              <a:spAutoFit/>
            </a:bodyPr>
            <a:lstStyle/>
            <a:p>
              <a:r>
                <a:rPr kumimoji="1" lang="en-US" altLang="ja-JP" sz="1200" dirty="0"/>
                <a:t>child</a:t>
              </a:r>
              <a:endParaRPr kumimoji="1" lang="ja-JP" altLang="en-US" dirty="0"/>
            </a:p>
          </p:txBody>
        </p:sp>
      </p:grpSp>
      <p:sp>
        <p:nvSpPr>
          <p:cNvPr id="89" name="正方形/長方形 88">
            <a:extLst>
              <a:ext uri="{FF2B5EF4-FFF2-40B4-BE49-F238E27FC236}">
                <a16:creationId xmlns:a16="http://schemas.microsoft.com/office/drawing/2014/main" id="{1BF6C7D4-F60E-46D6-8AD4-F097668C7583}"/>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0" name="正方形/長方形 89">
            <a:extLst>
              <a:ext uri="{FF2B5EF4-FFF2-40B4-BE49-F238E27FC236}">
                <a16:creationId xmlns:a16="http://schemas.microsoft.com/office/drawing/2014/main" id="{97C6FE4C-1519-4095-B713-CCAD65A40621}"/>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8BDBC37C-632A-4345-84F7-D70F239D8B5C}"/>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6" name="楕円 95">
            <a:extLst>
              <a:ext uri="{FF2B5EF4-FFF2-40B4-BE49-F238E27FC236}">
                <a16:creationId xmlns:a16="http://schemas.microsoft.com/office/drawing/2014/main" id="{5D27832E-668A-46BD-9EAC-7E70A019B631}"/>
              </a:ext>
            </a:extLst>
          </p:cNvPr>
          <p:cNvSpPr/>
          <p:nvPr/>
        </p:nvSpPr>
        <p:spPr>
          <a:xfrm>
            <a:off x="4638063" y="343466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7" name="楕円 96">
            <a:extLst>
              <a:ext uri="{FF2B5EF4-FFF2-40B4-BE49-F238E27FC236}">
                <a16:creationId xmlns:a16="http://schemas.microsoft.com/office/drawing/2014/main" id="{F51E6C3B-E6DE-49C6-8995-8CC9FDDBF40F}"/>
              </a:ext>
            </a:extLst>
          </p:cNvPr>
          <p:cNvSpPr/>
          <p:nvPr/>
        </p:nvSpPr>
        <p:spPr>
          <a:xfrm>
            <a:off x="4222243" y="4193461"/>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8" name="楕円 97">
            <a:extLst>
              <a:ext uri="{FF2B5EF4-FFF2-40B4-BE49-F238E27FC236}">
                <a16:creationId xmlns:a16="http://schemas.microsoft.com/office/drawing/2014/main" id="{EDC93798-4D9B-43BA-9150-1BEEF2F2A5B4}"/>
              </a:ext>
            </a:extLst>
          </p:cNvPr>
          <p:cNvSpPr/>
          <p:nvPr/>
        </p:nvSpPr>
        <p:spPr>
          <a:xfrm>
            <a:off x="5100564" y="417861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9" name="楕円 98">
            <a:extLst>
              <a:ext uri="{FF2B5EF4-FFF2-40B4-BE49-F238E27FC236}">
                <a16:creationId xmlns:a16="http://schemas.microsoft.com/office/drawing/2014/main" id="{080B9886-4EE3-406E-8527-AF2BF6F51DA1}"/>
              </a:ext>
            </a:extLst>
          </p:cNvPr>
          <p:cNvSpPr/>
          <p:nvPr/>
        </p:nvSpPr>
        <p:spPr>
          <a:xfrm>
            <a:off x="3865982" y="4952255"/>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0" name="楕円 99">
            <a:extLst>
              <a:ext uri="{FF2B5EF4-FFF2-40B4-BE49-F238E27FC236}">
                <a16:creationId xmlns:a16="http://schemas.microsoft.com/office/drawing/2014/main" id="{0D130B73-964D-4337-91AE-D92E1023FB19}"/>
              </a:ext>
            </a:extLst>
          </p:cNvPr>
          <p:cNvSpPr/>
          <p:nvPr/>
        </p:nvSpPr>
        <p:spPr>
          <a:xfrm>
            <a:off x="3478055" y="5755612"/>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01" name="直線矢印コネクタ 100">
            <a:extLst>
              <a:ext uri="{FF2B5EF4-FFF2-40B4-BE49-F238E27FC236}">
                <a16:creationId xmlns:a16="http://schemas.microsoft.com/office/drawing/2014/main" id="{1A2153B1-FB19-490C-934B-B4936E7DDBA5}"/>
              </a:ext>
            </a:extLst>
          </p:cNvPr>
          <p:cNvCxnSpPr>
            <a:cxnSpLocks/>
            <a:stCxn id="96" idx="3"/>
            <a:endCxn id="97" idx="0"/>
          </p:cNvCxnSpPr>
          <p:nvPr/>
        </p:nvCxnSpPr>
        <p:spPr>
          <a:xfrm flipH="1">
            <a:off x="4486346" y="3882768"/>
            <a:ext cx="229071"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649E6E12-4644-486B-AC4F-95BD478C3EA9}"/>
              </a:ext>
            </a:extLst>
          </p:cNvPr>
          <p:cNvCxnSpPr>
            <a:cxnSpLocks/>
            <a:stCxn id="97" idx="3"/>
            <a:endCxn id="99" idx="0"/>
          </p:cNvCxnSpPr>
          <p:nvPr/>
        </p:nvCxnSpPr>
        <p:spPr>
          <a:xfrm flipH="1">
            <a:off x="4130085" y="4641562"/>
            <a:ext cx="169512" cy="31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747D30A5-C42E-4913-A0FD-08CC59F26ED8}"/>
              </a:ext>
            </a:extLst>
          </p:cNvPr>
          <p:cNvCxnSpPr>
            <a:cxnSpLocks/>
            <a:stCxn id="99" idx="3"/>
            <a:endCxn id="100" idx="0"/>
          </p:cNvCxnSpPr>
          <p:nvPr/>
        </p:nvCxnSpPr>
        <p:spPr>
          <a:xfrm flipH="1">
            <a:off x="3742158" y="5400356"/>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72C10B02-E8EF-445A-B5C5-8C0BFEF187B9}"/>
              </a:ext>
            </a:extLst>
          </p:cNvPr>
          <p:cNvCxnSpPr>
            <a:cxnSpLocks/>
            <a:stCxn id="96" idx="5"/>
            <a:endCxn id="98" idx="0"/>
          </p:cNvCxnSpPr>
          <p:nvPr/>
        </p:nvCxnSpPr>
        <p:spPr>
          <a:xfrm>
            <a:off x="5088914" y="3882768"/>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曲線 105">
            <a:extLst>
              <a:ext uri="{FF2B5EF4-FFF2-40B4-BE49-F238E27FC236}">
                <a16:creationId xmlns:a16="http://schemas.microsoft.com/office/drawing/2014/main" id="{CC14D2A5-938C-4768-A854-48CC436C0307}"/>
              </a:ext>
            </a:extLst>
          </p:cNvPr>
          <p:cNvCxnSpPr>
            <a:stCxn id="55" idx="2"/>
            <a:endCxn id="56" idx="1"/>
          </p:cNvCxnSpPr>
          <p:nvPr/>
        </p:nvCxnSpPr>
        <p:spPr>
          <a:xfrm rot="10800000" flipV="1">
            <a:off x="768989" y="5237028"/>
            <a:ext cx="310573" cy="617747"/>
          </a:xfrm>
          <a:prstGeom prst="curvedConnector2">
            <a:avLst/>
          </a:prstGeom>
          <a:ln w="25400">
            <a:tailEnd type="triangle" w="med" len="lg"/>
          </a:ln>
        </p:spPr>
        <p:style>
          <a:lnRef idx="1">
            <a:schemeClr val="accent6"/>
          </a:lnRef>
          <a:fillRef idx="0">
            <a:schemeClr val="accent6"/>
          </a:fillRef>
          <a:effectRef idx="0">
            <a:schemeClr val="accent6"/>
          </a:effectRef>
          <a:fontRef idx="minor">
            <a:schemeClr val="tx1"/>
          </a:fontRef>
        </p:style>
      </p:cxnSp>
      <p:cxnSp>
        <p:nvCxnSpPr>
          <p:cNvPr id="107" name="コネクタ: 曲線 106">
            <a:extLst>
              <a:ext uri="{FF2B5EF4-FFF2-40B4-BE49-F238E27FC236}">
                <a16:creationId xmlns:a16="http://schemas.microsoft.com/office/drawing/2014/main" id="{AAA14624-C817-4C2B-BC06-FC384576FC1D}"/>
              </a:ext>
            </a:extLst>
          </p:cNvPr>
          <p:cNvCxnSpPr>
            <a:cxnSpLocks/>
          </p:cNvCxnSpPr>
          <p:nvPr/>
        </p:nvCxnSpPr>
        <p:spPr>
          <a:xfrm flipH="1">
            <a:off x="4605208" y="4626241"/>
            <a:ext cx="122987" cy="1376862"/>
          </a:xfrm>
          <a:prstGeom prst="curvedConnector3">
            <a:avLst>
              <a:gd name="adj1" fmla="val -185873"/>
            </a:avLst>
          </a:prstGeom>
          <a:ln w="25400">
            <a:tailEnd type="triangle" w="med" len="lg"/>
          </a:ln>
        </p:spPr>
        <p:style>
          <a:lnRef idx="1">
            <a:schemeClr val="accent6"/>
          </a:lnRef>
          <a:fillRef idx="0">
            <a:schemeClr val="accent6"/>
          </a:fillRef>
          <a:effectRef idx="0">
            <a:schemeClr val="accent6"/>
          </a:effectRef>
          <a:fontRef idx="minor">
            <a:schemeClr val="tx1"/>
          </a:fontRef>
        </p:style>
      </p:cxnSp>
      <p:sp>
        <p:nvSpPr>
          <p:cNvPr id="118" name="楕円 117">
            <a:extLst>
              <a:ext uri="{FF2B5EF4-FFF2-40B4-BE49-F238E27FC236}">
                <a16:creationId xmlns:a16="http://schemas.microsoft.com/office/drawing/2014/main" id="{1672F522-74A3-4ED4-9795-EAF6C8EC45B7}"/>
              </a:ext>
            </a:extLst>
          </p:cNvPr>
          <p:cNvSpPr/>
          <p:nvPr/>
        </p:nvSpPr>
        <p:spPr>
          <a:xfrm>
            <a:off x="7254742" y="379928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楕円 118">
            <a:extLst>
              <a:ext uri="{FF2B5EF4-FFF2-40B4-BE49-F238E27FC236}">
                <a16:creationId xmlns:a16="http://schemas.microsoft.com/office/drawing/2014/main" id="{E39072D1-4A75-4F3A-B2D2-38EDE75C8515}"/>
              </a:ext>
            </a:extLst>
          </p:cNvPr>
          <p:cNvSpPr/>
          <p:nvPr/>
        </p:nvSpPr>
        <p:spPr>
          <a:xfrm>
            <a:off x="7301757" y="535507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楕円 119">
            <a:extLst>
              <a:ext uri="{FF2B5EF4-FFF2-40B4-BE49-F238E27FC236}">
                <a16:creationId xmlns:a16="http://schemas.microsoft.com/office/drawing/2014/main" id="{178AC9D1-4E7E-4CBD-B432-2FA99AF41FC5}"/>
              </a:ext>
            </a:extLst>
          </p:cNvPr>
          <p:cNvSpPr/>
          <p:nvPr/>
        </p:nvSpPr>
        <p:spPr>
          <a:xfrm>
            <a:off x="7717243" y="454324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1" name="楕円 120">
            <a:extLst>
              <a:ext uri="{FF2B5EF4-FFF2-40B4-BE49-F238E27FC236}">
                <a16:creationId xmlns:a16="http://schemas.microsoft.com/office/drawing/2014/main" id="{6A42D19F-9F16-4BF1-8EF4-EA65FA9AFDF9}"/>
              </a:ext>
            </a:extLst>
          </p:cNvPr>
          <p:cNvSpPr/>
          <p:nvPr/>
        </p:nvSpPr>
        <p:spPr>
          <a:xfrm>
            <a:off x="6851796" y="4541221"/>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2" name="楕円 121">
            <a:extLst>
              <a:ext uri="{FF2B5EF4-FFF2-40B4-BE49-F238E27FC236}">
                <a16:creationId xmlns:a16="http://schemas.microsoft.com/office/drawing/2014/main" id="{3CBE3A93-93BF-4F33-B946-27638E743CE2}"/>
              </a:ext>
            </a:extLst>
          </p:cNvPr>
          <p:cNvSpPr/>
          <p:nvPr/>
        </p:nvSpPr>
        <p:spPr>
          <a:xfrm>
            <a:off x="6463869" y="5344578"/>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3" name="直線矢印コネクタ 122">
            <a:extLst>
              <a:ext uri="{FF2B5EF4-FFF2-40B4-BE49-F238E27FC236}">
                <a16:creationId xmlns:a16="http://schemas.microsoft.com/office/drawing/2014/main" id="{DCE7126F-699B-4FC8-873C-516AC8D4FF8E}"/>
              </a:ext>
            </a:extLst>
          </p:cNvPr>
          <p:cNvCxnSpPr>
            <a:cxnSpLocks/>
            <a:stCxn id="118" idx="3"/>
            <a:endCxn id="121" idx="0"/>
          </p:cNvCxnSpPr>
          <p:nvPr/>
        </p:nvCxnSpPr>
        <p:spPr>
          <a:xfrm flipH="1">
            <a:off x="7115899" y="4247390"/>
            <a:ext cx="216197" cy="293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4C35AD85-32AA-4566-B5D8-B147D20721E5}"/>
              </a:ext>
            </a:extLst>
          </p:cNvPr>
          <p:cNvCxnSpPr>
            <a:cxnSpLocks/>
            <a:stCxn id="121" idx="5"/>
            <a:endCxn id="119" idx="0"/>
          </p:cNvCxnSpPr>
          <p:nvPr/>
        </p:nvCxnSpPr>
        <p:spPr>
          <a:xfrm>
            <a:off x="7302647" y="4989322"/>
            <a:ext cx="263213" cy="36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CAD6DCBA-4A1C-462C-B498-601E5B882213}"/>
              </a:ext>
            </a:extLst>
          </p:cNvPr>
          <p:cNvCxnSpPr>
            <a:cxnSpLocks/>
            <a:stCxn id="121" idx="3"/>
            <a:endCxn id="122" idx="0"/>
          </p:cNvCxnSpPr>
          <p:nvPr/>
        </p:nvCxnSpPr>
        <p:spPr>
          <a:xfrm flipH="1">
            <a:off x="6727972" y="4989322"/>
            <a:ext cx="201178" cy="355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60D20D5C-AEDE-4EF4-B961-514CCFA9D9A3}"/>
              </a:ext>
            </a:extLst>
          </p:cNvPr>
          <p:cNvCxnSpPr>
            <a:cxnSpLocks/>
            <a:stCxn id="118" idx="5"/>
            <a:endCxn id="120" idx="0"/>
          </p:cNvCxnSpPr>
          <p:nvPr/>
        </p:nvCxnSpPr>
        <p:spPr>
          <a:xfrm>
            <a:off x="7705593" y="4247390"/>
            <a:ext cx="275753" cy="295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5160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D706A-0170-4EEF-AD81-14DF4BF94314}"/>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A7B51901-8CC6-4486-BC24-3BF36C6AB83E}"/>
              </a:ext>
            </a:extLst>
          </p:cNvPr>
          <p:cNvSpPr>
            <a:spLocks noGrp="1"/>
          </p:cNvSpPr>
          <p:nvPr>
            <p:ph idx="1"/>
          </p:nvPr>
        </p:nvSpPr>
        <p:spPr/>
        <p:txBody>
          <a:bodyPr/>
          <a:lstStyle/>
          <a:p>
            <a:pPr>
              <a:buFont typeface="+mj-ea"/>
              <a:buAutoNum type="circleNumDbPlain" startAt="4"/>
            </a:pPr>
            <a:r>
              <a:rPr kumimoji="1" lang="ja-JP" altLang="en-US" dirty="0"/>
              <a:t>ケース４：</a:t>
            </a:r>
            <a:r>
              <a:rPr kumimoji="1" lang="ja-JP" altLang="en-US" dirty="0">
                <a:solidFill>
                  <a:srgbClr val="1D1D20"/>
                </a:solidFill>
                <a:latin typeface="-apple-system"/>
              </a:rPr>
              <a:t>右</a:t>
            </a:r>
            <a:r>
              <a:rPr lang="ja-JP" altLang="en-US" b="0" i="0" dirty="0">
                <a:solidFill>
                  <a:srgbClr val="1D1D20"/>
                </a:solidFill>
                <a:effectLst/>
                <a:latin typeface="-apple-system"/>
              </a:rPr>
              <a:t>から左へ</a:t>
            </a:r>
            <a:endParaRPr kumimoji="1" lang="en-US" altLang="ja-JP" dirty="0"/>
          </a:p>
          <a:p>
            <a:pPr marL="0" indent="0">
              <a:buNone/>
            </a:pPr>
            <a:r>
              <a:rPr lang="ja-JP" altLang="en-US" dirty="0"/>
              <a:t>　ケース１：右旋回と同様に、不均衡</a:t>
            </a:r>
            <a:r>
              <a:rPr lang="ja-JP" altLang="en-US" b="0" i="0" dirty="0">
                <a:solidFill>
                  <a:srgbClr val="1D1D20"/>
                </a:solidFill>
                <a:effectLst/>
                <a:latin typeface="-apple-system"/>
              </a:rPr>
              <a:t>な二分木の「ミラー」を取る場合は、「左回転」操作が必要となる。</a:t>
            </a:r>
            <a:r>
              <a:rPr kumimoji="1" lang="ja-JP" altLang="en-US" dirty="0"/>
              <a:t> （</a:t>
            </a:r>
            <a:r>
              <a:rPr kumimoji="1" lang="en-US" altLang="ja-JP" dirty="0"/>
              <a:t>※</a:t>
            </a:r>
            <a:r>
              <a:rPr kumimoji="1" lang="ja-JP" altLang="en-US" dirty="0"/>
              <a:t>次シート参考は</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258E9051-EF23-422F-88FE-702B9C3B33F2}"/>
              </a:ext>
            </a:extLst>
          </p:cNvPr>
          <p:cNvSpPr/>
          <p:nvPr/>
        </p:nvSpPr>
        <p:spPr>
          <a:xfrm>
            <a:off x="602495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C96DCF18-2002-4B90-9D10-4DF0C9F06D71}"/>
              </a:ext>
            </a:extLst>
          </p:cNvPr>
          <p:cNvSpPr/>
          <p:nvPr/>
        </p:nvSpPr>
        <p:spPr>
          <a:xfrm>
            <a:off x="3209668" y="2628899"/>
            <a:ext cx="2717148" cy="3887787"/>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a:extLst>
              <a:ext uri="{FF2B5EF4-FFF2-40B4-BE49-F238E27FC236}">
                <a16:creationId xmlns:a16="http://schemas.microsoft.com/office/drawing/2014/main" id="{1304C6B9-2CF3-42D1-B2D4-EB5416A568D6}"/>
              </a:ext>
            </a:extLst>
          </p:cNvPr>
          <p:cNvSpPr/>
          <p:nvPr/>
        </p:nvSpPr>
        <p:spPr>
          <a:xfrm>
            <a:off x="389244" y="2628900"/>
            <a:ext cx="2717148" cy="3887786"/>
          </a:xfrm>
          <a:prstGeom prst="rect">
            <a:avLst/>
          </a:prstGeom>
          <a:solidFill>
            <a:schemeClr val="bg1">
              <a:lumMod val="85000"/>
            </a:schemeClr>
          </a:solidFill>
          <a:ln>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楕円 10">
            <a:extLst>
              <a:ext uri="{FF2B5EF4-FFF2-40B4-BE49-F238E27FC236}">
                <a16:creationId xmlns:a16="http://schemas.microsoft.com/office/drawing/2014/main" id="{CA15FE06-E15E-4E0D-BB17-433A094DFA9B}"/>
              </a:ext>
            </a:extLst>
          </p:cNvPr>
          <p:cNvSpPr/>
          <p:nvPr/>
        </p:nvSpPr>
        <p:spPr>
          <a:xfrm>
            <a:off x="1043648" y="346849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楕円 11">
            <a:extLst>
              <a:ext uri="{FF2B5EF4-FFF2-40B4-BE49-F238E27FC236}">
                <a16:creationId xmlns:a16="http://schemas.microsoft.com/office/drawing/2014/main" id="{C6818D5C-E6F6-4E0B-8EAE-DFACE8872C61}"/>
              </a:ext>
            </a:extLst>
          </p:cNvPr>
          <p:cNvSpPr/>
          <p:nvPr/>
        </p:nvSpPr>
        <p:spPr>
          <a:xfrm>
            <a:off x="1460199" y="4249777"/>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EFB7052F-AEF2-4C69-AA83-C5436077BBB6}"/>
              </a:ext>
            </a:extLst>
          </p:cNvPr>
          <p:cNvSpPr/>
          <p:nvPr/>
        </p:nvSpPr>
        <p:spPr>
          <a:xfrm>
            <a:off x="661052" y="4267847"/>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楕円 13">
            <a:extLst>
              <a:ext uri="{FF2B5EF4-FFF2-40B4-BE49-F238E27FC236}">
                <a16:creationId xmlns:a16="http://schemas.microsoft.com/office/drawing/2014/main" id="{AF108637-8DCF-4ADD-92BD-DE7605770FB8}"/>
              </a:ext>
            </a:extLst>
          </p:cNvPr>
          <p:cNvSpPr/>
          <p:nvPr/>
        </p:nvSpPr>
        <p:spPr>
          <a:xfrm>
            <a:off x="1921374" y="5087185"/>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楕円 14">
            <a:extLst>
              <a:ext uri="{FF2B5EF4-FFF2-40B4-BE49-F238E27FC236}">
                <a16:creationId xmlns:a16="http://schemas.microsoft.com/office/drawing/2014/main" id="{3A878F20-245F-4909-834F-EB55A776A96B}"/>
              </a:ext>
            </a:extLst>
          </p:cNvPr>
          <p:cNvSpPr/>
          <p:nvPr/>
        </p:nvSpPr>
        <p:spPr>
          <a:xfrm>
            <a:off x="2323687" y="5849280"/>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6" name="直線矢印コネクタ 15">
            <a:extLst>
              <a:ext uri="{FF2B5EF4-FFF2-40B4-BE49-F238E27FC236}">
                <a16:creationId xmlns:a16="http://schemas.microsoft.com/office/drawing/2014/main" id="{81BE9ADE-4173-4453-8300-B628015EFC51}"/>
              </a:ext>
            </a:extLst>
          </p:cNvPr>
          <p:cNvCxnSpPr>
            <a:cxnSpLocks/>
            <a:stCxn id="11" idx="5"/>
            <a:endCxn id="12" idx="0"/>
          </p:cNvCxnSpPr>
          <p:nvPr/>
        </p:nvCxnSpPr>
        <p:spPr>
          <a:xfrm>
            <a:off x="1494499" y="3916595"/>
            <a:ext cx="229803" cy="33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000E546-999C-4B5B-AA78-1FC98A68C424}"/>
              </a:ext>
            </a:extLst>
          </p:cNvPr>
          <p:cNvCxnSpPr>
            <a:cxnSpLocks/>
            <a:stCxn id="12" idx="5"/>
            <a:endCxn id="14" idx="0"/>
          </p:cNvCxnSpPr>
          <p:nvPr/>
        </p:nvCxnSpPr>
        <p:spPr>
          <a:xfrm>
            <a:off x="1911050" y="4697878"/>
            <a:ext cx="274427" cy="389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F23901D-F484-4E68-BD11-BBFFAA1B50AF}"/>
              </a:ext>
            </a:extLst>
          </p:cNvPr>
          <p:cNvCxnSpPr>
            <a:cxnSpLocks/>
            <a:stCxn id="14" idx="5"/>
            <a:endCxn id="15" idx="0"/>
          </p:cNvCxnSpPr>
          <p:nvPr/>
        </p:nvCxnSpPr>
        <p:spPr>
          <a:xfrm>
            <a:off x="2372225" y="5535286"/>
            <a:ext cx="215565" cy="31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3030C83-A2E6-4CFC-B136-CA0A678277D2}"/>
              </a:ext>
            </a:extLst>
          </p:cNvPr>
          <p:cNvCxnSpPr>
            <a:cxnSpLocks/>
            <a:stCxn id="11" idx="3"/>
            <a:endCxn id="13" idx="0"/>
          </p:cNvCxnSpPr>
          <p:nvPr/>
        </p:nvCxnSpPr>
        <p:spPr>
          <a:xfrm flipH="1">
            <a:off x="925155" y="3916595"/>
            <a:ext cx="195847" cy="3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5DC650-E4BB-4D15-BC8D-87C147FAC72B}"/>
              </a:ext>
            </a:extLst>
          </p:cNvPr>
          <p:cNvSpPr txBox="1"/>
          <p:nvPr/>
        </p:nvSpPr>
        <p:spPr>
          <a:xfrm>
            <a:off x="1472070" y="4774491"/>
            <a:ext cx="524503" cy="276999"/>
          </a:xfrm>
          <a:prstGeom prst="rect">
            <a:avLst/>
          </a:prstGeom>
          <a:noFill/>
        </p:spPr>
        <p:txBody>
          <a:bodyPr wrap="none" rtlCol="0">
            <a:spAutoFit/>
          </a:bodyPr>
          <a:lstStyle/>
          <a:p>
            <a:r>
              <a:rPr kumimoji="1" lang="en-US" altLang="ja-JP" sz="1200" dirty="0"/>
              <a:t>node</a:t>
            </a:r>
            <a:endParaRPr kumimoji="1" lang="ja-JP" altLang="en-US" dirty="0"/>
          </a:p>
        </p:txBody>
      </p:sp>
      <p:sp>
        <p:nvSpPr>
          <p:cNvPr id="10" name="テキスト ボックス 9">
            <a:extLst>
              <a:ext uri="{FF2B5EF4-FFF2-40B4-BE49-F238E27FC236}">
                <a16:creationId xmlns:a16="http://schemas.microsoft.com/office/drawing/2014/main" id="{BE49D599-66C3-4334-B85C-608C67C688DC}"/>
              </a:ext>
            </a:extLst>
          </p:cNvPr>
          <p:cNvSpPr txBox="1"/>
          <p:nvPr/>
        </p:nvSpPr>
        <p:spPr>
          <a:xfrm>
            <a:off x="1919250" y="5592225"/>
            <a:ext cx="498855" cy="276999"/>
          </a:xfrm>
          <a:prstGeom prst="rect">
            <a:avLst/>
          </a:prstGeom>
          <a:noFill/>
        </p:spPr>
        <p:txBody>
          <a:bodyPr wrap="none" rtlCol="0">
            <a:spAutoFit/>
          </a:bodyPr>
          <a:lstStyle/>
          <a:p>
            <a:r>
              <a:rPr kumimoji="1" lang="en-US" altLang="ja-JP" sz="1200" dirty="0"/>
              <a:t>child</a:t>
            </a:r>
            <a:endParaRPr kumimoji="1" lang="ja-JP" altLang="en-US" dirty="0"/>
          </a:p>
        </p:txBody>
      </p:sp>
      <p:sp>
        <p:nvSpPr>
          <p:cNvPr id="28" name="楕円 27">
            <a:extLst>
              <a:ext uri="{FF2B5EF4-FFF2-40B4-BE49-F238E27FC236}">
                <a16:creationId xmlns:a16="http://schemas.microsoft.com/office/drawing/2014/main" id="{B2ED5C04-465D-4C2E-9DD0-96CB282549B4}"/>
              </a:ext>
            </a:extLst>
          </p:cNvPr>
          <p:cNvSpPr/>
          <p:nvPr/>
        </p:nvSpPr>
        <p:spPr>
          <a:xfrm>
            <a:off x="4035438" y="3420274"/>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楕円 28">
            <a:extLst>
              <a:ext uri="{FF2B5EF4-FFF2-40B4-BE49-F238E27FC236}">
                <a16:creationId xmlns:a16="http://schemas.microsoft.com/office/drawing/2014/main" id="{3FD494AC-4C7D-49A6-9E13-D27C9C93840F}"/>
              </a:ext>
            </a:extLst>
          </p:cNvPr>
          <p:cNvSpPr/>
          <p:nvPr/>
        </p:nvSpPr>
        <p:spPr>
          <a:xfrm>
            <a:off x="4520408" y="4161925"/>
            <a:ext cx="528205" cy="524983"/>
          </a:xfrm>
          <a:prstGeom prst="ellipse">
            <a:avLst/>
          </a:prstGeom>
          <a:solidFill>
            <a:schemeClr val="bg1">
              <a:lumMod val="95000"/>
            </a:schemeClr>
          </a:solidFill>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楕円 29">
            <a:extLst>
              <a:ext uri="{FF2B5EF4-FFF2-40B4-BE49-F238E27FC236}">
                <a16:creationId xmlns:a16="http://schemas.microsoft.com/office/drawing/2014/main" id="{45DAC149-D080-4CA3-B22C-093444DCC7AF}"/>
              </a:ext>
            </a:extLst>
          </p:cNvPr>
          <p:cNvSpPr/>
          <p:nvPr/>
        </p:nvSpPr>
        <p:spPr>
          <a:xfrm>
            <a:off x="3519091" y="4174582"/>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楕円 30">
            <a:extLst>
              <a:ext uri="{FF2B5EF4-FFF2-40B4-BE49-F238E27FC236}">
                <a16:creationId xmlns:a16="http://schemas.microsoft.com/office/drawing/2014/main" id="{8894CB37-FCE9-42E8-9AB1-8232F4E66018}"/>
              </a:ext>
            </a:extLst>
          </p:cNvPr>
          <p:cNvSpPr/>
          <p:nvPr/>
        </p:nvSpPr>
        <p:spPr>
          <a:xfrm>
            <a:off x="4883915" y="4903576"/>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楕円 31">
            <a:extLst>
              <a:ext uri="{FF2B5EF4-FFF2-40B4-BE49-F238E27FC236}">
                <a16:creationId xmlns:a16="http://schemas.microsoft.com/office/drawing/2014/main" id="{E7637ACE-55E8-4978-9672-41B96011C780}"/>
              </a:ext>
            </a:extLst>
          </p:cNvPr>
          <p:cNvSpPr/>
          <p:nvPr/>
        </p:nvSpPr>
        <p:spPr>
          <a:xfrm>
            <a:off x="5148017" y="5809762"/>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3" name="直線矢印コネクタ 32">
            <a:extLst>
              <a:ext uri="{FF2B5EF4-FFF2-40B4-BE49-F238E27FC236}">
                <a16:creationId xmlns:a16="http://schemas.microsoft.com/office/drawing/2014/main" id="{142D2FAF-3B5B-42BE-AD46-F5826082FD88}"/>
              </a:ext>
            </a:extLst>
          </p:cNvPr>
          <p:cNvCxnSpPr>
            <a:cxnSpLocks/>
            <a:stCxn id="29" idx="5"/>
            <a:endCxn id="31" idx="0"/>
          </p:cNvCxnSpPr>
          <p:nvPr/>
        </p:nvCxnSpPr>
        <p:spPr>
          <a:xfrm>
            <a:off x="4971259" y="4610026"/>
            <a:ext cx="176759" cy="293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線矢印コネクタ 33">
            <a:extLst>
              <a:ext uri="{FF2B5EF4-FFF2-40B4-BE49-F238E27FC236}">
                <a16:creationId xmlns:a16="http://schemas.microsoft.com/office/drawing/2014/main" id="{9B51F10C-9897-4867-99DE-E2E7601CFEC1}"/>
              </a:ext>
            </a:extLst>
          </p:cNvPr>
          <p:cNvCxnSpPr>
            <a:cxnSpLocks/>
            <a:stCxn id="31" idx="5"/>
            <a:endCxn id="32" idx="0"/>
          </p:cNvCxnSpPr>
          <p:nvPr/>
        </p:nvCxnSpPr>
        <p:spPr>
          <a:xfrm>
            <a:off x="5334766" y="5351677"/>
            <a:ext cx="77354" cy="45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3EBCD4BC-4804-407A-B303-59F28329EF80}"/>
              </a:ext>
            </a:extLst>
          </p:cNvPr>
          <p:cNvCxnSpPr>
            <a:cxnSpLocks/>
            <a:stCxn id="28" idx="3"/>
            <a:endCxn id="30" idx="0"/>
          </p:cNvCxnSpPr>
          <p:nvPr/>
        </p:nvCxnSpPr>
        <p:spPr>
          <a:xfrm flipH="1">
            <a:off x="3783194" y="3868375"/>
            <a:ext cx="329598" cy="30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84C92E5A-1F63-4F4E-BE12-B6FF460D044B}"/>
              </a:ext>
            </a:extLst>
          </p:cNvPr>
          <p:cNvSpPr/>
          <p:nvPr/>
        </p:nvSpPr>
        <p:spPr>
          <a:xfrm>
            <a:off x="4330880" y="5849280"/>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3" name="直線矢印コネクタ 22">
            <a:extLst>
              <a:ext uri="{FF2B5EF4-FFF2-40B4-BE49-F238E27FC236}">
                <a16:creationId xmlns:a16="http://schemas.microsoft.com/office/drawing/2014/main" id="{2553D685-3428-4F15-AB59-281DF565C6CE}"/>
              </a:ext>
            </a:extLst>
          </p:cNvPr>
          <p:cNvCxnSpPr>
            <a:cxnSpLocks/>
            <a:stCxn id="31" idx="3"/>
            <a:endCxn id="22" idx="0"/>
          </p:cNvCxnSpPr>
          <p:nvPr/>
        </p:nvCxnSpPr>
        <p:spPr>
          <a:xfrm flipH="1">
            <a:off x="4594983" y="5351677"/>
            <a:ext cx="366286" cy="49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曲線 23">
            <a:extLst>
              <a:ext uri="{FF2B5EF4-FFF2-40B4-BE49-F238E27FC236}">
                <a16:creationId xmlns:a16="http://schemas.microsoft.com/office/drawing/2014/main" id="{5FEE950F-1A8F-412C-BCEB-75D980A37D73}"/>
              </a:ext>
            </a:extLst>
          </p:cNvPr>
          <p:cNvCxnSpPr>
            <a:cxnSpLocks/>
            <a:stCxn id="29" idx="2"/>
            <a:endCxn id="22" idx="2"/>
          </p:cNvCxnSpPr>
          <p:nvPr/>
        </p:nvCxnSpPr>
        <p:spPr>
          <a:xfrm rot="10800000" flipV="1">
            <a:off x="4330880" y="4424416"/>
            <a:ext cx="189528" cy="1687355"/>
          </a:xfrm>
          <a:prstGeom prst="curvedConnector3">
            <a:avLst>
              <a:gd name="adj1" fmla="val 220615"/>
            </a:avLst>
          </a:prstGeom>
          <a:ln w="19050">
            <a:tailEnd type="triangle" w="lg" len="med"/>
          </a:ln>
        </p:spPr>
        <p:style>
          <a:lnRef idx="1">
            <a:schemeClr val="accent6"/>
          </a:lnRef>
          <a:fillRef idx="0">
            <a:schemeClr val="accent6"/>
          </a:fillRef>
          <a:effectRef idx="0">
            <a:schemeClr val="accent6"/>
          </a:effectRef>
          <a:fontRef idx="minor">
            <a:schemeClr val="tx1"/>
          </a:fontRef>
        </p:style>
      </p:cxnSp>
      <p:sp>
        <p:nvSpPr>
          <p:cNvPr id="37" name="楕円 36">
            <a:extLst>
              <a:ext uri="{FF2B5EF4-FFF2-40B4-BE49-F238E27FC236}">
                <a16:creationId xmlns:a16="http://schemas.microsoft.com/office/drawing/2014/main" id="{DAF5A353-5697-452B-B495-5C5F2936C7DF}"/>
              </a:ext>
            </a:extLst>
          </p:cNvPr>
          <p:cNvSpPr/>
          <p:nvPr/>
        </p:nvSpPr>
        <p:spPr>
          <a:xfrm>
            <a:off x="6941536" y="3764989"/>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楕円 37">
            <a:extLst>
              <a:ext uri="{FF2B5EF4-FFF2-40B4-BE49-F238E27FC236}">
                <a16:creationId xmlns:a16="http://schemas.microsoft.com/office/drawing/2014/main" id="{FEFC3B2E-7289-4897-95A8-ABFAF9FEEBA7}"/>
              </a:ext>
            </a:extLst>
          </p:cNvPr>
          <p:cNvSpPr/>
          <p:nvPr/>
        </p:nvSpPr>
        <p:spPr>
          <a:xfrm>
            <a:off x="6380497" y="4645061"/>
            <a:ext cx="528205" cy="524983"/>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楕円 38">
            <a:extLst>
              <a:ext uri="{FF2B5EF4-FFF2-40B4-BE49-F238E27FC236}">
                <a16:creationId xmlns:a16="http://schemas.microsoft.com/office/drawing/2014/main" id="{75D222F2-A701-45C2-B87F-4637F48F89CB}"/>
              </a:ext>
            </a:extLst>
          </p:cNvPr>
          <p:cNvSpPr/>
          <p:nvPr/>
        </p:nvSpPr>
        <p:spPr>
          <a:xfrm>
            <a:off x="7419080" y="4645061"/>
            <a:ext cx="528205" cy="524983"/>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楕円 39">
            <a:extLst>
              <a:ext uri="{FF2B5EF4-FFF2-40B4-BE49-F238E27FC236}">
                <a16:creationId xmlns:a16="http://schemas.microsoft.com/office/drawing/2014/main" id="{A0453CAB-A4B6-4AEA-8060-A4677551557F}"/>
              </a:ext>
            </a:extLst>
          </p:cNvPr>
          <p:cNvSpPr/>
          <p:nvPr/>
        </p:nvSpPr>
        <p:spPr>
          <a:xfrm>
            <a:off x="7897326" y="5581351"/>
            <a:ext cx="528205" cy="52498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1" name="直線矢印コネクタ 40">
            <a:extLst>
              <a:ext uri="{FF2B5EF4-FFF2-40B4-BE49-F238E27FC236}">
                <a16:creationId xmlns:a16="http://schemas.microsoft.com/office/drawing/2014/main" id="{EB0962C2-05BE-4937-AFAC-DDE73F528CC5}"/>
              </a:ext>
            </a:extLst>
          </p:cNvPr>
          <p:cNvCxnSpPr>
            <a:cxnSpLocks/>
            <a:stCxn id="39" idx="5"/>
            <a:endCxn id="40" idx="0"/>
          </p:cNvCxnSpPr>
          <p:nvPr/>
        </p:nvCxnSpPr>
        <p:spPr>
          <a:xfrm>
            <a:off x="7869931" y="5093162"/>
            <a:ext cx="291498" cy="48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3ABDDFE-6805-46E6-8528-DA3CAFBC132A}"/>
              </a:ext>
            </a:extLst>
          </p:cNvPr>
          <p:cNvCxnSpPr>
            <a:cxnSpLocks/>
            <a:stCxn id="37" idx="3"/>
            <a:endCxn id="38" idx="0"/>
          </p:cNvCxnSpPr>
          <p:nvPr/>
        </p:nvCxnSpPr>
        <p:spPr>
          <a:xfrm flipH="1">
            <a:off x="6644600" y="4213090"/>
            <a:ext cx="374290"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ED49C811-2AD7-4D28-960D-3F1E75381376}"/>
              </a:ext>
            </a:extLst>
          </p:cNvPr>
          <p:cNvSpPr/>
          <p:nvPr/>
        </p:nvSpPr>
        <p:spPr>
          <a:xfrm>
            <a:off x="6941536" y="5586788"/>
            <a:ext cx="528205" cy="524983"/>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6" name="直線矢印コネクタ 45">
            <a:extLst>
              <a:ext uri="{FF2B5EF4-FFF2-40B4-BE49-F238E27FC236}">
                <a16:creationId xmlns:a16="http://schemas.microsoft.com/office/drawing/2014/main" id="{9B7CCFA5-9155-4320-A239-7996CEE07270}"/>
              </a:ext>
            </a:extLst>
          </p:cNvPr>
          <p:cNvCxnSpPr>
            <a:cxnSpLocks/>
            <a:stCxn id="39" idx="3"/>
            <a:endCxn id="45" idx="0"/>
          </p:cNvCxnSpPr>
          <p:nvPr/>
        </p:nvCxnSpPr>
        <p:spPr>
          <a:xfrm flipH="1">
            <a:off x="7205639" y="5093162"/>
            <a:ext cx="290795" cy="49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9725D09-9F03-473F-B791-B7C536412509}"/>
              </a:ext>
            </a:extLst>
          </p:cNvPr>
          <p:cNvCxnSpPr>
            <a:cxnSpLocks/>
            <a:stCxn id="37" idx="5"/>
            <a:endCxn id="39" idx="0"/>
          </p:cNvCxnSpPr>
          <p:nvPr/>
        </p:nvCxnSpPr>
        <p:spPr>
          <a:xfrm>
            <a:off x="7392387" y="4213090"/>
            <a:ext cx="290796" cy="4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8902CCE1-FD58-4CFB-86C6-3CD5B2EF9982}"/>
              </a:ext>
            </a:extLst>
          </p:cNvPr>
          <p:cNvSpPr/>
          <p:nvPr/>
        </p:nvSpPr>
        <p:spPr>
          <a:xfrm>
            <a:off x="571480"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a:extLst>
              <a:ext uri="{FF2B5EF4-FFF2-40B4-BE49-F238E27FC236}">
                <a16:creationId xmlns:a16="http://schemas.microsoft.com/office/drawing/2014/main" id="{3EEE9C00-0D1D-42E3-AE45-3872CA24E5CF}"/>
              </a:ext>
            </a:extLst>
          </p:cNvPr>
          <p:cNvSpPr/>
          <p:nvPr/>
        </p:nvSpPr>
        <p:spPr>
          <a:xfrm>
            <a:off x="339908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66829BEE-98D8-4F9A-B2E8-726AEEA7093E}"/>
              </a:ext>
            </a:extLst>
          </p:cNvPr>
          <p:cNvSpPr/>
          <p:nvPr/>
        </p:nvSpPr>
        <p:spPr>
          <a:xfrm>
            <a:off x="6233661" y="2876408"/>
            <a:ext cx="2352675" cy="3756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STEP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３</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1" name="コネクタ: 曲線 50">
            <a:extLst>
              <a:ext uri="{FF2B5EF4-FFF2-40B4-BE49-F238E27FC236}">
                <a16:creationId xmlns:a16="http://schemas.microsoft.com/office/drawing/2014/main" id="{E450A265-BEB5-4F85-AC82-DBFFE7465A81}"/>
              </a:ext>
            </a:extLst>
          </p:cNvPr>
          <p:cNvCxnSpPr>
            <a:cxnSpLocks/>
            <a:stCxn id="14" idx="6"/>
            <a:endCxn id="15" idx="7"/>
          </p:cNvCxnSpPr>
          <p:nvPr/>
        </p:nvCxnSpPr>
        <p:spPr>
          <a:xfrm>
            <a:off x="2449579" y="5349677"/>
            <a:ext cx="324959" cy="576485"/>
          </a:xfrm>
          <a:prstGeom prst="curvedConnector2">
            <a:avLst/>
          </a:prstGeom>
          <a:ln w="19050">
            <a:tailEnd type="triangle" w="lg"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021440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8B51F-7E5E-4F86-9D57-6CC70AD04DBD}"/>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F7C541E6-EABB-4390-85E5-7426522FE5DE}"/>
              </a:ext>
            </a:extLst>
          </p:cNvPr>
          <p:cNvSpPr/>
          <p:nvPr/>
        </p:nvSpPr>
        <p:spPr>
          <a:xfrm>
            <a:off x="691800" y="1019175"/>
            <a:ext cx="7760400" cy="555084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サブツリーのバランスをとるために回転操作を行う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rotate(</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のバランス係数を取得する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左ツリー</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0)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右旋回</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最初に左に曲がり、次に右に曲がる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右ツリー</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-1)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balanceFactor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0)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左旋回</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最初に右に曲がり、次に左に曲がる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rightRotate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leftRotate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平衡木、旋回なしで直接返却</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4121098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891910-85D8-4807-8748-61243F950CA9}"/>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75BB7632-8958-488A-A341-9735F856DB29}"/>
              </a:ext>
            </a:extLst>
          </p:cNvPr>
          <p:cNvSpPr>
            <a:spLocks noGrp="1"/>
          </p:cNvSpPr>
          <p:nvPr>
            <p:ph idx="1"/>
          </p:nvPr>
        </p:nvSpPr>
        <p:spPr/>
        <p:txBody>
          <a:bodyPr>
            <a:normAutofit/>
          </a:bodyPr>
          <a:lstStyle/>
          <a:p>
            <a:r>
              <a:rPr lang="ja-JP" altLang="en-US" sz="2000" dirty="0"/>
              <a:t>ノードの挿入</a:t>
            </a:r>
            <a:endParaRPr lang="en-US" altLang="ja-JP" sz="2000" dirty="0"/>
          </a:p>
          <a:p>
            <a:pPr marL="0" indent="0">
              <a:buNone/>
            </a:pPr>
            <a:r>
              <a:rPr kumimoji="1" lang="ja-JP" altLang="en-US" dirty="0"/>
              <a:t>　「</a:t>
            </a:r>
            <a:r>
              <a:rPr kumimoji="1" lang="en-US" altLang="ja-JP" dirty="0"/>
              <a:t>AVL</a:t>
            </a:r>
            <a:r>
              <a:rPr kumimoji="1" lang="ja-JP" altLang="en-US" dirty="0"/>
              <a:t>ツリー」のソード挿入操作「二分捜索木」に似ているが、二分捜索木ではノードを挿入した後ツリーのバランスが崩れてしまう。そこで、このノードを起点にツリーを下から上へと回転させ、バランスの悪いノードをすべて戻す必要がある。 （</a:t>
            </a:r>
            <a:r>
              <a:rPr kumimoji="1" lang="en-US" altLang="ja-JP" dirty="0"/>
              <a:t>※</a:t>
            </a:r>
            <a:r>
              <a:rPr kumimoji="1" lang="ja-JP" altLang="en-US" dirty="0"/>
              <a:t>参考は</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AD010B06-96C8-420C-947D-6E82A6F43074}"/>
              </a:ext>
            </a:extLst>
          </p:cNvPr>
          <p:cNvSpPr/>
          <p:nvPr/>
        </p:nvSpPr>
        <p:spPr>
          <a:xfrm>
            <a:off x="850200" y="2352675"/>
            <a:ext cx="7760400" cy="423068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ノードの挿入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insert(int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root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root;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ノードの再帰的挿入（補助機能）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(node == null) return new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１．挿入位置を探し、ノードを挿入する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insertHelper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node;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重複するノードは挿入されず直接返却される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サブツリーのバランスをとるために回転操作を行う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rotate(node);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サブツリーの根ノードを返却する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26028639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87B17-9491-46AB-8478-B6DE02B50422}"/>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3" name="コンテンツ プレースホルダー 2">
            <a:extLst>
              <a:ext uri="{FF2B5EF4-FFF2-40B4-BE49-F238E27FC236}">
                <a16:creationId xmlns:a16="http://schemas.microsoft.com/office/drawing/2014/main" id="{CBA1CF8D-E343-4AE1-9602-5F15401ADE0A}"/>
              </a:ext>
            </a:extLst>
          </p:cNvPr>
          <p:cNvSpPr>
            <a:spLocks noGrp="1"/>
          </p:cNvSpPr>
          <p:nvPr>
            <p:ph idx="1"/>
          </p:nvPr>
        </p:nvSpPr>
        <p:spPr/>
        <p:txBody>
          <a:bodyPr/>
          <a:lstStyle/>
          <a:p>
            <a:r>
              <a:rPr kumimoji="1" lang="ja-JP" altLang="en-US" sz="2000" dirty="0"/>
              <a:t>ノードの削除</a:t>
            </a:r>
            <a:endParaRPr kumimoji="1" lang="en-US" altLang="ja-JP" sz="2000" dirty="0"/>
          </a:p>
          <a:p>
            <a:pPr marL="0" indent="0">
              <a:buNone/>
            </a:pPr>
            <a:r>
              <a:rPr lang="ja-JP" altLang="en-US" dirty="0"/>
              <a:t>　 「</a:t>
            </a:r>
            <a:r>
              <a:rPr lang="en-US" altLang="ja-JP" dirty="0"/>
              <a:t>AVL</a:t>
            </a:r>
            <a:r>
              <a:rPr lang="ja-JP" altLang="en-US" dirty="0"/>
              <a:t>ツリー」からノードを削除する操作は、一般に「二分探索木」からノードを削除することと同じである。 同様に、ノードを削除した後は、バランスを崩したノードをすべてバランスよく戻すために下から上への回転が行われる。</a:t>
            </a:r>
            <a:r>
              <a:rPr kumimoji="1" lang="ja-JP" altLang="en-US" dirty="0"/>
              <a:t> （</a:t>
            </a:r>
            <a:r>
              <a:rPr kumimoji="1" lang="en-US" altLang="ja-JP" dirty="0"/>
              <a:t>※</a:t>
            </a:r>
            <a:r>
              <a:rPr kumimoji="1" lang="ja-JP" altLang="en-US" dirty="0"/>
              <a:t>参考は</a:t>
            </a:r>
            <a:r>
              <a:rPr kumimoji="1" lang="en-US" altLang="ja-JP" dirty="0"/>
              <a:t>Java</a:t>
            </a:r>
            <a:r>
              <a:rPr kumimoji="1" lang="ja-JP" altLang="en-US" dirty="0"/>
              <a:t>のコード）</a:t>
            </a:r>
          </a:p>
        </p:txBody>
      </p:sp>
      <p:sp>
        <p:nvSpPr>
          <p:cNvPr id="4" name="正方形/長方形 3">
            <a:extLst>
              <a:ext uri="{FF2B5EF4-FFF2-40B4-BE49-F238E27FC236}">
                <a16:creationId xmlns:a16="http://schemas.microsoft.com/office/drawing/2014/main" id="{EED86DB9-85AB-4D70-8368-53F3B63A0C86}"/>
              </a:ext>
            </a:extLst>
          </p:cNvPr>
          <p:cNvSpPr/>
          <p:nvPr/>
        </p:nvSpPr>
        <p:spPr>
          <a:xfrm>
            <a:off x="831150" y="2712369"/>
            <a:ext cx="7760400" cy="315436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ノードの削除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remove(int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root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(root,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root;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ノードの再帰的削除</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補助機能</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int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(node == null) return null;</a:t>
            </a:r>
          </a:p>
          <a:p>
            <a:pPr lvl="1"/>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8032230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87B17-9491-46AB-8478-B6DE02B50422}"/>
              </a:ext>
            </a:extLst>
          </p:cNvPr>
          <p:cNvSpPr>
            <a:spLocks noGrp="1"/>
          </p:cNvSpPr>
          <p:nvPr>
            <p:ph type="title"/>
          </p:nvPr>
        </p:nvSpPr>
        <p:spPr/>
        <p:txBody>
          <a:bodyPr/>
          <a:lstStyle/>
          <a:p>
            <a:r>
              <a:rPr lang="ja-JP" altLang="en-US" dirty="0"/>
              <a:t>４．バイナリーツリー（二分木） </a:t>
            </a:r>
            <a:r>
              <a:rPr lang="en-US" altLang="ja-JP" dirty="0"/>
              <a:t>– AVL</a:t>
            </a:r>
            <a:r>
              <a:rPr lang="ja-JP" altLang="en-US" dirty="0"/>
              <a:t>ツリー</a:t>
            </a:r>
            <a:endParaRPr kumimoji="1" lang="ja-JP" altLang="en-US" dirty="0"/>
          </a:p>
        </p:txBody>
      </p:sp>
      <p:sp>
        <p:nvSpPr>
          <p:cNvPr id="4" name="正方形/長方形 3">
            <a:extLst>
              <a:ext uri="{FF2B5EF4-FFF2-40B4-BE49-F238E27FC236}">
                <a16:creationId xmlns:a16="http://schemas.microsoft.com/office/drawing/2014/main" id="{EED86DB9-85AB-4D70-8368-53F3B63A0C86}"/>
              </a:ext>
            </a:extLst>
          </p:cNvPr>
          <p:cNvSpPr/>
          <p:nvPr/>
        </p:nvSpPr>
        <p:spPr>
          <a:xfrm>
            <a:off x="398477" y="1009650"/>
            <a:ext cx="8347045" cy="557371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endParaRPr kumimoji="1"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ノードを検索して削除する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&gt;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child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null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node.left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0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の場合、ノードを直接削除して返却する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(child ==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return null;</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の場合、ノードを直接削除する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else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child;</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else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子ノードの数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の場合、インターバルトラバーサルの次のノードが削除され、現在のノードがそのノードに置換される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TreeNode</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temp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getInOrderNext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removeHelper</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node.right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temp.val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node.val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temp.val</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updateHeight</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(node);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ノードの高さを更新</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サブツリーのバランスをとるために回転操作を行う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node = rotate(node);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 </a:t>
            </a:r>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サブツリーの根ノードを返却する</a:t>
            </a:r>
          </a:p>
          <a:p>
            <a:pPr lvl="1"/>
            <a:r>
              <a:rPr kumimoji="1"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return node;</a:t>
            </a:r>
          </a:p>
          <a:p>
            <a:pPr lvl="1"/>
            <a:r>
              <a:rPr kumimoji="1"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Tree>
    <p:extLst>
      <p:ext uri="{BB962C8B-B14F-4D97-AF65-F5344CB8AC3E}">
        <p14:creationId xmlns:p14="http://schemas.microsoft.com/office/powerpoint/2010/main" val="38595616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1.2"/>
  <p:tag name="ISPRING_ULTRA_SCORM_COURSE_ID" val="1918153B-DFF0-468D-BAFA-D25C8EBBD2C9"/>
  <p:tag name="ISPRING_CMI5_LAUNCH_METHOD" val="any window"/>
  <p:tag name="ISPRING_SCORM_RATE_SLIDES" val="1"/>
  <p:tag name="ISPRINGCLOUDFOLDERID" val="1"/>
  <p:tag name="ISPRINGONLINEFOLDERID" val="1"/>
  <p:tag name="ISPRING_SCORM_PASSING_SCORE" val="100.000000"/>
  <p:tag name="ISPRING_PRESENTATION_TITLE" val="EFWプログラミングv1.4"/>
  <p:tag name="ISPRING_FIRST_PUBLISH" val="1"/>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Lst>
</file>

<file path=ppt/tags/tag2.xml><?xml version="1.0" encoding="utf-8"?>
<p:tagLst xmlns:a="http://schemas.openxmlformats.org/drawingml/2006/main" xmlns:r="http://schemas.openxmlformats.org/officeDocument/2006/relationships" xmlns:p="http://schemas.openxmlformats.org/presentationml/2006/main">
  <p:tag name="GENSWF_SLIDE_UID" val="{39908DF7-A1AC-4668-A1E5-1DA5DEB08553}:392"/>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42172</TotalTime>
  <Words>20464</Words>
  <Application>Microsoft Office PowerPoint</Application>
  <PresentationFormat>画面に合わせる (4:3)</PresentationFormat>
  <Paragraphs>2966</Paragraphs>
  <Slides>136</Slides>
  <Notes>10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136</vt:i4>
      </vt:variant>
    </vt:vector>
  </HeadingPairs>
  <TitlesOfParts>
    <vt:vector size="147" baseType="lpstr">
      <vt:lpstr>-apple-system</vt:lpstr>
      <vt:lpstr>Meiryo UI</vt:lpstr>
      <vt:lpstr>MS UI Gothic</vt:lpstr>
      <vt:lpstr>YakuHanJPs</vt:lpstr>
      <vt:lpstr>Arial</vt:lpstr>
      <vt:lpstr>Calibri</vt:lpstr>
      <vt:lpstr>Fira Code</vt:lpstr>
      <vt:lpstr>Open Sans</vt:lpstr>
      <vt:lpstr>Roboto</vt:lpstr>
      <vt:lpstr>Wingdings</vt:lpstr>
      <vt:lpstr>1_Office ​​テーマ</vt:lpstr>
      <vt:lpstr>データ構造とアルゴリズム-JavaScript </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Array</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Linked List</vt:lpstr>
      <vt:lpstr>１．配列とリスト – List</vt:lpstr>
      <vt:lpstr>１．配列とリスト – List</vt:lpstr>
      <vt:lpstr>１．配列とリスト – List</vt:lpstr>
      <vt:lpstr>１．配列とリスト – List</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スタック</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キュー</vt:lpstr>
      <vt:lpstr>２．スタックとキュー – 双方向キュー</vt:lpstr>
      <vt:lpstr>２．スタックとキュー – 双方向キュー</vt:lpstr>
      <vt:lpstr>３．ハッシュリスト – HashMap</vt:lpstr>
      <vt:lpstr>３．ハッシュリスト – HashMap</vt:lpstr>
      <vt:lpstr>３．ハッシュリスト – HashMap</vt:lpstr>
      <vt:lpstr>３．ハッシュリスト – HashMap</vt:lpstr>
      <vt:lpstr>３．ハッシュリスト – HashMap</vt:lpstr>
      <vt:lpstr>３．ハッシュリスト – HashMap</vt:lpstr>
      <vt:lpstr>３．ハッシュリスト – HashMap</vt:lpstr>
      <vt:lpstr>３．ハッシュリスト – ハッシュの競合処理</vt:lpstr>
      <vt:lpstr>３．ハッシュリスト – ハッシュの競合処理</vt:lpstr>
      <vt:lpstr>３．ハッシュリスト – ハッシュの競合処理</vt:lpstr>
      <vt:lpstr>３．ハッシュリスト – ハッシュの競合処理</vt:lpstr>
      <vt:lpstr>３．ハッシュリスト – ハッシュの競合処理</vt:lpstr>
      <vt:lpstr>３．ハッシュリスト – ハッシュの競合処理</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vt:lpstr>
      <vt:lpstr>４．バイナリーツリー（二分木） – 二分木トラバース</vt:lpstr>
      <vt:lpstr>４．バイナリーツリー（二分木） – 二分木トラバース</vt:lpstr>
      <vt:lpstr>４．バイナリーツリー（二分木） – 二分木トラバース</vt:lpstr>
      <vt:lpstr>４．バイナリーツリー（二分木） – 二分木トラバース</vt:lpstr>
      <vt:lpstr>４．バイナリーツリー（二分木） – 二分木トラバース</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二分探索木</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４．バイナリーツリー（二分木） – AVLツリー</vt:lpstr>
      <vt:lpstr>５．ヒープ</vt:lpstr>
      <vt:lpstr>５．ヒープ</vt:lpstr>
      <vt:lpstr>５．ヒープ</vt:lpstr>
      <vt:lpstr>５．ヒープ</vt:lpstr>
      <vt:lpstr>５．ヒープ</vt:lpstr>
      <vt:lpstr>５．ヒープ</vt:lpstr>
      <vt:lpstr>５．ヒープ</vt:lpstr>
      <vt:lpstr>５．ヒープ</vt:lpstr>
      <vt:lpstr>５．ヒープ</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探索アルゴリズム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lpstr>６．アルゴリズム – ソートアルゴリズム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EFWプログラミングv1.4</dc:title>
  <dc:creator>常 珂軍</dc:creator>
  <cp:lastModifiedBy>松麿 琴弥</cp:lastModifiedBy>
  <cp:revision>4605</cp:revision>
  <cp:lastPrinted>2012-10-25T09:56:50Z</cp:lastPrinted>
  <dcterms:modified xsi:type="dcterms:W3CDTF">2023-01-31T08:00:05Z</dcterms:modified>
</cp:coreProperties>
</file>