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8"/>
  </p:notesMasterIdLst>
  <p:handoutMasterIdLst>
    <p:handoutMasterId r:id="rId19"/>
  </p:handoutMasterIdLst>
  <p:sldIdLst>
    <p:sldId id="392" r:id="rId2"/>
    <p:sldId id="417" r:id="rId3"/>
    <p:sldId id="406" r:id="rId4"/>
    <p:sldId id="422" r:id="rId5"/>
    <p:sldId id="425" r:id="rId6"/>
    <p:sldId id="410" r:id="rId7"/>
    <p:sldId id="415" r:id="rId8"/>
    <p:sldId id="426" r:id="rId9"/>
    <p:sldId id="428" r:id="rId10"/>
    <p:sldId id="420" r:id="rId11"/>
    <p:sldId id="427" r:id="rId12"/>
    <p:sldId id="433" r:id="rId13"/>
    <p:sldId id="416" r:id="rId14"/>
    <p:sldId id="430" r:id="rId15"/>
    <p:sldId id="431" r:id="rId16"/>
    <p:sldId id="432" r:id="rId17"/>
  </p:sldIdLst>
  <p:sldSz cx="9144000" cy="6858000" type="screen4x3"/>
  <p:notesSz cx="7099300" cy="10234613"/>
  <p:custDataLst>
    <p:tags r:id="rId2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varScale="1">
        <p:scale>
          <a:sx n="78" d="100"/>
          <a:sy n="78" d="100"/>
        </p:scale>
        <p:origin x="1324" y="6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2022/4/6</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2022/4/6</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11</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11</a:t>
            </a:fld>
            <a:endParaRPr lang="en-US" altLang="ja-JP">
              <a:ea typeface="ＭＳ Ｐゴシック" pitchFamily="50" charset="-128"/>
            </a:endParaRPr>
          </a:p>
        </p:txBody>
      </p:sp>
    </p:spTree>
    <p:extLst>
      <p:ext uri="{BB962C8B-B14F-4D97-AF65-F5344CB8AC3E}">
        <p14:creationId xmlns:p14="http://schemas.microsoft.com/office/powerpoint/2010/main" val="24225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164571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a:p>
        </p:txBody>
      </p:sp>
    </p:spTree>
    <p:extLst>
      <p:ext uri="{BB962C8B-B14F-4D97-AF65-F5344CB8AC3E}">
        <p14:creationId xmlns:p14="http://schemas.microsoft.com/office/powerpoint/2010/main" val="257226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のご紹介</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V2.0</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a:latin typeface="Meiryo UI" panose="020B0604030504040204" pitchFamily="50" charset="-128"/>
                <a:ea typeface="Meiryo UI" panose="020B0604030504040204" pitchFamily="50" charset="-128"/>
                <a:cs typeface="Meiryo UI" panose="020B0604030504040204" pitchFamily="50" charset="-128"/>
              </a:rPr>
              <a:t>2021.04.06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目的指向</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714267429"/>
              </p:ext>
            </p:extLst>
          </p:nvPr>
        </p:nvGraphicFramePr>
        <p:xfrm>
          <a:off x="323850" y="1076866"/>
          <a:ext cx="8583386" cy="5079363"/>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400" baseline="0" dirty="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400" baseline="0" dirty="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1"/>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アニメ</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100G</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のテキストデータを取込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年度チャネル拡大開発中</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種目拡大：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チャネル拡大：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上で実装</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SQLserver</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人月</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a:t>
            </a:r>
          </a:p>
        </p:txBody>
      </p:sp>
    </p:spTree>
    <p:extLst>
      <p:ext uri="{BB962C8B-B14F-4D97-AF65-F5344CB8AC3E}">
        <p14:creationId xmlns:p14="http://schemas.microsoft.com/office/powerpoint/2010/main" val="19274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0134"/>
              </p:ext>
            </p:extLst>
          </p:nvPr>
        </p:nvGraphicFramePr>
        <p:xfrm>
          <a:off x="323850" y="1076866"/>
          <a:ext cx="8583386" cy="5377134"/>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2883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1"/>
                  </a:ext>
                </a:extLst>
              </a:tr>
              <a:tr h="318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23</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31</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24</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solidFill>
                            <a:srgbClr val="00B050"/>
                          </a:solidFill>
                          <a:latin typeface="Meiryo UI" panose="020B0604030504040204" pitchFamily="50" charset="-128"/>
                          <a:ea typeface="Meiryo UI" panose="020B0604030504040204" pitchFamily="50" charset="-128"/>
                        </a:rPr>
                        <a:t>※67</a:t>
                      </a:r>
                      <a:r>
                        <a:rPr lang="ja-JP" altLang="en-US" sz="1400" dirty="0">
                          <a:solidFill>
                            <a:srgbClr val="00B050"/>
                          </a:solidFill>
                          <a:latin typeface="Meiryo UI" panose="020B0604030504040204" pitchFamily="50" charset="-128"/>
                          <a:ea typeface="Meiryo UI" panose="020B0604030504040204" pitchFamily="50" charset="-128"/>
                        </a:rPr>
                        <a:t>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８シート１本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ほか１シートずつ</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19</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シナリオ画面：</a:t>
                      </a:r>
                      <a:r>
                        <a:rPr lang="en-US" altLang="ja-JP" sz="1400" dirty="0">
                          <a:latin typeface="Meiryo UI" panose="020B0604030504040204" pitchFamily="50" charset="-128"/>
                          <a:ea typeface="Meiryo UI" panose="020B0604030504040204" pitchFamily="50" charset="-128"/>
                        </a:rPr>
                        <a:t>106</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17</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48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７．実績一覧（ページ数情報）</a:t>
            </a:r>
          </a:p>
        </p:txBody>
      </p:sp>
    </p:spTree>
    <p:extLst>
      <p:ext uri="{BB962C8B-B14F-4D97-AF65-F5344CB8AC3E}">
        <p14:creationId xmlns:p14="http://schemas.microsoft.com/office/powerpoint/2010/main" val="266812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extLst>
                    <a:ext uri="{9D8B030D-6E8A-4147-A177-3AD203B41FA5}">
                      <a16:colId xmlns:a16="http://schemas.microsoft.com/office/drawing/2014/main" val="20000"/>
                    </a:ext>
                  </a:extLst>
                </a:gridCol>
                <a:gridCol w="2382173">
                  <a:extLst>
                    <a:ext uri="{9D8B030D-6E8A-4147-A177-3AD203B41FA5}">
                      <a16:colId xmlns:a16="http://schemas.microsoft.com/office/drawing/2014/main" val="20001"/>
                    </a:ext>
                  </a:extLst>
                </a:gridCol>
                <a:gridCol w="3249294">
                  <a:extLst>
                    <a:ext uri="{9D8B030D-6E8A-4147-A177-3AD203B41FA5}">
                      <a16:colId xmlns:a16="http://schemas.microsoft.com/office/drawing/2014/main" val="20002"/>
                    </a:ext>
                  </a:extLst>
                </a:gridCol>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extLst>
                    <a:ext uri="{9D8B030D-6E8A-4147-A177-3AD203B41FA5}">
                      <a16:colId xmlns:a16="http://schemas.microsoft.com/office/drawing/2014/main" val="20000"/>
                    </a:ext>
                  </a:extLst>
                </a:gridCol>
                <a:gridCol w="1439018">
                  <a:extLst>
                    <a:ext uri="{9D8B030D-6E8A-4147-A177-3AD203B41FA5}">
                      <a16:colId xmlns:a16="http://schemas.microsoft.com/office/drawing/2014/main" val="20001"/>
                    </a:ext>
                  </a:extLst>
                </a:gridCol>
                <a:gridCol w="1435951">
                  <a:extLst>
                    <a:ext uri="{9D8B030D-6E8A-4147-A177-3AD203B41FA5}">
                      <a16:colId xmlns:a16="http://schemas.microsoft.com/office/drawing/2014/main" val="20002"/>
                    </a:ext>
                  </a:extLst>
                </a:gridCol>
                <a:gridCol w="1644593">
                  <a:extLst>
                    <a:ext uri="{9D8B030D-6E8A-4147-A177-3AD203B41FA5}">
                      <a16:colId xmlns:a16="http://schemas.microsoft.com/office/drawing/2014/main" val="20003"/>
                    </a:ext>
                  </a:extLst>
                </a:gridCol>
                <a:gridCol w="1690618">
                  <a:extLst>
                    <a:ext uri="{9D8B030D-6E8A-4147-A177-3AD203B41FA5}">
                      <a16:colId xmlns:a16="http://schemas.microsoft.com/office/drawing/2014/main" val="20004"/>
                    </a:ext>
                  </a:extLst>
                </a:gridCol>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extLst>
                    <a:ext uri="{9D8B030D-6E8A-4147-A177-3AD203B41FA5}">
                      <a16:colId xmlns:a16="http://schemas.microsoft.com/office/drawing/2014/main" val="20000"/>
                    </a:ext>
                  </a:extLst>
                </a:gridCol>
                <a:gridCol w="1162679">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2126705">
                  <a:extLst>
                    <a:ext uri="{9D8B030D-6E8A-4147-A177-3AD203B41FA5}">
                      <a16:colId xmlns:a16="http://schemas.microsoft.com/office/drawing/2014/main" val="20004"/>
                    </a:ext>
                  </a:extLst>
                </a:gridCol>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実績一覧の案件１の効果分析です。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コンサル業務で要件確認するために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でプロトタイプを作っている。とても重宝。急に思いついた構想を具体化するのにも役立つね！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a:latin typeface="Meiryo UI" pitchFamily="50" charset="-128"/>
                <a:ea typeface="Meiryo UI" pitchFamily="50" charset="-128"/>
                <a:cs typeface="Meiryo UI" pitchFamily="50" charset="-128"/>
              </a:rPr>
              <a:t>Skeleton</a:t>
            </a:r>
            <a:r>
              <a:rPr lang="ja-JP" altLang="en-US" sz="2000" dirty="0">
                <a:latin typeface="Meiryo UI" pitchFamily="50" charset="-128"/>
                <a:ea typeface="Meiryo UI" pitchFamily="50" charset="-128"/>
                <a:cs typeface="Meiryo UI" pitchFamily="50" charset="-128"/>
              </a:rPr>
              <a:t>サンプルのデザインはいいね！ぷりぷりの操作感はいいね！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ソース修正後、再起動ではなく、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数か月</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プロジェクトをやって、もう</a:t>
            </a:r>
            <a:r>
              <a:rPr lang="en-US" altLang="ja-JP" sz="2000" dirty="0">
                <a:latin typeface="Meiryo UI" pitchFamily="50" charset="-128"/>
                <a:ea typeface="Meiryo UI" pitchFamily="50" charset="-128"/>
                <a:cs typeface="Meiryo UI" pitchFamily="50" charset="-128"/>
              </a:rPr>
              <a:t>Spring</a:t>
            </a:r>
            <a:r>
              <a:rPr lang="ja-JP" altLang="en-US" sz="2000" dirty="0">
                <a:latin typeface="Meiryo UI" pitchFamily="50" charset="-128"/>
                <a:ea typeface="Meiryo UI" pitchFamily="50" charset="-128"/>
                <a:cs typeface="Meiryo UI" pitchFamily="50" charset="-128"/>
              </a:rPr>
              <a:t>をやりたくない！</a:t>
            </a:r>
            <a:endParaRPr lang="en-US" altLang="ja-JP" sz="2000" dirty="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９．利用者からの褒め言葉</a:t>
            </a:r>
          </a:p>
        </p:txBody>
      </p:sp>
    </p:spTree>
    <p:extLst>
      <p:ext uri="{BB962C8B-B14F-4D97-AF65-F5344CB8AC3E}">
        <p14:creationId xmlns:p14="http://schemas.microsoft.com/office/powerpoint/2010/main" val="9214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添付．要件定義システムの新旧比較</a:t>
            </a:r>
          </a:p>
        </p:txBody>
      </p:sp>
      <p:graphicFrame>
        <p:nvGraphicFramePr>
          <p:cNvPr id="3" name="表 2"/>
          <p:cNvGraphicFramePr>
            <a:graphicFrameLocks noGrp="1"/>
          </p:cNvGraphicFramePr>
          <p:nvPr>
            <p:extLst>
              <p:ext uri="{D42A27DB-BD31-4B8C-83A1-F6EECF244321}">
                <p14:modId xmlns:p14="http://schemas.microsoft.com/office/powerpoint/2010/main" val="2145549691"/>
              </p:ext>
            </p:extLst>
          </p:nvPr>
        </p:nvGraphicFramePr>
        <p:xfrm>
          <a:off x="264014" y="1121104"/>
          <a:ext cx="8690800" cy="4409440"/>
        </p:xfrm>
        <a:graphic>
          <a:graphicData uri="http://schemas.openxmlformats.org/drawingml/2006/table">
            <a:tbl>
              <a:tblPr firstRow="1" bandRow="1">
                <a:tableStyleId>{5C22544A-7EE6-4342-B048-85BDC9FD1C3A}</a:tableStyleId>
              </a:tblPr>
              <a:tblGrid>
                <a:gridCol w="3491557">
                  <a:extLst>
                    <a:ext uri="{9D8B030D-6E8A-4147-A177-3AD203B41FA5}">
                      <a16:colId xmlns:a16="http://schemas.microsoft.com/office/drawing/2014/main" val="20000"/>
                    </a:ext>
                  </a:extLst>
                </a:gridCol>
                <a:gridCol w="1396093">
                  <a:extLst>
                    <a:ext uri="{9D8B030D-6E8A-4147-A177-3AD203B41FA5}">
                      <a16:colId xmlns:a16="http://schemas.microsoft.com/office/drawing/2014/main" val="20001"/>
                    </a:ext>
                  </a:extLst>
                </a:gridCol>
                <a:gridCol w="1927053">
                  <a:extLst>
                    <a:ext uri="{9D8B030D-6E8A-4147-A177-3AD203B41FA5}">
                      <a16:colId xmlns:a16="http://schemas.microsoft.com/office/drawing/2014/main" val="20002"/>
                    </a:ext>
                  </a:extLst>
                </a:gridCol>
                <a:gridCol w="1876097">
                  <a:extLst>
                    <a:ext uri="{9D8B030D-6E8A-4147-A177-3AD203B41FA5}">
                      <a16:colId xmlns:a16="http://schemas.microsoft.com/office/drawing/2014/main" val="20003"/>
                    </a:ext>
                  </a:extLst>
                </a:gridCol>
              </a:tblGrid>
              <a:tr h="370840">
                <a:tc>
                  <a:txBody>
                    <a:bodyPr/>
                    <a:lstStyle/>
                    <a:p>
                      <a:r>
                        <a:rPr kumimoji="1" lang="ja-JP" altLang="en-US" dirty="0"/>
                        <a:t>項目</a:t>
                      </a:r>
                    </a:p>
                  </a:txBody>
                  <a:tcPr/>
                </a:tc>
                <a:tc>
                  <a:txBody>
                    <a:bodyPr/>
                    <a:lstStyle/>
                    <a:p>
                      <a:r>
                        <a:rPr kumimoji="1" lang="ja-JP" altLang="en-US" dirty="0"/>
                        <a:t>旧版</a:t>
                      </a:r>
                    </a:p>
                  </a:txBody>
                  <a:tcPr/>
                </a:tc>
                <a:tc>
                  <a:txBody>
                    <a:bodyPr/>
                    <a:lstStyle/>
                    <a:p>
                      <a:r>
                        <a:rPr kumimoji="1" lang="ja-JP" altLang="en-US" dirty="0"/>
                        <a:t>リニューアル版</a:t>
                      </a:r>
                    </a:p>
                  </a:txBody>
                  <a:tcPr/>
                </a:tc>
                <a:tc>
                  <a:txBody>
                    <a:bodyPr/>
                    <a:lstStyle/>
                    <a:p>
                      <a:r>
                        <a:rPr kumimoji="1" lang="ja-JP" altLang="en-US" dirty="0"/>
                        <a:t>パッケージ版</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4339</a:t>
                      </a:r>
                      <a:endParaRPr kumimoji="1" lang="ja-JP" altLang="en-US" dirty="0"/>
                    </a:p>
                  </a:txBody>
                  <a:tcPr/>
                </a:tc>
                <a:tc>
                  <a:txBody>
                    <a:bodyPr/>
                    <a:lstStyle/>
                    <a:p>
                      <a:pPr algn="ctr"/>
                      <a:r>
                        <a:rPr kumimoji="1" lang="en-US" altLang="ja-JP" dirty="0"/>
                        <a:t>1775</a:t>
                      </a:r>
                      <a:endParaRPr kumimoji="1" lang="ja-JP" altLang="en-US" dirty="0"/>
                    </a:p>
                  </a:txBody>
                  <a:tcPr/>
                </a:tc>
                <a:tc>
                  <a:txBody>
                    <a:bodyPr/>
                    <a:lstStyle/>
                    <a:p>
                      <a:pPr algn="ctr"/>
                      <a:r>
                        <a:rPr kumimoji="1" lang="en-US" altLang="ja-JP" dirty="0"/>
                        <a:t>2970</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15212</a:t>
                      </a:r>
                      <a:endParaRPr kumimoji="1" lang="ja-JP" altLang="en-US" dirty="0"/>
                    </a:p>
                  </a:txBody>
                  <a:tcPr/>
                </a:tc>
                <a:tc>
                  <a:txBody>
                    <a:bodyPr/>
                    <a:lstStyle/>
                    <a:p>
                      <a:pPr algn="ctr"/>
                      <a:r>
                        <a:rPr kumimoji="1" lang="en-US" altLang="ja-JP" dirty="0"/>
                        <a:t>7372</a:t>
                      </a:r>
                      <a:endParaRPr kumimoji="1" lang="ja-JP" altLang="en-US" dirty="0"/>
                    </a:p>
                  </a:txBody>
                  <a:tcPr/>
                </a:tc>
                <a:tc>
                  <a:txBody>
                    <a:bodyPr/>
                    <a:lstStyle/>
                    <a:p>
                      <a:pPr algn="ctr"/>
                      <a:r>
                        <a:rPr kumimoji="1" lang="en-US" altLang="ja-JP" dirty="0"/>
                        <a:t>5140</a:t>
                      </a:r>
                      <a:endParaRPr kumimoji="1" lang="ja-JP" altLang="en-US" dirty="0"/>
                    </a:p>
                  </a:txBody>
                  <a:tcPr/>
                </a:tc>
                <a:extLst>
                  <a:ext uri="{0D108BD9-81ED-4DB2-BD59-A6C34878D82A}">
                    <a16:rowId xmlns:a16="http://schemas.microsoft.com/office/drawing/2014/main" val="10002"/>
                  </a:ext>
                </a:extLst>
              </a:tr>
              <a:tr h="185420">
                <a:tc>
                  <a:txBody>
                    <a:bodyPr/>
                    <a:lstStyle/>
                    <a:p>
                      <a:r>
                        <a:rPr lang="ja-JP" altLang="en-US" dirty="0"/>
                        <a:t>コントローラ（相当）</a:t>
                      </a:r>
                    </a:p>
                  </a:txBody>
                  <a:tcPr/>
                </a:tc>
                <a:tc>
                  <a:txBody>
                    <a:bodyPr/>
                    <a:lstStyle/>
                    <a:p>
                      <a:pPr algn="ctr"/>
                      <a:r>
                        <a:rPr lang="en-US" altLang="ja-JP" dirty="0"/>
                        <a:t>5949</a:t>
                      </a:r>
                      <a:endParaRPr lang="ja-JP" altLang="en-US" dirty="0"/>
                    </a:p>
                  </a:txBody>
                  <a:tcPr/>
                </a:tc>
                <a:tc>
                  <a:txBody>
                    <a:bodyPr/>
                    <a:lstStyle/>
                    <a:p>
                      <a:pPr algn="ctr"/>
                      <a:r>
                        <a:rPr lang="en-US" altLang="ja-JP" dirty="0"/>
                        <a:t>-</a:t>
                      </a:r>
                      <a:endParaRPr lang="ja-JP" altLang="en-US" dirty="0"/>
                    </a:p>
                  </a:txBody>
                  <a:tcPr/>
                </a:tc>
                <a:tc>
                  <a:txBody>
                    <a:bodyPr/>
                    <a:lstStyle/>
                    <a:p>
                      <a:pPr algn="ctr"/>
                      <a:r>
                        <a:rPr lang="en-US" altLang="ja-JP" dirty="0"/>
                        <a:t>-</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dirty="0"/>
                        <a:t>SQL</a:t>
                      </a:r>
                      <a:r>
                        <a:rPr kumimoji="1" lang="en-US" altLang="ja-JP" sz="1000" dirty="0"/>
                        <a:t>(SLECT UPDATE DELETE</a:t>
                      </a:r>
                      <a:r>
                        <a:rPr kumimoji="1" lang="ja-JP" altLang="en-US" sz="1000" dirty="0"/>
                        <a:t>数</a:t>
                      </a:r>
                      <a:r>
                        <a:rPr kumimoji="1" lang="en-US" altLang="ja-JP" sz="1000" dirty="0"/>
                        <a:t>)</a:t>
                      </a:r>
                      <a:endParaRPr kumimoji="1" lang="ja-JP" altLang="en-US" sz="1000"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5535</a:t>
                      </a:r>
                      <a:r>
                        <a:rPr kumimoji="1" lang="ja-JP" altLang="en-US" dirty="0"/>
                        <a:t> </a:t>
                      </a:r>
                      <a:r>
                        <a:rPr kumimoji="1" lang="en-US" altLang="ja-JP" dirty="0"/>
                        <a:t>(99)</a:t>
                      </a:r>
                      <a:endParaRPr kumimoji="1" lang="ja-JP" altLang="en-US" dirty="0"/>
                    </a:p>
                  </a:txBody>
                  <a:tcPr/>
                </a:tc>
                <a:tc>
                  <a:txBody>
                    <a:bodyPr/>
                    <a:lstStyle/>
                    <a:p>
                      <a:pPr algn="ctr"/>
                      <a:r>
                        <a:rPr kumimoji="1" lang="en-US" altLang="ja-JP" dirty="0"/>
                        <a:t>3562</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14126</a:t>
                      </a:r>
                      <a:endParaRPr kumimoji="1" lang="ja-JP" altLang="en-US" dirty="0"/>
                    </a:p>
                  </a:txBody>
                  <a:tcPr/>
                </a:tc>
                <a:tc>
                  <a:txBody>
                    <a:bodyPr/>
                    <a:lstStyle/>
                    <a:p>
                      <a:pPr algn="ctr"/>
                      <a:r>
                        <a:rPr kumimoji="1" lang="en-US" altLang="ja-JP" dirty="0"/>
                        <a:t>11264</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Java</a:t>
                      </a:r>
                      <a:endParaRPr kumimoji="1" lang="ja-JP" altLang="en-US" dirty="0"/>
                    </a:p>
                  </a:txBody>
                  <a:tcPr/>
                </a:tc>
                <a:tc>
                  <a:txBody>
                    <a:bodyPr/>
                    <a:lstStyle/>
                    <a:p>
                      <a:pPr algn="ctr"/>
                      <a:r>
                        <a:rPr kumimoji="1" lang="en-US" altLang="ja-JP" dirty="0"/>
                        <a:t>36779</a:t>
                      </a:r>
                      <a:endParaRPr kumimoji="1" lang="ja-JP" altLang="en-US" dirty="0"/>
                    </a:p>
                  </a:txBody>
                  <a:tcPr/>
                </a:tc>
                <a:tc>
                  <a:txBody>
                    <a:bodyPr/>
                    <a:lstStyle/>
                    <a:p>
                      <a:pPr algn="ctr"/>
                      <a:r>
                        <a:rPr kumimoji="1" lang="en-US" altLang="ja-JP" dirty="0"/>
                        <a:t>13073</a:t>
                      </a:r>
                      <a:endParaRPr kumimoji="1" lang="ja-JP" altLang="en-US" dirty="0"/>
                    </a:p>
                  </a:txBody>
                  <a:tcPr/>
                </a:tc>
                <a:tc>
                  <a:txBody>
                    <a:bodyPr/>
                    <a:lstStyle/>
                    <a:p>
                      <a:pPr algn="ctr"/>
                      <a:r>
                        <a:rPr kumimoji="1" lang="en-US" altLang="ja-JP" dirty="0"/>
                        <a:t>6220</a:t>
                      </a:r>
                      <a:endParaRPr kumimoji="1" lang="ja-JP" altLang="en-US" dirty="0"/>
                    </a:p>
                  </a:txBody>
                  <a:tcPr/>
                </a:tc>
                <a:extLst>
                  <a:ext uri="{0D108BD9-81ED-4DB2-BD59-A6C34878D82A}">
                    <a16:rowId xmlns:a16="http://schemas.microsoft.com/office/drawing/2014/main" val="10006"/>
                  </a:ext>
                </a:extLst>
              </a:tr>
              <a:tr h="185420">
                <a:tc>
                  <a:txBody>
                    <a:bodyPr/>
                    <a:lstStyle/>
                    <a:p>
                      <a:r>
                        <a:rPr kumimoji="1" lang="en-US" altLang="ja-JP" dirty="0"/>
                        <a:t>Excel</a:t>
                      </a:r>
                      <a:r>
                        <a:rPr kumimoji="1" lang="ja-JP" altLang="en-US" dirty="0"/>
                        <a:t>マクロ</a:t>
                      </a:r>
                    </a:p>
                  </a:txBody>
                  <a:tcPr/>
                </a:tc>
                <a:tc>
                  <a:txBody>
                    <a:bodyPr/>
                    <a:lstStyle/>
                    <a:p>
                      <a:pPr algn="ctr"/>
                      <a:r>
                        <a:rPr kumimoji="1" lang="en-US" altLang="ja-JP" dirty="0"/>
                        <a:t>3210</a:t>
                      </a:r>
                      <a:endParaRPr kumimoji="1" lang="ja-JP" altLang="en-US" dirty="0"/>
                    </a:p>
                  </a:txBody>
                  <a:tcPr/>
                </a:tc>
                <a:tc>
                  <a:txBody>
                    <a:bodyPr/>
                    <a:lstStyle/>
                    <a:p>
                      <a:pPr algn="ctr"/>
                      <a:r>
                        <a:rPr kumimoji="1" lang="en-US" altLang="ja-JP" dirty="0"/>
                        <a:t>2424</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0007"/>
                  </a:ext>
                </a:extLst>
              </a:tr>
              <a:tr h="182880">
                <a:tc>
                  <a:txBody>
                    <a:bodyPr/>
                    <a:lstStyle/>
                    <a:p>
                      <a:r>
                        <a:rPr lang="ja-JP" altLang="en-US" dirty="0"/>
                        <a:t>プロシージャ</a:t>
                      </a:r>
                    </a:p>
                  </a:txBody>
                  <a:tcPr/>
                </a:tc>
                <a:tc>
                  <a:txBody>
                    <a:bodyPr/>
                    <a:lstStyle/>
                    <a:p>
                      <a:pPr algn="ctr"/>
                      <a:r>
                        <a:rPr lang="en-US" altLang="ja-JP" dirty="0"/>
                        <a:t>896</a:t>
                      </a:r>
                      <a:endParaRPr lang="ja-JP" altLang="en-US" dirty="0"/>
                    </a:p>
                  </a:txBody>
                  <a:tcPr/>
                </a:tc>
                <a:tc>
                  <a:txBody>
                    <a:bodyPr/>
                    <a:lstStyle/>
                    <a:p>
                      <a:pPr algn="ctr"/>
                      <a:r>
                        <a:rPr lang="en-US" altLang="ja-JP" dirty="0"/>
                        <a:t>618</a:t>
                      </a:r>
                      <a:endParaRPr lang="ja-JP" altLang="en-US" dirty="0"/>
                    </a:p>
                  </a:txBody>
                  <a:tcPr/>
                </a:tc>
                <a:tc>
                  <a:txBody>
                    <a:bodyPr/>
                    <a:lstStyle/>
                    <a:p>
                      <a:pPr algn="ctr"/>
                      <a:r>
                        <a:rPr lang="en-US" altLang="ja-JP" dirty="0"/>
                        <a:t>352</a:t>
                      </a: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66385</a:t>
                      </a:r>
                      <a:endParaRPr kumimoji="1" lang="ja-JP" altLang="en-US" dirty="0"/>
                    </a:p>
                  </a:txBody>
                  <a:tcPr/>
                </a:tc>
                <a:tc>
                  <a:txBody>
                    <a:bodyPr/>
                    <a:lstStyle/>
                    <a:p>
                      <a:pPr algn="ctr"/>
                      <a:r>
                        <a:rPr kumimoji="1" lang="en-US" altLang="ja-JP" dirty="0"/>
                        <a:t>44923</a:t>
                      </a:r>
                      <a:endParaRPr kumimoji="1" lang="ja-JP" altLang="en-US" dirty="0"/>
                    </a:p>
                  </a:txBody>
                  <a:tcPr/>
                </a:tc>
                <a:tc>
                  <a:txBody>
                    <a:bodyPr/>
                    <a:lstStyle/>
                    <a:p>
                      <a:pPr algn="ctr"/>
                      <a:r>
                        <a:rPr kumimoji="1" lang="en-US" altLang="ja-JP" dirty="0"/>
                        <a:t>29508</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endParaRPr lang="ja-JP" altLang="en-US"/>
                    </a:p>
                  </a:txBody>
                  <a:tcPr/>
                </a:tc>
                <a:tc>
                  <a:txBody>
                    <a:bodyPr/>
                    <a:lstStyle/>
                    <a:p>
                      <a:pPr algn="ctr"/>
                      <a:r>
                        <a:rPr lang="en-US" altLang="ja-JP" dirty="0"/>
                        <a:t>17</a:t>
                      </a:r>
                      <a:r>
                        <a:rPr lang="ja-JP" altLang="en-US" dirty="0"/>
                        <a:t>人月</a:t>
                      </a:r>
                    </a:p>
                  </a:txBody>
                  <a:tcPr/>
                </a:tc>
                <a:tc>
                  <a:txBody>
                    <a:bodyPr/>
                    <a:lstStyle/>
                    <a:p>
                      <a:endParaRPr lang="ja-JP" altLang="en-US" dirty="0"/>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endParaRPr kumimoji="1" lang="ja-JP" altLang="en-US" dirty="0"/>
                    </a:p>
                  </a:txBody>
                  <a:tcPr/>
                </a:tc>
                <a:tc>
                  <a:txBody>
                    <a:bodyPr/>
                    <a:lstStyle/>
                    <a:p>
                      <a:pPr algn="ctr"/>
                      <a:r>
                        <a:rPr kumimoji="1" lang="en-US" altLang="ja-JP" dirty="0"/>
                        <a:t>132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1467116"/>
                  </a:ext>
                </a:extLst>
              </a:tr>
            </a:tbl>
          </a:graphicData>
        </a:graphic>
      </p:graphicFrame>
      <p:sp>
        <p:nvSpPr>
          <p:cNvPr id="6" name="Rectangle 3"/>
          <p:cNvSpPr>
            <a:spLocks noChangeArrowheads="1"/>
          </p:cNvSpPr>
          <p:nvPr/>
        </p:nvSpPr>
        <p:spPr bwMode="auto">
          <a:xfrm>
            <a:off x="231501" y="5505886"/>
            <a:ext cx="872331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旧版：</a:t>
            </a:r>
            <a:r>
              <a:rPr lang="en-US" altLang="ja-JP" sz="1400" dirty="0" err="1">
                <a:latin typeface="Meiryo UI" pitchFamily="50" charset="-128"/>
                <a:ea typeface="Meiryo UI" pitchFamily="50" charset="-128"/>
                <a:cs typeface="Meiryo UI" pitchFamily="50" charset="-128"/>
              </a:rPr>
              <a:t>jsp</a:t>
            </a:r>
            <a:r>
              <a:rPr lang="en-US" altLang="ja-JP" sz="1400" dirty="0">
                <a:latin typeface="Meiryo UI" pitchFamily="50" charset="-128"/>
                <a:ea typeface="Meiryo UI" pitchFamily="50" charset="-128"/>
                <a:cs typeface="Meiryo UI" pitchFamily="50" charset="-128"/>
              </a:rPr>
              <a:t> Bean</a:t>
            </a:r>
            <a:r>
              <a:rPr lang="ja-JP" altLang="en-US" sz="1400" dirty="0">
                <a:latin typeface="Meiryo UI" pitchFamily="50" charset="-128"/>
                <a:ea typeface="Meiryo UI" pitchFamily="50" charset="-128"/>
                <a:cs typeface="Meiryo UI" pitchFamily="50" charset="-128"/>
              </a:rPr>
              <a:t>構成、インライン</a:t>
            </a:r>
            <a:r>
              <a:rPr lang="en-US" altLang="ja-JP" sz="1400" dirty="0">
                <a:latin typeface="Meiryo UI" pitchFamily="50" charset="-128"/>
                <a:ea typeface="Meiryo UI" pitchFamily="50" charset="-128"/>
                <a:cs typeface="Meiryo UI" pitchFamily="50" charset="-128"/>
              </a:rPr>
              <a:t>SQL</a:t>
            </a: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リニューアル版：旧版と仕様同等。</a:t>
            </a:r>
            <a:r>
              <a:rPr lang="en-US" altLang="ja-JP" sz="1400" dirty="0">
                <a:latin typeface="Meiryo UI" pitchFamily="50" charset="-128"/>
                <a:ea typeface="Meiryo UI" pitchFamily="50" charset="-128"/>
                <a:cs typeface="Meiryo UI" pitchFamily="50" charset="-128"/>
              </a:rPr>
              <a:t>HTML5</a:t>
            </a:r>
            <a:r>
              <a:rPr lang="ja-JP" altLang="en-US" sz="1400" dirty="0">
                <a:latin typeface="Meiryo UI" pitchFamily="50" charset="-128"/>
                <a:ea typeface="Meiryo UI" pitchFamily="50" charset="-128"/>
                <a:cs typeface="Meiryo UI" pitchFamily="50" charset="-128"/>
              </a:rPr>
              <a:t>対応のため、画面を</a:t>
            </a:r>
            <a:r>
              <a:rPr lang="en-US" altLang="ja-JP" sz="1400" dirty="0">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でリニューアル、出力などのロジックを流用</a:t>
            </a:r>
            <a:endParaRPr lang="en-US" altLang="ja-JP" sz="1400" dirty="0">
              <a:latin typeface="Meiryo UI" pitchFamily="50" charset="-128"/>
              <a:ea typeface="Meiryo UI" pitchFamily="50" charset="-128"/>
              <a:cs typeface="Meiryo UI" pitchFamily="50" charset="-128"/>
            </a:endParaRP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パッケージ版：不要機能を削除、実現方法を調整。</a:t>
            </a:r>
            <a:r>
              <a:rPr lang="en-US" altLang="ja-JP" sz="1400" dirty="0" err="1">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の割合がもっと高くなった</a:t>
            </a:r>
            <a:endParaRPr lang="en-US" altLang="ja-JP" sz="1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45238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添付．営業システム（</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開発）の分析</a:t>
            </a:r>
          </a:p>
        </p:txBody>
      </p:sp>
      <p:graphicFrame>
        <p:nvGraphicFramePr>
          <p:cNvPr id="3" name="表 2"/>
          <p:cNvGraphicFramePr>
            <a:graphicFrameLocks noGrp="1"/>
          </p:cNvGraphicFramePr>
          <p:nvPr>
            <p:extLst>
              <p:ext uri="{D42A27DB-BD31-4B8C-83A1-F6EECF244321}">
                <p14:modId xmlns:p14="http://schemas.microsoft.com/office/powerpoint/2010/main" val="3151468806"/>
              </p:ext>
            </p:extLst>
          </p:nvPr>
        </p:nvGraphicFramePr>
        <p:xfrm>
          <a:off x="264014" y="1121104"/>
          <a:ext cx="5214222" cy="4409440"/>
        </p:xfrm>
        <a:graphic>
          <a:graphicData uri="http://schemas.openxmlformats.org/drawingml/2006/table">
            <a:tbl>
              <a:tblPr firstRow="1" bandRow="1">
                <a:tableStyleId>{5C22544A-7EE6-4342-B048-85BDC9FD1C3A}</a:tableStyleId>
              </a:tblPr>
              <a:tblGrid>
                <a:gridCol w="3360929">
                  <a:extLst>
                    <a:ext uri="{9D8B030D-6E8A-4147-A177-3AD203B41FA5}">
                      <a16:colId xmlns:a16="http://schemas.microsoft.com/office/drawing/2014/main" val="20000"/>
                    </a:ext>
                  </a:extLst>
                </a:gridCol>
                <a:gridCol w="1853293">
                  <a:extLst>
                    <a:ext uri="{9D8B030D-6E8A-4147-A177-3AD203B41FA5}">
                      <a16:colId xmlns:a16="http://schemas.microsoft.com/office/drawing/2014/main" val="20001"/>
                    </a:ext>
                  </a:extLst>
                </a:gridCol>
              </a:tblGrid>
              <a:tr h="370840">
                <a:tc>
                  <a:txBody>
                    <a:bodyPr/>
                    <a:lstStyle/>
                    <a:p>
                      <a:r>
                        <a:rPr kumimoji="1" lang="ja-JP" altLang="en-US" dirty="0"/>
                        <a:t>項目</a:t>
                      </a:r>
                    </a:p>
                  </a:txBody>
                  <a:tcPr/>
                </a:tc>
                <a:tc>
                  <a:txBody>
                    <a:bodyPr/>
                    <a:lstStyle/>
                    <a:p>
                      <a:r>
                        <a:rPr kumimoji="1" lang="ja-JP" altLang="en-US" dirty="0"/>
                        <a:t>行数</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2148</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2870</a:t>
                      </a:r>
                      <a:endParaRPr kumimoji="1" lang="ja-JP" altLang="en-US" dirty="0"/>
                    </a:p>
                  </a:txBody>
                  <a:tcPr/>
                </a:tc>
                <a:extLst>
                  <a:ext uri="{0D108BD9-81ED-4DB2-BD59-A6C34878D82A}">
                    <a16:rowId xmlns:a16="http://schemas.microsoft.com/office/drawing/2014/main" val="10002"/>
                  </a:ext>
                </a:extLst>
              </a:tr>
              <a:tr h="185420">
                <a:tc>
                  <a:txBody>
                    <a:bodyPr/>
                    <a:lstStyle/>
                    <a:p>
                      <a:r>
                        <a:rPr lang="en-US" altLang="ja-JP" dirty="0"/>
                        <a:t>HTML</a:t>
                      </a:r>
                      <a:endParaRPr lang="ja-JP" altLang="en-US" dirty="0"/>
                    </a:p>
                  </a:txBody>
                  <a:tcPr/>
                </a:tc>
                <a:tc>
                  <a:txBody>
                    <a:bodyPr/>
                    <a:lstStyle/>
                    <a:p>
                      <a:pPr algn="ctr"/>
                      <a:r>
                        <a:rPr lang="en-US" altLang="ja-JP" dirty="0"/>
                        <a:t>157</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dirty="0"/>
                        <a:t>SQL</a:t>
                      </a:r>
                      <a:r>
                        <a:rPr kumimoji="1" lang="en-US" altLang="ja-JP" sz="1000" dirty="0"/>
                        <a:t>(SLECT UPDATE DELETE</a:t>
                      </a:r>
                      <a:r>
                        <a:rPr kumimoji="1" lang="ja-JP" altLang="en-US" sz="1000" dirty="0"/>
                        <a:t>数</a:t>
                      </a:r>
                      <a:r>
                        <a:rPr kumimoji="1" lang="en-US" altLang="ja-JP" sz="1000" dirty="0"/>
                        <a:t>)</a:t>
                      </a:r>
                      <a:endParaRPr kumimoji="1" lang="ja-JP" altLang="en-US" sz="1000" dirty="0"/>
                    </a:p>
                  </a:txBody>
                  <a:tcPr/>
                </a:tc>
                <a:tc>
                  <a:txBody>
                    <a:bodyPr/>
                    <a:lstStyle/>
                    <a:p>
                      <a:pPr algn="ctr"/>
                      <a:r>
                        <a:rPr kumimoji="1" lang="en-US" altLang="ja-JP" dirty="0"/>
                        <a:t>2089 (97)</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9979</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Excel</a:t>
                      </a:r>
                      <a:r>
                        <a:rPr kumimoji="1" lang="ja-JP" altLang="en-US" dirty="0"/>
                        <a:t>マクロ</a:t>
                      </a:r>
                    </a:p>
                  </a:txBody>
                  <a:tcPr/>
                </a:tc>
                <a:tc>
                  <a:txBody>
                    <a:bodyPr/>
                    <a:lstStyle/>
                    <a:p>
                      <a:pPr algn="ctr"/>
                      <a:r>
                        <a:rPr kumimoji="1" lang="en-US" altLang="ja-JP" dirty="0"/>
                        <a:t>254</a:t>
                      </a:r>
                      <a:endParaRPr kumimoji="1" lang="ja-JP" altLang="en-US" dirty="0"/>
                    </a:p>
                  </a:txBody>
                  <a:tcPr/>
                </a:tc>
                <a:extLst>
                  <a:ext uri="{0D108BD9-81ED-4DB2-BD59-A6C34878D82A}">
                    <a16:rowId xmlns:a16="http://schemas.microsoft.com/office/drawing/2014/main" val="10006"/>
                  </a:ext>
                </a:extLst>
              </a:tr>
              <a:tr h="185420">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10007"/>
                  </a:ext>
                </a:extLst>
              </a:tr>
              <a:tr h="182880">
                <a:tc>
                  <a:txBody>
                    <a:bodyPr/>
                    <a:lstStyle/>
                    <a:p>
                      <a:endParaRPr lang="ja-JP" altLang="en-US" dirty="0"/>
                    </a:p>
                  </a:txBody>
                  <a:tcPr/>
                </a:tc>
                <a:tc>
                  <a:txBody>
                    <a:bodyPr/>
                    <a:lstStyle/>
                    <a:p>
                      <a:pPr algn="ct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17497</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pPr algn="ctr"/>
                      <a:r>
                        <a:rPr lang="en-US" altLang="ja-JP" dirty="0"/>
                        <a:t>6.18</a:t>
                      </a:r>
                      <a:r>
                        <a:rPr lang="ja-JP" altLang="en-US" dirty="0"/>
                        <a:t>人月</a:t>
                      </a:r>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r>
                        <a:rPr kumimoji="1" lang="en-US" altLang="ja-JP" dirty="0"/>
                        <a:t>142</a:t>
                      </a:r>
                      <a:endParaRPr kumimoji="1" lang="ja-JP" altLang="en-US" dirty="0"/>
                    </a:p>
                  </a:txBody>
                  <a:tcPr/>
                </a:tc>
                <a:extLst>
                  <a:ext uri="{0D108BD9-81ED-4DB2-BD59-A6C34878D82A}">
                    <a16:rowId xmlns:a16="http://schemas.microsoft.com/office/drawing/2014/main" val="1131467116"/>
                  </a:ext>
                </a:extLst>
              </a:tr>
            </a:tbl>
          </a:graphicData>
        </a:graphic>
      </p:graphicFrame>
      <p:pic>
        <p:nvPicPr>
          <p:cNvPr id="7" name="図 6">
            <a:extLst>
              <a:ext uri="{FF2B5EF4-FFF2-40B4-BE49-F238E27FC236}">
                <a16:creationId xmlns:a16="http://schemas.microsoft.com/office/drawing/2014/main" id="{772AEA78-7147-4004-9774-4EB977D60D77}"/>
              </a:ext>
            </a:extLst>
          </p:cNvPr>
          <p:cNvPicPr>
            <a:picLocks noChangeAspect="1"/>
          </p:cNvPicPr>
          <p:nvPr/>
        </p:nvPicPr>
        <p:blipFill>
          <a:blip r:embed="rId3"/>
          <a:stretch>
            <a:fillRect/>
          </a:stretch>
        </p:blipFill>
        <p:spPr>
          <a:xfrm>
            <a:off x="5624136" y="1529145"/>
            <a:ext cx="3255850" cy="3047885"/>
          </a:xfrm>
          <a:prstGeom prst="rect">
            <a:avLst/>
          </a:prstGeom>
          <a:effectLst>
            <a:outerShdw blurRad="50800" dist="38100" dir="2700000" algn="tl" rotWithShape="0">
              <a:prstClr val="black">
                <a:alpha val="40000"/>
              </a:prstClr>
            </a:outerShdw>
          </a:effectLst>
        </p:spPr>
      </p:pic>
      <p:sp>
        <p:nvSpPr>
          <p:cNvPr id="2" name="テキスト ボックス 1">
            <a:extLst>
              <a:ext uri="{FF2B5EF4-FFF2-40B4-BE49-F238E27FC236}">
                <a16:creationId xmlns:a16="http://schemas.microsoft.com/office/drawing/2014/main" id="{059C52F4-A8AF-4770-B5C5-04BAC39D44D0}"/>
              </a:ext>
            </a:extLst>
          </p:cNvPr>
          <p:cNvSpPr txBox="1"/>
          <p:nvPr/>
        </p:nvSpPr>
        <p:spPr>
          <a:xfrm>
            <a:off x="5698671" y="4698564"/>
            <a:ext cx="2656151" cy="369332"/>
          </a:xfrm>
          <a:prstGeom prst="rect">
            <a:avLst/>
          </a:prstGeom>
          <a:noFill/>
        </p:spPr>
        <p:txBody>
          <a:bodyPr wrap="square" rtlCol="0">
            <a:spAutoFit/>
          </a:bodyPr>
          <a:lstStyle/>
          <a:p>
            <a:r>
              <a:rPr lang="en-US" altLang="ja-JP" dirty="0"/>
              <a:t>※</a:t>
            </a:r>
            <a:r>
              <a:rPr lang="ja-JP" altLang="en-US" dirty="0"/>
              <a:t>代表画面イメージ</a:t>
            </a:r>
            <a:endParaRPr kumimoji="1" lang="ja-JP" altLang="en-US" dirty="0"/>
          </a:p>
        </p:txBody>
      </p:sp>
    </p:spTree>
    <p:extLst>
      <p:ext uri="{BB962C8B-B14F-4D97-AF65-F5344CB8AC3E}">
        <p14:creationId xmlns:p14="http://schemas.microsoft.com/office/powerpoint/2010/main" val="210847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１、プログラムの可読性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２、従来</a:t>
            </a:r>
            <a:r>
              <a:rPr lang="en-US" altLang="ja-JP" sz="2400" dirty="0">
                <a:latin typeface="Meiryo UI" pitchFamily="50" charset="-128"/>
                <a:ea typeface="Meiryo UI" pitchFamily="50" charset="-128"/>
                <a:cs typeface="Meiryo UI" pitchFamily="50" charset="-128"/>
              </a:rPr>
              <a:t>WEB</a:t>
            </a:r>
            <a:r>
              <a:rPr lang="ja-JP" altLang="en-US" sz="2400" dirty="0">
                <a:latin typeface="Meiryo UI" pitchFamily="50" charset="-128"/>
                <a:ea typeface="Meiryo UI" pitchFamily="50" charset="-128"/>
                <a:cs typeface="Meiryo UI" pitchFamily="50" charset="-128"/>
              </a:rPr>
              <a:t>開発の問題</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のスローガン</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４、従来問題の解決</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の機能</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のメリット</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７、実績一覧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８、</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導入の効果</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９、注意事項</a:t>
            </a:r>
            <a:endParaRPr lang="en-US" altLang="ja-JP"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50000"/>
                  </a:schemeClr>
                </a:solidFill>
                <a:latin typeface="Meiryo UI" pitchFamily="50" charset="-128"/>
                <a:ea typeface="Meiryo UI" pitchFamily="50" charset="-128"/>
                <a:cs typeface="Meiryo UI" pitchFamily="50" charset="-128"/>
              </a:rPr>
              <a:t>そして、従来の</a:t>
            </a:r>
            <a:r>
              <a:rPr lang="en-US" altLang="ja-JP" sz="1600" dirty="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開発において、よく存在する以下の現象は問題と見なせます。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問題１</a:t>
            </a:r>
            <a:r>
              <a:rPr lang="ja-JP" altLang="en-US" sz="2000" dirty="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問題２</a:t>
            </a:r>
            <a:r>
              <a:rPr lang="ja-JP" altLang="en-US" sz="2000" dirty="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プログラムの可読性とは、プログラムの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　　</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・目的の理解しやすさ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プログラムの粒度は、設計書の粒度とマッピングしやすいか否か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プログラムの記載順番は、設計書の記載順番とマッピングしやすいか否か</a:t>
            </a:r>
          </a:p>
        </p:txBody>
      </p:sp>
    </p:spTree>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（新規保存完了モード）</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（更新保存完了モード）</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a:latin typeface="Meiryo UI" pitchFamily="50" charset="-128"/>
                <a:ea typeface="Meiryo UI" pitchFamily="50" charset="-128"/>
                <a:cs typeface="Meiryo UI" pitchFamily="50" charset="-128"/>
              </a:rPr>
              <a:t>と</a:t>
            </a:r>
            <a:r>
              <a:rPr lang="ja-JP" altLang="en-US" sz="2000" b="1" dirty="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を用いて</a:t>
            </a:r>
            <a:r>
              <a:rPr lang="ja-JP" altLang="en-US" sz="2000" b="1" dirty="0">
                <a:solidFill>
                  <a:srgbClr val="FF0000"/>
                </a:solidFill>
                <a:latin typeface="Meiryo UI" pitchFamily="50" charset="-128"/>
                <a:ea typeface="Meiryo UI" pitchFamily="50" charset="-128"/>
                <a:cs typeface="Meiryo UI" pitchFamily="50" charset="-128"/>
              </a:rPr>
              <a:t>目的指向</a:t>
            </a:r>
            <a:r>
              <a:rPr lang="ja-JP" altLang="en-US" sz="2000" dirty="0">
                <a:latin typeface="Meiryo UI" pitchFamily="50" charset="-128"/>
                <a:ea typeface="Meiryo UI" pitchFamily="50" charset="-128"/>
                <a:cs typeface="Meiryo UI" pitchFamily="50" charset="-128"/>
              </a:rPr>
              <a:t>で、高速に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システムを構築できます。</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ソース公開：</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https://github.com/efwGrp/efw4.X</a:t>
            </a:r>
          </a:p>
        </p:txBody>
      </p:sp>
      <p:pic>
        <p:nvPicPr>
          <p:cNvPr id="2" name="図 1"/>
          <p:cNvPicPr>
            <a:picLocks noChangeAspect="1"/>
          </p:cNvPicPr>
          <p:nvPr/>
        </p:nvPicPr>
        <p:blipFill>
          <a:blip r:embed="rId3"/>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52220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４－１．従来問題１の解決</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システム開発には、「</a:t>
            </a:r>
            <a:r>
              <a:rPr lang="ja-JP" altLang="en-US" sz="1600" dirty="0">
                <a:solidFill>
                  <a:srgbClr val="FF0000"/>
                </a:solidFill>
              </a:rPr>
              <a:t>パラメータ受信・入力チェック・ データ表示・活性非活性・表示非表示・画面遷移</a:t>
            </a:r>
            <a:r>
              <a:rPr lang="ja-JP" altLang="en-US" sz="1600" dirty="0">
                <a:solidFill>
                  <a:schemeClr val="tx1"/>
                </a:solidFill>
              </a:rPr>
              <a:t>」などの処理がよくあります。</a:t>
            </a:r>
            <a:endParaRPr lang="en-US" altLang="ja-JP" sz="1600" dirty="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blnExists=db.select( “User”, “checkExists”,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blnOperated=db.select(“User”,“checkOperated”,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４－２．従来問題２の解決</a:t>
            </a: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E-FW</a:t>
            </a:r>
            <a:r>
              <a:rPr lang="ja-JP" altLang="en-US" sz="1600" dirty="0">
                <a:solidFill>
                  <a:schemeClr val="tx1"/>
                </a:solidFill>
              </a:rPr>
              <a:t>の仕組みには、</a:t>
            </a:r>
            <a:r>
              <a:rPr lang="ja-JP" altLang="en-US" sz="1600" dirty="0">
                <a:solidFill>
                  <a:srgbClr val="FF0000"/>
                </a:solidFill>
              </a:rPr>
              <a:t>クライアント動作</a:t>
            </a:r>
            <a:r>
              <a:rPr lang="ja-JP" altLang="en-US" sz="1600" dirty="0">
                <a:solidFill>
                  <a:schemeClr val="tx1"/>
                </a:solidFill>
              </a:rPr>
              <a:t>か</a:t>
            </a:r>
            <a:r>
              <a:rPr lang="ja-JP" altLang="en-US" sz="1600" dirty="0">
                <a:solidFill>
                  <a:srgbClr val="FF0000"/>
                </a:solidFill>
              </a:rPr>
              <a:t>サーバ動作</a:t>
            </a:r>
            <a:r>
              <a:rPr lang="ja-JP" altLang="en-US" sz="1600" dirty="0">
                <a:solidFill>
                  <a:schemeClr val="tx1"/>
                </a:solidFill>
              </a:rPr>
              <a:t>か  関係なく、ロジックはほぼ全部</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ファイルに集中</a:t>
            </a:r>
            <a:r>
              <a:rPr lang="ja-JP" altLang="en-US" sz="1600" dirty="0">
                <a:solidFill>
                  <a:schemeClr val="tx1"/>
                </a:solidFill>
              </a:rPr>
              <a:t>します。また、「</a:t>
            </a:r>
            <a:r>
              <a:rPr lang="ja-JP" altLang="en-US" sz="1600" dirty="0">
                <a:solidFill>
                  <a:srgbClr val="FF0000"/>
                </a:solidFill>
              </a:rPr>
              <a:t>目的指向</a:t>
            </a:r>
            <a:r>
              <a:rPr lang="ja-JP" altLang="en-US" sz="1600" dirty="0">
                <a:solidFill>
                  <a:schemeClr val="tx1"/>
                </a:solidFill>
              </a:rPr>
              <a:t>」のため、</a:t>
            </a:r>
            <a:r>
              <a:rPr lang="ja-JP" altLang="en-US" sz="1600" dirty="0">
                <a:solidFill>
                  <a:srgbClr val="FF0000"/>
                </a:solidFill>
              </a:rPr>
              <a:t>プログラムの粒度は設計書とマッピング</a:t>
            </a:r>
            <a:r>
              <a:rPr lang="ja-JP" altLang="en-US" sz="1600" dirty="0">
                <a:solidFill>
                  <a:schemeClr val="tx1"/>
                </a:solidFill>
              </a:rPr>
              <a:t>しやすいです。</a:t>
            </a:r>
            <a:endParaRPr lang="en-US" altLang="ja-JP" sz="1600" dirty="0">
              <a:solidFill>
                <a:schemeClr val="tx1"/>
              </a:solidFill>
            </a:endParaRPr>
          </a:p>
          <a:p>
            <a:endParaRPr lang="en-US" altLang="ja-JP" sz="1600" dirty="0">
              <a:solidFill>
                <a:schemeClr val="tx1"/>
              </a:solidFill>
            </a:endParaRPr>
          </a:p>
          <a:p>
            <a:r>
              <a:rPr lang="ja-JP" altLang="en-US" sz="1600" dirty="0">
                <a:solidFill>
                  <a:schemeClr val="tx1"/>
                </a:solidFill>
              </a:rPr>
              <a:t>そして、</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a:t>
            </a:r>
            <a:r>
              <a:rPr lang="ja-JP" altLang="en-US" sz="1600" dirty="0">
                <a:solidFill>
                  <a:schemeClr val="tx1"/>
                </a:solidFill>
              </a:rPr>
              <a:t>のみで</a:t>
            </a:r>
            <a:r>
              <a:rPr lang="ja-JP" altLang="en-US" sz="1600" dirty="0">
                <a:solidFill>
                  <a:srgbClr val="FF0000"/>
                </a:solidFill>
              </a:rPr>
              <a:t>処理の流れ</a:t>
            </a:r>
            <a:r>
              <a:rPr lang="ja-JP" altLang="en-US" sz="1600" dirty="0">
                <a:solidFill>
                  <a:schemeClr val="tx1"/>
                </a:solidFill>
              </a:rPr>
              <a:t>を分かりやすく</a:t>
            </a:r>
            <a:r>
              <a:rPr lang="ja-JP" altLang="en-US" sz="1600" dirty="0">
                <a:solidFill>
                  <a:srgbClr val="FF0000"/>
                </a:solidFill>
              </a:rPr>
              <a:t>読み取れます</a:t>
            </a:r>
            <a:r>
              <a:rPr lang="ja-JP" altLang="en-US" sz="1600" dirty="0">
                <a:solidFill>
                  <a:schemeClr val="tx1"/>
                </a:solidFill>
              </a:rPr>
              <a:t>。</a:t>
            </a:r>
            <a:endParaRPr lang="en-US" altLang="ja-JP" sz="1600" dirty="0">
              <a:solidFill>
                <a:schemeClr val="tx1"/>
              </a:solidFill>
            </a:endParaRPr>
          </a:p>
        </p:txBody>
      </p:sp>
    </p:spTree>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の機能</a:t>
            </a:r>
          </a:p>
        </p:txBody>
      </p:sp>
      <p:pic>
        <p:nvPicPr>
          <p:cNvPr id="9" name="図 8"/>
          <p:cNvPicPr>
            <a:picLocks noChangeAspect="1"/>
          </p:cNvPicPr>
          <p:nvPr/>
        </p:nvPicPr>
        <p:blipFill>
          <a:blip r:embed="rId4"/>
          <a:stretch>
            <a:fillRect/>
          </a:stretch>
        </p:blipFill>
        <p:spPr>
          <a:xfrm>
            <a:off x="1619097" y="970041"/>
            <a:ext cx="5905804" cy="3492679"/>
          </a:xfrm>
          <a:prstGeom prst="rect">
            <a:avLst/>
          </a:prstGeom>
        </p:spPr>
      </p:pic>
    </p:spTree>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6"/>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36967</TotalTime>
  <Words>2164</Words>
  <Application>Microsoft Office PowerPoint</Application>
  <PresentationFormat>画面に合わせる (4:3)</PresentationFormat>
  <Paragraphs>537</Paragraphs>
  <Slides>16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７．実績一覧（ページ数情報）</vt:lpstr>
      <vt:lpstr>８．E-FW導入の効果</vt:lpstr>
      <vt:lpstr>９．利用者からの褒め言葉</vt:lpstr>
      <vt:lpstr>添付．要件定義システムの新旧比較</vt:lpstr>
      <vt:lpstr>添付．営業システム（EFW開発）の分析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EFW紹介v1.6</dc:title>
  <dc:creator>常 珂軍</dc:creator>
  <cp:lastModifiedBy>常 珂軍</cp:lastModifiedBy>
  <cp:revision>4295</cp:revision>
  <cp:lastPrinted>2012-10-25T09:56:50Z</cp:lastPrinted>
  <dcterms:modified xsi:type="dcterms:W3CDTF">2022-04-06T01:07:27Z</dcterms:modified>
</cp:coreProperties>
</file>