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29"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2019/12/23</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2019/12/23</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V1.4</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1580289385"/>
              </p:ext>
            </p:extLst>
          </p:nvPr>
        </p:nvGraphicFramePr>
        <p:xfrm>
          <a:off x="323850" y="1076864"/>
          <a:ext cx="8281988" cy="5079334"/>
        </p:xfrm>
        <a:graphic>
          <a:graphicData uri="http://schemas.openxmlformats.org/drawingml/2006/table">
            <a:tbl>
              <a:tblPr firstRow="1" bandRow="1">
                <a:tableStyleId>{5C22544A-7EE6-4342-B048-85BDC9FD1C3A}</a:tableStyleId>
              </a:tblPr>
              <a:tblGrid>
                <a:gridCol w="711736"/>
                <a:gridCol w="5601697"/>
                <a:gridCol w="1968555"/>
              </a:tblGrid>
              <a:tr h="370359">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5356">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38504">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１２人月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660803">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91428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smtClean="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1070621"/>
            <a:ext cx="8723313" cy="4336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１、</a:t>
            </a:r>
            <a:r>
              <a:rPr lang="ja-JP" altLang="en-US" sz="2000" dirty="0">
                <a:latin typeface="Meiryo UI" pitchFamily="50" charset="-128"/>
                <a:ea typeface="Meiryo UI" pitchFamily="50" charset="-128"/>
                <a:cs typeface="Meiryo UI" pitchFamily="50" charset="-128"/>
              </a:rPr>
              <a:t>ブラウザ制限があります。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　　</a:t>
            </a:r>
            <a:r>
              <a:rPr lang="ja-JP" altLang="en-US" sz="1600" dirty="0">
                <a:solidFill>
                  <a:schemeClr val="accent1"/>
                </a:solidFill>
                <a:latin typeface="Meiryo UI" pitchFamily="50" charset="-128"/>
                <a:ea typeface="Meiryo UI" pitchFamily="50" charset="-128"/>
                <a:cs typeface="Meiryo UI" pitchFamily="50" charset="-128"/>
              </a:rPr>
              <a:t>旧バージョンの</a:t>
            </a:r>
            <a:r>
              <a:rPr lang="en-US" altLang="ja-JP" sz="1600" dirty="0">
                <a:solidFill>
                  <a:schemeClr val="accent1"/>
                </a:solidFill>
                <a:latin typeface="Meiryo UI" pitchFamily="50" charset="-128"/>
                <a:ea typeface="Meiryo UI" pitchFamily="50" charset="-128"/>
                <a:cs typeface="Meiryo UI" pitchFamily="50" charset="-128"/>
              </a:rPr>
              <a:t>IE(IE6-9)</a:t>
            </a:r>
            <a:r>
              <a:rPr lang="ja-JP" altLang="en-US" sz="1600" dirty="0">
                <a:solidFill>
                  <a:schemeClr val="accent1"/>
                </a:solidFill>
                <a:latin typeface="Meiryo UI" pitchFamily="50" charset="-128"/>
                <a:ea typeface="Meiryo UI" pitchFamily="50" charset="-128"/>
                <a:cs typeface="Meiryo UI" pitchFamily="50" charset="-128"/>
              </a:rPr>
              <a:t>は対応しません。必要な場合、ｶｽﾀﾏｲｽﾞして対応することは可能です。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２、</a:t>
            </a:r>
            <a:r>
              <a:rPr lang="ja-JP" altLang="en-US" sz="2000" dirty="0">
                <a:latin typeface="Meiryo UI" pitchFamily="50" charset="-128"/>
                <a:ea typeface="Meiryo UI" pitchFamily="50" charset="-128"/>
                <a:cs typeface="Meiryo UI" pitchFamily="50" charset="-128"/>
              </a:rPr>
              <a:t>他のリッチクライアントパーツと連携時、手間がかかります。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EFW</a:t>
            </a:r>
            <a:r>
              <a:rPr lang="ja-JP" altLang="en-US" sz="1600" dirty="0">
                <a:solidFill>
                  <a:schemeClr val="accent1"/>
                </a:solidFill>
                <a:latin typeface="Meiryo UI" pitchFamily="50" charset="-128"/>
                <a:ea typeface="Meiryo UI" pitchFamily="50" charset="-128"/>
                <a:cs typeface="Meiryo UI" pitchFamily="50" charset="-128"/>
              </a:rPr>
              <a:t>はクライアントとサーバを一体化したフレームワークですから</a:t>
            </a:r>
            <a:r>
              <a:rPr lang="ja-JP" altLang="en-US" sz="1600" dirty="0" smtClean="0">
                <a:solidFill>
                  <a:schemeClr val="accent1"/>
                </a:solidFill>
                <a:latin typeface="Meiryo UI" pitchFamily="50" charset="-128"/>
                <a:ea typeface="Meiryo UI" pitchFamily="50" charset="-128"/>
                <a:cs typeface="Meiryo UI" pitchFamily="50" charset="-128"/>
              </a:rPr>
              <a:t>、他</a:t>
            </a:r>
            <a:r>
              <a:rPr lang="ja-JP" altLang="en-US" sz="1600" dirty="0">
                <a:solidFill>
                  <a:schemeClr val="accent1"/>
                </a:solidFill>
                <a:latin typeface="Meiryo UI" pitchFamily="50" charset="-128"/>
                <a:ea typeface="Meiryo UI" pitchFamily="50" charset="-128"/>
                <a:cs typeface="Meiryo UI" pitchFamily="50" charset="-128"/>
              </a:rPr>
              <a:t>のリッチクライアント類</a:t>
            </a:r>
            <a:r>
              <a:rPr lang="ja-JP" altLang="en-US" sz="1600" dirty="0" smtClean="0">
                <a:solidFill>
                  <a:schemeClr val="accent1"/>
                </a:solidFill>
                <a:latin typeface="Meiryo UI" pitchFamily="50" charset="-128"/>
                <a:ea typeface="Meiryo UI" pitchFamily="50" charset="-128"/>
                <a:cs typeface="Meiryo UI" pitchFamily="50" charset="-128"/>
              </a:rPr>
              <a:t>のパーツを</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連携</a:t>
            </a:r>
            <a:r>
              <a:rPr lang="ja-JP" altLang="en-US" sz="1600" dirty="0">
                <a:solidFill>
                  <a:schemeClr val="accent1"/>
                </a:solidFill>
                <a:latin typeface="Meiryo UI" pitchFamily="50" charset="-128"/>
                <a:ea typeface="Meiryo UI" pitchFamily="50" charset="-128"/>
                <a:cs typeface="Meiryo UI" pitchFamily="50" charset="-128"/>
              </a:rPr>
              <a:t>したい場合、そのパーツ</a:t>
            </a:r>
            <a:r>
              <a:rPr lang="ja-JP" altLang="en-US" sz="1600" dirty="0" smtClean="0">
                <a:solidFill>
                  <a:schemeClr val="accent1"/>
                </a:solidFill>
                <a:latin typeface="Meiryo UI" pitchFamily="50" charset="-128"/>
                <a:ea typeface="Meiryo UI" pitchFamily="50" charset="-128"/>
                <a:cs typeface="Meiryo UI" pitchFamily="50" charset="-128"/>
              </a:rPr>
              <a:t>の改造</a:t>
            </a:r>
            <a:r>
              <a:rPr lang="ja-JP" altLang="en-US" sz="1600" dirty="0">
                <a:solidFill>
                  <a:schemeClr val="accent1"/>
                </a:solidFill>
                <a:latin typeface="Meiryo UI" pitchFamily="50" charset="-128"/>
                <a:ea typeface="Meiryo UI" pitchFamily="50" charset="-128"/>
                <a:cs typeface="Meiryo UI" pitchFamily="50" charset="-128"/>
              </a:rPr>
              <a:t>を含んで検討必要な場合があります</a:t>
            </a:r>
            <a:r>
              <a:rPr lang="ja-JP" altLang="en-US" sz="1600" dirty="0" smtClean="0">
                <a:solidFill>
                  <a:schemeClr val="accent1"/>
                </a:solidFill>
                <a:latin typeface="Meiryo UI" pitchFamily="50" charset="-128"/>
                <a:ea typeface="Meiryo UI" pitchFamily="50" charset="-128"/>
                <a:cs typeface="Meiryo UI" pitchFamily="50" charset="-128"/>
              </a:rPr>
              <a:t>。</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３、</a:t>
            </a:r>
            <a:r>
              <a:rPr lang="ja-JP" altLang="en-US" sz="2000" dirty="0">
                <a:latin typeface="Meiryo UI" pitchFamily="50" charset="-128"/>
                <a:ea typeface="Meiryo UI" pitchFamily="50" charset="-128"/>
                <a:cs typeface="Meiryo UI" pitchFamily="50" charset="-128"/>
              </a:rPr>
              <a:t>大量データ一括</a:t>
            </a:r>
            <a:r>
              <a:rPr lang="en-US" altLang="ja-JP" sz="2000" dirty="0">
                <a:latin typeface="Meiryo UI" pitchFamily="50" charset="-128"/>
                <a:ea typeface="Meiryo UI" pitchFamily="50" charset="-128"/>
                <a:cs typeface="Meiryo UI" pitchFamily="50" charset="-128"/>
              </a:rPr>
              <a:t>Select</a:t>
            </a:r>
            <a:r>
              <a:rPr lang="ja-JP" altLang="en-US" sz="2000" dirty="0">
                <a:latin typeface="Meiryo UI" pitchFamily="50" charset="-128"/>
                <a:ea typeface="Meiryo UI" pitchFamily="50" charset="-128"/>
                <a:cs typeface="Meiryo UI" pitchFamily="50" charset="-128"/>
              </a:rPr>
              <a:t>する際、メモリリークの可能性があります。</a:t>
            </a:r>
            <a:endParaRPr lang="en-US" altLang="ja-JP" sz="20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en-US" altLang="ja-JP" sz="1600" dirty="0">
                <a:solidFill>
                  <a:schemeClr val="accent1"/>
                </a:solidFill>
                <a:latin typeface="Meiryo UI" pitchFamily="50" charset="-128"/>
                <a:ea typeface="Meiryo UI" pitchFamily="50" charset="-128"/>
                <a:cs typeface="Meiryo UI" pitchFamily="50" charset="-128"/>
              </a:rPr>
              <a:t>Select</a:t>
            </a:r>
            <a:r>
              <a:rPr lang="ja-JP" altLang="en-US" sz="1600" dirty="0">
                <a:solidFill>
                  <a:schemeClr val="accent1"/>
                </a:solidFill>
                <a:latin typeface="Meiryo UI" pitchFamily="50" charset="-128"/>
                <a:ea typeface="Meiryo UI" pitchFamily="50" charset="-128"/>
                <a:cs typeface="Meiryo UI" pitchFamily="50" charset="-128"/>
              </a:rPr>
              <a:t>文を発行時、検索結果は一時的に全部メモリに入ります。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もし検索結果は多すぎる場合、メモリ不足になります。この点は</a:t>
            </a:r>
            <a:r>
              <a:rPr lang="ja-JP" altLang="en-US" sz="1600" dirty="0" smtClean="0">
                <a:solidFill>
                  <a:schemeClr val="accent1"/>
                </a:solidFill>
                <a:latin typeface="Meiryo UI" pitchFamily="50" charset="-128"/>
                <a:ea typeface="Meiryo UI" pitchFamily="50" charset="-128"/>
                <a:cs typeface="Meiryo UI" pitchFamily="50" charset="-128"/>
              </a:rPr>
              <a:t>、一般的</a:t>
            </a:r>
            <a:r>
              <a:rPr lang="ja-JP" altLang="en-US" sz="1600" dirty="0">
                <a:solidFill>
                  <a:schemeClr val="accent1"/>
                </a:solidFill>
                <a:latin typeface="Meiryo UI" pitchFamily="50" charset="-128"/>
                <a:ea typeface="Meiryo UI" pitchFamily="50" charset="-128"/>
                <a:cs typeface="Meiryo UI" pitchFamily="50" charset="-128"/>
              </a:rPr>
              <a:t>な</a:t>
            </a:r>
            <a:r>
              <a:rPr lang="en-US" altLang="ja-JP" sz="1600" dirty="0">
                <a:solidFill>
                  <a:schemeClr val="accent1"/>
                </a:solidFill>
                <a:latin typeface="Meiryo UI" pitchFamily="50" charset="-128"/>
                <a:ea typeface="Meiryo UI" pitchFamily="50" charset="-128"/>
                <a:cs typeface="Meiryo UI" pitchFamily="50" charset="-128"/>
              </a:rPr>
              <a:t>Java</a:t>
            </a:r>
            <a:r>
              <a:rPr lang="ja-JP" altLang="en-US" sz="1600" dirty="0">
                <a:solidFill>
                  <a:schemeClr val="accent1"/>
                </a:solidFill>
                <a:latin typeface="Meiryo UI" pitchFamily="50" charset="-128"/>
                <a:ea typeface="Meiryo UI" pitchFamily="50" charset="-128"/>
                <a:cs typeface="Meiryo UI" pitchFamily="50" charset="-128"/>
              </a:rPr>
              <a:t>フレームワーク</a:t>
            </a:r>
            <a:r>
              <a:rPr lang="ja-JP" altLang="en-US" sz="1600" dirty="0" smtClean="0">
                <a:solidFill>
                  <a:schemeClr val="accent1"/>
                </a:solidFill>
                <a:latin typeface="Meiryo UI" pitchFamily="50" charset="-128"/>
                <a:ea typeface="Meiryo UI" pitchFamily="50" charset="-128"/>
                <a:cs typeface="Meiryo UI" pitchFamily="50" charset="-128"/>
              </a:rPr>
              <a:t>と</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同じ</a:t>
            </a:r>
            <a:r>
              <a:rPr lang="ja-JP" altLang="en-US" sz="1600" dirty="0">
                <a:solidFill>
                  <a:schemeClr val="accent1"/>
                </a:solidFill>
                <a:latin typeface="Meiryo UI" pitchFamily="50" charset="-128"/>
                <a:ea typeface="Meiryo UI" pitchFamily="50" charset="-128"/>
                <a:cs typeface="Meiryo UI" pitchFamily="50" charset="-128"/>
              </a:rPr>
              <a:t>注意点になります。</a:t>
            </a:r>
            <a:endParaRPr lang="en-US" altLang="ja-JP" sz="1600" dirty="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2000" dirty="0" smtClean="0">
                <a:latin typeface="Meiryo UI" pitchFamily="50" charset="-128"/>
                <a:ea typeface="Meiryo UI" pitchFamily="50" charset="-128"/>
                <a:cs typeface="Meiryo UI" pitchFamily="50" charset="-128"/>
              </a:rPr>
              <a:t>４、イベント</a:t>
            </a:r>
            <a:r>
              <a:rPr lang="en-US" altLang="ja-JP" sz="2000" dirty="0" smtClean="0">
                <a:latin typeface="Meiryo UI" pitchFamily="50" charset="-128"/>
                <a:ea typeface="Meiryo UI" pitchFamily="50" charset="-128"/>
                <a:cs typeface="Meiryo UI" pitchFamily="50" charset="-128"/>
              </a:rPr>
              <a:t>JS</a:t>
            </a:r>
            <a:r>
              <a:rPr lang="ja-JP" altLang="en-US" sz="2000" dirty="0" smtClean="0">
                <a:latin typeface="Meiryo UI" pitchFamily="50" charset="-128"/>
                <a:ea typeface="Meiryo UI" pitchFamily="50" charset="-128"/>
                <a:cs typeface="Meiryo UI" pitchFamily="50" charset="-128"/>
              </a:rPr>
              <a:t>は語法に合わないとデバッグ不可です。</a:t>
            </a:r>
            <a:endParaRPr lang="en-US" altLang="ja-JP" sz="20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開発時、イベント</a:t>
            </a:r>
            <a:r>
              <a:rPr lang="en-US" altLang="ja-JP" sz="1600" dirty="0" smtClean="0">
                <a:solidFill>
                  <a:schemeClr val="accent1"/>
                </a:solidFill>
                <a:latin typeface="Meiryo UI" pitchFamily="50" charset="-128"/>
                <a:ea typeface="Meiryo UI" pitchFamily="50" charset="-128"/>
                <a:cs typeface="Meiryo UI" pitchFamily="50" charset="-128"/>
              </a:rPr>
              <a:t>JS</a:t>
            </a:r>
            <a:r>
              <a:rPr lang="ja-JP" altLang="en-US" sz="1600" dirty="0" smtClean="0">
                <a:solidFill>
                  <a:schemeClr val="accent1"/>
                </a:solidFill>
                <a:latin typeface="Meiryo UI" pitchFamily="50" charset="-128"/>
                <a:ea typeface="Meiryo UI" pitchFamily="50" charset="-128"/>
                <a:cs typeface="Meiryo UI" pitchFamily="50" charset="-128"/>
              </a:rPr>
              <a:t>ファイルは</a:t>
            </a:r>
            <a:r>
              <a:rPr lang="en-US" altLang="ja-JP" sz="1600" dirty="0" err="1" smtClean="0">
                <a:solidFill>
                  <a:schemeClr val="accent1"/>
                </a:solidFill>
                <a:latin typeface="Meiryo UI" pitchFamily="50" charset="-128"/>
                <a:ea typeface="Meiryo UI" pitchFamily="50" charset="-128"/>
                <a:cs typeface="Meiryo UI" pitchFamily="50" charset="-128"/>
              </a:rPr>
              <a:t>Javascript</a:t>
            </a:r>
            <a:r>
              <a:rPr lang="ja-JP" altLang="en-US" sz="1600" dirty="0" smtClean="0">
                <a:solidFill>
                  <a:schemeClr val="accent1"/>
                </a:solidFill>
                <a:latin typeface="Meiryo UI" pitchFamily="50" charset="-128"/>
                <a:ea typeface="Meiryo UI" pitchFamily="50" charset="-128"/>
                <a:cs typeface="Meiryo UI" pitchFamily="50" charset="-128"/>
              </a:rPr>
              <a:t>語法に合わない場合、フレームワークにロードできないため、</a:t>
            </a:r>
            <a:endParaRPr lang="en-US" altLang="ja-JP" sz="1600" dirty="0" smtClean="0">
              <a:solidFill>
                <a:schemeClr val="accent1"/>
              </a:solidFill>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ja-JP" altLang="en-US" sz="1600" dirty="0">
                <a:solidFill>
                  <a:schemeClr val="accent1"/>
                </a:solidFill>
                <a:latin typeface="Meiryo UI" pitchFamily="50" charset="-128"/>
                <a:ea typeface="Meiryo UI" pitchFamily="50" charset="-128"/>
                <a:cs typeface="Meiryo UI" pitchFamily="50" charset="-128"/>
              </a:rPr>
              <a:t>　</a:t>
            </a:r>
            <a:r>
              <a:rPr lang="ja-JP" altLang="en-US" sz="1600" dirty="0" smtClean="0">
                <a:solidFill>
                  <a:schemeClr val="accent1"/>
                </a:solidFill>
                <a:latin typeface="Meiryo UI" pitchFamily="50" charset="-128"/>
                <a:ea typeface="Meiryo UI" pitchFamily="50" charset="-128"/>
                <a:cs typeface="Meiryo UI" pitchFamily="50" charset="-128"/>
              </a:rPr>
              <a:t>　実行不可になります。予想外のエラー情報だったら、語法の問題かどうか疑ってください。</a:t>
            </a:r>
            <a:endParaRPr lang="en-US" altLang="ja-JP" sz="1600" dirty="0" smtClean="0">
              <a:solidFill>
                <a:schemeClr val="accent1"/>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９．注意事項</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0629911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github.com/efwGrp/efw3.X/raw/master/help/veslay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526" y="1983413"/>
            <a:ext cx="6486525" cy="3629025"/>
          </a:xfrm>
          <a:prstGeom prst="rect">
            <a:avLst/>
          </a:prstGeom>
          <a:noFill/>
          <a:extLst>
            <a:ext uri="{909E8E84-426E-40DD-AFC4-6F175D3DCCD1}">
              <a14:hiddenFill xmlns:a14="http://schemas.microsoft.com/office/drawing/2010/main">
                <a:solidFill>
                  <a:srgbClr val="FFFFFF"/>
                </a:solidFill>
              </a14:hiddenFill>
            </a:ext>
          </a:extLst>
        </p:spPr>
      </p:pic>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442813" y="6093570"/>
            <a:ext cx="8502883" cy="336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://github.com/efwGrp/efw4.X</a:t>
            </a:r>
            <a:endParaRPr lang="en-US" altLang="ja-JP"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8737" y="949873"/>
            <a:ext cx="6486525" cy="3629025"/>
          </a:xfrm>
          <a:prstGeom prst="rect">
            <a:avLst/>
          </a:prstGeom>
        </p:spPr>
      </p:pic>
      <p:sp>
        <p:nvSpPr>
          <p:cNvPr id="10" name="正方形/長方形 9"/>
          <p:cNvSpPr/>
          <p:nvPr/>
        </p:nvSpPr>
        <p:spPr>
          <a:xfrm>
            <a:off x="778231" y="4528499"/>
            <a:ext cx="2531639" cy="2208604"/>
          </a:xfrm>
          <a:prstGeom prst="rect">
            <a:avLst/>
          </a:prstGeom>
          <a:solidFill>
            <a:srgbClr val="006600"/>
          </a:solidFill>
          <a:ln w="3810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基本タグ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クライアント</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取り込み</a:t>
            </a:r>
            <a:endPar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画面</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部品化の</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備え</a:t>
            </a:r>
            <a:endPar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追加</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タグ	</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準備</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したクライアントツールの取り込み</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フォーマット</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入力</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支援の仕組み</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ショートカット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ファンクション及びショートカットキー</a:t>
            </a:r>
            <a:endParaRPr lang="en-US" altLang="ja-JP"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・バーコード</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900"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バーコード</a:t>
            </a:r>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表示</a:t>
            </a:r>
            <a:endParaRPr kumimoji="1"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3954886" y="4533516"/>
            <a:ext cx="1711818" cy="1840359"/>
          </a:xfrm>
          <a:prstGeom prst="rect">
            <a:avLst/>
          </a:prstGeom>
          <a:solidFill>
            <a:srgbClr val="006600"/>
          </a:solidFill>
          <a:ln w="3810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ファイル操作　</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err="1"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innoRules</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呼出し</a:t>
            </a:r>
            <a:endPar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サブイベント</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の呼出し</a:t>
            </a: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endPar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PDF</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セッション</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クッキー</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Excel</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操作</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処理結果の画面反映</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・バッチ</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呼出し</a:t>
            </a:r>
            <a:endPar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6333140" y="4533314"/>
            <a:ext cx="2321462" cy="1517696"/>
          </a:xfrm>
          <a:prstGeom prst="rect">
            <a:avLst/>
          </a:prstGeom>
          <a:solidFill>
            <a:srgbClr val="006600"/>
          </a:solidFill>
          <a:ln w="3810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文の分岐処理</a:t>
            </a: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パラメータ</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※Value</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を代入するため</a:t>
            </a:r>
            <a:endPar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動的パラメータ</a:t>
            </a:r>
            <a:endParaRPr lang="en-US" altLang="ja-JP"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※SQL</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の一部分を代入するため</a:t>
            </a:r>
            <a:endPar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a:t>
            </a:r>
            <a:r>
              <a:rPr lang="en-US" altLang="ja-JP"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Value</a:t>
            </a:r>
            <a:r>
              <a:rPr lang="ja-JP" altLang="en-US" dirty="0" smtClean="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rPr>
              <a:t>ではない）</a:t>
            </a:r>
            <a:endParaRPr lang="ja-JP" altLang="en-US" dirty="0">
              <a:solidFill>
                <a:schemeClr val="bg1">
                  <a:lumMod val="65000"/>
                </a:schemeClr>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CE_TITLE" val="EFW紹介v1.4"/>
  <p:tag name="ISPRING_ULTRA_SCORM_COURSE_ID" val="2FB98E69-29C4-4A6B-85DC-5AA21706F4F0"/>
  <p:tag name="ISPRING_CMI5_LAUNCH_METHOD" val="any window"/>
  <p:tag name="ISPRING_SCORM_ENDPOINT" val="&lt;endpoint&gt;&lt;enable&gt;0&lt;/enable&gt;&lt;lrs&gt;http://&lt;/lrs&gt;&lt;auth&gt;0&lt;/auth&gt;&lt;login&gt;&lt;/login&gt;&lt;password&gt;&lt;/password&gt;&lt;key&gt;&lt;/key&gt;&lt;name&gt;&lt;/name&gt;&lt;email&gt;&lt;/email&gt;&lt;/endpoint&gt;&#10;"/>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RATE_QUIZZES" val="0"/>
  <p:tag name="ISPRING_SCORM_PASSING_SCORE" val="100.000000"/>
  <p:tag name="ISPRING_PRESENTATION_TITLE" val="EFW紹介v1.4"/>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36710</TotalTime>
  <Words>1257</Words>
  <Application>Microsoft Office PowerPoint</Application>
  <PresentationFormat>画面に合わせる (4:3)</PresentationFormat>
  <Paragraphs>447</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９．注意事項</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EFW紹介v1.4</dc:title>
  <dc:creator>李 顕庫</dc:creator>
  <cp:lastModifiedBy>常 珂軍</cp:lastModifiedBy>
  <cp:revision>4132</cp:revision>
  <cp:lastPrinted>2012-10-25T09:56:50Z</cp:lastPrinted>
  <dcterms:modified xsi:type="dcterms:W3CDTF">2019-12-23T02:15:47Z</dcterms:modified>
</cp:coreProperties>
</file>