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392" r:id="rId2"/>
    <p:sldId id="431" r:id="rId3"/>
    <p:sldId id="432" r:id="rId4"/>
    <p:sldId id="433" r:id="rId5"/>
  </p:sldIdLst>
  <p:sldSz cx="9144000" cy="6858000" type="screen4x3"/>
  <p:notesSz cx="7099300" cy="10234613"/>
  <p:custDataLst>
    <p:tags r:id="rId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11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2022/11/30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2022/11/30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7438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3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処理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スピードの経験値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V0.3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2019.12.28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１．大量データ検索の実例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フローチャート : 磁気ディスク 1"/>
          <p:cNvSpPr/>
          <p:nvPr/>
        </p:nvSpPr>
        <p:spPr>
          <a:xfrm>
            <a:off x="705758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分割１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</a:p>
        </p:txBody>
      </p:sp>
      <p:sp>
        <p:nvSpPr>
          <p:cNvPr id="11" name="フローチャート : 磁気ディスク 10"/>
          <p:cNvSpPr/>
          <p:nvPr/>
        </p:nvSpPr>
        <p:spPr>
          <a:xfrm>
            <a:off x="2657929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分割２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フローチャート : 磁気ディスク 11"/>
          <p:cNvSpPr/>
          <p:nvPr/>
        </p:nvSpPr>
        <p:spPr>
          <a:xfrm>
            <a:off x="6667500" y="2485572"/>
            <a:ext cx="1727200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分割２万・・・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２万件前後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138057" y="3033486"/>
            <a:ext cx="11321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ctr" eaLnBrk="1" hangingPunct="1">
              <a:spcBef>
                <a:spcPts val="0"/>
              </a:spcBef>
              <a:spcAft>
                <a:spcPts val="600"/>
              </a:spcAft>
              <a:buFontTx/>
              <a:buNone/>
              <a:defRPr sz="200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/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/>
            </a:lvl9pPr>
          </a:lstStyle>
          <a:p>
            <a:r>
              <a:rPr lang="ja-JP" altLang="en-US" dirty="0"/>
              <a:t>・・・</a:t>
            </a:r>
          </a:p>
        </p:txBody>
      </p:sp>
      <p:sp>
        <p:nvSpPr>
          <p:cNvPr id="15" name="フローチャート : 磁気ディスク 14"/>
          <p:cNvSpPr/>
          <p:nvPr/>
        </p:nvSpPr>
        <p:spPr>
          <a:xfrm>
            <a:off x="705758" y="1152073"/>
            <a:ext cx="7688942" cy="1095828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自動車契約テーブル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AWS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サーバ、よいスペック設定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307975" y="3711926"/>
            <a:ext cx="8579385" cy="260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索引なしの簡単な検索行って、数件を抽出する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select count(*) from “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自動車契約テーブル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XXXX”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where “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車検満了日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"=‘201809’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全データ量：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18188825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件の場合、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269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秒かかる。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</a:t>
            </a:r>
            <a:r>
              <a:rPr lang="ja-JP" altLang="en-US" sz="1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つの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分割：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27773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件の場合、０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.271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秒かかる。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つまり、「</a:t>
            </a:r>
            <a:r>
              <a:rPr lang="ja-JP" altLang="en-US" sz="16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１秒１０万件　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」</a:t>
            </a:r>
            <a:r>
              <a:rPr lang="ja-JP" altLang="en-US" sz="160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ぐらいの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索引なし検索は可能。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検索結果がキャンシングされた後、次回検索はもっと早くなるケースがある。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5"/>
          <p:cNvSpPr txBox="1">
            <a:spLocks noChangeArrowheads="1"/>
          </p:cNvSpPr>
          <p:nvPr/>
        </p:nvSpPr>
        <p:spPr bwMode="auto">
          <a:xfrm>
            <a:off x="276894" y="2852510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１件特定の検索回数</a:t>
            </a:r>
            <a:endParaRPr lang="en-US" altLang="ja-JP" sz="16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99208"/>
              </p:ext>
            </p:extLst>
          </p:nvPr>
        </p:nvGraphicFramePr>
        <p:xfrm>
          <a:off x="276896" y="3244910"/>
          <a:ext cx="85793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PK</a:t>
                      </a:r>
                      <a:r>
                        <a:rPr kumimoji="1" lang="ja-JP" altLang="en-US" dirty="0"/>
                        <a:t>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0.1k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0.3k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PK</a:t>
                      </a: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50000k</a:t>
                      </a:r>
                      <a:r>
                        <a:rPr kumimoji="1" lang="ja-JP" altLang="en-US" dirty="0"/>
                        <a:t>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テキスト ボックス 5"/>
          <p:cNvSpPr txBox="1">
            <a:spLocks noChangeArrowheads="1"/>
          </p:cNvSpPr>
          <p:nvPr/>
        </p:nvSpPr>
        <p:spPr bwMode="auto">
          <a:xfrm>
            <a:off x="276895" y="1163311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１件特定の平均検索時間</a:t>
            </a:r>
            <a:endParaRPr lang="en-US" altLang="ja-JP" sz="16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84894"/>
              </p:ext>
            </p:extLst>
          </p:nvPr>
        </p:nvGraphicFramePr>
        <p:xfrm>
          <a:off x="276894" y="1557590"/>
          <a:ext cx="857938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ケース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r>
                        <a:rPr kumimoji="1" lang="ja-JP" altLang="en-US" dirty="0"/>
                        <a:t>万件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PK</a:t>
                      </a:r>
                      <a:r>
                        <a:rPr kumimoji="1" lang="ja-JP" altLang="en-US" dirty="0"/>
                        <a:t>あり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70ms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PK</a:t>
                      </a:r>
                      <a:r>
                        <a:rPr kumimoji="1" lang="ja-JP" altLang="en-US" dirty="0"/>
                        <a:t>なし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200ms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２．大量データ検索の性能参考値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9" name="テキスト ボックス 5"/>
          <p:cNvSpPr txBox="1">
            <a:spLocks noChangeArrowheads="1"/>
          </p:cNvSpPr>
          <p:nvPr/>
        </p:nvSpPr>
        <p:spPr bwMode="auto">
          <a:xfrm>
            <a:off x="276891" y="4676502"/>
            <a:ext cx="8579385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算式</a:t>
            </a:r>
            <a:endParaRPr lang="en-US" altLang="ja-JP" sz="16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テキスト ボックス 5"/>
          <p:cNvSpPr txBox="1">
            <a:spLocks noChangeArrowheads="1"/>
          </p:cNvSpPr>
          <p:nvPr/>
        </p:nvSpPr>
        <p:spPr bwMode="auto">
          <a:xfrm>
            <a:off x="3053093" y="5025042"/>
            <a:ext cx="429610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検索時間　＝ </a:t>
            </a: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k</a:t>
            </a:r>
            <a:r>
              <a:rPr lang="ja-JP" altLang="en-US" sz="2000" i="1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＊ 検索回数</a:t>
            </a:r>
            <a:endParaRPr lang="en-US" altLang="ja-JP" sz="20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pSp>
        <p:nvGrpSpPr>
          <p:cNvPr id="5" name="グループ化 4"/>
          <p:cNvGrpSpPr/>
          <p:nvPr/>
        </p:nvGrpSpPr>
        <p:grpSpPr>
          <a:xfrm>
            <a:off x="2025873" y="5474412"/>
            <a:ext cx="5218386" cy="498677"/>
            <a:chOff x="756745" y="5398946"/>
            <a:chExt cx="5218386" cy="498677"/>
          </a:xfrm>
        </p:grpSpPr>
        <p:sp>
          <p:nvSpPr>
            <p:cNvPr id="16" name="テキスト ボックス 5"/>
            <p:cNvSpPr txBox="1">
              <a:spLocks noChangeArrowheads="1"/>
            </p:cNvSpPr>
            <p:nvPr/>
          </p:nvSpPr>
          <p:spPr bwMode="auto">
            <a:xfrm>
              <a:off x="756745" y="5398946"/>
              <a:ext cx="5218386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ja-JP" altLang="en-US" sz="2000" dirty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検索回数（</a:t>
              </a:r>
              <a:r>
                <a:rPr lang="en-US" altLang="ja-JP" sz="2000" dirty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PK</a:t>
              </a:r>
              <a:r>
                <a:rPr lang="ja-JP" altLang="en-US" sz="2000" dirty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あり）＝ </a:t>
              </a:r>
              <a:r>
                <a:rPr lang="en-US" altLang="ja-JP" sz="2000" dirty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log </a:t>
              </a:r>
              <a:r>
                <a:rPr lang="ja-JP" altLang="en-US" sz="2000" dirty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　データ件数</a:t>
              </a:r>
              <a:endPara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endParaRPr>
            </a:p>
          </p:txBody>
        </p:sp>
        <p:sp>
          <p:nvSpPr>
            <p:cNvPr id="18" name="テキスト ボックス 5"/>
            <p:cNvSpPr txBox="1">
              <a:spLocks noChangeArrowheads="1"/>
            </p:cNvSpPr>
            <p:nvPr/>
          </p:nvSpPr>
          <p:spPr bwMode="auto">
            <a:xfrm>
              <a:off x="3683391" y="5559069"/>
              <a:ext cx="358984" cy="33855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kumimoji="1"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kumimoji="1"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kumimoji="1"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kumimoji="1"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ts val="0"/>
                </a:spcBef>
                <a:spcAft>
                  <a:spcPts val="600"/>
                </a:spcAft>
                <a:buFontTx/>
                <a:buNone/>
              </a:pPr>
              <a:r>
                <a:rPr lang="en-US" altLang="ja-JP" sz="1600" dirty="0">
                  <a:solidFill>
                    <a:srgbClr val="002060"/>
                  </a:solidFill>
                  <a:latin typeface="Meiryo UI" pitchFamily="50" charset="-128"/>
                  <a:ea typeface="Meiryo UI" pitchFamily="50" charset="-128"/>
                  <a:cs typeface="Meiryo UI" pitchFamily="50" charset="-128"/>
                </a:rPr>
                <a:t>2</a:t>
              </a:r>
            </a:p>
          </p:txBody>
        </p:sp>
      </p:grpSp>
      <p:sp>
        <p:nvSpPr>
          <p:cNvPr id="20" name="テキスト ボックス 5"/>
          <p:cNvSpPr txBox="1">
            <a:spLocks noChangeArrowheads="1"/>
          </p:cNvSpPr>
          <p:nvPr/>
        </p:nvSpPr>
        <p:spPr bwMode="auto">
          <a:xfrm>
            <a:off x="2004687" y="5895632"/>
            <a:ext cx="613278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検索回数（</a:t>
            </a:r>
            <a:r>
              <a:rPr lang="en-US" altLang="ja-JP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PK</a:t>
            </a:r>
            <a:r>
              <a:rPr lang="ja-JP" altLang="en-US" sz="2000" dirty="0">
                <a:solidFill>
                  <a:srgbClr val="00206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なし）＝ データ件数</a:t>
            </a:r>
            <a:endParaRPr lang="en-US" altLang="ja-JP" sz="2000" dirty="0">
              <a:solidFill>
                <a:srgbClr val="00206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372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３．大量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発行の場合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76894" y="4189480"/>
            <a:ext cx="857938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一回の処理に数多い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発行を行う場合、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文送信と結果受取りの通信時間は無視できない。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PC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で、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HelloWorld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サンプルに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PostgreSQL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挿入処理は１回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15ms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ぐらい。つまり、　　１分間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4000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回の挿入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発行ができる。また、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プログラムで</a:t>
            </a:r>
            <a:r>
              <a:rPr lang="en-US" altLang="ja-JP" sz="1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mySQL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挿入処理は１分間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10000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回の挿入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発行との経験がある。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つまり、簡単な</a:t>
            </a:r>
            <a:r>
              <a:rPr lang="en-US" altLang="ja-JP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なら　「　</a:t>
            </a:r>
            <a:r>
              <a:rPr lang="ja-JP" altLang="en-US" sz="16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１秒１００回</a:t>
            </a: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　」。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1325089" y="1271752"/>
            <a:ext cx="1844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4391692" y="1271752"/>
            <a:ext cx="6134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 flipH="1">
            <a:off x="7405976" y="1271752"/>
            <a:ext cx="34693" cy="2440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/>
        </p:nvSpPr>
        <p:spPr>
          <a:xfrm>
            <a:off x="724852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790666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6838589" y="1091515"/>
            <a:ext cx="1202055" cy="32385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</a:p>
        </p:txBody>
      </p:sp>
      <p:sp>
        <p:nvSpPr>
          <p:cNvPr id="2" name="角丸四角形 1"/>
          <p:cNvSpPr/>
          <p:nvPr/>
        </p:nvSpPr>
        <p:spPr>
          <a:xfrm>
            <a:off x="835391" y="1708434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ボタン押下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3901205" y="1710712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6949128" y="1715592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sp>
        <p:nvSpPr>
          <p:cNvPr id="21" name="角丸四角形 20"/>
          <p:cNvSpPr/>
          <p:nvPr/>
        </p:nvSpPr>
        <p:spPr>
          <a:xfrm>
            <a:off x="3901205" y="2253556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6942996" y="2252490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cxnSp>
        <p:nvCxnSpPr>
          <p:cNvPr id="5" name="直線矢印コネクタ 4"/>
          <p:cNvCxnSpPr>
            <a:stCxn id="2" idx="3"/>
            <a:endCxn id="14" idx="1"/>
          </p:cNvCxnSpPr>
          <p:nvPr/>
        </p:nvCxnSpPr>
        <p:spPr>
          <a:xfrm>
            <a:off x="1816367" y="1889738"/>
            <a:ext cx="2084838" cy="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3"/>
            <a:endCxn id="15" idx="1"/>
          </p:cNvCxnSpPr>
          <p:nvPr/>
        </p:nvCxnSpPr>
        <p:spPr>
          <a:xfrm>
            <a:off x="4882181" y="1892016"/>
            <a:ext cx="2066947" cy="4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15" idx="1"/>
            <a:endCxn id="21" idx="3"/>
          </p:cNvCxnSpPr>
          <p:nvPr/>
        </p:nvCxnSpPr>
        <p:spPr>
          <a:xfrm flipH="1">
            <a:off x="4882181" y="1896896"/>
            <a:ext cx="2066947" cy="53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1" idx="3"/>
            <a:endCxn id="22" idx="1"/>
          </p:cNvCxnSpPr>
          <p:nvPr/>
        </p:nvCxnSpPr>
        <p:spPr>
          <a:xfrm flipV="1">
            <a:off x="4882181" y="2433794"/>
            <a:ext cx="2060815" cy="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3956764" y="2615097"/>
            <a:ext cx="86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032739" y="2615097"/>
            <a:ext cx="86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3901205" y="2953015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送信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6915488" y="2979987"/>
            <a:ext cx="980976" cy="36260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ja-JP" altLang="en-US" sz="1400" dirty="0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</a:t>
            </a:r>
          </a:p>
        </p:txBody>
      </p:sp>
      <p:cxnSp>
        <p:nvCxnSpPr>
          <p:cNvPr id="40" name="直線矢印コネクタ 39"/>
          <p:cNvCxnSpPr/>
          <p:nvPr/>
        </p:nvCxnSpPr>
        <p:spPr>
          <a:xfrm flipV="1">
            <a:off x="4848541" y="3145674"/>
            <a:ext cx="2060815" cy="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H="1">
            <a:off x="1327842" y="3529556"/>
            <a:ext cx="6105642" cy="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角丸四角形 55"/>
          <p:cNvSpPr/>
          <p:nvPr/>
        </p:nvSpPr>
        <p:spPr>
          <a:xfrm>
            <a:off x="5350443" y="1551534"/>
            <a:ext cx="1134533" cy="1743748"/>
          </a:xfrm>
          <a:prstGeom prst="roundRect">
            <a:avLst/>
          </a:prstGeom>
          <a:solidFill>
            <a:srgbClr val="92D050">
              <a:alpha val="20000"/>
            </a:srgb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通信時間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3854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CE_TITLE" val="DB処理スピードの経験値v0.3"/>
  <p:tag name="ISPRING_ULTRA_SCORM_COURSE_ID" val="3646EA2F-B580-466D-A2B7-03A95492CBF8"/>
  <p:tag name="ISPRING_CMI5_LAUNCH_METHOD" val="any window"/>
  <p:tag name="ISPRING_SCORM_RATE_SLIDES" val="1"/>
  <p:tag name="ISPRINGCLOUDFOLDERID" val="1"/>
  <p:tag name="ISPRINGONLINEFOLDERID" val="1"/>
  <p:tag name="ISPRING_SCORM_PASSING_SCORE" val="100.000000"/>
  <p:tag name="ISPRING_PRESENTATION_TITLE" val="DB処理スピードの経験値v0.3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f\uFFFD_\u0000{F3869DA2-F2D5-46CF-899A-5B1CA6DA96AF}&quot;,&quot;C:\\Users\\kejun.chang\\Documents\\GitHub\\efw4_online_ppt&quot;],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}}"/>
  <p:tag name="ISPRING_SCORM_RATE_QUIZZE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D42044A-C8E1-46E3-8621-6CA14DE34B93}:3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B0E13126-3276-4027-ADA6-9A741C5D9D65}:4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688126C-306E-4F71-8B09-91580FF3CDDB}:4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7F0BFEE-F546-4461-BB5E-E4C01B71E93B}:433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37102</TotalTime>
  <Words>387</Words>
  <Application>Microsoft Office PowerPoint</Application>
  <PresentationFormat>画面に合わせる (4:3)</PresentationFormat>
  <Paragraphs>92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１．大量データ検索の実例</vt:lpstr>
      <vt:lpstr>２．大量データ検索の性能参考値</vt:lpstr>
      <vt:lpstr>３．大量SQL発行の場合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DB処理スピードの経験値v0.3</dc:title>
  <dc:creator>常 珂軍</dc:creator>
  <cp:lastModifiedBy>常 珂軍</cp:lastModifiedBy>
  <cp:revision>4404</cp:revision>
  <cp:lastPrinted>2012-10-25T09:56:50Z</cp:lastPrinted>
  <dcterms:modified xsi:type="dcterms:W3CDTF">2022-11-30T10:22:55Z</dcterms:modified>
</cp:coreProperties>
</file>