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31" r:id="rId3"/>
    <p:sldId id="434" r:id="rId4"/>
    <p:sldId id="435" r:id="rId5"/>
    <p:sldId id="436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DF4"/>
    <a:srgbClr val="D0D8E8"/>
    <a:srgbClr val="006600"/>
    <a:srgbClr val="FF9900"/>
    <a:srgbClr val="0000FF"/>
    <a:srgbClr val="007033"/>
    <a:srgbClr val="008A3E"/>
    <a:srgbClr val="609ED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1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jun.chang\Desktop\&#12477;&#12540;&#12473;&#27604;&#36611;\&#27604;&#36611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Sheet3!$F$2</c:f>
              <c:strCache>
                <c:ptCount val="1"/>
                <c:pt idx="0">
                  <c:v>SQL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8843233202073647E-2"/>
                  <c:y val="-8.6833154656558962E-17"/>
                </c:manualLayout>
              </c:layout>
              <c:tx>
                <c:rich>
                  <a:bodyPr/>
                  <a:lstStyle/>
                  <a:p>
                    <a:fld id="{1A2EE341-728D-4325-ADF8-C59C63C40007}" type="SERIESNAME">
                      <a:rPr lang="en-US" altLang="ja-JP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CF6A7A7D-B48C-4C50-B715-6A1ED2978291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D0D-435D-8000-783A7CAB93E6}"/>
                </c:ext>
              </c:extLst>
            </c:dLbl>
            <c:dLbl>
              <c:idx val="1"/>
              <c:layout>
                <c:manualLayout>
                  <c:x val="1.2562155468048982E-2"/>
                  <c:y val="-8.6833154656558962E-17"/>
                </c:manualLayout>
              </c:layout>
              <c:tx>
                <c:rich>
                  <a:bodyPr/>
                  <a:lstStyle/>
                  <a:p>
                    <a:fld id="{A4B13950-0E7F-4C71-BC89-13558DCE8724}" type="SERIESNAME">
                      <a:rPr lang="en-US" altLang="ja-JP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029EACB5-9B97-41A8-A484-54503F7193FF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D0D-435D-8000-783A7CAB9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Sheet3!$G$2:$H$2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0D-435D-8000-783A7CAB93E6}"/>
            </c:ext>
          </c:extLst>
        </c:ser>
        <c:ser>
          <c:idx val="1"/>
          <c:order val="1"/>
          <c:tx>
            <c:strRef>
              <c:f>Sheet3!$F$3</c:f>
              <c:strCache>
                <c:ptCount val="1"/>
                <c:pt idx="0">
                  <c:v>DAO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2562155468049098E-2"/>
                  <c:y val="-1.4209225815366388E-2"/>
                </c:manualLayout>
              </c:layout>
              <c:tx>
                <c:rich>
                  <a:bodyPr/>
                  <a:lstStyle/>
                  <a:p>
                    <a:fld id="{155DCEE2-5DE5-442A-953A-6ACCA7850BFB}" type="SERIESNAME">
                      <a:rPr lang="en-US" altLang="ja-JP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935AE725-E2AB-428E-854B-C150177EB5BB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D0D-435D-8000-783A7CAB93E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0D-435D-8000-783A7CAB9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Sheet3!$G$3:$H$3</c:f>
              <c:numCache>
                <c:formatCode>General</c:formatCode>
                <c:ptCount val="2"/>
                <c:pt idx="0">
                  <c:v>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0D-435D-8000-783A7CAB93E6}"/>
            </c:ext>
          </c:extLst>
        </c:ser>
        <c:ser>
          <c:idx val="2"/>
          <c:order val="2"/>
          <c:tx>
            <c:strRef>
              <c:f>Sheet3!$F$4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BCE491D-281B-446C-A350-843EB601C3DC}" type="SERIESNAME">
                      <a:rPr lang="en-US" altLang="ja-JP" smtClean="0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0987E439-A70F-43E5-A3C0-86312FEE6099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D0D-435D-8000-783A7CAB93E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0D-435D-8000-783A7CAB9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Sheet3!$G$4:$H$4</c:f>
              <c:numCache>
                <c:formatCode>General</c:formatCode>
                <c:ptCount val="2"/>
                <c:pt idx="0">
                  <c:v>80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0D-435D-8000-783A7CAB93E6}"/>
            </c:ext>
          </c:extLst>
        </c:ser>
        <c:ser>
          <c:idx val="3"/>
          <c:order val="3"/>
          <c:tx>
            <c:strRef>
              <c:f>Sheet3!$F$5</c:f>
              <c:strCache>
                <c:ptCount val="1"/>
                <c:pt idx="0">
                  <c:v>V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9.9512594176660244E-5"/>
                  <c:y val="1.1185864590264863E-2"/>
                </c:manualLayout>
              </c:layout>
              <c:tx>
                <c:rich>
                  <a:bodyPr/>
                  <a:lstStyle/>
                  <a:p>
                    <a:fld id="{604DE70E-CF08-4C8F-8E07-75CCA8EC21B5}" type="SERIESNAME">
                      <a:rPr lang="en-US" altLang="ja-JP" baseline="0" smtClean="0"/>
                      <a:pPr/>
                      <a:t>[系列名]</a:t>
                    </a:fld>
                    <a:r>
                      <a:rPr lang="ja-JP" altLang="en-US" baseline="0" dirty="0"/>
                      <a:t>：</a:t>
                    </a:r>
                    <a:r>
                      <a:rPr lang="en-US" altLang="ja-JP" baseline="0" dirty="0"/>
                      <a:t> </a:t>
                    </a:r>
                    <a:fld id="{F34166AA-20D0-4404-B257-13E4B276181A}" type="VALUE">
                      <a:rPr lang="en-US" altLang="ja-JP" baseline="0"/>
                      <a:pPr/>
                      <a:t>[値]</a:t>
                    </a:fld>
                    <a:endParaRPr lang="en-US" altLang="ja-JP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D0D-435D-8000-783A7CAB93E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F3E0AD-A81B-414D-BAC8-E1F7F827F68B}" type="SERIESNAME">
                      <a:rPr lang="en-US" altLang="ja-JP" smtClean="0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8D70F2E3-6E5C-45A9-AFE0-EE215E2CD87E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D0D-435D-8000-783A7CAB9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Sheet3!$G$5:$H$5</c:f>
              <c:numCache>
                <c:formatCode>General</c:formatCode>
                <c:ptCount val="2"/>
                <c:pt idx="0">
                  <c:v>50</c:v>
                </c:pt>
                <c:pt idx="1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D0D-435D-8000-783A7CAB93E6}"/>
            </c:ext>
          </c:extLst>
        </c:ser>
        <c:ser>
          <c:idx val="4"/>
          <c:order val="4"/>
          <c:tx>
            <c:strRef>
              <c:f>Sheet3!$F$6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1621240883159403E-2"/>
                  <c:y val="-2.7964661475662414E-3"/>
                </c:manualLayout>
              </c:layout>
              <c:tx>
                <c:rich>
                  <a:bodyPr/>
                  <a:lstStyle/>
                  <a:p>
                    <a:fld id="{E74326CC-C87C-4568-96FC-652722DDE475}" type="SERIESNAME">
                      <a:rPr lang="en-US" altLang="ja-JP" baseline="0" smtClean="0"/>
                      <a:pPr/>
                      <a:t>[系列名]</a:t>
                    </a:fld>
                    <a:r>
                      <a:rPr lang="ja-JP" altLang="en-US" baseline="0" dirty="0"/>
                      <a:t>：</a:t>
                    </a:r>
                    <a:r>
                      <a:rPr lang="en-US" altLang="ja-JP" baseline="0" dirty="0"/>
                      <a:t> </a:t>
                    </a:r>
                    <a:fld id="{C3DB3094-C95B-4EAB-A277-937C697A903B}" type="VALUE">
                      <a:rPr lang="en-US" altLang="ja-JP" baseline="0"/>
                      <a:pPr/>
                      <a:t>[値]</a:t>
                    </a:fld>
                    <a:endParaRPr lang="en-US" altLang="ja-JP" baseline="0" dirty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9D0D-435D-8000-783A7CAB93E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CFDB0C2-228F-46CA-80C8-0E5BADF56B01}" type="SERIESNAME">
                      <a:rPr lang="en-US" altLang="ja-JP" smtClean="0"/>
                      <a:pPr/>
                      <a:t>[系列名]</a:t>
                    </a:fld>
                    <a:r>
                      <a:rPr lang="ja-JP" altLang="en-US" baseline="0"/>
                      <a:t>：</a:t>
                    </a:r>
                    <a:r>
                      <a:rPr lang="en-US" altLang="ja-JP" baseline="0"/>
                      <a:t> </a:t>
                    </a:r>
                    <a:fld id="{5B6077DC-D8E1-4B4E-923A-D4188219A9B0}" type="VALUE">
                      <a:rPr lang="en-US" altLang="ja-JP" baseline="0"/>
                      <a:pPr/>
                      <a:t>[値]</a:t>
                    </a:fld>
                    <a:endParaRPr lang="en-US" altLang="ja-JP" baseline="0"/>
                  </a:p>
                </c:rich>
              </c:tx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9D0D-435D-8000-783A7CAB93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Sheet3!$G$1:$H$1</c:f>
              <c:strCache>
                <c:ptCount val="2"/>
                <c:pt idx="0">
                  <c:v>Springの場合</c:v>
                </c:pt>
                <c:pt idx="1">
                  <c:v>EFWの場合</c:v>
                </c:pt>
              </c:strCache>
            </c:strRef>
          </c:cat>
          <c:val>
            <c:numRef>
              <c:f>Sheet3!$G$6:$H$6</c:f>
              <c:numCache>
                <c:formatCode>General</c:formatCode>
                <c:ptCount val="2"/>
                <c:pt idx="0">
                  <c:v>80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D0D-435D-8000-783A7CAB93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08803296"/>
        <c:axId val="1608807648"/>
        <c:axId val="0"/>
      </c:bar3DChart>
      <c:catAx>
        <c:axId val="160880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8807648"/>
        <c:crosses val="autoZero"/>
        <c:auto val="1"/>
        <c:lblAlgn val="ctr"/>
        <c:lblOffset val="100"/>
        <c:noMultiLvlLbl val="0"/>
      </c:catAx>
      <c:valAx>
        <c:axId val="160880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088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2022/12/1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2022/12/1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124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27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5410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MVC</a:t>
            </a:r>
            <a:r>
              <a:rPr lang="ja-JP" altLang="en-US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の比較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2020.01.15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１．ダミーログインのサンプル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34406"/>
              </p:ext>
            </p:extLst>
          </p:nvPr>
        </p:nvGraphicFramePr>
        <p:xfrm>
          <a:off x="5444065" y="835887"/>
          <a:ext cx="3546587" cy="572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779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フレームワーク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/>
                        <a:t>実行数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79">
                <a:tc rowSpan="8">
                  <a:txBody>
                    <a:bodyPr/>
                    <a:lstStyle/>
                    <a:p>
                      <a:r>
                        <a:rPr kumimoji="1" lang="en-US" altLang="ja-JP" sz="1000" dirty="0"/>
                        <a:t>EFW</a:t>
                      </a:r>
                      <a:r>
                        <a:rPr kumimoji="1" lang="ja-JP" altLang="en-US" sz="1000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head.jsp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17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login.jsp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46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context.xml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efw.properties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head_logout.js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login_submit.js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19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jp.xml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33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welcome.jsp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779">
                <a:tc rowSpan="14">
                  <a:txBody>
                    <a:bodyPr/>
                    <a:lstStyle/>
                    <a:p>
                      <a:r>
                        <a:rPr kumimoji="1" lang="en-US" altLang="ja-JP" sz="1000" dirty="0"/>
                        <a:t>Spring</a:t>
                      </a:r>
                      <a:r>
                        <a:rPr kumimoji="1" lang="ja-JP" altLang="en-US" sz="1000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LoginResult.java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User.java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AuthUser.java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DummyLoginService.java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LoginAjaxController.java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38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LoginController.java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44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LoginRequest.java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20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WelcomeController.java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25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SpringBootAppApplication.java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23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err="1"/>
                        <a:t>application.properties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bs.html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layout.html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34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login.html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46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8779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welcome.html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000" dirty="0"/>
                        <a:t>16</a:t>
                      </a:r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9" name="正方形/長方形 8"/>
          <p:cNvSpPr/>
          <p:nvPr/>
        </p:nvSpPr>
        <p:spPr>
          <a:xfrm>
            <a:off x="155575" y="835897"/>
            <a:ext cx="2240492" cy="572190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</a:p>
          <a:p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webapp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head.jsp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login.jsp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welcome.jsp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style.css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logo.jpg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├─META-INF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context.xml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└─WEB-INF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├─classes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efw.properties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├─event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    login_submit.js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    head_logout.js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└─i18n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jp.xml</a:t>
            </a:r>
          </a:p>
          <a:p>
            <a:endParaRPr kumimoji="1" lang="ja-JP" altLang="en-US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41409" y="835896"/>
            <a:ext cx="2757314" cy="572190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Spring</a:t>
            </a:r>
          </a:p>
          <a:p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└─main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├─java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└─co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ulsystems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sb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SpringBootAppApplication.java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├─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auth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    LoginResult.java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    User.java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│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└─login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AuthUser.java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DummyLoginService.java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LoginAjaxController.java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LoginController.java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LoginRequest.java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WelcomeController.java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│                    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└─resources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application.properties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├─static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└─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css</a:t>
            </a:r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    main.css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│        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└─templates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layout.html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login.html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welcome.html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│  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└─helper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bs.html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２．ダミーログイン画面に関わるソースを抜粋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7303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フレームワーク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EFW</a:t>
                      </a:r>
                      <a:r>
                        <a:rPr kumimoji="1" lang="ja-JP" altLang="en-US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login.jsp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login_submit.js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Spring</a:t>
                      </a:r>
                      <a:r>
                        <a:rPr kumimoji="1" lang="ja-JP" altLang="en-US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login.html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LoginController.java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DummyLoginService.java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1524000" y="3829200"/>
            <a:ext cx="743986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※Bean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Form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DTO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Entity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などは、ほぼ開発ツールで自動作成されるから、比較範囲から除外。</a:t>
            </a:r>
            <a:endParaRPr lang="en-US" altLang="ja-JP" sz="20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3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３．本物場合の追加処理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77784"/>
              </p:ext>
            </p:extLst>
          </p:nvPr>
        </p:nvGraphicFramePr>
        <p:xfrm>
          <a:off x="1524000" y="1397000"/>
          <a:ext cx="6096000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フレームワーク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EFW</a:t>
                      </a:r>
                      <a:r>
                        <a:rPr kumimoji="1" lang="ja-JP" altLang="en-US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login.jsp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login_submit.js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業務処理追加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19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外出し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SQL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en-US" altLang="ja-JP" dirty="0"/>
                        <a:t>Spring</a:t>
                      </a:r>
                      <a:r>
                        <a:rPr kumimoji="1" lang="ja-JP" altLang="en-US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login.html</a:t>
                      </a:r>
                    </a:p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チェックとメッセージ表示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46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LoginController.java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チェックとメッセージ表示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セッション処理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44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DummyLoginService.java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業務処理追加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</a:t>
                      </a:r>
                      <a:r>
                        <a:rPr kumimoji="1" lang="ja-JP" altLang="en-US" dirty="0"/>
                        <a:t>⇒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SQL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実行の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DAO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を追加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外出し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SQL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1524000" y="5703273"/>
            <a:ext cx="743986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※Spring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Ajax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ではなく、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POST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方式と想定する。</a:t>
            </a:r>
            <a:endParaRPr lang="en-US" altLang="ja-JP" sz="20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67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４．まとめ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7" name="グラフ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629445"/>
              </p:ext>
            </p:extLst>
          </p:nvPr>
        </p:nvGraphicFramePr>
        <p:xfrm>
          <a:off x="155576" y="1063486"/>
          <a:ext cx="4043892" cy="5362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76481"/>
              </p:ext>
            </p:extLst>
          </p:nvPr>
        </p:nvGraphicFramePr>
        <p:xfrm>
          <a:off x="4436534" y="1063486"/>
          <a:ext cx="45296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Spring</a:t>
                      </a:r>
                      <a:r>
                        <a:rPr kumimoji="1" lang="ja-JP" altLang="en-US" dirty="0"/>
                        <a:t>の場合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EFW</a:t>
                      </a:r>
                      <a:r>
                        <a:rPr kumimoji="1" lang="ja-JP" altLang="en-US" dirty="0"/>
                        <a:t>の場合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60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0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50" charset="-128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4436534" y="4390740"/>
            <a:ext cx="4529667" cy="15747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は、目的志向だから、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層を削減。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は、クライアントロジックなし方針で、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層を削減。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は、イベント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と画面操作とマッピングし易い、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層不要。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＋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Record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で十分便利、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DAO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不要。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・外出し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は、ほぼ同じぐらい。</a:t>
            </a: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087855"/>
              </p:ext>
            </p:extLst>
          </p:nvPr>
        </p:nvGraphicFramePr>
        <p:xfrm>
          <a:off x="4436533" y="3468793"/>
          <a:ext cx="45296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サマリ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229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116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％表示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51%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5131675" y="1466192"/>
            <a:ext cx="1174531" cy="2758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業務ロジック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131674" y="1831729"/>
            <a:ext cx="1174531" cy="2758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131673" y="2201547"/>
            <a:ext cx="1174531" cy="275897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制御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1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animBg="1"/>
      <p:bldP spid="4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ULTRA_SCORM_COURCE_TITLE" val="EFWとMVCの比較v0.1"/>
  <p:tag name="ISPRING_PRESENTATION_TITLE" val="EFWとMVCの比較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FFFD_\u0000{F3869DA2-F2D5-46CF-899A-5B1CA6DA96AF}&quot;,&quot;C:\\Users\\kejun.chang\\Documents\\GitHub\\efw4_online_ppt&quot;],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}}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63AEFB4-AF13-4D80-94E5-74D4A67FC954}:3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1FF5DDD-56CF-4800-A719-9A613A1D7B02}:4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28D5E27-CD7A-456A-B456-6C194625E10D}:4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EE7B923-7F60-403F-A0D3-9962A3AF481C}:4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183A879-1FB3-43D9-8488-7216FA33F4B9}:43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37306</TotalTime>
  <Words>650</Words>
  <Application>Microsoft Office PowerPoint</Application>
  <PresentationFormat>画面に合わせる (4:3)</PresentationFormat>
  <Paragraphs>215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１．ダミーログインのサンプル</vt:lpstr>
      <vt:lpstr>２．ダミーログイン画面に関わるソースを抜粋</vt:lpstr>
      <vt:lpstr>３．本物場合の追加処理</vt:lpstr>
      <vt:lpstr>４．まとめ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EFWとMVCの比較v0.1</dc:title>
  <dc:creator>常 珂軍</dc:creator>
  <cp:lastModifiedBy>常 珂軍</cp:lastModifiedBy>
  <cp:revision>4620</cp:revision>
  <cp:lastPrinted>2012-10-25T09:56:50Z</cp:lastPrinted>
  <dcterms:modified xsi:type="dcterms:W3CDTF">2022-12-01T13:34:31Z</dcterms:modified>
</cp:coreProperties>
</file>