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392" r:id="rId2"/>
    <p:sldId id="406" r:id="rId3"/>
    <p:sldId id="407" r:id="rId4"/>
    <p:sldId id="408" r:id="rId5"/>
    <p:sldId id="409" r:id="rId6"/>
    <p:sldId id="445" r:id="rId7"/>
    <p:sldId id="446" r:id="rId8"/>
    <p:sldId id="456" r:id="rId9"/>
    <p:sldId id="448" r:id="rId10"/>
    <p:sldId id="449" r:id="rId11"/>
    <p:sldId id="450" r:id="rId12"/>
    <p:sldId id="451" r:id="rId13"/>
  </p:sldIdLst>
  <p:sldSz cx="9144000" cy="6858000" type="screen4x3"/>
  <p:notesSz cx="7099300" cy="10234613"/>
  <p:custDataLst>
    <p:tags r:id="rId16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9643" autoAdjust="0"/>
  </p:normalViewPr>
  <p:slideViewPr>
    <p:cSldViewPr snapToGrid="0">
      <p:cViewPr varScale="1">
        <p:scale>
          <a:sx n="78" d="100"/>
          <a:sy n="78" d="100"/>
        </p:scale>
        <p:origin x="112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2022/11/30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2022/11/30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6243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3344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02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9646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5080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8794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142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>
                <a:solidFill>
                  <a:srgbClr val="C00000"/>
                </a:solidFill>
              </a:rPr>
              <a:t>EFW MAKE IT EASY</a:t>
            </a:r>
            <a:endParaRPr lang="ja-JP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サンプル</a:t>
            </a:r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Skeleton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のデザイン説明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V0.3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2022.11.30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５－４．入力メイン画面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3" y="1005408"/>
            <a:ext cx="243588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入力内容が多くて、ダイアログ方式で格納できない場合、メイン画面で表現することを考えられます。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この場合、一覧からブラウザーの別タブを開いて、入力画面はそのブラウザータブに表示させます。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プロセスシステムには該当するタイプがありません。右記の図はほかのシステムの例です。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3F6975B-6665-4B33-AC85-3E92BB2BE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864" y="949481"/>
            <a:ext cx="6261932" cy="5861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374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C76EFDA-3ACB-46EB-8804-3476E13AA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722" y="2079955"/>
            <a:ext cx="3657600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５－５．その他のメイン画面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一覧メイン画面のほかに、システム構成に必ず存在する必要な画面がいくつかあります。ログイン画面、メニュー画面、システムエラー画面などは、その他のメイン画面と分類します。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CA883F-5168-40A4-B3AE-1409A0996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94" y="2079955"/>
            <a:ext cx="3657600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017CBF2-00B3-46AD-86C8-10330E4E5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894" y="4482193"/>
            <a:ext cx="3657600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407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B476F02-4739-4C1D-B8E5-77101D30A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722" y="2079955"/>
            <a:ext cx="3657600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C3FE44F-E09F-4C2A-95BD-C9E3CB501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94" y="2079955"/>
            <a:ext cx="3657600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５－６．その他のダイアログ画面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選択ダイアログ画面と入力ダイアログ画面のほかに、必要に応じに特殊なダイアログ画面を設けるケースがあります。それら画面は、その他のダイアログ画面と分類します。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09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１．画面分類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442998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18" y="1442998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089400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17" y="4089400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60373" y="1041400"/>
            <a:ext cx="21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ログイン画面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21517" y="1073666"/>
            <a:ext cx="21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メニュー画面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60372" y="3713758"/>
            <a:ext cx="21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一覧画面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21518" y="3713758"/>
            <a:ext cx="21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入力画面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35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２．一覧画面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8" y="1104900"/>
            <a:ext cx="780669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吹き出し 1"/>
          <p:cNvSpPr/>
          <p:nvPr/>
        </p:nvSpPr>
        <p:spPr>
          <a:xfrm>
            <a:off x="3544026" y="335394"/>
            <a:ext cx="2120900" cy="667543"/>
          </a:xfrm>
          <a:prstGeom prst="wedgeRoundRectCallout">
            <a:avLst>
              <a:gd name="adj1" fmla="val -28069"/>
              <a:gd name="adj2" fmla="val 12823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ヘッダと検索条件は、画面トップに固定します。</a:t>
            </a:r>
          </a:p>
        </p:txBody>
      </p:sp>
      <p:sp>
        <p:nvSpPr>
          <p:cNvPr id="16" name="角丸四角形吹き出し 15"/>
          <p:cNvSpPr/>
          <p:nvPr/>
        </p:nvSpPr>
        <p:spPr>
          <a:xfrm>
            <a:off x="5894386" y="141911"/>
            <a:ext cx="2661783" cy="1054508"/>
          </a:xfrm>
          <a:prstGeom prst="wedgeRoundRectCallout">
            <a:avLst>
              <a:gd name="adj1" fmla="val -31213"/>
              <a:gd name="adj2" fmla="val 96763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必要に応じて、ヘッダセルをクリックして検索結果の並び順を付けられます。連続２回操作する場合、昇順降順切り替えます。</a:t>
            </a:r>
          </a:p>
        </p:txBody>
      </p:sp>
      <p:sp>
        <p:nvSpPr>
          <p:cNvPr id="20" name="角丸四角形吹き出し 19"/>
          <p:cNvSpPr/>
          <p:nvPr/>
        </p:nvSpPr>
        <p:spPr>
          <a:xfrm>
            <a:off x="1081382" y="2645625"/>
            <a:ext cx="2661783" cy="1054508"/>
          </a:xfrm>
          <a:prstGeom prst="wedgeRoundRectCallout">
            <a:avLst>
              <a:gd name="adj1" fmla="val -30231"/>
              <a:gd name="adj2" fmla="val -115066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検索結果に奇数偶数を区別して背景色を設定します。</a:t>
            </a:r>
          </a:p>
        </p:txBody>
      </p:sp>
      <p:sp>
        <p:nvSpPr>
          <p:cNvPr id="21" name="角丸四角形吹き出し 20"/>
          <p:cNvSpPr/>
          <p:nvPr/>
        </p:nvSpPr>
        <p:spPr>
          <a:xfrm>
            <a:off x="4969759" y="2772206"/>
            <a:ext cx="2661783" cy="1054508"/>
          </a:xfrm>
          <a:prstGeom prst="wedgeRoundRectCallout">
            <a:avLst>
              <a:gd name="adj1" fmla="val 61540"/>
              <a:gd name="adj2" fmla="val -853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検索結果が多い場合、画面全体のスクロールを出します。</a:t>
            </a:r>
          </a:p>
        </p:txBody>
      </p:sp>
      <p:sp>
        <p:nvSpPr>
          <p:cNvPr id="22" name="角丸四角形吹き出し 21"/>
          <p:cNvSpPr/>
          <p:nvPr/>
        </p:nvSpPr>
        <p:spPr>
          <a:xfrm>
            <a:off x="2412273" y="5865223"/>
            <a:ext cx="2661783" cy="627652"/>
          </a:xfrm>
          <a:prstGeom prst="wedgeRoundRectCallout">
            <a:avLst>
              <a:gd name="adj1" fmla="val 24733"/>
              <a:gd name="adj2" fmla="val -1412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操作ボタンは、画面ボトムに固定します。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2307976" y="4214948"/>
            <a:ext cx="2661783" cy="627652"/>
          </a:xfrm>
          <a:prstGeom prst="wedgeRoundRectCallout">
            <a:avLst>
              <a:gd name="adj1" fmla="val -31704"/>
              <a:gd name="adj2" fmla="val 11887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操作ボタンに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キーを設定できます。</a:t>
            </a:r>
          </a:p>
        </p:txBody>
      </p:sp>
      <p:sp>
        <p:nvSpPr>
          <p:cNvPr id="24" name="角丸四角形吹き出し 23"/>
          <p:cNvSpPr/>
          <p:nvPr/>
        </p:nvSpPr>
        <p:spPr>
          <a:xfrm>
            <a:off x="5894386" y="5699759"/>
            <a:ext cx="2661783" cy="627652"/>
          </a:xfrm>
          <a:prstGeom prst="wedgeRoundRectCallout">
            <a:avLst>
              <a:gd name="adj1" fmla="val -13546"/>
              <a:gd name="adj2" fmla="val -83007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必要に応じて、ページング部品を組み込みできます。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38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8" y="1117124"/>
            <a:ext cx="780669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３．入力画面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角丸四角形吹き出し 1"/>
          <p:cNvSpPr/>
          <p:nvPr/>
        </p:nvSpPr>
        <p:spPr>
          <a:xfrm>
            <a:off x="2859064" y="862647"/>
            <a:ext cx="3175975" cy="822462"/>
          </a:xfrm>
          <a:prstGeom prst="wedgeRoundRectCallout">
            <a:avLst>
              <a:gd name="adj1" fmla="val -28480"/>
              <a:gd name="adj2" fmla="val 10123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モーダルダイアログのデザインは、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jQuery UI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です。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5968025" y="1685109"/>
            <a:ext cx="3175975" cy="535577"/>
          </a:xfrm>
          <a:prstGeom prst="wedgeRoundRectCallout">
            <a:avLst>
              <a:gd name="adj1" fmla="val -72901"/>
              <a:gd name="adj2" fmla="val 6634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非活性項目は、薄黄色です。</a:t>
            </a:r>
          </a:p>
        </p:txBody>
      </p:sp>
      <p:sp>
        <p:nvSpPr>
          <p:cNvPr id="17" name="角丸四角形吹き出し 16"/>
          <p:cNvSpPr/>
          <p:nvPr/>
        </p:nvSpPr>
        <p:spPr>
          <a:xfrm>
            <a:off x="5968025" y="2373086"/>
            <a:ext cx="3175975" cy="535577"/>
          </a:xfrm>
          <a:prstGeom prst="wedgeRoundRectCallout">
            <a:avLst>
              <a:gd name="adj1" fmla="val -66731"/>
              <a:gd name="adj2" fmla="val -2633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カーソル項目は、薄水色です。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5968024" y="3043895"/>
            <a:ext cx="3175975" cy="535577"/>
          </a:xfrm>
          <a:prstGeom prst="wedgeRoundRectCallout">
            <a:avLst>
              <a:gd name="adj1" fmla="val -67965"/>
              <a:gd name="adj2" fmla="val -12633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エラー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項目は、ピンク色です。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11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４．全体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CSS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調整可能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18" y="1442998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17" y="4054237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442998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054237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角丸四角形吹き出し 22"/>
          <p:cNvSpPr/>
          <p:nvPr/>
        </p:nvSpPr>
        <p:spPr>
          <a:xfrm>
            <a:off x="2781205" y="2809848"/>
            <a:ext cx="3175975" cy="822462"/>
          </a:xfrm>
          <a:prstGeom prst="wedgeRoundRectCallout">
            <a:avLst>
              <a:gd name="adj1" fmla="val -25115"/>
              <a:gd name="adj2" fmla="val -4026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全体の色は、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jQuery UI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の各デザインパターンに合わせて簡単に調整可能です。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2775731" y="3740916"/>
            <a:ext cx="3175975" cy="1234846"/>
          </a:xfrm>
          <a:prstGeom prst="wedgeRoundRectCallout">
            <a:avLst>
              <a:gd name="adj1" fmla="val -25115"/>
              <a:gd name="adj2" fmla="val -4026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jQuery UI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HTML5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対応で、各ブラウザーに適用できます。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そして、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デモのデザインは同じく多ブラウザー対応が実現可能です。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749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805194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５．例：〇〇システムの画面遷移図と画面パターンの種類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05D35EB-530B-43C2-BCBA-9F178A97BD70}"/>
              </a:ext>
            </a:extLst>
          </p:cNvPr>
          <p:cNvSpPr/>
          <p:nvPr/>
        </p:nvSpPr>
        <p:spPr>
          <a:xfrm>
            <a:off x="307975" y="1077686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ログイン画面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（タイプ５）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9180B67-EE49-425A-8A0F-A09947E6C99F}"/>
              </a:ext>
            </a:extLst>
          </p:cNvPr>
          <p:cNvSpPr/>
          <p:nvPr/>
        </p:nvSpPr>
        <p:spPr>
          <a:xfrm>
            <a:off x="2109561" y="1077686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メニュー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（タイプ５）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FE17AAA-EAD5-43B0-BE8F-72C0314DE583}"/>
              </a:ext>
            </a:extLst>
          </p:cNvPr>
          <p:cNvSpPr/>
          <p:nvPr/>
        </p:nvSpPr>
        <p:spPr>
          <a:xfrm>
            <a:off x="3012622" y="1932214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用件定義一覧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CA7E081-D706-4C1C-8C50-ECE06A5BFE1D}"/>
              </a:ext>
            </a:extLst>
          </p:cNvPr>
          <p:cNvSpPr/>
          <p:nvPr/>
        </p:nvSpPr>
        <p:spPr>
          <a:xfrm>
            <a:off x="4773387" y="1932214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用件定義登録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2472CC6-FC0C-4FD1-BDB8-E96BEEC3DF70}"/>
              </a:ext>
            </a:extLst>
          </p:cNvPr>
          <p:cNvSpPr/>
          <p:nvPr/>
        </p:nvSpPr>
        <p:spPr>
          <a:xfrm>
            <a:off x="6534152" y="1942175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添付ファイル管理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６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F0FEF29-1C45-4E2F-8F52-E4991965C9CB}"/>
              </a:ext>
            </a:extLst>
          </p:cNvPr>
          <p:cNvSpPr/>
          <p:nvPr/>
        </p:nvSpPr>
        <p:spPr>
          <a:xfrm>
            <a:off x="3012622" y="2862525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用件定義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５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E20D26-5EDC-41E2-8D81-F497CF9F6570}"/>
              </a:ext>
            </a:extLst>
          </p:cNvPr>
          <p:cNvSpPr txBox="1"/>
          <p:nvPr/>
        </p:nvSpPr>
        <p:spPr>
          <a:xfrm>
            <a:off x="6613073" y="3012309"/>
            <a:ext cx="140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04EEB9-D2B5-40D5-B13F-2617CAFFA303}"/>
              </a:ext>
            </a:extLst>
          </p:cNvPr>
          <p:cNvSpPr txBox="1"/>
          <p:nvPr/>
        </p:nvSpPr>
        <p:spPr>
          <a:xfrm>
            <a:off x="3091543" y="3781532"/>
            <a:ext cx="140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0AC9E52-3A8F-4633-B8BC-A9BACF49FD9E}"/>
              </a:ext>
            </a:extLst>
          </p:cNvPr>
          <p:cNvSpPr/>
          <p:nvPr/>
        </p:nvSpPr>
        <p:spPr>
          <a:xfrm>
            <a:off x="3044587" y="4742879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画面マスタメンテ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581DD2B-CDD2-4B88-9509-EA233B2421D1}"/>
              </a:ext>
            </a:extLst>
          </p:cNvPr>
          <p:cNvSpPr/>
          <p:nvPr/>
        </p:nvSpPr>
        <p:spPr>
          <a:xfrm>
            <a:off x="4759303" y="4742879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画面登録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1D61595-70E7-4B26-8B85-E62865D7DEA8}"/>
              </a:ext>
            </a:extLst>
          </p:cNvPr>
          <p:cNvSpPr/>
          <p:nvPr/>
        </p:nvSpPr>
        <p:spPr>
          <a:xfrm>
            <a:off x="6474019" y="4755579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利用箇所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６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B66AAC80-C398-4731-A5AA-4F93F72F8466}"/>
              </a:ext>
            </a:extLst>
          </p:cNvPr>
          <p:cNvSpPr/>
          <p:nvPr/>
        </p:nvSpPr>
        <p:spPr>
          <a:xfrm>
            <a:off x="4773387" y="2862525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プロセス登録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DEFF77-CF2C-4D55-BE42-71EF5D03BD3D}"/>
              </a:ext>
            </a:extLst>
          </p:cNvPr>
          <p:cNvSpPr txBox="1"/>
          <p:nvPr/>
        </p:nvSpPr>
        <p:spPr>
          <a:xfrm>
            <a:off x="135141" y="4903151"/>
            <a:ext cx="2740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１，一覧メイン画面</a:t>
            </a:r>
          </a:p>
          <a:p>
            <a:r>
              <a:rPr lang="ja-JP" altLang="en-US" dirty="0"/>
              <a:t>２，選択ダイアログ画面</a:t>
            </a:r>
          </a:p>
          <a:p>
            <a:r>
              <a:rPr lang="ja-JP" altLang="en-US" dirty="0"/>
              <a:t>３，入力ダイアログ画面</a:t>
            </a:r>
          </a:p>
          <a:p>
            <a:r>
              <a:rPr lang="ja-JP" altLang="en-US" dirty="0"/>
              <a:t>４，入力メイン画面</a:t>
            </a:r>
          </a:p>
          <a:p>
            <a:r>
              <a:rPr lang="ja-JP" altLang="en-US" dirty="0"/>
              <a:t>５，その他メイン画面</a:t>
            </a:r>
          </a:p>
          <a:p>
            <a:r>
              <a:rPr lang="ja-JP" altLang="en-US" dirty="0"/>
              <a:t>６，その他ダイアログ画面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77A1990-E6B1-4B93-B459-04D28E934F86}"/>
              </a:ext>
            </a:extLst>
          </p:cNvPr>
          <p:cNvSpPr/>
          <p:nvPr/>
        </p:nvSpPr>
        <p:spPr>
          <a:xfrm>
            <a:off x="5913665" y="3390091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画面選択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40314F93-EBE7-4617-9621-35CE9C557808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1867353" y="1420586"/>
            <a:ext cx="24220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55399F6C-F887-4DA0-B86A-55597D1BC8BD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2695122" y="1957614"/>
            <a:ext cx="511628" cy="123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FEC5570B-E752-4AE6-99A4-72D4C673F90C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16200000" flipH="1">
            <a:off x="2229967" y="2422769"/>
            <a:ext cx="1441939" cy="123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352251D3-9423-4668-B861-13F46739AE6F}"/>
              </a:ext>
            </a:extLst>
          </p:cNvPr>
          <p:cNvCxnSpPr>
            <a:cxnSpLocks/>
            <a:stCxn id="7" idx="2"/>
            <a:endCxn id="15" idx="1"/>
          </p:cNvCxnSpPr>
          <p:nvPr/>
        </p:nvCxnSpPr>
        <p:spPr>
          <a:xfrm rot="16200000" flipH="1">
            <a:off x="1305772" y="3346963"/>
            <a:ext cx="3322293" cy="155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7370920-564F-42F3-8961-A25E9CF13E4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572000" y="2275114"/>
            <a:ext cx="20138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2CDA0B23-F2D5-41AB-9E58-CA880CBA58AC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572000" y="3205425"/>
            <a:ext cx="20138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A6F07775-C933-4E8B-B3E1-800B90CE82F4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5641037" y="3460363"/>
            <a:ext cx="184666" cy="360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81F028DF-CBF5-4E30-9BE7-FA38756EE68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603965" y="5085779"/>
            <a:ext cx="1553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8D0F2444-F812-4FE7-8892-A883FF2D58DB}"/>
              </a:ext>
            </a:extLst>
          </p:cNvPr>
          <p:cNvSpPr/>
          <p:nvPr/>
        </p:nvSpPr>
        <p:spPr>
          <a:xfrm>
            <a:off x="6947116" y="3917657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画面参照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（タイプ３）</a:t>
            </a:r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C3E47D95-14FB-494A-82C2-7314C142A52C}"/>
              </a:ext>
            </a:extLst>
          </p:cNvPr>
          <p:cNvCxnSpPr>
            <a:cxnSpLocks/>
            <a:stCxn id="19" idx="2"/>
            <a:endCxn id="53" idx="1"/>
          </p:cNvCxnSpPr>
          <p:nvPr/>
        </p:nvCxnSpPr>
        <p:spPr>
          <a:xfrm rot="16200000" flipH="1">
            <a:off x="6727902" y="4041343"/>
            <a:ext cx="184666" cy="253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759B37C2-DE14-4305-8CFC-04CAFD08C3C2}"/>
              </a:ext>
            </a:extLst>
          </p:cNvPr>
          <p:cNvSpPr/>
          <p:nvPr/>
        </p:nvSpPr>
        <p:spPr>
          <a:xfrm>
            <a:off x="6474019" y="5553079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アップロード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６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598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５－１．一覧メイン画面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一覧メイン画面はメニュー画面から遷移され、検索エリア＋検索結果エリア＋操作ボタンエリアで構成されます。メンテのために１種類のデータをリストして、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CRUD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操作のボタンを格納します。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B425BD1-8236-4E37-9C33-A078509EC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677" y="2492375"/>
            <a:ext cx="6400800" cy="4000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749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927F8A7-6888-4FCE-8E65-73FE58170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677" y="2492375"/>
            <a:ext cx="6400800" cy="4000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５－２．選択ダイアログ画面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選択ダイアログ画面はほかの画面から開き、検索エリア＋検索結果エリア＋操作ボタンエリアで構成されます。選択のために１種類のデータをリストして、選択操作のボタンを格納します。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39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45262D6-CEFB-4F12-BC91-233ED561B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677" y="2492375"/>
            <a:ext cx="6400800" cy="4000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５－３．入力ダイアログ画面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入力ダイアログ画面はほかの画面から開き、入力エリア＋操作ボタンエリアで構成されます。１種類のデータの１つのレコードに対して、モードの制御で登録・変更・参照を行います。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43223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2004 (4th edition)"/>
  <p:tag name="ISPRING_ULTRA_SCORM_COURCE_TITLE" val="EFWサンプルSkeletonのデザイン説明v0.2"/>
  <p:tag name="ISPRING_ULTRA_SCORM_COURSE_ID" val="C52234EE-DC94-4FB7-994F-2623D5DA357E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f\uFFFD_\u0000{F3869DA2-F2D5-46CF-899A-5B1CA6DA96AF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}}"/>
  <p:tag name="ISPRING_SCORM_RATE_SLIDES" val="0"/>
  <p:tag name="ISPRING_SCORM_RATE_QUIZZES" val="0"/>
  <p:tag name="ISPRING_SCORM_PASSING_SCORE" val="0.000000"/>
  <p:tag name="ISPRING_PRESENTATION_TITLE" val="EFWサンプルSkeletonのデザイン説明v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FC5C4F1-67EA-42FF-B840-0092E04C3F28}:44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7CE64FE-6655-497D-A3E7-85F5DBE6187F}:44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D2154F9-5B63-4E52-9075-8B9E66274ACF}: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1CEA9A4-6853-44E5-8EFB-DE81544BB556}:45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E74CCED-0BCC-4E16-BCD5-36393ED18A4D}:3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611775D-7A99-4107-A97C-006EB87A7EB7}:4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560C3FA-35C7-4330-A87F-0F28A5DDE8A3}:4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80F3610-9919-4090-B4FF-57D5EA47C332}:4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4F92EFB-5528-417A-A9A3-446C59491C74}:40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805880F-7C13-4548-A8BF-CFC5CF1063E2}:44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5B7E7B1-088C-4985-A519-DEEA872AF895}:44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A3DA00C-3A2E-45EF-9201-77A05263EFB2}:456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37067</TotalTime>
  <Words>661</Words>
  <Application>Microsoft Office PowerPoint</Application>
  <PresentationFormat>画面に合わせる (4:3)</PresentationFormat>
  <Paragraphs>99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１．画面分類</vt:lpstr>
      <vt:lpstr>２．一覧画面</vt:lpstr>
      <vt:lpstr>３．入力画面</vt:lpstr>
      <vt:lpstr>４．全体CSS調整可能</vt:lpstr>
      <vt:lpstr>５．例：〇〇システムの画面遷移図と画面パターンの種類</vt:lpstr>
      <vt:lpstr>５－１．一覧メイン画面</vt:lpstr>
      <vt:lpstr>５－２．選択ダイアログ画面</vt:lpstr>
      <vt:lpstr>５－３．入力ダイアログ画面</vt:lpstr>
      <vt:lpstr>５－４．入力メイン画面</vt:lpstr>
      <vt:lpstr>５－５．その他のメイン画面</vt:lpstr>
      <vt:lpstr>５－６．その他のダイアログ画面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EFWサンプルSkeletonのデザイン説明v0.2</dc:title>
  <dc:creator>常 珂軍</dc:creator>
  <cp:lastModifiedBy>常 珂軍</cp:lastModifiedBy>
  <cp:revision>4373</cp:revision>
  <cp:lastPrinted>2012-10-25T09:56:50Z</cp:lastPrinted>
  <dcterms:modified xsi:type="dcterms:W3CDTF">2022-11-30T11:01:53Z</dcterms:modified>
</cp:coreProperties>
</file>