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51" r:id="rId1"/>
  </p:sldMasterIdLst>
  <p:notesMasterIdLst>
    <p:notesMasterId r:id="rId10"/>
  </p:notesMasterIdLst>
  <p:handoutMasterIdLst>
    <p:handoutMasterId r:id="rId11"/>
  </p:handoutMasterIdLst>
  <p:sldIdLst>
    <p:sldId id="392" r:id="rId2"/>
    <p:sldId id="486" r:id="rId3"/>
    <p:sldId id="432" r:id="rId4"/>
    <p:sldId id="406" r:id="rId5"/>
    <p:sldId id="487" r:id="rId6"/>
    <p:sldId id="488" r:id="rId7"/>
    <p:sldId id="489" r:id="rId8"/>
    <p:sldId id="484" r:id="rId9"/>
  </p:sldIdLst>
  <p:sldSz cx="9144000" cy="6858000" type="screen4x3"/>
  <p:notesSz cx="7099300" cy="10234613"/>
  <p:custDataLst>
    <p:tags r:id="rId12"/>
  </p:custDataLst>
  <p:defaultTextStyle>
    <a:defPPr>
      <a:defRPr lang="ja-JP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6600"/>
    <a:srgbClr val="FF9900"/>
    <a:srgbClr val="0000FF"/>
    <a:srgbClr val="007033"/>
    <a:srgbClr val="008A3E"/>
    <a:srgbClr val="609ED6"/>
    <a:srgbClr val="99CCFF"/>
    <a:srgbClr val="66CCFF"/>
    <a:srgbClr val="003399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テーマ スタイル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853" autoAdjust="0"/>
    <p:restoredTop sz="99643" autoAdjust="0"/>
  </p:normalViewPr>
  <p:slideViewPr>
    <p:cSldViewPr snapToGrid="0">
      <p:cViewPr varScale="1">
        <p:scale>
          <a:sx n="81" d="100"/>
          <a:sy n="81" d="100"/>
        </p:scale>
        <p:origin x="1268" y="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-2856" y="-78"/>
      </p:cViewPr>
      <p:guideLst>
        <p:guide orient="horz" pos="3224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640" tIns="47320" rIns="94640" bIns="47320" numCol="1" anchor="t" anchorCtr="0" compatLnSpc="1">
            <a:prstTxWarp prst="textNoShape">
              <a:avLst/>
            </a:prstTxWarp>
          </a:bodyPr>
          <a:lstStyle>
            <a:lvl1pPr defTabSz="946150"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640" tIns="47320" rIns="94640" bIns="47320" numCol="1" anchor="t" anchorCtr="0" compatLnSpc="1">
            <a:prstTxWarp prst="textNoShape">
              <a:avLst/>
            </a:prstTxWarp>
          </a:bodyPr>
          <a:lstStyle>
            <a:lvl1pPr algn="r" defTabSz="946150"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21EEA4EC-110F-4EBE-8324-45D9533D5526}" type="datetimeFigureOut">
              <a:rPr lang="ja-JP" altLang="en-US"/>
              <a:pPr>
                <a:defRPr/>
              </a:pPr>
              <a:t>2021/6/2</a:t>
            </a:fld>
            <a:endParaRPr lang="en-US" altLang="ja-JP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640" tIns="47320" rIns="94640" bIns="47320" numCol="1" anchor="b" anchorCtr="0" compatLnSpc="1">
            <a:prstTxWarp prst="textNoShape">
              <a:avLst/>
            </a:prstTxWarp>
          </a:bodyPr>
          <a:lstStyle>
            <a:lvl1pPr defTabSz="946150"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640" tIns="47320" rIns="94640" bIns="47320" numCol="1" anchor="b" anchorCtr="0" compatLnSpc="1">
            <a:prstTxWarp prst="textNoShape">
              <a:avLst/>
            </a:prstTxWarp>
          </a:bodyPr>
          <a:lstStyle>
            <a:lvl1pPr algn="r" defTabSz="946150"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C68A9FDE-10FD-45DA-A1F0-F8F5C3264679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1356126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640" tIns="47320" rIns="94640" bIns="47320" numCol="1" anchor="t" anchorCtr="0" compatLnSpc="1">
            <a:prstTxWarp prst="textNoShape">
              <a:avLst/>
            </a:prstTxWarp>
          </a:bodyPr>
          <a:lstStyle>
            <a:lvl1pPr defTabSz="946150"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640" tIns="47320" rIns="94640" bIns="47320" numCol="1" anchor="t" anchorCtr="0" compatLnSpc="1">
            <a:prstTxWarp prst="textNoShape">
              <a:avLst/>
            </a:prstTxWarp>
          </a:bodyPr>
          <a:lstStyle>
            <a:lvl1pPr algn="r" defTabSz="946150"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905D0ECA-68A4-4E95-906C-2D1519606506}" type="datetimeFigureOut">
              <a:rPr lang="ja-JP" altLang="en-US"/>
              <a:pPr>
                <a:defRPr/>
              </a:pPr>
              <a:t>2021/6/2</a:t>
            </a:fld>
            <a:endParaRPr lang="en-US" altLang="ja-JP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ja-JP" altLang="en-US" noProof="0" dirty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640" tIns="47320" rIns="94640" bIns="473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 smtClean="0"/>
              <a:t>マスター テキストの書式設定</a:t>
            </a:r>
          </a:p>
          <a:p>
            <a:pPr lvl="1"/>
            <a:r>
              <a:rPr lang="ja-JP" altLang="en-US" noProof="0" smtClean="0"/>
              <a:t>第 </a:t>
            </a:r>
            <a:r>
              <a:rPr lang="en-US" altLang="ja-JP" noProof="0" smtClean="0"/>
              <a:t>2 </a:t>
            </a:r>
            <a:r>
              <a:rPr lang="ja-JP" altLang="en-US" noProof="0" smtClean="0"/>
              <a:t>レベル</a:t>
            </a:r>
          </a:p>
          <a:p>
            <a:pPr lvl="2"/>
            <a:r>
              <a:rPr lang="ja-JP" altLang="en-US" noProof="0" smtClean="0"/>
              <a:t>第 </a:t>
            </a:r>
            <a:r>
              <a:rPr lang="en-US" altLang="ja-JP" noProof="0" smtClean="0"/>
              <a:t>3 </a:t>
            </a:r>
            <a:r>
              <a:rPr lang="ja-JP" altLang="en-US" noProof="0" smtClean="0"/>
              <a:t>レベル</a:t>
            </a:r>
          </a:p>
          <a:p>
            <a:pPr lvl="3"/>
            <a:r>
              <a:rPr lang="ja-JP" altLang="en-US" noProof="0" smtClean="0"/>
              <a:t>第 </a:t>
            </a:r>
            <a:r>
              <a:rPr lang="en-US" altLang="ja-JP" noProof="0" smtClean="0"/>
              <a:t>4 </a:t>
            </a:r>
            <a:r>
              <a:rPr lang="ja-JP" altLang="en-US" noProof="0" smtClean="0"/>
              <a:t>レベル</a:t>
            </a:r>
          </a:p>
          <a:p>
            <a:pPr lvl="4"/>
            <a:r>
              <a:rPr lang="ja-JP" altLang="en-US" noProof="0" smtClean="0"/>
              <a:t>第 </a:t>
            </a:r>
            <a:r>
              <a:rPr lang="en-US" altLang="ja-JP" noProof="0" smtClean="0"/>
              <a:t>5 </a:t>
            </a:r>
            <a:r>
              <a:rPr lang="ja-JP" altLang="en-US" noProof="0" smtClean="0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640" tIns="47320" rIns="94640" bIns="47320" numCol="1" anchor="b" anchorCtr="0" compatLnSpc="1">
            <a:prstTxWarp prst="textNoShape">
              <a:avLst/>
            </a:prstTxWarp>
          </a:bodyPr>
          <a:lstStyle>
            <a:lvl1pPr defTabSz="946150"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640" tIns="47320" rIns="94640" bIns="47320" numCol="1" anchor="b" anchorCtr="0" compatLnSpc="1">
            <a:prstTxWarp prst="textNoShape">
              <a:avLst/>
            </a:prstTxWarp>
          </a:bodyPr>
          <a:lstStyle>
            <a:lvl1pPr algn="r" defTabSz="946150"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E411F456-129C-4679-AE79-8CAE1F5EB502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6775072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spcBef>
                <a:spcPct val="0"/>
              </a:spcBef>
            </a:pPr>
            <a:endParaRPr lang="ja-JP" altLang="en-US" sz="1800" smtClean="0"/>
          </a:p>
        </p:txBody>
      </p:sp>
      <p:sp>
        <p:nvSpPr>
          <p:cNvPr id="13316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91354DFD-A574-4020-9875-E8EE80E50137}" type="slidenum">
              <a:rPr lang="ja-JP" altLang="en-US"/>
              <a:pPr algn="r" eaLnBrk="1" hangingPunct="1">
                <a:spcBef>
                  <a:spcPct val="0"/>
                </a:spcBef>
              </a:pPr>
              <a:t>0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1795190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 smtClean="0"/>
          </a:p>
        </p:txBody>
      </p:sp>
      <p:sp>
        <p:nvSpPr>
          <p:cNvPr id="14340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B9EDEEC-12B0-467D-849C-FC255EDD81CA}" type="slidenum">
              <a:rPr lang="ja-JP" altLang="en-US"/>
              <a:pPr algn="r" eaLnBrk="1" hangingPunct="1">
                <a:spcBef>
                  <a:spcPct val="0"/>
                </a:spcBef>
              </a:pPr>
              <a:t>1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932393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 smtClean="0"/>
          </a:p>
        </p:txBody>
      </p:sp>
      <p:sp>
        <p:nvSpPr>
          <p:cNvPr id="14340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B9EDEEC-12B0-467D-849C-FC255EDD81CA}" type="slidenum">
              <a:rPr lang="ja-JP" altLang="en-US"/>
              <a:pPr algn="r" eaLnBrk="1" hangingPunct="1">
                <a:spcBef>
                  <a:spcPct val="0"/>
                </a:spcBef>
              </a:pPr>
              <a:t>2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105662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 smtClean="0"/>
          </a:p>
        </p:txBody>
      </p:sp>
      <p:sp>
        <p:nvSpPr>
          <p:cNvPr id="14340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B9EDEEC-12B0-467D-849C-FC255EDD81CA}" type="slidenum">
              <a:rPr lang="ja-JP" altLang="en-US"/>
              <a:pPr algn="r" eaLnBrk="1" hangingPunct="1">
                <a:spcBef>
                  <a:spcPct val="0"/>
                </a:spcBef>
              </a:pPr>
              <a:t>3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8849640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 smtClean="0"/>
          </a:p>
        </p:txBody>
      </p:sp>
      <p:sp>
        <p:nvSpPr>
          <p:cNvPr id="14340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B9EDEEC-12B0-467D-849C-FC255EDD81CA}" type="slidenum">
              <a:rPr lang="ja-JP" altLang="en-US"/>
              <a:pPr algn="r" eaLnBrk="1" hangingPunct="1">
                <a:spcBef>
                  <a:spcPct val="0"/>
                </a:spcBef>
              </a:pPr>
              <a:t>4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0739406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 smtClean="0"/>
          </a:p>
        </p:txBody>
      </p:sp>
      <p:sp>
        <p:nvSpPr>
          <p:cNvPr id="14340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B9EDEEC-12B0-467D-849C-FC255EDD81CA}" type="slidenum">
              <a:rPr lang="ja-JP" altLang="en-US"/>
              <a:pPr algn="r" eaLnBrk="1" hangingPunct="1">
                <a:spcBef>
                  <a:spcPct val="0"/>
                </a:spcBef>
              </a:pPr>
              <a:t>5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688263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 smtClean="0"/>
          </a:p>
        </p:txBody>
      </p:sp>
      <p:sp>
        <p:nvSpPr>
          <p:cNvPr id="14340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B9EDEEC-12B0-467D-849C-FC255EDD81CA}" type="slidenum">
              <a:rPr lang="ja-JP" altLang="en-US"/>
              <a:pPr algn="r" eaLnBrk="1" hangingPunct="1">
                <a:spcBef>
                  <a:spcPct val="0"/>
                </a:spcBef>
              </a:pPr>
              <a:t>6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6790555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 smtClean="0"/>
          </a:p>
        </p:txBody>
      </p:sp>
      <p:sp>
        <p:nvSpPr>
          <p:cNvPr id="14340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B9EDEEC-12B0-467D-849C-FC255EDD81CA}" type="slidenum">
              <a:rPr lang="ja-JP" altLang="en-US"/>
              <a:pPr algn="r" eaLnBrk="1" hangingPunct="1">
                <a:spcBef>
                  <a:spcPct val="0"/>
                </a:spcBef>
              </a:pPr>
              <a:t>7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4491062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251520" y="863001"/>
            <a:ext cx="8712968" cy="45719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ja-JP" altLang="en-US" dirty="0"/>
          </a:p>
        </p:txBody>
      </p:sp>
      <p:sp>
        <p:nvSpPr>
          <p:cNvPr id="6" name="テキスト ボックス 9"/>
          <p:cNvSpPr txBox="1">
            <a:spLocks noChangeArrowheads="1"/>
          </p:cNvSpPr>
          <p:nvPr/>
        </p:nvSpPr>
        <p:spPr bwMode="auto">
          <a:xfrm>
            <a:off x="-36000" y="-46800"/>
            <a:ext cx="32400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defRPr/>
            </a:pPr>
            <a:r>
              <a:rPr lang="en-US" altLang="ja-JP" sz="1400" b="1" dirty="0" smtClean="0">
                <a:solidFill>
                  <a:srgbClr val="C00000"/>
                </a:solidFill>
              </a:rPr>
              <a:t>EFW MAKE IT EASY</a:t>
            </a:r>
            <a:endParaRPr lang="ja-JP" altLang="en-US" sz="1400" b="1" dirty="0" smtClean="0">
              <a:solidFill>
                <a:srgbClr val="C00000"/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9288" y="6519863"/>
            <a:ext cx="2895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 anchor="t">
            <a:normAutofit/>
          </a:bodyPr>
          <a:lstStyle>
            <a:lvl1pPr algn="l">
              <a:defRPr sz="2800">
                <a:solidFill>
                  <a:schemeClr val="tx2"/>
                </a:solidFill>
                <a:latin typeface="MS UI Gothic" pitchFamily="50" charset="-128"/>
                <a:ea typeface="MS UI Gothic" pitchFamily="50" charset="-128"/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991269"/>
            <a:ext cx="8229600" cy="5246043"/>
          </a:xfrm>
        </p:spPr>
        <p:txBody>
          <a:bodyPr>
            <a:normAutofit/>
          </a:bodyPr>
          <a:lstStyle>
            <a:lvl1pPr>
              <a:defRPr sz="1800">
                <a:latin typeface="MS UI Gothic" pitchFamily="50" charset="-128"/>
                <a:ea typeface="MS UI Gothic" pitchFamily="50" charset="-128"/>
              </a:defRPr>
            </a:lvl1pPr>
            <a:lvl2pPr>
              <a:defRPr sz="1800">
                <a:latin typeface="MS UI Gothic" pitchFamily="50" charset="-128"/>
                <a:ea typeface="MS UI Gothic" pitchFamily="50" charset="-128"/>
              </a:defRPr>
            </a:lvl2pPr>
            <a:lvl3pPr>
              <a:defRPr sz="1800">
                <a:latin typeface="MS UI Gothic" pitchFamily="50" charset="-128"/>
                <a:ea typeface="MS UI Gothic" pitchFamily="50" charset="-128"/>
              </a:defRPr>
            </a:lvl3pPr>
            <a:lvl4pPr>
              <a:defRPr sz="1800">
                <a:latin typeface="MS UI Gothic" pitchFamily="50" charset="-128"/>
                <a:ea typeface="MS UI Gothic" pitchFamily="50" charset="-128"/>
              </a:defRPr>
            </a:lvl4pPr>
            <a:lvl5pPr>
              <a:defRPr sz="1800">
                <a:latin typeface="MS UI Gothic" pitchFamily="50" charset="-128"/>
                <a:ea typeface="MS UI Gothic" pitchFamily="50" charset="-128"/>
              </a:defRPr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8" name="スライド番号プレースホルダー 1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B2CBF0-9F56-4157-9FC0-529FA0A011B6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7483758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タイトル プレースホルダー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マスター タイトルの書式設定</a:t>
            </a:r>
          </a:p>
        </p:txBody>
      </p:sp>
      <p:sp>
        <p:nvSpPr>
          <p:cNvPr id="1027" name="テキスト プレースホルダー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</a:p>
        </p:txBody>
      </p:sp>
      <p:sp>
        <p:nvSpPr>
          <p:cNvPr id="11" name="スライド番号プレースホルダー 1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Arial" charset="0"/>
              </a:defRPr>
            </a:lvl1pPr>
          </a:lstStyle>
          <a:p>
            <a:pPr>
              <a:defRPr/>
            </a:pPr>
            <a:fld id="{E5AA8DC3-14C1-4C98-A520-5519C9F789F6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4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1"/>
          </a:solidFill>
          <a:latin typeface="Arial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umimoji="1" sz="3200" kern="1200">
          <a:solidFill>
            <a:schemeClr val="tx1"/>
          </a:solidFill>
          <a:latin typeface="Arial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umimoji="1" sz="2800" kern="120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umimoji="1" sz="2400" kern="120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umimoji="1" sz="2000" kern="120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umimoji="1" sz="2000" kern="120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1"/>
          <p:cNvSpPr txBox="1">
            <a:spLocks/>
          </p:cNvSpPr>
          <p:nvPr/>
        </p:nvSpPr>
        <p:spPr bwMode="auto">
          <a:xfrm>
            <a:off x="698500" y="2422525"/>
            <a:ext cx="7772400" cy="147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1"/>
                </a:solidFill>
                <a:latin typeface="Arial" charset="0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9pPr>
          </a:lstStyle>
          <a:p>
            <a:r>
              <a:rPr lang="en-US" altLang="zh-TW" sz="36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AWS</a:t>
            </a:r>
            <a:r>
              <a:rPr lang="zh-TW" altLang="en-US" sz="36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進格</a:t>
            </a:r>
            <a:r>
              <a:rPr lang="zh-TW" altLang="en-US" sz="36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勉強</a:t>
            </a:r>
            <a:endParaRPr lang="en-US" altLang="zh-TW" sz="3600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r>
              <a:rPr lang="en-US" altLang="ja-JP" sz="3600" dirty="0" err="1" smtClean="0"/>
              <a:t>efwLambdaDrawServlet</a:t>
            </a:r>
            <a:r>
              <a:rPr lang="zh-TW" altLang="en-US" sz="36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編</a:t>
            </a:r>
            <a:endParaRPr lang="en-US" altLang="ja-JP" sz="3600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r>
              <a:rPr lang="en-US" altLang="ja-JP" sz="14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V0.1</a:t>
            </a:r>
          </a:p>
        </p:txBody>
      </p:sp>
      <p:sp>
        <p:nvSpPr>
          <p:cNvPr id="8" name="タイトル 1"/>
          <p:cNvSpPr txBox="1">
            <a:spLocks/>
          </p:cNvSpPr>
          <p:nvPr/>
        </p:nvSpPr>
        <p:spPr bwMode="auto">
          <a:xfrm>
            <a:off x="0" y="4365625"/>
            <a:ext cx="9144000" cy="125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エスコ・ジャパン株式会社</a:t>
            </a:r>
            <a:endParaRPr lang="en-US" altLang="ja-JP" sz="24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ja-JP" sz="240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2021.06.01</a:t>
            </a:r>
            <a:endParaRPr lang="ja-JP" altLang="en-US" sz="24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4" name="タイトル 1"/>
          <p:cNvSpPr txBox="1">
            <a:spLocks/>
          </p:cNvSpPr>
          <p:nvPr/>
        </p:nvSpPr>
        <p:spPr bwMode="auto">
          <a:xfrm>
            <a:off x="109055" y="5494282"/>
            <a:ext cx="3911151" cy="1246271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1"/>
                </a:solidFill>
                <a:latin typeface="Arial" charset="0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9pPr>
          </a:lstStyle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ja-JP" altLang="en-US" sz="15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１</a:t>
            </a:r>
            <a:r>
              <a:rPr lang="ja-JP" altLang="en-US" sz="15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、</a:t>
            </a:r>
            <a:r>
              <a:rPr lang="en-US" altLang="ja-JP" sz="15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http</a:t>
            </a:r>
            <a:r>
              <a:rPr lang="ja-JP" altLang="en-US" sz="15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インタフェース一覧</a:t>
            </a:r>
            <a:endParaRPr lang="en-US" altLang="ja-JP" sz="1500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ja-JP" altLang="en-US" sz="15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２、</a:t>
            </a:r>
            <a:r>
              <a:rPr lang="en-US" altLang="ja-JP" sz="1500" dirty="0" err="1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efwLambdaDrawServlet</a:t>
            </a:r>
            <a:r>
              <a:rPr lang="ja-JP" altLang="en-US" sz="15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の</a:t>
            </a:r>
            <a:r>
              <a:rPr lang="ja-JP" altLang="en-US" sz="15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構成</a:t>
            </a:r>
            <a:endParaRPr lang="ja-JP" altLang="en-US" sz="1500" dirty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ja-JP" altLang="en-US" sz="15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３、システム構成図</a:t>
            </a:r>
            <a:endParaRPr lang="en-US" altLang="ja-JP" sz="1500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スライド番号プレースホルダー 3"/>
          <p:cNvSpPr txBox="1">
            <a:spLocks/>
          </p:cNvSpPr>
          <p:nvPr/>
        </p:nvSpPr>
        <p:spPr bwMode="auto">
          <a:xfrm>
            <a:off x="6948488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58FAC8A-E6DC-4B55-B38E-E698B51BB229}" type="slidenum">
              <a:rPr lang="ja-JP" altLang="en-US" sz="1200">
                <a:solidFill>
                  <a:srgbClr val="898989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1</a:t>
            </a:fld>
            <a:endParaRPr lang="en-US" altLang="ja-JP" sz="1200">
              <a:solidFill>
                <a:srgbClr val="898989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3" name="AutoShape 6" descr="「我反正信了。」の画像検索結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0" name="タイトル 1"/>
          <p:cNvSpPr>
            <a:spLocks noGrp="1"/>
          </p:cNvSpPr>
          <p:nvPr>
            <p:ph type="title" idx="4294967295"/>
          </p:nvPr>
        </p:nvSpPr>
        <p:spPr>
          <a:xfrm>
            <a:off x="251136" y="273922"/>
            <a:ext cx="8229600" cy="56197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 eaLnBrk="1" latinLnBrk="1" hangingPunct="1">
              <a:lnSpc>
                <a:spcPct val="110000"/>
              </a:lnSpc>
              <a:spcBef>
                <a:spcPct val="25000"/>
              </a:spcBef>
            </a:pPr>
            <a:r>
              <a:rPr lang="ja-JP" altLang="en-US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１．</a:t>
            </a:r>
            <a:r>
              <a:rPr lang="en-US" altLang="ja-JP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http</a:t>
            </a:r>
            <a:r>
              <a:rPr lang="ja-JP" altLang="en-US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インタフェース一覧</a:t>
            </a:r>
            <a:endParaRPr lang="ja-JP" altLang="en-US" sz="2800" dirty="0">
              <a:solidFill>
                <a:schemeClr val="tx2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6003852"/>
              </p:ext>
            </p:extLst>
          </p:nvPr>
        </p:nvGraphicFramePr>
        <p:xfrm>
          <a:off x="251136" y="1215697"/>
          <a:ext cx="8640616" cy="404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0857"/>
                <a:gridCol w="2727435"/>
                <a:gridCol w="4012324"/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efw</a:t>
                      </a:r>
                      <a:endParaRPr kumimoji="1" lang="en-US" altLang="ja-JP" dirty="0" smtClean="0"/>
                    </a:p>
                    <a:p>
                      <a:r>
                        <a:rPr kumimoji="1" lang="ja-JP" altLang="en-US" dirty="0" smtClean="0"/>
                        <a:t>インタフェース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efwLambda</a:t>
                      </a:r>
                      <a:endParaRPr kumimoji="1" lang="en-US" altLang="ja-JP" dirty="0" smtClean="0"/>
                    </a:p>
                    <a:p>
                      <a:r>
                        <a:rPr kumimoji="1" lang="ja-JP" altLang="en-US" dirty="0" smtClean="0"/>
                        <a:t>インタフェース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説明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err="1" smtClean="0">
                          <a:solidFill>
                            <a:schemeClr val="tx1"/>
                          </a:solidFill>
                        </a:rPr>
                        <a:t>efw</a:t>
                      </a:r>
                      <a:r>
                        <a:rPr kumimoji="1" lang="en-US" altLang="ja-JP" dirty="0" smtClean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kumimoji="1" lang="en-US" altLang="ja-JP" dirty="0" err="1" smtClean="0">
                          <a:solidFill>
                            <a:schemeClr val="tx1"/>
                          </a:solidFill>
                        </a:rPr>
                        <a:t>efwServlet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kumimoji="1" lang="en-US" altLang="ja-JP" dirty="0" err="1" smtClean="0">
                          <a:solidFill>
                            <a:schemeClr val="tx1"/>
                          </a:solidFill>
                        </a:rPr>
                        <a:t>efw.lambda</a:t>
                      </a:r>
                      <a:r>
                        <a:rPr kumimoji="1" lang="en-US" altLang="ja-JP" dirty="0" smtClean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kumimoji="1" lang="en-US" altLang="ja-JP" dirty="0" err="1" smtClean="0">
                          <a:solidFill>
                            <a:schemeClr val="tx1"/>
                          </a:solidFill>
                        </a:rPr>
                        <a:t>efwLambdaServlet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solidFill>
                            <a:schemeClr val="tx1"/>
                          </a:solidFill>
                        </a:rPr>
                        <a:t>画面</a:t>
                      </a:r>
                      <a:r>
                        <a:rPr kumimoji="1" lang="en-US" altLang="ja-JP" dirty="0" smtClean="0">
                          <a:solidFill>
                            <a:schemeClr val="tx1"/>
                          </a:solidFill>
                        </a:rPr>
                        <a:t>ajax</a:t>
                      </a:r>
                      <a:r>
                        <a:rPr kumimoji="1" lang="ja-JP" altLang="en-US" dirty="0" smtClean="0">
                          <a:solidFill>
                            <a:schemeClr val="tx1"/>
                          </a:solidFill>
                        </a:rPr>
                        <a:t>イベントのコントローラー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err="1" smtClean="0">
                          <a:solidFill>
                            <a:schemeClr val="tx1"/>
                          </a:solidFill>
                        </a:rPr>
                        <a:t>efw</a:t>
                      </a:r>
                      <a:r>
                        <a:rPr kumimoji="1" lang="en-US" altLang="ja-JP" dirty="0" smtClean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kumimoji="1" lang="en-US" altLang="ja-JP" dirty="0" err="1" smtClean="0">
                          <a:solidFill>
                            <a:schemeClr val="tx1"/>
                          </a:solidFill>
                        </a:rPr>
                        <a:t>efwBatch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>
                          <a:solidFill>
                            <a:schemeClr val="tx1"/>
                          </a:solidFill>
                        </a:rPr>
                        <a:t>Batch</a:t>
                      </a:r>
                      <a:r>
                        <a:rPr kumimoji="1" lang="ja-JP" altLang="en-US" dirty="0" smtClean="0">
                          <a:solidFill>
                            <a:schemeClr val="tx1"/>
                          </a:solidFill>
                        </a:rPr>
                        <a:t>処理のコントローラー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efw</a:t>
                      </a:r>
                      <a:r>
                        <a:rPr kumimoji="1" lang="en-US" altLang="ja-JP" dirty="0" smtClean="0"/>
                        <a:t>. </a:t>
                      </a:r>
                      <a:r>
                        <a:rPr kumimoji="1" lang="en-US" altLang="ja-JP" dirty="0" err="1" smtClean="0"/>
                        <a:t>efwRestAPI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TODO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RestAPI</a:t>
                      </a:r>
                      <a:r>
                        <a:rPr kumimoji="1" lang="ja-JP" altLang="en-US" dirty="0" smtClean="0"/>
                        <a:t>のコントローラー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err="1" smtClean="0">
                          <a:solidFill>
                            <a:srgbClr val="FF0000"/>
                          </a:solidFill>
                        </a:rPr>
                        <a:t>efw.barcode</a:t>
                      </a:r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. </a:t>
                      </a:r>
                      <a:r>
                        <a:rPr kumimoji="1" lang="en-US" altLang="ja-JP" dirty="0" err="1" smtClean="0">
                          <a:solidFill>
                            <a:srgbClr val="FF0000"/>
                          </a:solidFill>
                        </a:rPr>
                        <a:t>drawServlet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 smtClean="0">
                          <a:solidFill>
                            <a:srgbClr val="FF0000"/>
                          </a:solidFill>
                        </a:rPr>
                        <a:t>efw.lambda</a:t>
                      </a:r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.</a:t>
                      </a:r>
                    </a:p>
                    <a:p>
                      <a:r>
                        <a:rPr kumimoji="1" lang="en-US" altLang="ja-JP" dirty="0" err="1" smtClean="0">
                          <a:solidFill>
                            <a:srgbClr val="FF0000"/>
                          </a:solidFill>
                        </a:rPr>
                        <a:t>efwLambdaDrawServlet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solidFill>
                            <a:srgbClr val="FF0000"/>
                          </a:solidFill>
                        </a:rPr>
                        <a:t>バーコード処理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ja-JP" dirty="0" err="1" smtClean="0"/>
                        <a:t>efw.file</a:t>
                      </a:r>
                      <a:r>
                        <a:rPr lang="en-US" altLang="ja-JP" dirty="0" smtClean="0"/>
                        <a:t>.</a:t>
                      </a:r>
                    </a:p>
                    <a:p>
                      <a:r>
                        <a:rPr lang="en-US" altLang="ja-JP" dirty="0" err="1" smtClean="0"/>
                        <a:t>downloadServlet</a:t>
                      </a:r>
                      <a:endParaRPr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dirty="0" smtClean="0"/>
                        <a:t>TODO</a:t>
                      </a:r>
                      <a:endParaRPr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dirty="0" smtClean="0"/>
                        <a:t>ファイルダウンロード処理</a:t>
                      </a:r>
                      <a:endParaRPr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efw.file</a:t>
                      </a:r>
                      <a:r>
                        <a:rPr kumimoji="1" lang="en-US" altLang="ja-JP" dirty="0" smtClean="0"/>
                        <a:t>. </a:t>
                      </a:r>
                      <a:r>
                        <a:rPr kumimoji="1" lang="en-US" altLang="ja-JP" dirty="0" err="1" smtClean="0"/>
                        <a:t>uploadServlet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TODO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ファイルアップロード処理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efw</a:t>
                      </a:r>
                      <a:r>
                        <a:rPr kumimoji="1" lang="en-US" altLang="ja-JP" dirty="0" smtClean="0"/>
                        <a:t>.</a:t>
                      </a:r>
                      <a:r>
                        <a:rPr kumimoji="1" lang="en-US" altLang="ja-JP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altLang="ja-JP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efwFilter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TODO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画面権限チェックのフィルター</a:t>
                      </a:r>
                      <a:endParaRPr kumimoji="1" lang="ja-JP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86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68387"/>
            <a:ext cx="9144000" cy="5429250"/>
          </a:xfrm>
          <a:prstGeom prst="rect">
            <a:avLst/>
          </a:prstGeom>
        </p:spPr>
      </p:pic>
      <p:sp>
        <p:nvSpPr>
          <p:cNvPr id="4098" name="タイトル 1"/>
          <p:cNvSpPr>
            <a:spLocks noGrp="1"/>
          </p:cNvSpPr>
          <p:nvPr>
            <p:ph type="title" idx="4294967295"/>
          </p:nvPr>
        </p:nvSpPr>
        <p:spPr>
          <a:xfrm>
            <a:off x="251136" y="273922"/>
            <a:ext cx="8229600" cy="56197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 eaLnBrk="1" latinLnBrk="1" hangingPunct="1">
              <a:lnSpc>
                <a:spcPct val="110000"/>
              </a:lnSpc>
              <a:spcBef>
                <a:spcPct val="25000"/>
              </a:spcBef>
            </a:pPr>
            <a:r>
              <a:rPr lang="ja-JP" altLang="en-US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２</a:t>
            </a:r>
            <a:r>
              <a:rPr lang="ja-JP" altLang="en-US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－１．</a:t>
            </a:r>
            <a:r>
              <a:rPr lang="en-US" altLang="ja-JP" sz="2800" dirty="0" err="1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efwLambdaDrawServlet</a:t>
            </a:r>
            <a:r>
              <a:rPr lang="ja-JP" altLang="en-US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の構成</a:t>
            </a:r>
            <a:endParaRPr lang="ja-JP" altLang="en-US" sz="2800" dirty="0">
              <a:solidFill>
                <a:schemeClr val="tx2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4099" name="スライド番号プレースホルダー 3"/>
          <p:cNvSpPr txBox="1">
            <a:spLocks/>
          </p:cNvSpPr>
          <p:nvPr/>
        </p:nvSpPr>
        <p:spPr bwMode="auto">
          <a:xfrm>
            <a:off x="6948488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58FAC8A-E6DC-4B55-B38E-E698B51BB229}" type="slidenum">
              <a:rPr lang="ja-JP" altLang="en-US" sz="1200">
                <a:solidFill>
                  <a:srgbClr val="898989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2</a:t>
            </a:fld>
            <a:endParaRPr lang="en-US" altLang="ja-JP" sz="1200">
              <a:solidFill>
                <a:srgbClr val="898989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4" name="AutoShape 4" descr="「暴走」の画像検索結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5" name="AutoShape 6" descr="「暴走」の画像検索結果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26" name="正方形/長方形 25"/>
          <p:cNvSpPr/>
          <p:nvPr/>
        </p:nvSpPr>
        <p:spPr>
          <a:xfrm>
            <a:off x="612776" y="3907672"/>
            <a:ext cx="1491922" cy="3017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100">
              <a:solidFill>
                <a:sysClr val="windowText" lastClr="000000"/>
              </a:solidFill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2382382" y="4910958"/>
            <a:ext cx="6233474" cy="1655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10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2800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スライド番号プレースホルダー 3"/>
          <p:cNvSpPr txBox="1">
            <a:spLocks/>
          </p:cNvSpPr>
          <p:nvPr/>
        </p:nvSpPr>
        <p:spPr bwMode="auto">
          <a:xfrm>
            <a:off x="6948488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58FAC8A-E6DC-4B55-B38E-E698B51BB229}" type="slidenum">
              <a:rPr lang="ja-JP" altLang="en-US" sz="1200">
                <a:solidFill>
                  <a:srgbClr val="898989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3</a:t>
            </a:fld>
            <a:endParaRPr lang="en-US" altLang="ja-JP" sz="1200">
              <a:solidFill>
                <a:srgbClr val="898989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4137" name="テキスト ボックス 5"/>
          <p:cNvSpPr txBox="1">
            <a:spLocks noChangeArrowheads="1"/>
          </p:cNvSpPr>
          <p:nvPr/>
        </p:nvSpPr>
        <p:spPr bwMode="auto">
          <a:xfrm>
            <a:off x="223092" y="1005408"/>
            <a:ext cx="8579385" cy="43242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ja-JP" altLang="en-US" sz="20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１，</a:t>
            </a:r>
            <a:r>
              <a:rPr lang="en-US" altLang="ja-JP" sz="20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 </a:t>
            </a:r>
            <a:r>
              <a:rPr lang="en-US" altLang="ja-JP" sz="20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gson-2.8.7.jar</a:t>
            </a:r>
          </a:p>
          <a:p>
            <a:pPr eaLnBrk="1" hangingPunct="1"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en-US" altLang="ja-JP" sz="20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Lambda</a:t>
            </a:r>
            <a:r>
              <a:rPr lang="ja-JP" altLang="en-US" sz="20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の</a:t>
            </a:r>
            <a:r>
              <a:rPr lang="en-US" altLang="ja-JP" sz="20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input</a:t>
            </a:r>
            <a:r>
              <a:rPr lang="ja-JP" altLang="en-US" sz="20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は、</a:t>
            </a:r>
            <a:r>
              <a:rPr lang="en-US" altLang="ja-JP" sz="20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JSON</a:t>
            </a:r>
            <a:r>
              <a:rPr lang="ja-JP" altLang="en-US" sz="20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文字列ですから、それを解析するため、</a:t>
            </a:r>
            <a:r>
              <a:rPr lang="en-US" altLang="ja-JP" sz="2000" dirty="0" err="1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gson</a:t>
            </a:r>
            <a:r>
              <a:rPr lang="ja-JP" altLang="en-US" sz="20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を利用します。</a:t>
            </a:r>
            <a:endParaRPr lang="en-US" altLang="ja-JP" sz="2000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pPr eaLnBrk="1" hangingPunct="1">
              <a:spcBef>
                <a:spcPts val="0"/>
              </a:spcBef>
              <a:spcAft>
                <a:spcPts val="600"/>
              </a:spcAft>
              <a:buFontTx/>
              <a:buNone/>
            </a:pPr>
            <a:endParaRPr lang="en-US" altLang="ja-JP" sz="2000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pPr eaLnBrk="1" hangingPunct="1"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ja-JP" altLang="en-US" sz="20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２</a:t>
            </a:r>
            <a:r>
              <a:rPr lang="ja-JP" altLang="en-US" sz="20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，</a:t>
            </a:r>
            <a:r>
              <a:rPr lang="en-US" altLang="ja-JP" sz="20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barcode4j_2.1.0_zxing_3.4.0_allinone.jar</a:t>
            </a:r>
          </a:p>
          <a:p>
            <a:pPr eaLnBrk="1" hangingPunct="1"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en-US" altLang="ja-JP" sz="2000" dirty="0" err="1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QRCode</a:t>
            </a:r>
            <a:r>
              <a:rPr lang="ja-JP" altLang="en-US" sz="20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とバーコードを作成するためのライブラリです。</a:t>
            </a:r>
            <a:endParaRPr lang="en-US" altLang="ja-JP" sz="2000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pPr eaLnBrk="1" hangingPunct="1">
              <a:spcBef>
                <a:spcPts val="0"/>
              </a:spcBef>
              <a:spcAft>
                <a:spcPts val="600"/>
              </a:spcAft>
              <a:buFontTx/>
              <a:buNone/>
            </a:pPr>
            <a:endParaRPr lang="en-US" altLang="ja-JP" sz="2000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pPr eaLnBrk="1" hangingPunct="1"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ja-JP" altLang="en-US" sz="20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３</a:t>
            </a:r>
            <a:r>
              <a:rPr lang="ja-JP" altLang="en-US" sz="20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，</a:t>
            </a:r>
            <a:r>
              <a:rPr lang="en-US" altLang="ja-JP" sz="20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 </a:t>
            </a:r>
            <a:r>
              <a:rPr lang="en-US" altLang="ja-JP" sz="20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public void </a:t>
            </a:r>
            <a:r>
              <a:rPr lang="en-US" altLang="ja-JP" sz="2000" dirty="0" err="1">
                <a:latin typeface="Meiryo UI" pitchFamily="50" charset="-128"/>
                <a:ea typeface="Meiryo UI" pitchFamily="50" charset="-128"/>
                <a:cs typeface="Meiryo UI" pitchFamily="50" charset="-128"/>
              </a:rPr>
              <a:t>handleRequest</a:t>
            </a:r>
            <a:r>
              <a:rPr lang="en-US" altLang="ja-JP" sz="20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(</a:t>
            </a:r>
            <a:r>
              <a:rPr lang="en-US" altLang="ja-JP" sz="2000" dirty="0" err="1">
                <a:latin typeface="Meiryo UI" pitchFamily="50" charset="-128"/>
                <a:ea typeface="Meiryo UI" pitchFamily="50" charset="-128"/>
                <a:cs typeface="Meiryo UI" pitchFamily="50" charset="-128"/>
              </a:rPr>
              <a:t>InputStream</a:t>
            </a:r>
            <a:r>
              <a:rPr lang="en-US" altLang="ja-JP" sz="20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 </a:t>
            </a:r>
            <a:r>
              <a:rPr lang="en-US" altLang="ja-JP" sz="2000" dirty="0" err="1">
                <a:latin typeface="Meiryo UI" pitchFamily="50" charset="-128"/>
                <a:ea typeface="Meiryo UI" pitchFamily="50" charset="-128"/>
                <a:cs typeface="Meiryo UI" pitchFamily="50" charset="-128"/>
              </a:rPr>
              <a:t>inputStream</a:t>
            </a:r>
            <a:r>
              <a:rPr lang="en-US" altLang="ja-JP" sz="20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, </a:t>
            </a:r>
            <a:r>
              <a:rPr lang="en-US" altLang="ja-JP" sz="2000" dirty="0" err="1">
                <a:latin typeface="Meiryo UI" pitchFamily="50" charset="-128"/>
                <a:ea typeface="Meiryo UI" pitchFamily="50" charset="-128"/>
                <a:cs typeface="Meiryo UI" pitchFamily="50" charset="-128"/>
              </a:rPr>
              <a:t>OutputStream</a:t>
            </a:r>
            <a:r>
              <a:rPr lang="en-US" altLang="ja-JP" sz="20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 </a:t>
            </a:r>
            <a:r>
              <a:rPr lang="en-US" altLang="ja-JP" sz="2000" dirty="0" err="1">
                <a:latin typeface="Meiryo UI" pitchFamily="50" charset="-128"/>
                <a:ea typeface="Meiryo UI" pitchFamily="50" charset="-128"/>
                <a:cs typeface="Meiryo UI" pitchFamily="50" charset="-128"/>
              </a:rPr>
              <a:t>outputStream</a:t>
            </a:r>
            <a:r>
              <a:rPr lang="en-US" altLang="ja-JP" sz="20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, Context context) throws </a:t>
            </a:r>
            <a:r>
              <a:rPr lang="en-US" altLang="ja-JP" sz="2000" dirty="0" err="1">
                <a:latin typeface="Meiryo UI" pitchFamily="50" charset="-128"/>
                <a:ea typeface="Meiryo UI" pitchFamily="50" charset="-128"/>
                <a:cs typeface="Meiryo UI" pitchFamily="50" charset="-128"/>
              </a:rPr>
              <a:t>IOException</a:t>
            </a:r>
            <a:r>
              <a:rPr lang="en-US" altLang="ja-JP" sz="20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 </a:t>
            </a:r>
            <a:r>
              <a:rPr lang="en-US" altLang="ja-JP" sz="20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{</a:t>
            </a:r>
          </a:p>
          <a:p>
            <a:pPr eaLnBrk="1" hangingPunct="1"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en-US" altLang="ja-JP" sz="20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Input</a:t>
            </a:r>
            <a:r>
              <a:rPr lang="ja-JP" altLang="en-US" sz="20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と</a:t>
            </a:r>
            <a:r>
              <a:rPr lang="en-US" altLang="ja-JP" sz="20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O</a:t>
            </a:r>
            <a:r>
              <a:rPr lang="en-US" altLang="ja-JP" sz="20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utput</a:t>
            </a:r>
            <a:r>
              <a:rPr lang="ja-JP" altLang="en-US" sz="20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は、</a:t>
            </a:r>
            <a:r>
              <a:rPr lang="en-US" altLang="ja-JP" sz="20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Stream</a:t>
            </a:r>
            <a:r>
              <a:rPr lang="ja-JP" altLang="en-US" sz="20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方式にします。画像出力は、</a:t>
            </a:r>
            <a:r>
              <a:rPr lang="en-US" altLang="ja-JP" sz="20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Base64.encode</a:t>
            </a:r>
            <a:r>
              <a:rPr lang="ja-JP" altLang="en-US" sz="20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にすれば、</a:t>
            </a:r>
            <a:r>
              <a:rPr lang="en-US" altLang="ja-JP" sz="20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lambda</a:t>
            </a:r>
            <a:r>
              <a:rPr lang="ja-JP" altLang="en-US" sz="20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出力時画像になります。</a:t>
            </a:r>
            <a:endParaRPr lang="en-US" altLang="ja-JP" sz="2000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3" name="AutoShape 6" descr="「我反正信了。」の画像検索結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0" name="タイトル 1"/>
          <p:cNvSpPr>
            <a:spLocks noGrp="1"/>
          </p:cNvSpPr>
          <p:nvPr>
            <p:ph type="title" idx="4294967295"/>
          </p:nvPr>
        </p:nvSpPr>
        <p:spPr>
          <a:xfrm>
            <a:off x="251136" y="273922"/>
            <a:ext cx="8229600" cy="56197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 eaLnBrk="1" latinLnBrk="1" hangingPunct="1">
              <a:lnSpc>
                <a:spcPct val="110000"/>
              </a:lnSpc>
              <a:spcBef>
                <a:spcPct val="25000"/>
              </a:spcBef>
            </a:pPr>
            <a:r>
              <a:rPr lang="ja-JP" altLang="en-US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２</a:t>
            </a:r>
            <a:r>
              <a:rPr lang="ja-JP" altLang="en-US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－２．</a:t>
            </a:r>
            <a:r>
              <a:rPr lang="en-US" altLang="ja-JP" sz="2800" dirty="0" err="1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efwLambdaDrawServlet</a:t>
            </a:r>
            <a:r>
              <a:rPr lang="ja-JP" altLang="en-US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の</a:t>
            </a:r>
            <a:r>
              <a:rPr lang="ja-JP" altLang="en-US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構成、説明</a:t>
            </a:r>
            <a:endParaRPr lang="ja-JP" altLang="en-US" sz="2800" dirty="0">
              <a:solidFill>
                <a:schemeClr val="tx2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12359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9414" y="1069079"/>
            <a:ext cx="9144000" cy="1235418"/>
          </a:xfrm>
          <a:prstGeom prst="rect">
            <a:avLst/>
          </a:prstGeom>
        </p:spPr>
      </p:pic>
      <p:sp>
        <p:nvSpPr>
          <p:cNvPr id="4099" name="スライド番号プレースホルダー 3"/>
          <p:cNvSpPr txBox="1">
            <a:spLocks/>
          </p:cNvSpPr>
          <p:nvPr/>
        </p:nvSpPr>
        <p:spPr bwMode="auto">
          <a:xfrm>
            <a:off x="6948488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58FAC8A-E6DC-4B55-B38E-E698B51BB229}" type="slidenum">
              <a:rPr lang="ja-JP" altLang="en-US" sz="1200">
                <a:solidFill>
                  <a:srgbClr val="898989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4</a:t>
            </a:fld>
            <a:endParaRPr lang="en-US" altLang="ja-JP" sz="1200">
              <a:solidFill>
                <a:srgbClr val="898989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3" name="AutoShape 6" descr="「我反正信了。」の画像検索結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0" name="タイトル 1"/>
          <p:cNvSpPr>
            <a:spLocks noGrp="1"/>
          </p:cNvSpPr>
          <p:nvPr>
            <p:ph type="title" idx="4294967295"/>
          </p:nvPr>
        </p:nvSpPr>
        <p:spPr>
          <a:xfrm>
            <a:off x="251136" y="273922"/>
            <a:ext cx="8766740" cy="56197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 eaLnBrk="1" latinLnBrk="1" hangingPunct="1">
              <a:lnSpc>
                <a:spcPct val="110000"/>
              </a:lnSpc>
              <a:spcBef>
                <a:spcPct val="25000"/>
              </a:spcBef>
            </a:pPr>
            <a:r>
              <a:rPr lang="ja-JP" altLang="en-US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２－</a:t>
            </a:r>
            <a:r>
              <a:rPr lang="ja-JP" altLang="en-US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３</a:t>
            </a:r>
            <a:r>
              <a:rPr lang="ja-JP" altLang="en-US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．</a:t>
            </a:r>
            <a:r>
              <a:rPr lang="en-US" altLang="ja-JP" sz="2800" dirty="0" err="1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efwLambdaDrawServlet</a:t>
            </a:r>
            <a:r>
              <a:rPr lang="ja-JP" altLang="en-US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の処理関数の</a:t>
            </a:r>
            <a:r>
              <a:rPr lang="en-US" altLang="ja-JP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Input</a:t>
            </a:r>
            <a:endParaRPr lang="ja-JP" altLang="en-US" sz="2800" dirty="0">
              <a:solidFill>
                <a:schemeClr val="tx2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1" y="3082159"/>
            <a:ext cx="9143999" cy="1623848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ja-JP" sz="14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{</a:t>
            </a:r>
            <a:r>
              <a:rPr lang="ja-JP" altLang="en-US" sz="14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</a:t>
            </a:r>
            <a:r>
              <a:rPr lang="ja-JP" altLang="en-US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</a:t>
            </a:r>
            <a:r>
              <a:rPr lang="ja-JP" altLang="en-US" sz="14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</a:t>
            </a:r>
            <a:endParaRPr lang="en-US" altLang="ja-JP" sz="1400" dirty="0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sz="14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</a:t>
            </a:r>
            <a:r>
              <a:rPr lang="en-US" altLang="ja-JP" sz="14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</a:t>
            </a:r>
            <a:r>
              <a:rPr lang="en-US" altLang="ja-JP" sz="1400" dirty="0" err="1"/>
              <a:t>queryStringParameters</a:t>
            </a:r>
            <a:r>
              <a:rPr lang="en-US" altLang="ja-JP" sz="14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": {</a:t>
            </a:r>
            <a:r>
              <a:rPr lang="ja-JP" altLang="en-US" sz="14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</a:t>
            </a:r>
            <a:r>
              <a:rPr lang="ja-JP" altLang="en-US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・・</a:t>
            </a:r>
          </a:p>
          <a:p>
            <a:r>
              <a:rPr lang="ja-JP" altLang="en-US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</a:t>
            </a:r>
            <a:r>
              <a:rPr lang="en-US" altLang="ja-JP" sz="14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</a:t>
            </a:r>
            <a:r>
              <a:rPr lang="en-US" altLang="ja-JP" sz="1400" dirty="0"/>
              <a:t>type</a:t>
            </a:r>
            <a:r>
              <a:rPr lang="en-US" altLang="ja-JP" sz="14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": “</a:t>
            </a:r>
            <a:r>
              <a:rPr lang="en-US" altLang="ja-JP" sz="1400" dirty="0" err="1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qrcode</a:t>
            </a:r>
            <a:r>
              <a:rPr lang="en-US" altLang="ja-JP" sz="14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",</a:t>
            </a:r>
            <a:endParaRPr lang="en-US" altLang="ja-JP" sz="14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</a:t>
            </a:r>
            <a:r>
              <a:rPr lang="en-US" altLang="ja-JP" sz="14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</a:t>
            </a:r>
            <a:r>
              <a:rPr lang="en-US" altLang="ja-JP" sz="1400" dirty="0" err="1"/>
              <a:t>msg</a:t>
            </a:r>
            <a:r>
              <a:rPr lang="en-US" altLang="ja-JP" sz="14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": “</a:t>
            </a:r>
            <a:r>
              <a:rPr lang="en-US" altLang="ja-JP" sz="1400" dirty="0" err="1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helloworld</a:t>
            </a:r>
            <a:r>
              <a:rPr lang="en-US" altLang="ja-JP" sz="14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"},</a:t>
            </a:r>
          </a:p>
          <a:p>
            <a:r>
              <a:rPr lang="ja-JP" altLang="en-US" sz="14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</a:t>
            </a:r>
            <a:r>
              <a:rPr lang="ja-JP" altLang="en-US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</a:t>
            </a:r>
            <a:r>
              <a:rPr lang="ja-JP" altLang="en-US" sz="14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</a:t>
            </a:r>
            <a:r>
              <a:rPr lang="en-US" altLang="ja-JP" sz="14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}</a:t>
            </a:r>
            <a:endParaRPr kumimoji="1" lang="ja-JP" altLang="en-US" sz="1400" dirty="0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155574" y="1486451"/>
            <a:ext cx="6119101" cy="4988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100">
              <a:solidFill>
                <a:sysClr val="windowText" lastClr="000000"/>
              </a:solidFill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48363" y="3506897"/>
            <a:ext cx="2679072" cy="6157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100">
              <a:solidFill>
                <a:sysClr val="windowText" lastClr="000000"/>
              </a:solidFill>
            </a:endParaRPr>
          </a:p>
        </p:txBody>
      </p:sp>
      <p:sp>
        <p:nvSpPr>
          <p:cNvPr id="9" name="上下矢印 8"/>
          <p:cNvSpPr/>
          <p:nvPr/>
        </p:nvSpPr>
        <p:spPr>
          <a:xfrm>
            <a:off x="1592317" y="1992916"/>
            <a:ext cx="236483" cy="1313628"/>
          </a:xfrm>
          <a:prstGeom prst="upDownArrow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9" name="テキスト ボックス 5"/>
          <p:cNvSpPr txBox="1">
            <a:spLocks noChangeArrowheads="1"/>
          </p:cNvSpPr>
          <p:nvPr/>
        </p:nvSpPr>
        <p:spPr bwMode="auto">
          <a:xfrm>
            <a:off x="155574" y="4975837"/>
            <a:ext cx="8579385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en-US" altLang="ja-JP" sz="2000" dirty="0" err="1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url</a:t>
            </a:r>
            <a:r>
              <a:rPr lang="ja-JP" altLang="en-US" sz="20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の引数は、</a:t>
            </a:r>
            <a:r>
              <a:rPr lang="en-US" altLang="ja-JP" sz="20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lambda</a:t>
            </a:r>
            <a:r>
              <a:rPr lang="ja-JP" altLang="en-US" sz="20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の</a:t>
            </a:r>
            <a:r>
              <a:rPr lang="en-US" altLang="ja-JP" sz="20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input</a:t>
            </a:r>
            <a:r>
              <a:rPr lang="ja-JP" altLang="en-US" sz="20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の</a:t>
            </a:r>
            <a:r>
              <a:rPr lang="en-US" altLang="ja-JP" sz="2000" dirty="0" err="1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queryStringParameters</a:t>
            </a:r>
            <a:r>
              <a:rPr lang="ja-JP" altLang="en-US" sz="20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に変換されます。</a:t>
            </a:r>
            <a:endParaRPr lang="en-US" altLang="ja-JP" sz="2000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pPr eaLnBrk="1" hangingPunct="1"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en-US" altLang="ja-JP" sz="20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※</a:t>
            </a:r>
            <a:r>
              <a:rPr lang="ja-JP" altLang="en-US" sz="20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参考：</a:t>
            </a:r>
            <a:endParaRPr lang="en-US" altLang="ja-JP" sz="2000" dirty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pPr eaLnBrk="1" hangingPunct="1"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en-US" altLang="ja-JP" sz="1500" dirty="0">
                <a:solidFill>
                  <a:schemeClr val="bg1">
                    <a:lumMod val="65000"/>
                  </a:schemeClr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https://</a:t>
            </a:r>
            <a:r>
              <a:rPr lang="en-US" altLang="ja-JP" sz="1500" dirty="0" smtClean="0">
                <a:solidFill>
                  <a:schemeClr val="bg1">
                    <a:lumMod val="65000"/>
                  </a:schemeClr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akywb9i5r0.execute-api.us-east-2.amazonaws.com/drawServlet?type=qrcode&amp;msg=hellword</a:t>
            </a:r>
          </a:p>
          <a:p>
            <a:pPr eaLnBrk="1" hangingPunct="1"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en-US" altLang="ja-JP" sz="1500" dirty="0">
                <a:solidFill>
                  <a:schemeClr val="bg1">
                    <a:lumMod val="65000"/>
                  </a:schemeClr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https://github.com/efwGrp/efw4.X/blob/master/help/tag.barcode.md</a:t>
            </a:r>
            <a:endParaRPr lang="ja-JP" altLang="en-US" sz="1500" dirty="0">
              <a:solidFill>
                <a:schemeClr val="bg1">
                  <a:lumMod val="65000"/>
                </a:schemeClr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37692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1671" y="3187687"/>
            <a:ext cx="3829050" cy="3667125"/>
          </a:xfrm>
          <a:prstGeom prst="rect">
            <a:avLst/>
          </a:prstGeom>
        </p:spPr>
      </p:pic>
      <p:pic>
        <p:nvPicPr>
          <p:cNvPr id="2" name="図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45" y="1093022"/>
            <a:ext cx="9134475" cy="2295525"/>
          </a:xfrm>
          <a:prstGeom prst="rect">
            <a:avLst/>
          </a:prstGeom>
        </p:spPr>
      </p:pic>
      <p:sp>
        <p:nvSpPr>
          <p:cNvPr id="4099" name="スライド番号プレースホルダー 3"/>
          <p:cNvSpPr txBox="1">
            <a:spLocks/>
          </p:cNvSpPr>
          <p:nvPr/>
        </p:nvSpPr>
        <p:spPr bwMode="auto">
          <a:xfrm>
            <a:off x="6948488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58FAC8A-E6DC-4B55-B38E-E698B51BB229}" type="slidenum">
              <a:rPr lang="ja-JP" altLang="en-US" sz="1200">
                <a:solidFill>
                  <a:srgbClr val="898989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5</a:t>
            </a:fld>
            <a:endParaRPr lang="en-US" altLang="ja-JP" sz="1200">
              <a:solidFill>
                <a:srgbClr val="898989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3" name="AutoShape 6" descr="「我反正信了。」の画像検索結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0" name="タイトル 1"/>
          <p:cNvSpPr>
            <a:spLocks noGrp="1"/>
          </p:cNvSpPr>
          <p:nvPr>
            <p:ph type="title" idx="4294967295"/>
          </p:nvPr>
        </p:nvSpPr>
        <p:spPr>
          <a:xfrm>
            <a:off x="251136" y="273922"/>
            <a:ext cx="8892864" cy="56197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 eaLnBrk="1" latinLnBrk="1" hangingPunct="1">
              <a:lnSpc>
                <a:spcPct val="110000"/>
              </a:lnSpc>
              <a:spcBef>
                <a:spcPct val="25000"/>
              </a:spcBef>
            </a:pPr>
            <a:r>
              <a:rPr lang="ja-JP" altLang="en-US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２－</a:t>
            </a:r>
            <a:r>
              <a:rPr lang="ja-JP" altLang="en-US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４</a:t>
            </a:r>
            <a:r>
              <a:rPr lang="ja-JP" altLang="en-US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．</a:t>
            </a:r>
            <a:r>
              <a:rPr lang="en-US" altLang="ja-JP" sz="2400" dirty="0" err="1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efwLambdaDrawServlet</a:t>
            </a:r>
            <a:r>
              <a:rPr lang="ja-JP" altLang="en-US" sz="24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の処理関数の</a:t>
            </a:r>
            <a:r>
              <a:rPr lang="en-US" altLang="ja-JP" sz="24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Output</a:t>
            </a:r>
            <a:endParaRPr lang="ja-JP" altLang="en-US" sz="2400" dirty="0">
              <a:solidFill>
                <a:schemeClr val="tx2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2561897" y="1768581"/>
            <a:ext cx="5455927" cy="12978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100">
              <a:solidFill>
                <a:sysClr val="windowText" lastClr="000000"/>
              </a:solidFill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4494323" y="3303987"/>
            <a:ext cx="3703746" cy="33999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100">
              <a:solidFill>
                <a:sysClr val="windowText" lastClr="000000"/>
              </a:solidFill>
            </a:endParaRPr>
          </a:p>
        </p:txBody>
      </p:sp>
      <p:sp>
        <p:nvSpPr>
          <p:cNvPr id="9" name="上下矢印 8"/>
          <p:cNvSpPr/>
          <p:nvPr/>
        </p:nvSpPr>
        <p:spPr>
          <a:xfrm>
            <a:off x="6731877" y="2887916"/>
            <a:ext cx="283780" cy="661708"/>
          </a:xfrm>
          <a:prstGeom prst="upDownArrow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9" name="テキスト ボックス 5"/>
          <p:cNvSpPr txBox="1">
            <a:spLocks noChangeArrowheads="1"/>
          </p:cNvSpPr>
          <p:nvPr/>
        </p:nvSpPr>
        <p:spPr bwMode="auto">
          <a:xfrm>
            <a:off x="251136" y="3700680"/>
            <a:ext cx="3890909" cy="1708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en-US" altLang="ja-JP" sz="20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Output</a:t>
            </a:r>
            <a:r>
              <a:rPr lang="ja-JP" altLang="en-US" sz="20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には</a:t>
            </a:r>
            <a:r>
              <a:rPr lang="ja-JP" altLang="en-US" sz="20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、</a:t>
            </a:r>
            <a:r>
              <a:rPr lang="en-US" altLang="ja-JP" sz="20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content-type</a:t>
            </a:r>
            <a:r>
              <a:rPr lang="ja-JP" altLang="en-US" sz="20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を</a:t>
            </a:r>
            <a:r>
              <a:rPr lang="en-US" altLang="ja-JP" sz="20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image/</a:t>
            </a:r>
            <a:r>
              <a:rPr lang="en-US" altLang="ja-JP" sz="2000" dirty="0" err="1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png</a:t>
            </a:r>
            <a:r>
              <a:rPr lang="ja-JP" altLang="en-US" sz="20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と設定して、</a:t>
            </a:r>
            <a:r>
              <a:rPr lang="en-US" altLang="ja-JP" sz="20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body</a:t>
            </a:r>
            <a:r>
              <a:rPr lang="ja-JP" altLang="en-US" sz="20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には、</a:t>
            </a:r>
            <a:r>
              <a:rPr lang="en-US" altLang="ja-JP" sz="20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base64encoded</a:t>
            </a:r>
            <a:r>
              <a:rPr lang="ja-JP" altLang="en-US" sz="20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と設定します。</a:t>
            </a:r>
            <a:endParaRPr lang="en-US" altLang="ja-JP" sz="2000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pPr eaLnBrk="1" hangingPunct="1"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en-US" altLang="ja-JP" sz="20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Lambda</a:t>
            </a:r>
            <a:r>
              <a:rPr lang="ja-JP" altLang="en-US" sz="20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は、それを普通な画像に変換して、クライアントに出力します。</a:t>
            </a:r>
            <a:endParaRPr lang="ja-JP" altLang="en-US" sz="2000" dirty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34184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スライド番号プレースホルダー 3"/>
          <p:cNvSpPr txBox="1">
            <a:spLocks/>
          </p:cNvSpPr>
          <p:nvPr/>
        </p:nvSpPr>
        <p:spPr bwMode="auto">
          <a:xfrm>
            <a:off x="6948488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58FAC8A-E6DC-4B55-B38E-E698B51BB229}" type="slidenum">
              <a:rPr lang="ja-JP" altLang="en-US" sz="1200">
                <a:solidFill>
                  <a:srgbClr val="898989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6</a:t>
            </a:fld>
            <a:endParaRPr lang="en-US" altLang="ja-JP" sz="1200">
              <a:solidFill>
                <a:srgbClr val="898989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3" name="AutoShape 6" descr="「我反正信了。」の画像検索結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0" name="タイトル 1"/>
          <p:cNvSpPr>
            <a:spLocks noGrp="1"/>
          </p:cNvSpPr>
          <p:nvPr>
            <p:ph type="title" idx="4294967295"/>
          </p:nvPr>
        </p:nvSpPr>
        <p:spPr>
          <a:xfrm>
            <a:off x="251136" y="273922"/>
            <a:ext cx="8229600" cy="56197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 eaLnBrk="1" latinLnBrk="1" hangingPunct="1">
              <a:lnSpc>
                <a:spcPct val="110000"/>
              </a:lnSpc>
              <a:spcBef>
                <a:spcPct val="25000"/>
              </a:spcBef>
            </a:pPr>
            <a:r>
              <a:rPr lang="ja-JP" altLang="en-US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２－</a:t>
            </a:r>
            <a:r>
              <a:rPr lang="ja-JP" altLang="en-US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５</a:t>
            </a:r>
            <a:r>
              <a:rPr lang="ja-JP" altLang="en-US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．ソース抜粋</a:t>
            </a:r>
            <a:endParaRPr lang="ja-JP" altLang="en-US" sz="2800" dirty="0">
              <a:solidFill>
                <a:schemeClr val="tx2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251135" y="1016874"/>
            <a:ext cx="8380486" cy="5825359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public class </a:t>
            </a:r>
            <a:r>
              <a:rPr lang="en-US" altLang="ja-JP" sz="10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efwLambdaDrawServlet</a:t>
            </a:r>
            <a:r>
              <a:rPr lang="en-US" altLang="ja-JP" sz="10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implements </a:t>
            </a:r>
            <a:r>
              <a:rPr lang="en-US" altLang="ja-JP" sz="10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RequestStreamHandler</a:t>
            </a:r>
            <a:r>
              <a:rPr lang="en-US" altLang="ja-JP" sz="10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{</a:t>
            </a:r>
          </a:p>
          <a:p>
            <a:r>
              <a:rPr lang="en-US" altLang="ja-JP" sz="10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public void </a:t>
            </a:r>
            <a:r>
              <a:rPr lang="en-US" altLang="ja-JP" sz="10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handleRequest</a:t>
            </a:r>
            <a:r>
              <a:rPr lang="en-US" altLang="ja-JP" sz="10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</a:t>
            </a:r>
            <a:r>
              <a:rPr lang="en-US" altLang="ja-JP" sz="10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InputStream</a:t>
            </a:r>
            <a:r>
              <a:rPr lang="en-US" altLang="ja-JP" sz="10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10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inputStream</a:t>
            </a:r>
            <a:r>
              <a:rPr lang="en-US" altLang="ja-JP" sz="10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, </a:t>
            </a:r>
            <a:r>
              <a:rPr lang="en-US" altLang="ja-JP" sz="10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OutputStream</a:t>
            </a:r>
            <a:r>
              <a:rPr lang="en-US" altLang="ja-JP" sz="10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10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outputStream</a:t>
            </a:r>
            <a:r>
              <a:rPr lang="en-US" altLang="ja-JP" sz="10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, Context context) throws </a:t>
            </a:r>
            <a:r>
              <a:rPr lang="en-US" altLang="ja-JP" sz="10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IOException</a:t>
            </a:r>
            <a:r>
              <a:rPr lang="en-US" altLang="ja-JP" sz="10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{</a:t>
            </a:r>
          </a:p>
          <a:p>
            <a:r>
              <a:rPr lang="en-US" altLang="ja-JP" sz="10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</a:t>
            </a:r>
            <a:r>
              <a:rPr lang="en-US" altLang="ja-JP" sz="10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PrintWriter</a:t>
            </a:r>
            <a:r>
              <a:rPr lang="en-US" altLang="ja-JP" sz="10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10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wr</a:t>
            </a:r>
            <a:r>
              <a:rPr lang="en-US" altLang="ja-JP" sz="10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= new </a:t>
            </a:r>
            <a:r>
              <a:rPr lang="en-US" altLang="ja-JP" sz="10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PrintWriter</a:t>
            </a:r>
            <a:r>
              <a:rPr lang="en-US" altLang="ja-JP" sz="10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(new </a:t>
            </a:r>
            <a:r>
              <a:rPr lang="en-US" altLang="ja-JP" sz="10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BufferedWriter</a:t>
            </a:r>
            <a:r>
              <a:rPr lang="en-US" altLang="ja-JP" sz="10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(new </a:t>
            </a:r>
            <a:r>
              <a:rPr lang="en-US" altLang="ja-JP" sz="10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OutputStreamWriter</a:t>
            </a:r>
            <a:r>
              <a:rPr lang="en-US" altLang="ja-JP" sz="10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</a:t>
            </a:r>
            <a:r>
              <a:rPr lang="en-US" altLang="ja-JP" sz="10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outputStream</a:t>
            </a:r>
            <a:r>
              <a:rPr lang="en-US" altLang="ja-JP" sz="10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, </a:t>
            </a:r>
            <a:r>
              <a:rPr lang="en-US" altLang="ja-JP" sz="10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framework.getSystemCharSet</a:t>
            </a:r>
            <a:r>
              <a:rPr lang="en-US" altLang="ja-JP" sz="10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())));</a:t>
            </a:r>
          </a:p>
          <a:p>
            <a:r>
              <a:rPr lang="en-US" altLang="ja-JP" sz="10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String ret;//</a:t>
            </a:r>
            <a:r>
              <a:rPr lang="ja-JP" altLang="en-US" sz="10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出力変数</a:t>
            </a:r>
          </a:p>
          <a:p>
            <a:r>
              <a:rPr lang="ja-JP" altLang="en-US" sz="10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</a:t>
            </a:r>
            <a:r>
              <a:rPr lang="en-US" altLang="ja-JP" sz="10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try{</a:t>
            </a:r>
          </a:p>
          <a:p>
            <a:r>
              <a:rPr lang="en-US" altLang="ja-JP" sz="10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    </a:t>
            </a:r>
            <a:r>
              <a:rPr lang="en-US" altLang="ja-JP" sz="10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BufferedReader</a:t>
            </a:r>
            <a:r>
              <a:rPr lang="en-US" altLang="ja-JP" sz="10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10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br</a:t>
            </a:r>
            <a:r>
              <a:rPr lang="en-US" altLang="ja-JP" sz="10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= new </a:t>
            </a:r>
            <a:r>
              <a:rPr lang="en-US" altLang="ja-JP" sz="10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BufferedReader</a:t>
            </a:r>
            <a:r>
              <a:rPr lang="en-US" altLang="ja-JP" sz="10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(new </a:t>
            </a:r>
            <a:r>
              <a:rPr lang="en-US" altLang="ja-JP" sz="10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InputStreamReader</a:t>
            </a:r>
            <a:r>
              <a:rPr lang="en-US" altLang="ja-JP" sz="10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</a:t>
            </a:r>
            <a:r>
              <a:rPr lang="en-US" altLang="ja-JP" sz="10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inputStream</a:t>
            </a:r>
            <a:r>
              <a:rPr lang="en-US" altLang="ja-JP" sz="10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, </a:t>
            </a:r>
            <a:r>
              <a:rPr lang="en-US" altLang="ja-JP" sz="10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framework.getSystemCharSet</a:t>
            </a:r>
            <a:r>
              <a:rPr lang="en-US" altLang="ja-JP" sz="10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()));</a:t>
            </a:r>
          </a:p>
          <a:p>
            <a:r>
              <a:rPr lang="en-US" altLang="ja-JP" sz="10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    </a:t>
            </a:r>
            <a:r>
              <a:rPr lang="en-US" altLang="ja-JP" sz="10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StringBuilder</a:t>
            </a:r>
            <a:r>
              <a:rPr lang="en-US" altLang="ja-JP" sz="10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10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reqJson</a:t>
            </a:r>
            <a:r>
              <a:rPr lang="en-US" altLang="ja-JP" sz="10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=new </a:t>
            </a:r>
            <a:r>
              <a:rPr lang="en-US" altLang="ja-JP" sz="10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StringBuilder</a:t>
            </a:r>
            <a:r>
              <a:rPr lang="en-US" altLang="ja-JP" sz="10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();</a:t>
            </a:r>
          </a:p>
          <a:p>
            <a:r>
              <a:rPr lang="en-US" altLang="ja-JP" sz="10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    String </a:t>
            </a:r>
            <a:r>
              <a:rPr lang="en-US" altLang="ja-JP" sz="10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str</a:t>
            </a:r>
            <a:r>
              <a:rPr lang="en-US" altLang="ja-JP" sz="10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= </a:t>
            </a:r>
            <a:r>
              <a:rPr lang="en-US" altLang="ja-JP" sz="10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br.readLine</a:t>
            </a:r>
            <a:r>
              <a:rPr lang="en-US" altLang="ja-JP" sz="10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();</a:t>
            </a:r>
          </a:p>
          <a:p>
            <a:r>
              <a:rPr lang="en-US" altLang="ja-JP" sz="10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    while(</a:t>
            </a:r>
            <a:r>
              <a:rPr lang="en-US" altLang="ja-JP" sz="10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str</a:t>
            </a:r>
            <a:r>
              <a:rPr lang="en-US" altLang="ja-JP" sz="10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!= null){</a:t>
            </a:r>
          </a:p>
          <a:p>
            <a:r>
              <a:rPr lang="en-US" altLang="ja-JP" sz="10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        </a:t>
            </a:r>
            <a:r>
              <a:rPr lang="en-US" altLang="ja-JP" sz="10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reqJson.append</a:t>
            </a:r>
            <a:r>
              <a:rPr lang="en-US" altLang="ja-JP" sz="10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</a:t>
            </a:r>
            <a:r>
              <a:rPr lang="en-US" altLang="ja-JP" sz="10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str</a:t>
            </a:r>
            <a:r>
              <a:rPr lang="en-US" altLang="ja-JP" sz="10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);</a:t>
            </a:r>
          </a:p>
          <a:p>
            <a:r>
              <a:rPr lang="en-US" altLang="ja-JP" sz="10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        </a:t>
            </a:r>
            <a:r>
              <a:rPr lang="en-US" altLang="ja-JP" sz="10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str</a:t>
            </a:r>
            <a:r>
              <a:rPr lang="en-US" altLang="ja-JP" sz="10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= </a:t>
            </a:r>
            <a:r>
              <a:rPr lang="en-US" altLang="ja-JP" sz="10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br.readLine</a:t>
            </a:r>
            <a:r>
              <a:rPr lang="en-US" altLang="ja-JP" sz="10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();</a:t>
            </a:r>
          </a:p>
          <a:p>
            <a:r>
              <a:rPr lang="en-US" altLang="ja-JP" sz="10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    }</a:t>
            </a:r>
          </a:p>
          <a:p>
            <a:r>
              <a:rPr lang="en-US" altLang="ja-JP" sz="10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    </a:t>
            </a:r>
            <a:r>
              <a:rPr lang="en-US" altLang="ja-JP" sz="10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br.close</a:t>
            </a:r>
            <a:r>
              <a:rPr lang="en-US" altLang="ja-JP" sz="10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();</a:t>
            </a:r>
          </a:p>
          <a:p>
            <a:r>
              <a:rPr lang="en-US" altLang="ja-JP" sz="10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    </a:t>
            </a:r>
            <a:r>
              <a:rPr lang="en-US" altLang="ja-JP" sz="10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LinkedTreeMap</a:t>
            </a:r>
            <a:r>
              <a:rPr lang="en-US" altLang="ja-JP" sz="10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input=new </a:t>
            </a:r>
            <a:r>
              <a:rPr lang="en-US" altLang="ja-JP" sz="10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GsonBuilder</a:t>
            </a:r>
            <a:r>
              <a:rPr lang="en-US" altLang="ja-JP" sz="10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().</a:t>
            </a:r>
            <a:r>
              <a:rPr lang="en-US" altLang="ja-JP" sz="10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setPrettyPrinting</a:t>
            </a:r>
            <a:r>
              <a:rPr lang="en-US" altLang="ja-JP" sz="10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().create().</a:t>
            </a:r>
            <a:r>
              <a:rPr lang="en-US" altLang="ja-JP" sz="10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fromJson</a:t>
            </a:r>
            <a:r>
              <a:rPr lang="en-US" altLang="ja-JP" sz="10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</a:t>
            </a:r>
            <a:r>
              <a:rPr lang="en-US" altLang="ja-JP" sz="10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reqJson.toString</a:t>
            </a:r>
            <a:r>
              <a:rPr lang="en-US" altLang="ja-JP" sz="10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(),</a:t>
            </a:r>
            <a:r>
              <a:rPr lang="en-US" altLang="ja-JP" sz="10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LinkedTreeMap.class</a:t>
            </a:r>
            <a:r>
              <a:rPr lang="en-US" altLang="ja-JP" sz="10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);</a:t>
            </a:r>
          </a:p>
          <a:p>
            <a:r>
              <a:rPr lang="en-US" altLang="ja-JP" sz="10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    </a:t>
            </a:r>
            <a:r>
              <a:rPr lang="en-US" altLang="ja-JP" sz="10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LinkedTreeMap</a:t>
            </a:r>
            <a:r>
              <a:rPr lang="en-US" altLang="ja-JP" sz="10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10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queryStringParameters</a:t>
            </a:r>
            <a:r>
              <a:rPr lang="en-US" altLang="ja-JP" sz="10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=(</a:t>
            </a:r>
            <a:r>
              <a:rPr lang="en-US" altLang="ja-JP" sz="10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LinkedTreeMap</a:t>
            </a:r>
            <a:r>
              <a:rPr lang="en-US" altLang="ja-JP" sz="10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) </a:t>
            </a:r>
            <a:r>
              <a:rPr lang="en-US" altLang="ja-JP" sz="10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input.get</a:t>
            </a:r>
            <a:r>
              <a:rPr lang="en-US" altLang="ja-JP" sz="10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("</a:t>
            </a:r>
            <a:r>
              <a:rPr lang="en-US" altLang="ja-JP" sz="10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queryStringParameters</a:t>
            </a:r>
            <a:r>
              <a:rPr lang="en-US" altLang="ja-JP" sz="10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");</a:t>
            </a:r>
          </a:p>
          <a:p>
            <a:r>
              <a:rPr lang="en-US" altLang="ja-JP" sz="10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    String type=(String)</a:t>
            </a:r>
            <a:r>
              <a:rPr lang="en-US" altLang="ja-JP" sz="10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queryStringParameters.get</a:t>
            </a:r>
            <a:r>
              <a:rPr lang="en-US" altLang="ja-JP" sz="10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("type");</a:t>
            </a:r>
          </a:p>
          <a:p>
            <a:r>
              <a:rPr lang="en-US" altLang="ja-JP" sz="10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    String </a:t>
            </a:r>
            <a:r>
              <a:rPr lang="en-US" altLang="ja-JP" sz="10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msg</a:t>
            </a:r>
            <a:r>
              <a:rPr lang="en-US" altLang="ja-JP" sz="10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=(String)</a:t>
            </a:r>
            <a:r>
              <a:rPr lang="en-US" altLang="ja-JP" sz="10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queryStringParameters.get</a:t>
            </a:r>
            <a:r>
              <a:rPr lang="en-US" altLang="ja-JP" sz="10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("</a:t>
            </a:r>
            <a:r>
              <a:rPr lang="en-US" altLang="ja-JP" sz="10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msg</a:t>
            </a:r>
            <a:r>
              <a:rPr lang="en-US" altLang="ja-JP" sz="10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");</a:t>
            </a:r>
          </a:p>
          <a:p>
            <a:r>
              <a:rPr lang="en-US" altLang="ja-JP" sz="10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    </a:t>
            </a:r>
          </a:p>
          <a:p>
            <a:r>
              <a:rPr lang="en-US" altLang="ja-JP" sz="10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    try(</a:t>
            </a:r>
            <a:r>
              <a:rPr lang="en-US" altLang="ja-JP" sz="10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ByteArrayOutputStream</a:t>
            </a:r>
            <a:r>
              <a:rPr lang="en-US" altLang="ja-JP" sz="10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10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byteArrayOutputStream</a:t>
            </a:r>
            <a:r>
              <a:rPr lang="en-US" altLang="ja-JP" sz="10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=new </a:t>
            </a:r>
            <a:r>
              <a:rPr lang="en-US" altLang="ja-JP" sz="10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ByteArrayOutputStream</a:t>
            </a:r>
            <a:r>
              <a:rPr lang="en-US" altLang="ja-JP" sz="10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()) {</a:t>
            </a:r>
          </a:p>
          <a:p>
            <a:r>
              <a:rPr lang="en-US" altLang="ja-JP" sz="10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        </a:t>
            </a:r>
            <a:r>
              <a:rPr lang="en-US" altLang="ja-JP" sz="10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BarCodeManager.encode</a:t>
            </a:r>
            <a:r>
              <a:rPr lang="en-US" altLang="ja-JP" sz="10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(type, </a:t>
            </a:r>
            <a:r>
              <a:rPr lang="en-US" altLang="ja-JP" sz="10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msg</a:t>
            </a:r>
            <a:r>
              <a:rPr lang="en-US" altLang="ja-JP" sz="10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, </a:t>
            </a:r>
            <a:r>
              <a:rPr lang="en-US" altLang="ja-JP" sz="10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byteArrayOutputStream</a:t>
            </a:r>
            <a:r>
              <a:rPr lang="en-US" altLang="ja-JP" sz="10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);</a:t>
            </a:r>
          </a:p>
          <a:p>
            <a:r>
              <a:rPr lang="en-US" altLang="ja-JP" sz="10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        ret="{\"</a:t>
            </a:r>
            <a:r>
              <a:rPr lang="en-US" altLang="ja-JP" sz="10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statusCode</a:t>
            </a:r>
            <a:r>
              <a:rPr lang="en-US" altLang="ja-JP" sz="10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\":200,"</a:t>
            </a:r>
          </a:p>
          <a:p>
            <a:r>
              <a:rPr lang="en-US" altLang="ja-JP" sz="10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                +"\"headers\":{\"Content-Type\":\"image/</a:t>
            </a:r>
            <a:r>
              <a:rPr lang="en-US" altLang="ja-JP" sz="10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png</a:t>
            </a:r>
            <a:r>
              <a:rPr lang="en-US" altLang="ja-JP" sz="10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\"},"</a:t>
            </a:r>
          </a:p>
          <a:p>
            <a:r>
              <a:rPr lang="en-US" altLang="ja-JP" sz="10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                +"\"body\":\""+Base64.encode(</a:t>
            </a:r>
            <a:r>
              <a:rPr lang="en-US" altLang="ja-JP" sz="10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byteArrayOutputStream.toByteArray</a:t>
            </a:r>
            <a:r>
              <a:rPr lang="en-US" altLang="ja-JP" sz="10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())+"\","</a:t>
            </a:r>
          </a:p>
          <a:p>
            <a:r>
              <a:rPr lang="en-US" altLang="ja-JP" sz="10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                +"\"isBase64Encoded\":true}";</a:t>
            </a:r>
          </a:p>
          <a:p>
            <a:r>
              <a:rPr lang="en-US" altLang="ja-JP" sz="10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    }</a:t>
            </a:r>
          </a:p>
          <a:p>
            <a:r>
              <a:rPr lang="en-US" altLang="ja-JP" sz="10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    </a:t>
            </a:r>
            <a:r>
              <a:rPr lang="en-US" altLang="ja-JP" sz="10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System.out.println</a:t>
            </a:r>
            <a:r>
              <a:rPr lang="en-US" altLang="ja-JP" sz="10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(ret);</a:t>
            </a:r>
          </a:p>
          <a:p>
            <a:r>
              <a:rPr lang="en-US" altLang="ja-JP" sz="10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    </a:t>
            </a:r>
            <a:r>
              <a:rPr lang="en-US" altLang="ja-JP" sz="10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wr.print</a:t>
            </a:r>
            <a:r>
              <a:rPr lang="en-US" altLang="ja-JP" sz="10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(ret);</a:t>
            </a:r>
          </a:p>
          <a:p>
            <a:r>
              <a:rPr lang="en-US" altLang="ja-JP" sz="10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} catch (Exception ex) {</a:t>
            </a:r>
          </a:p>
          <a:p>
            <a:r>
              <a:rPr lang="en-US" altLang="ja-JP" sz="10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    </a:t>
            </a:r>
            <a:r>
              <a:rPr lang="ja-JP" altLang="en-US" sz="10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・・・</a:t>
            </a:r>
          </a:p>
          <a:p>
            <a:r>
              <a:rPr lang="ja-JP" altLang="en-US" sz="10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</a:t>
            </a:r>
            <a:r>
              <a:rPr lang="en-US" altLang="ja-JP" sz="10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}finally {</a:t>
            </a:r>
          </a:p>
          <a:p>
            <a:r>
              <a:rPr lang="en-US" altLang="ja-JP" sz="10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    </a:t>
            </a:r>
            <a:r>
              <a:rPr lang="en-US" altLang="ja-JP" sz="10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wr.close</a:t>
            </a:r>
            <a:r>
              <a:rPr lang="en-US" altLang="ja-JP" sz="10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();</a:t>
            </a:r>
          </a:p>
          <a:p>
            <a:r>
              <a:rPr lang="en-US" altLang="ja-JP" sz="10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}</a:t>
            </a:r>
          </a:p>
          <a:p>
            <a:r>
              <a:rPr lang="en-US" altLang="ja-JP" sz="10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}</a:t>
            </a:r>
          </a:p>
          <a:p>
            <a:r>
              <a:rPr lang="en-US" altLang="ja-JP" sz="10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1513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タイトル 1"/>
          <p:cNvSpPr>
            <a:spLocks noGrp="1"/>
          </p:cNvSpPr>
          <p:nvPr>
            <p:ph type="title" idx="4294967295"/>
          </p:nvPr>
        </p:nvSpPr>
        <p:spPr>
          <a:xfrm>
            <a:off x="251136" y="273922"/>
            <a:ext cx="8229600" cy="56197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 eaLnBrk="1" latinLnBrk="1" hangingPunct="1">
              <a:lnSpc>
                <a:spcPct val="110000"/>
              </a:lnSpc>
              <a:spcBef>
                <a:spcPct val="25000"/>
              </a:spcBef>
            </a:pPr>
            <a:r>
              <a:rPr lang="ja-JP" altLang="en-US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３．システム構成図</a:t>
            </a:r>
            <a:endParaRPr lang="ja-JP" altLang="en-US" sz="2800" dirty="0">
              <a:solidFill>
                <a:schemeClr val="tx2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4099" name="スライド番号プレースホルダー 3"/>
          <p:cNvSpPr txBox="1">
            <a:spLocks/>
          </p:cNvSpPr>
          <p:nvPr/>
        </p:nvSpPr>
        <p:spPr bwMode="auto">
          <a:xfrm>
            <a:off x="6948488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58FAC8A-E6DC-4B55-B38E-E698B51BB229}" type="slidenum">
              <a:rPr lang="ja-JP" altLang="en-US" sz="1200">
                <a:solidFill>
                  <a:srgbClr val="898989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7</a:t>
            </a:fld>
            <a:endParaRPr lang="en-US" altLang="ja-JP" sz="1200">
              <a:solidFill>
                <a:srgbClr val="898989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4" name="AutoShape 4" descr="「暴走」の画像検索結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5" name="AutoShape 6" descr="「暴走」の画像検索結果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251137" y="1111470"/>
            <a:ext cx="5495394" cy="181303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en-US" altLang="ja-JP" sz="14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Lambda</a:t>
            </a:r>
            <a:endParaRPr kumimoji="1" lang="ja-JP" altLang="en-US" sz="1400" dirty="0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251136" y="3011215"/>
            <a:ext cx="5495393" cy="2081048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ja-JP" sz="14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Layer</a:t>
            </a:r>
            <a:endParaRPr lang="ja-JP" altLang="en-US" sz="14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655793" y="1704868"/>
            <a:ext cx="2008023" cy="843455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Efw4.05.000.jar</a:t>
            </a:r>
            <a:endParaRPr kumimoji="1" lang="ja-JP" altLang="en-US" sz="140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655793" y="3630011"/>
            <a:ext cx="2008023" cy="843455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barcode4j_2.1.0_zxing_3.4.0_allinone.jar</a:t>
            </a:r>
            <a:endParaRPr kumimoji="1" lang="ja-JP" altLang="en-US" sz="140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2998832" y="3630010"/>
            <a:ext cx="2008023" cy="843455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gson-2.8.7.jar</a:t>
            </a:r>
            <a:endParaRPr kumimoji="1" lang="ja-JP" altLang="en-US" sz="140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" name="角丸四角形吹き出し 1"/>
          <p:cNvSpPr/>
          <p:nvPr/>
        </p:nvSpPr>
        <p:spPr>
          <a:xfrm>
            <a:off x="5415455" y="5226269"/>
            <a:ext cx="3358055" cy="1024759"/>
          </a:xfrm>
          <a:prstGeom prst="wedgeRoundRectCallout">
            <a:avLst>
              <a:gd name="adj1" fmla="val -14951"/>
              <a:gd name="adj2" fmla="val -90577"/>
              <a:gd name="adj3" fmla="val 16667"/>
            </a:avLst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ファイルを作成しないから、</a:t>
            </a:r>
            <a:r>
              <a:rPr lang="en-US" altLang="ja-JP" sz="1400" dirty="0" err="1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efs</a:t>
            </a:r>
            <a:r>
              <a:rPr lang="ja-JP" altLang="en-US" sz="14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はいりません。</a:t>
            </a:r>
            <a:endParaRPr kumimoji="1" lang="ja-JP" altLang="en-US" sz="140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85907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FIRST_PUBLISH" val="1"/>
  <p:tag name="ISPRING_LMS_API_VERSION" val="SCORM 1.2"/>
  <p:tag name="ISPRING_ULTRA_SCORM_COURSE_ID" val="2FB98E69-29C4-4A6B-85DC-5AA21706F4F0"/>
  <p:tag name="ISPRING_CMI5_LAUNCH_METHOD" val="any window"/>
  <p:tag name="ISPRING_SCORM_RATE_SLIDES" val="1"/>
  <p:tag name="ISPRINGCLOUDFOLDERID" val="1"/>
  <p:tag name="ISPRINGONLINEFOLDERID" val="1"/>
  <p:tag name="ISPRING_OUTPUT_FOLDER" val="[[&quot;x6\&quot;T{0A1F2BAE-1CEA-4DCF-97F0-F7F7D714EBC9}&quot;,&quot;C:\\Users\\kejun.chang\\Documents\\GitHub\\efw4_online_ppt&quot;]]"/>
  <p:tag name="ISPRING_PUBLISH_SETTINGS" val="{&quot;commonSettings&quot;:{&quot;webSettings&quot;:{&quot;useMobileViewer&quot;:&quot;T_FALSE&quot;},&quot;lmsSettings&quot;:{&quot;useMobileViewer&quot;:&quot;T_FALSE&quot;},&quot;cloudSettings&quot;:{&quot;useMobileViewer&quot;:&quot;T_FALSE&quot;},&quot;ispringLmsSettings&quot;:{&quot;useMobileViewer&quot;:&quot;T_FALSE&quot;},&quot;playerId&quot;:&quot;free&quot;},&quot;advancedSettings&quot;:{&quot;enableTextAllocation&quot;:&quot;T_TRUE&quot;,&quot;viewingFromLocalDrive&quot;:&quot;T_TRUE&quot;,&quot;contentScale&quot;:75,&quot;contentScaleMode&quot;:&quot;SCALE&quot;},&quot;compressionSettings&quot;:{&quot;imageSettings&quot;:{&quot;jpegQuality&quot;:70,&quot;optimizeImageForResolution&quot;:&quot;T_FALSE&quot;},&quot;audioQuality&quot;:70,&quot;videoQuality&quot;:65},&quot;protectionSettings&quot;:{&quot;watermarkEnabled&quot;:&quot;T_FALSE&quot;,&quot;watermarkPosition&quot;:&quot;MIDDLE_CENTER&quot;,&quot;openWatermarkUrl&quot;:&quot;T_FALSE&quot;,&quot;openWatermarkWebPageInNewWindow&quot;:&quot;T_FALSE&quot;,&quot;displayAfterEnabled&quot;:&quot;T_FALSE&quot;,&quot;displayUntilEnabled&quot;:&quot;T_FALSE&quot;,&quot;domainRestrictionEnabled&quot;:&quot;T_FALSE&quot;,&quot;enablePassword&quot;:&quot;T_FALSE&quot;},&quot;videoSettings&quot;:{&quot;videoCompressionSettings&quot;:{&quot;audioQuality&quot;:70,&quot;videoQuality&quot;:75},&quot;secondsOnEachSlide&quot;:5,&quot;hostingSettings&quot;:{}},&quot;ispringOnlineSettings&quot;:{&quot;onlineDestinationFolderId&quot;:&quot;1&quot;},&quot;cloudSettings&quot;:{&quot;onlineDestinationFolderId&quot;:&quot;1&quot;},&quot;wordSettings&quot;:{&quot;printCopies&quot;:1}}"/>
  <p:tag name="ISPRING_SCORM_PASSING_SCORE" val="100.000000"/>
  <p:tag name="ISPRING_ULTRA_SCORM_COURCE_TITLE" val="EFW紹介v1.6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QUIZZES" val="0"/>
  <p:tag name="ISPRING_PRESENTATION_TITLE" val="EFW紹介v1.6"/>
</p:tagLst>
</file>

<file path=ppt/theme/theme1.xml><?xml version="1.0" encoding="utf-8"?>
<a:theme xmlns:a="http://schemas.openxmlformats.org/drawingml/2006/main" name="1_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1_Office ​​テーマ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/>
      </a:spPr>
      <a:bodyPr rtlCol="0" anchor="ctr"/>
      <a:lstStyle>
        <a:defPPr algn="ctr">
          <a:defRPr kumimoji="1" sz="1400" dirty="0" smtClean="0">
            <a:solidFill>
              <a:schemeClr val="tx1"/>
            </a:solidFill>
            <a:latin typeface="Meiryo UI" panose="020B0604030504040204" pitchFamily="50" charset="-128"/>
            <a:ea typeface="Meiryo UI" panose="020B0604030504040204" pitchFamily="50" charset="-128"/>
            <a:cs typeface="Meiryo UI" panose="020B0604030504040204" pitchFamily="50" charset="-128"/>
          </a:defRPr>
        </a:defPPr>
      </a:lstStyle>
      <a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39185</TotalTime>
  <Words>516</Words>
  <Application>Microsoft Office PowerPoint</Application>
  <PresentationFormat>画面に合わせる (4:3)</PresentationFormat>
  <Paragraphs>116</Paragraphs>
  <Slides>8</Slides>
  <Notes>8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5" baseType="lpstr">
      <vt:lpstr>Meiryo UI</vt:lpstr>
      <vt:lpstr>ＭＳ Ｐゴシック</vt:lpstr>
      <vt:lpstr>MS UI Gothic</vt:lpstr>
      <vt:lpstr>Arial</vt:lpstr>
      <vt:lpstr>Calibri</vt:lpstr>
      <vt:lpstr>Wingdings</vt:lpstr>
      <vt:lpstr>1_Office ​​テーマ</vt:lpstr>
      <vt:lpstr>PowerPoint プレゼンテーション</vt:lpstr>
      <vt:lpstr>１．httpインタフェース一覧</vt:lpstr>
      <vt:lpstr>２－１．efwLambdaDrawServletの構成</vt:lpstr>
      <vt:lpstr>２－２．efwLambdaDrawServletの構成、説明</vt:lpstr>
      <vt:lpstr>２－３．efwLambdaDrawServletの処理関数のInput</vt:lpstr>
      <vt:lpstr>２－４．efwLambdaDrawServletの処理関数のOutput</vt:lpstr>
      <vt:lpstr>２－５．ソース抜粋</vt:lpstr>
      <vt:lpstr>３．システム構成図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EFW紹介v1.6</dc:title>
  <dc:creator>常 珂軍</dc:creator>
  <cp:lastModifiedBy>常 珂軍</cp:lastModifiedBy>
  <cp:revision>4971</cp:revision>
  <cp:lastPrinted>2012-10-25T09:56:50Z</cp:lastPrinted>
  <dcterms:modified xsi:type="dcterms:W3CDTF">2021-06-02T02:42:22Z</dcterms:modified>
</cp:coreProperties>
</file>