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1" r:id="rId1"/>
  </p:sldMasterIdLst>
  <p:notesMasterIdLst>
    <p:notesMasterId r:id="rId16"/>
  </p:notesMasterIdLst>
  <p:handoutMasterIdLst>
    <p:handoutMasterId r:id="rId17"/>
  </p:handoutMasterIdLst>
  <p:sldIdLst>
    <p:sldId id="392" r:id="rId2"/>
    <p:sldId id="417" r:id="rId3"/>
    <p:sldId id="406" r:id="rId4"/>
    <p:sldId id="422" r:id="rId5"/>
    <p:sldId id="425" r:id="rId6"/>
    <p:sldId id="410" r:id="rId7"/>
    <p:sldId id="415" r:id="rId8"/>
    <p:sldId id="426" r:id="rId9"/>
    <p:sldId id="428" r:id="rId10"/>
    <p:sldId id="420" r:id="rId11"/>
    <p:sldId id="427" r:id="rId12"/>
    <p:sldId id="416" r:id="rId13"/>
    <p:sldId id="430" r:id="rId14"/>
    <p:sldId id="431" r:id="rId15"/>
  </p:sldIdLst>
  <p:sldSz cx="9144000" cy="6858000" type="screen4x3"/>
  <p:notesSz cx="7099300" cy="10234613"/>
  <p:custDataLst>
    <p:tags r:id="rId18"/>
  </p:custDataLst>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FF9900"/>
    <a:srgbClr val="0000FF"/>
    <a:srgbClr val="007033"/>
    <a:srgbClr val="008A3E"/>
    <a:srgbClr val="609ED6"/>
    <a:srgbClr val="99CCFF"/>
    <a:srgbClr val="66CCFF"/>
    <a:srgbClr val="0033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53" autoAdjust="0"/>
    <p:restoredTop sz="99643" autoAdjust="0"/>
  </p:normalViewPr>
  <p:slideViewPr>
    <p:cSldViewPr snapToGrid="0">
      <p:cViewPr varScale="1">
        <p:scale>
          <a:sx n="78" d="100"/>
          <a:sy n="78" d="100"/>
        </p:scale>
        <p:origin x="1324"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21EEA4EC-110F-4EBE-8324-45D9533D5526}" type="datetimeFigureOut">
              <a:rPr lang="ja-JP" altLang="en-US"/>
              <a:pPr>
                <a:defRPr/>
              </a:pPr>
              <a:t>2021/11/9</a:t>
            </a:fld>
            <a:endParaRPr lang="en-US" altLang="ja-JP"/>
          </a:p>
        </p:txBody>
      </p:sp>
      <p:sp>
        <p:nvSpPr>
          <p:cNvPr id="4" name="フッター プレースホルダー 3"/>
          <p:cNvSpPr>
            <a:spLocks noGrp="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5" name="スライド番号プレースホルダー 4"/>
          <p:cNvSpPr>
            <a:spLocks noGrp="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C68A9FDE-10FD-45DA-A1F0-F8F5C3264679}" type="slidenum">
              <a:rPr lang="ja-JP" altLang="en-US"/>
              <a:pPr>
                <a:defRPr/>
              </a:pPr>
              <a:t>‹#›</a:t>
            </a:fld>
            <a:endParaRPr lang="en-US" altLang="ja-JP"/>
          </a:p>
        </p:txBody>
      </p:sp>
    </p:spTree>
    <p:extLst>
      <p:ext uri="{BB962C8B-B14F-4D97-AF65-F5344CB8AC3E}">
        <p14:creationId xmlns:p14="http://schemas.microsoft.com/office/powerpoint/2010/main" val="113561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905D0ECA-68A4-4E95-906C-2D1519606506}" type="datetimeFigureOut">
              <a:rPr lang="ja-JP" altLang="en-US"/>
              <a:pPr>
                <a:defRPr/>
              </a:pPr>
              <a:t>2021/11/9</a:t>
            </a:fld>
            <a:endParaRPr lang="en-US" altLang="ja-JP"/>
          </a:p>
        </p:txBody>
      </p:sp>
      <p:sp>
        <p:nvSpPr>
          <p:cNvPr id="4" name="スライド イメージ プレースホルダー 3"/>
          <p:cNvSpPr>
            <a:spLocks noGrp="1" noRot="1" noChangeAspect="1"/>
          </p:cNvSpPr>
          <p:nvPr>
            <p:ph type="sldImg" idx="2"/>
          </p:nvPr>
        </p:nvSpPr>
        <p:spPr>
          <a:xfrm>
            <a:off x="990600" y="768350"/>
            <a:ext cx="5118100" cy="3836988"/>
          </a:xfrm>
          <a:prstGeom prst="rect">
            <a:avLst/>
          </a:prstGeom>
          <a:noFill/>
          <a:ln w="12700">
            <a:solidFill>
              <a:prstClr val="black"/>
            </a:solidFill>
          </a:ln>
        </p:spPr>
        <p:txBody>
          <a:bodyPr vert="horz" lIns="91440" tIns="45720" rIns="91440" bIns="45720" rtlCol="0" anchor="ctr"/>
          <a:lstStyle/>
          <a:p>
            <a:pPr lvl="0"/>
            <a:endParaRPr lang="ja-JP" altLang="en-US" noProof="0" dirty="0"/>
          </a:p>
        </p:txBody>
      </p:sp>
      <p:sp>
        <p:nvSpPr>
          <p:cNvPr id="5" name="ノート プレースホルダー 4"/>
          <p:cNvSpPr>
            <a:spLocks noGrp="1"/>
          </p:cNvSpPr>
          <p:nvPr>
            <p:ph type="body" sz="quarter" idx="3"/>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7" name="スライド番号プレースホルダー 6"/>
          <p:cNvSpPr>
            <a:spLocks noGrp="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E411F456-129C-4679-AE79-8CAE1F5EB502}" type="slidenum">
              <a:rPr lang="ja-JP" altLang="en-US"/>
              <a:pPr>
                <a:defRPr/>
              </a:pPr>
              <a:t>‹#›</a:t>
            </a:fld>
            <a:endParaRPr lang="en-US" altLang="ja-JP"/>
          </a:p>
        </p:txBody>
      </p:sp>
    </p:spTree>
    <p:extLst>
      <p:ext uri="{BB962C8B-B14F-4D97-AF65-F5344CB8AC3E}">
        <p14:creationId xmlns:p14="http://schemas.microsoft.com/office/powerpoint/2010/main" val="3677507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91354DFD-A574-4020-9875-E8EE80E50137}" type="slidenum">
              <a:rPr lang="ja-JP" altLang="en-US"/>
              <a:pPr algn="r" eaLnBrk="1" hangingPunct="1">
                <a:spcBef>
                  <a:spcPct val="0"/>
                </a:spcBef>
              </a:pPr>
              <a:t>0</a:t>
            </a:fld>
            <a:endParaRPr lang="en-US" altLang="ja-JP"/>
          </a:p>
        </p:txBody>
      </p:sp>
    </p:spTree>
    <p:extLst>
      <p:ext uri="{BB962C8B-B14F-4D97-AF65-F5344CB8AC3E}">
        <p14:creationId xmlns:p14="http://schemas.microsoft.com/office/powerpoint/2010/main" val="2179519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9</a:t>
            </a:fld>
            <a:endParaRPr lang="en-US" altLang="ja-JP"/>
          </a:p>
        </p:txBody>
      </p:sp>
    </p:spTree>
    <p:extLst>
      <p:ext uri="{BB962C8B-B14F-4D97-AF65-F5344CB8AC3E}">
        <p14:creationId xmlns:p14="http://schemas.microsoft.com/office/powerpoint/2010/main" val="1829010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スライド番号プレースホルダー 6"/>
          <p:cNvSpPr>
            <a:spLocks noGrp="1"/>
          </p:cNvSpPr>
          <p:nvPr>
            <p:ph type="sldNum" sz="quarter" idx="5"/>
          </p:nvPr>
        </p:nvSpPr>
        <p:spPr>
          <a:noFill/>
        </p:spPr>
        <p:txBody>
          <a:bodyPr/>
          <a:lstStyle>
            <a:lvl1pPr defTabSz="944394">
              <a:spcBef>
                <a:spcPct val="30000"/>
              </a:spcBef>
              <a:defRPr kumimoji="1" sz="1200">
                <a:solidFill>
                  <a:schemeClr val="tx1"/>
                </a:solidFill>
                <a:latin typeface="Calibri" pitchFamily="34" charset="0"/>
                <a:ea typeface="ＭＳ Ｐ明朝" pitchFamily="18" charset="-128"/>
              </a:defRPr>
            </a:lvl1pPr>
            <a:lvl2pPr marL="766703" indent="-292861" defTabSz="944394">
              <a:spcBef>
                <a:spcPct val="30000"/>
              </a:spcBef>
              <a:defRPr kumimoji="1" sz="1200">
                <a:solidFill>
                  <a:schemeClr val="tx1"/>
                </a:solidFill>
                <a:latin typeface="Calibri" pitchFamily="34" charset="0"/>
                <a:ea typeface="ＭＳ Ｐ明朝" pitchFamily="18" charset="-128"/>
              </a:defRPr>
            </a:lvl2pPr>
            <a:lvl3pPr marL="1179670" indent="-233630" defTabSz="944394">
              <a:spcBef>
                <a:spcPct val="30000"/>
              </a:spcBef>
              <a:defRPr kumimoji="1" sz="1200">
                <a:solidFill>
                  <a:schemeClr val="tx1"/>
                </a:solidFill>
                <a:latin typeface="Calibri" pitchFamily="34" charset="0"/>
                <a:ea typeface="ＭＳ Ｐ明朝" pitchFamily="18" charset="-128"/>
              </a:defRPr>
            </a:lvl3pPr>
            <a:lvl4pPr marL="1653512" indent="-233630" defTabSz="944394">
              <a:spcBef>
                <a:spcPct val="30000"/>
              </a:spcBef>
              <a:defRPr kumimoji="1" sz="1200">
                <a:solidFill>
                  <a:schemeClr val="tx1"/>
                </a:solidFill>
                <a:latin typeface="Calibri" pitchFamily="34" charset="0"/>
                <a:ea typeface="ＭＳ Ｐ明朝" pitchFamily="18" charset="-128"/>
              </a:defRPr>
            </a:lvl4pPr>
            <a:lvl5pPr marL="2127354" indent="-233630" defTabSz="944394">
              <a:spcBef>
                <a:spcPct val="30000"/>
              </a:spcBef>
              <a:defRPr kumimoji="1" sz="1200">
                <a:solidFill>
                  <a:schemeClr val="tx1"/>
                </a:solidFill>
                <a:latin typeface="Calibri" pitchFamily="34" charset="0"/>
                <a:ea typeface="ＭＳ Ｐ明朝" pitchFamily="18" charset="-128"/>
              </a:defRPr>
            </a:lvl5pPr>
            <a:lvl6pPr marL="2601196"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75038"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48880"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4022722"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spcBef>
                <a:spcPct val="0"/>
              </a:spcBef>
            </a:pPr>
            <a:fld id="{3A756C7E-D3CC-4435-A871-324BE166A66C}" type="slidenum">
              <a:rPr lang="ja-JP" altLang="en-US">
                <a:ea typeface="ＭＳ Ｐゴシック" pitchFamily="50" charset="-128"/>
              </a:rPr>
              <a:pPr>
                <a:spcBef>
                  <a:spcPct val="0"/>
                </a:spcBef>
              </a:pPr>
              <a:t>10</a:t>
            </a:fld>
            <a:endParaRPr lang="en-US" altLang="ja-JP">
              <a:ea typeface="ＭＳ Ｐゴシック" pitchFamily="50" charset="-128"/>
            </a:endParaRPr>
          </a:p>
        </p:txBody>
      </p:sp>
      <p:sp>
        <p:nvSpPr>
          <p:cNvPr id="35843"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ノート プレースホルダー 2"/>
          <p:cNvSpPr>
            <a:spLocks noGrp="1"/>
          </p:cNvSpPr>
          <p:nvPr>
            <p:ph type="body" idx="1"/>
          </p:nvPr>
        </p:nvSpPr>
        <p:spPr>
          <a:noFill/>
        </p:spPr>
        <p:txBody>
          <a:bodyPr/>
          <a:lstStyle/>
          <a:p>
            <a:pPr eaLnBrk="1" hangingPunct="1"/>
            <a:endParaRPr lang="ja-JP" altLang="en-US"/>
          </a:p>
        </p:txBody>
      </p:sp>
      <p:sp>
        <p:nvSpPr>
          <p:cNvPr id="35845" name="スライド番号プレースホルダー 3"/>
          <p:cNvSpPr txBox="1">
            <a:spLocks noGrp="1"/>
          </p:cNvSpPr>
          <p:nvPr/>
        </p:nvSpPr>
        <p:spPr bwMode="auto">
          <a:xfrm>
            <a:off x="4022163" y="9720673"/>
            <a:ext cx="3075480" cy="51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27" tIns="47314" rIns="94627" bIns="47314" anchor="b"/>
          <a:lstStyle>
            <a:lvl1pPr defTabSz="946150">
              <a:spcBef>
                <a:spcPct val="30000"/>
              </a:spcBef>
              <a:defRPr kumimoji="1" sz="1200">
                <a:solidFill>
                  <a:schemeClr val="tx1"/>
                </a:solidFill>
                <a:latin typeface="Calibri" pitchFamily="34" charset="0"/>
                <a:ea typeface="ＭＳ Ｐ明朝" pitchFamily="18" charset="-128"/>
              </a:defRPr>
            </a:lvl1pPr>
            <a:lvl2pPr marL="768350" indent="-295275" defTabSz="946150">
              <a:spcBef>
                <a:spcPct val="30000"/>
              </a:spcBef>
              <a:defRPr kumimoji="1" sz="1200">
                <a:solidFill>
                  <a:schemeClr val="tx1"/>
                </a:solidFill>
                <a:latin typeface="Calibri" pitchFamily="34" charset="0"/>
                <a:ea typeface="ＭＳ Ｐ明朝" pitchFamily="18" charset="-128"/>
              </a:defRPr>
            </a:lvl2pPr>
            <a:lvl3pPr marL="1182688" indent="-236538" defTabSz="946150">
              <a:spcBef>
                <a:spcPct val="30000"/>
              </a:spcBef>
              <a:defRPr kumimoji="1" sz="1200">
                <a:solidFill>
                  <a:schemeClr val="tx1"/>
                </a:solidFill>
                <a:latin typeface="Calibri" pitchFamily="34" charset="0"/>
                <a:ea typeface="ＭＳ Ｐ明朝" pitchFamily="18" charset="-128"/>
              </a:defRPr>
            </a:lvl3pPr>
            <a:lvl4pPr marL="1655763" indent="-236538" defTabSz="946150">
              <a:spcBef>
                <a:spcPct val="30000"/>
              </a:spcBef>
              <a:defRPr kumimoji="1" sz="1200">
                <a:solidFill>
                  <a:schemeClr val="tx1"/>
                </a:solidFill>
                <a:latin typeface="Calibri" pitchFamily="34" charset="0"/>
                <a:ea typeface="ＭＳ Ｐ明朝" pitchFamily="18" charset="-128"/>
              </a:defRPr>
            </a:lvl4pPr>
            <a:lvl5pPr marL="2128838" indent="-236538" defTabSz="946150">
              <a:spcBef>
                <a:spcPct val="30000"/>
              </a:spcBef>
              <a:defRPr kumimoji="1" sz="1200">
                <a:solidFill>
                  <a:schemeClr val="tx1"/>
                </a:solidFill>
                <a:latin typeface="Calibri" pitchFamily="34" charset="0"/>
                <a:ea typeface="ＭＳ Ｐ明朝" pitchFamily="18"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lgn="r" eaLnBrk="1" hangingPunct="1">
              <a:spcBef>
                <a:spcPct val="0"/>
              </a:spcBef>
            </a:pPr>
            <a:fld id="{9E56650F-526F-4FB6-AFCE-B64A35437C69}" type="slidenum">
              <a:rPr lang="ja-JP" altLang="en-US">
                <a:ea typeface="ＭＳ Ｐゴシック" pitchFamily="50" charset="-128"/>
              </a:rPr>
              <a:pPr algn="r" eaLnBrk="1" hangingPunct="1">
                <a:spcBef>
                  <a:spcPct val="0"/>
                </a:spcBef>
              </a:pPr>
              <a:t>10</a:t>
            </a:fld>
            <a:endParaRPr lang="en-US" altLang="ja-JP">
              <a:ea typeface="ＭＳ Ｐゴシック" pitchFamily="50" charset="-128"/>
            </a:endParaRPr>
          </a:p>
        </p:txBody>
      </p:sp>
    </p:spTree>
    <p:extLst>
      <p:ext uri="{BB962C8B-B14F-4D97-AF65-F5344CB8AC3E}">
        <p14:creationId xmlns:p14="http://schemas.microsoft.com/office/powerpoint/2010/main" val="3494271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11</a:t>
            </a:fld>
            <a:endParaRPr lang="en-US" altLang="ja-JP"/>
          </a:p>
        </p:txBody>
      </p:sp>
    </p:spTree>
    <p:extLst>
      <p:ext uri="{BB962C8B-B14F-4D97-AF65-F5344CB8AC3E}">
        <p14:creationId xmlns:p14="http://schemas.microsoft.com/office/powerpoint/2010/main" val="2215432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12</a:t>
            </a:fld>
            <a:endParaRPr lang="en-US" altLang="ja-JP"/>
          </a:p>
        </p:txBody>
      </p:sp>
    </p:spTree>
    <p:extLst>
      <p:ext uri="{BB962C8B-B14F-4D97-AF65-F5344CB8AC3E}">
        <p14:creationId xmlns:p14="http://schemas.microsoft.com/office/powerpoint/2010/main" val="541953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13</a:t>
            </a:fld>
            <a:endParaRPr lang="en-US" altLang="ja-JP"/>
          </a:p>
        </p:txBody>
      </p:sp>
    </p:spTree>
    <p:extLst>
      <p:ext uri="{BB962C8B-B14F-4D97-AF65-F5344CB8AC3E}">
        <p14:creationId xmlns:p14="http://schemas.microsoft.com/office/powerpoint/2010/main" val="1645714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a:t>
            </a:fld>
            <a:endParaRPr lang="en-US" altLang="ja-JP"/>
          </a:p>
        </p:txBody>
      </p:sp>
    </p:spTree>
    <p:extLst>
      <p:ext uri="{BB962C8B-B14F-4D97-AF65-F5344CB8AC3E}">
        <p14:creationId xmlns:p14="http://schemas.microsoft.com/office/powerpoint/2010/main" val="30771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a:t>
            </a:fld>
            <a:endParaRPr lang="en-US" altLang="ja-JP"/>
          </a:p>
        </p:txBody>
      </p:sp>
    </p:spTree>
    <p:extLst>
      <p:ext uri="{BB962C8B-B14F-4D97-AF65-F5344CB8AC3E}">
        <p14:creationId xmlns:p14="http://schemas.microsoft.com/office/powerpoint/2010/main" val="188496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3</a:t>
            </a:fld>
            <a:endParaRPr lang="en-US" altLang="ja-JP"/>
          </a:p>
        </p:txBody>
      </p:sp>
    </p:spTree>
    <p:extLst>
      <p:ext uri="{BB962C8B-B14F-4D97-AF65-F5344CB8AC3E}">
        <p14:creationId xmlns:p14="http://schemas.microsoft.com/office/powerpoint/2010/main" val="1234874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4</a:t>
            </a:fld>
            <a:endParaRPr lang="en-US" altLang="ja-JP"/>
          </a:p>
        </p:txBody>
      </p:sp>
    </p:spTree>
    <p:extLst>
      <p:ext uri="{BB962C8B-B14F-4D97-AF65-F5344CB8AC3E}">
        <p14:creationId xmlns:p14="http://schemas.microsoft.com/office/powerpoint/2010/main" val="724179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5</a:t>
            </a:fld>
            <a:endParaRPr lang="en-US" altLang="ja-JP"/>
          </a:p>
        </p:txBody>
      </p:sp>
    </p:spTree>
    <p:extLst>
      <p:ext uri="{BB962C8B-B14F-4D97-AF65-F5344CB8AC3E}">
        <p14:creationId xmlns:p14="http://schemas.microsoft.com/office/powerpoint/2010/main" val="1308284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6</a:t>
            </a:fld>
            <a:endParaRPr lang="en-US" altLang="ja-JP"/>
          </a:p>
        </p:txBody>
      </p:sp>
    </p:spTree>
    <p:extLst>
      <p:ext uri="{BB962C8B-B14F-4D97-AF65-F5344CB8AC3E}">
        <p14:creationId xmlns:p14="http://schemas.microsoft.com/office/powerpoint/2010/main" val="896103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7</a:t>
            </a:fld>
            <a:endParaRPr lang="en-US" altLang="ja-JP"/>
          </a:p>
        </p:txBody>
      </p:sp>
    </p:spTree>
    <p:extLst>
      <p:ext uri="{BB962C8B-B14F-4D97-AF65-F5344CB8AC3E}">
        <p14:creationId xmlns:p14="http://schemas.microsoft.com/office/powerpoint/2010/main" val="72417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8</a:t>
            </a:fld>
            <a:endParaRPr lang="en-US" altLang="ja-JP"/>
          </a:p>
        </p:txBody>
      </p:sp>
    </p:spTree>
    <p:extLst>
      <p:ext uri="{BB962C8B-B14F-4D97-AF65-F5344CB8AC3E}">
        <p14:creationId xmlns:p14="http://schemas.microsoft.com/office/powerpoint/2010/main" val="2251619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0" y="863001"/>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ja-JP" altLang="en-US" dirty="0"/>
          </a:p>
        </p:txBody>
      </p:sp>
      <p:sp>
        <p:nvSpPr>
          <p:cNvPr id="6" name="テキスト ボックス 9"/>
          <p:cNvSpPr txBox="1">
            <a:spLocks noChangeArrowheads="1"/>
          </p:cNvSpPr>
          <p:nvPr/>
        </p:nvSpPr>
        <p:spPr bwMode="auto">
          <a:xfrm>
            <a:off x="-36000" y="-46800"/>
            <a:ext cx="3240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r>
              <a:rPr lang="en-US" altLang="ja-JP" sz="1400" b="1" dirty="0">
                <a:solidFill>
                  <a:srgbClr val="C00000"/>
                </a:solidFill>
              </a:rPr>
              <a:t>EFW MAKE IT EASY</a:t>
            </a:r>
            <a:endParaRPr lang="ja-JP" altLang="en-US" sz="1400" b="1" dirty="0">
              <a:solidFill>
                <a:srgbClr val="C00000"/>
              </a:solidFill>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89288" y="651986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800">
                <a:solidFill>
                  <a:schemeClr val="tx2"/>
                </a:solidFill>
                <a:latin typeface="MS UI Gothic" pitchFamily="50" charset="-128"/>
                <a:ea typeface="MS UI Gothic" pitchFamily="50" charset="-128"/>
              </a:defRPr>
            </a:lvl1pPr>
          </a:lstStyle>
          <a:p>
            <a:r>
              <a:rPr lang="ja-JP" altLang="en-US"/>
              <a:t>マスター タイトルの書式設定</a:t>
            </a:r>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800">
                <a:latin typeface="MS UI Gothic" pitchFamily="50" charset="-128"/>
                <a:ea typeface="MS UI Gothic" pitchFamily="50" charset="-128"/>
              </a:defRPr>
            </a:lvl1pPr>
            <a:lvl2pPr>
              <a:defRPr sz="1800">
                <a:latin typeface="MS UI Gothic" pitchFamily="50" charset="-128"/>
                <a:ea typeface="MS UI Gothic" pitchFamily="50" charset="-128"/>
              </a:defRPr>
            </a:lvl2pPr>
            <a:lvl3pPr>
              <a:defRPr sz="1800">
                <a:latin typeface="MS UI Gothic" pitchFamily="50" charset="-128"/>
                <a:ea typeface="MS UI Gothic" pitchFamily="50" charset="-128"/>
              </a:defRPr>
            </a:lvl3pPr>
            <a:lvl4pPr>
              <a:defRPr sz="1800">
                <a:latin typeface="MS UI Gothic" pitchFamily="50" charset="-128"/>
                <a:ea typeface="MS UI Gothic" pitchFamily="50" charset="-128"/>
              </a:defRPr>
            </a:lvl4pPr>
            <a:lvl5pPr>
              <a:defRPr sz="1800">
                <a:latin typeface="MS UI Gothic" pitchFamily="50" charset="-128"/>
                <a:ea typeface="MS UI Gothic"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74837584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 name="スライド番号プレースホルダー 1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defRPr>
            </a:lvl1pPr>
          </a:lstStyle>
          <a:p>
            <a:pPr>
              <a:defRPr/>
            </a:pPr>
            <a:fld id="{E5AA8DC3-14C1-4C98-A520-5519C9F789F6}"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814" r:id="rId1"/>
  </p:sldLayoutIdLst>
  <p:hf hdr="0" ftr="0" dt="0"/>
  <p:txStyles>
    <p:title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txBox="1">
            <a:spLocks/>
          </p:cNvSpPr>
          <p:nvPr/>
        </p:nvSpPr>
        <p:spPr bwMode="auto">
          <a:xfrm>
            <a:off x="698500" y="242252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r>
              <a:rPr lang="en-US" altLang="ja-JP" sz="3600" dirty="0">
                <a:latin typeface="Meiryo UI" pitchFamily="50" charset="-128"/>
                <a:ea typeface="Meiryo UI" pitchFamily="50" charset="-128"/>
                <a:cs typeface="Meiryo UI" pitchFamily="50" charset="-128"/>
              </a:rPr>
              <a:t>E-FW</a:t>
            </a:r>
            <a:r>
              <a:rPr lang="ja-JP" altLang="en-US" sz="3600" dirty="0">
                <a:latin typeface="Meiryo UI" pitchFamily="50" charset="-128"/>
                <a:ea typeface="Meiryo UI" pitchFamily="50" charset="-128"/>
                <a:cs typeface="Meiryo UI" pitchFamily="50" charset="-128"/>
              </a:rPr>
              <a:t>のご紹介</a:t>
            </a:r>
            <a:endParaRPr lang="en-US" altLang="ja-JP" sz="3600" dirty="0">
              <a:latin typeface="Meiryo UI" pitchFamily="50" charset="-128"/>
              <a:ea typeface="Meiryo UI" pitchFamily="50" charset="-128"/>
              <a:cs typeface="Meiryo UI" pitchFamily="50" charset="-128"/>
            </a:endParaRPr>
          </a:p>
          <a:p>
            <a:r>
              <a:rPr lang="en-US" altLang="ja-JP" sz="1400" dirty="0">
                <a:latin typeface="Meiryo UI" pitchFamily="50" charset="-128"/>
                <a:ea typeface="Meiryo UI" pitchFamily="50" charset="-128"/>
                <a:cs typeface="Meiryo UI" pitchFamily="50" charset="-128"/>
              </a:rPr>
              <a:t>V1.8</a:t>
            </a:r>
          </a:p>
        </p:txBody>
      </p:sp>
      <p:sp>
        <p:nvSpPr>
          <p:cNvPr id="8" name="タイトル 1"/>
          <p:cNvSpPr txBox="1">
            <a:spLocks/>
          </p:cNvSpPr>
          <p:nvPr/>
        </p:nvSpPr>
        <p:spPr bwMode="auto">
          <a:xfrm>
            <a:off x="0" y="4365625"/>
            <a:ext cx="9144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spcBef>
                <a:spcPct val="0"/>
              </a:spcBef>
              <a:buFont typeface="Arial" panose="020B0604020202020204" pitchFamily="34" charset="0"/>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2021.11.09</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9</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６．</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のメリット</a:t>
            </a:r>
          </a:p>
        </p:txBody>
      </p:sp>
      <p:sp>
        <p:nvSpPr>
          <p:cNvPr id="8" name="ホームベース 7"/>
          <p:cNvSpPr/>
          <p:nvPr/>
        </p:nvSpPr>
        <p:spPr>
          <a:xfrm>
            <a:off x="275416" y="1518031"/>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Ajax</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ホームベース 8"/>
          <p:cNvSpPr/>
          <p:nvPr/>
        </p:nvSpPr>
        <p:spPr>
          <a:xfrm>
            <a:off x="275415" y="2241474"/>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サーバサイト</a:t>
            </a:r>
            <a:r>
              <a:rPr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JavaScript</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ホームベース 9"/>
          <p:cNvSpPr/>
          <p:nvPr/>
        </p:nvSpPr>
        <p:spPr>
          <a:xfrm>
            <a:off x="2699129" y="1518031"/>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可読性向上</a:t>
            </a:r>
          </a:p>
        </p:txBody>
      </p:sp>
      <p:sp>
        <p:nvSpPr>
          <p:cNvPr id="14" name="ホームベース 13"/>
          <p:cNvSpPr/>
          <p:nvPr/>
        </p:nvSpPr>
        <p:spPr>
          <a:xfrm>
            <a:off x="5174769" y="1518031"/>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基本設計で</a:t>
            </a:r>
            <a:endParaRPr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開発可能</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ホームベース 16"/>
          <p:cNvSpPr/>
          <p:nvPr/>
        </p:nvSpPr>
        <p:spPr>
          <a:xfrm>
            <a:off x="7370283" y="2242962"/>
            <a:ext cx="1773717" cy="672030"/>
          </a:xfrm>
          <a:prstGeom prst="homePlate">
            <a:avLst/>
          </a:prstGeom>
          <a:solidFill>
            <a:schemeClr val="accent6">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プロジェクトのコスト削減に貢献する</a:t>
            </a:r>
            <a:endParaRPr kumimoji="1"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ホームベース 6"/>
          <p:cNvSpPr/>
          <p:nvPr/>
        </p:nvSpPr>
        <p:spPr>
          <a:xfrm>
            <a:off x="275414" y="2964566"/>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目的指向</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ホームベース 10"/>
          <p:cNvSpPr/>
          <p:nvPr/>
        </p:nvSpPr>
        <p:spPr>
          <a:xfrm>
            <a:off x="2699128" y="2242962"/>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ソース量削減</a:t>
            </a:r>
          </a:p>
        </p:txBody>
      </p:sp>
      <p:sp>
        <p:nvSpPr>
          <p:cNvPr id="19" name="ホームベース 18"/>
          <p:cNvSpPr/>
          <p:nvPr/>
        </p:nvSpPr>
        <p:spPr>
          <a:xfrm>
            <a:off x="2699127" y="2958706"/>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勉強しやすい</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 name="直線矢印コネクタ 2"/>
          <p:cNvCxnSpPr>
            <a:stCxn id="8" idx="3"/>
            <a:endCxn id="10" idx="1"/>
          </p:cNvCxnSpPr>
          <p:nvPr/>
        </p:nvCxnSpPr>
        <p:spPr>
          <a:xfrm>
            <a:off x="2049133" y="1854046"/>
            <a:ext cx="6499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7" idx="3"/>
            <a:endCxn id="10" idx="1"/>
          </p:cNvCxnSpPr>
          <p:nvPr/>
        </p:nvCxnSpPr>
        <p:spPr>
          <a:xfrm flipV="1">
            <a:off x="2049131" y="1854046"/>
            <a:ext cx="649998" cy="1446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9" idx="3"/>
            <a:endCxn id="11" idx="1"/>
          </p:cNvCxnSpPr>
          <p:nvPr/>
        </p:nvCxnSpPr>
        <p:spPr>
          <a:xfrm>
            <a:off x="2049132" y="2577489"/>
            <a:ext cx="649996"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9" idx="3"/>
            <a:endCxn id="19" idx="1"/>
          </p:cNvCxnSpPr>
          <p:nvPr/>
        </p:nvCxnSpPr>
        <p:spPr>
          <a:xfrm>
            <a:off x="2049132" y="2577489"/>
            <a:ext cx="649995" cy="717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7" idx="3"/>
            <a:endCxn id="19" idx="1"/>
          </p:cNvCxnSpPr>
          <p:nvPr/>
        </p:nvCxnSpPr>
        <p:spPr>
          <a:xfrm flipV="1">
            <a:off x="2049131" y="3294721"/>
            <a:ext cx="649996" cy="5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7" idx="3"/>
            <a:endCxn id="11" idx="1"/>
          </p:cNvCxnSpPr>
          <p:nvPr/>
        </p:nvCxnSpPr>
        <p:spPr>
          <a:xfrm flipV="1">
            <a:off x="2049131" y="2578977"/>
            <a:ext cx="649997" cy="721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ホームベース 11"/>
          <p:cNvSpPr/>
          <p:nvPr/>
        </p:nvSpPr>
        <p:spPr>
          <a:xfrm>
            <a:off x="5174771" y="2241298"/>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開発工数削減</a:t>
            </a:r>
          </a:p>
        </p:txBody>
      </p:sp>
      <p:cxnSp>
        <p:nvCxnSpPr>
          <p:cNvPr id="35" name="直線矢印コネクタ 34"/>
          <p:cNvCxnSpPr>
            <a:stCxn id="10" idx="3"/>
            <a:endCxn id="14" idx="1"/>
          </p:cNvCxnSpPr>
          <p:nvPr/>
        </p:nvCxnSpPr>
        <p:spPr>
          <a:xfrm>
            <a:off x="4472846" y="1854046"/>
            <a:ext cx="7019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1" idx="3"/>
            <a:endCxn id="12" idx="1"/>
          </p:cNvCxnSpPr>
          <p:nvPr/>
        </p:nvCxnSpPr>
        <p:spPr>
          <a:xfrm flipV="1">
            <a:off x="4472845" y="2577313"/>
            <a:ext cx="701926" cy="1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19" idx="3"/>
            <a:endCxn id="12" idx="1"/>
          </p:cNvCxnSpPr>
          <p:nvPr/>
        </p:nvCxnSpPr>
        <p:spPr>
          <a:xfrm flipV="1">
            <a:off x="4472844" y="2577313"/>
            <a:ext cx="701927" cy="7174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ホームベース 15"/>
          <p:cNvSpPr/>
          <p:nvPr/>
        </p:nvSpPr>
        <p:spPr>
          <a:xfrm>
            <a:off x="5174768" y="2958706"/>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保守しやすい</a:t>
            </a:r>
          </a:p>
        </p:txBody>
      </p:sp>
      <p:cxnSp>
        <p:nvCxnSpPr>
          <p:cNvPr id="47" name="直線矢印コネクタ 46"/>
          <p:cNvCxnSpPr>
            <a:stCxn id="19" idx="3"/>
            <a:endCxn id="16" idx="1"/>
          </p:cNvCxnSpPr>
          <p:nvPr/>
        </p:nvCxnSpPr>
        <p:spPr>
          <a:xfrm>
            <a:off x="4472844" y="3294721"/>
            <a:ext cx="7019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10" idx="3"/>
            <a:endCxn id="16" idx="1"/>
          </p:cNvCxnSpPr>
          <p:nvPr/>
        </p:nvCxnSpPr>
        <p:spPr>
          <a:xfrm>
            <a:off x="4472846" y="1854046"/>
            <a:ext cx="701922" cy="1440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stCxn id="11" idx="3"/>
            <a:endCxn id="16" idx="1"/>
          </p:cNvCxnSpPr>
          <p:nvPr/>
        </p:nvCxnSpPr>
        <p:spPr>
          <a:xfrm>
            <a:off x="4472845" y="2578977"/>
            <a:ext cx="701923" cy="71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14" idx="3"/>
            <a:endCxn id="17" idx="1"/>
          </p:cNvCxnSpPr>
          <p:nvPr/>
        </p:nvCxnSpPr>
        <p:spPr>
          <a:xfrm>
            <a:off x="6948486" y="1854046"/>
            <a:ext cx="421797" cy="7249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2" idx="3"/>
            <a:endCxn id="17" idx="1"/>
          </p:cNvCxnSpPr>
          <p:nvPr/>
        </p:nvCxnSpPr>
        <p:spPr>
          <a:xfrm>
            <a:off x="6948488" y="2577313"/>
            <a:ext cx="421795" cy="1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16" idx="3"/>
            <a:endCxn id="17" idx="1"/>
          </p:cNvCxnSpPr>
          <p:nvPr/>
        </p:nvCxnSpPr>
        <p:spPr>
          <a:xfrm flipV="1">
            <a:off x="6948485" y="2578977"/>
            <a:ext cx="421798" cy="71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95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ntr" presetSubtype="0"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10"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500"/>
                                        <p:tgtEl>
                                          <p:spTgt spid="54"/>
                                        </p:tgtEl>
                                      </p:cBhvr>
                                    </p:animEffect>
                                  </p:childTnLst>
                                </p:cTn>
                              </p:par>
                              <p:par>
                                <p:cTn id="46" presetID="10" presetClass="entr" presetSubtype="0" fill="hold"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par>
                                <p:cTn id="49" presetID="10" presetClass="entr" presetSubtype="0" fill="hold"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500"/>
                                        <p:tgtEl>
                                          <p:spTgt spid="58"/>
                                        </p:tgtEl>
                                      </p:cBhvr>
                                    </p:animEffect>
                                  </p:childTnLst>
                                </p:cTn>
                              </p:par>
                              <p:par>
                                <p:cTn id="66" presetID="10" presetClass="entr" presetSubtype="0" fill="hold" nodeType="withEffect">
                                  <p:stCondLst>
                                    <p:cond delay="0"/>
                                  </p:stCondLst>
                                  <p:childTnLst>
                                    <p:set>
                                      <p:cBhvr>
                                        <p:cTn id="67" dur="1" fill="hold">
                                          <p:stCondLst>
                                            <p:cond delay="0"/>
                                          </p:stCondLst>
                                        </p:cTn>
                                        <p:tgtEl>
                                          <p:spTgt spid="61"/>
                                        </p:tgtEl>
                                        <p:attrNameLst>
                                          <p:attrName>style.visibility</p:attrName>
                                        </p:attrNameLst>
                                      </p:cBhvr>
                                      <p:to>
                                        <p:strVal val="visible"/>
                                      </p:to>
                                    </p:set>
                                    <p:animEffect transition="in" filter="fade">
                                      <p:cBhvr>
                                        <p:cTn id="68" dur="500"/>
                                        <p:tgtEl>
                                          <p:spTgt spid="61"/>
                                        </p:tgtEl>
                                      </p:cBhvr>
                                    </p:animEffect>
                                  </p:childTnLst>
                                </p:cTn>
                              </p:par>
                              <p:par>
                                <p:cTn id="69" presetID="10" presetClass="entr" presetSubtype="0" fill="hold" nodeType="with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fade">
                                      <p:cBhvr>
                                        <p:cTn id="71" dur="500"/>
                                        <p:tgtEl>
                                          <p:spTgt spid="6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7" grpId="0" animBg="1"/>
      <p:bldP spid="11" grpId="0" animBg="1"/>
      <p:bldP spid="19" grpId="0" animBg="1"/>
      <p:bldP spid="12"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776031718"/>
              </p:ext>
            </p:extLst>
          </p:nvPr>
        </p:nvGraphicFramePr>
        <p:xfrm>
          <a:off x="323850" y="1076866"/>
          <a:ext cx="8583386" cy="5394048"/>
        </p:xfrm>
        <a:graphic>
          <a:graphicData uri="http://schemas.openxmlformats.org/drawingml/2006/table">
            <a:tbl>
              <a:tblPr firstRow="1" bandRow="1">
                <a:tableStyleId>{5C22544A-7EE6-4342-B048-85BDC9FD1C3A}</a:tableStyleId>
              </a:tblPr>
              <a:tblGrid>
                <a:gridCol w="711736">
                  <a:extLst>
                    <a:ext uri="{9D8B030D-6E8A-4147-A177-3AD203B41FA5}">
                      <a16:colId xmlns:a16="http://schemas.microsoft.com/office/drawing/2014/main" val="20000"/>
                    </a:ext>
                  </a:extLst>
                </a:gridCol>
                <a:gridCol w="5601697">
                  <a:extLst>
                    <a:ext uri="{9D8B030D-6E8A-4147-A177-3AD203B41FA5}">
                      <a16:colId xmlns:a16="http://schemas.microsoft.com/office/drawing/2014/main" val="20001"/>
                    </a:ext>
                  </a:extLst>
                </a:gridCol>
                <a:gridCol w="2269953">
                  <a:extLst>
                    <a:ext uri="{9D8B030D-6E8A-4147-A177-3AD203B41FA5}">
                      <a16:colId xmlns:a16="http://schemas.microsoft.com/office/drawing/2014/main" val="20002"/>
                    </a:ext>
                  </a:extLst>
                </a:gridCol>
              </a:tblGrid>
              <a:tr h="312377">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番号</a:t>
                      </a:r>
                    </a:p>
                  </a:txBody>
                  <a:tcPr marL="91452" marR="91452" marT="45663" marB="45663"/>
                </a:tc>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実績案件</a:t>
                      </a:r>
                    </a:p>
                  </a:txBody>
                  <a:tcPr marL="91452" marR="91452" marT="45663" marB="45663"/>
                </a:tc>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規模</a:t>
                      </a:r>
                    </a:p>
                  </a:txBody>
                  <a:tcPr marL="91452" marR="91452" marT="45663" marB="45663"/>
                </a:tc>
                <a:extLst>
                  <a:ext uri="{0D108BD9-81ED-4DB2-BD59-A6C34878D82A}">
                    <a16:rowId xmlns:a16="http://schemas.microsoft.com/office/drawing/2014/main" val="10000"/>
                  </a:ext>
                </a:extLst>
              </a:tr>
              <a:tr h="546732">
                <a:tc>
                  <a:txBody>
                    <a:bodyPr/>
                    <a:lstStyle/>
                    <a:p>
                      <a:pPr algn="ct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大手製造メーカ、社内稟議ワークフロー、</a:t>
                      </a:r>
                      <a:endParaRPr kumimoji="1"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Intra-mart</a:t>
                      </a:r>
                      <a:r>
                        <a:rPr kumimoji="1" lang="ja-JP" altLang="en-US" sz="1800" baseline="0" dirty="0">
                          <a:latin typeface="Meiryo UI" panose="020B0604030504040204" pitchFamily="50" charset="-128"/>
                          <a:ea typeface="Meiryo UI" panose="020B0604030504040204" pitchFamily="50" charset="-128"/>
                          <a:cs typeface="Meiryo UI" panose="020B0604030504040204" pitchFamily="50" charset="-128"/>
                        </a:rPr>
                        <a:t>連携、</a:t>
                      </a:r>
                      <a:r>
                        <a:rPr kumimoji="1" lang="en-US" altLang="ja-JP" sz="1800" baseline="0" dirty="0">
                          <a:latin typeface="Meiryo UI" panose="020B0604030504040204" pitchFamily="50" charset="-128"/>
                          <a:ea typeface="Meiryo UI" panose="020B0604030504040204" pitchFamily="50" charset="-128"/>
                          <a:cs typeface="Meiryo UI" panose="020B0604030504040204" pitchFamily="50" charset="-128"/>
                        </a:rPr>
                        <a:t>SQLServer</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1"/>
                  </a:ext>
                </a:extLst>
              </a:tr>
              <a:tr h="546732">
                <a:tc>
                  <a:txBody>
                    <a:bodyPr/>
                    <a:lstStyle/>
                    <a:p>
                      <a:pPr algn="ct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2</a:t>
                      </a:r>
                    </a:p>
                  </a:txBody>
                  <a:tcPr marL="91452" marR="91452" marT="45663" marB="45663"/>
                </a:tc>
                <a:tc>
                  <a:txBody>
                    <a:bodyPr/>
                    <a:lstStyle/>
                    <a:p>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中国地方生命保険会社、営業マン教育システム</a:t>
                      </a:r>
                      <a:endParaRPr kumimoji="1"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Websphere</a:t>
                      </a: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Oracle</a:t>
                      </a:r>
                    </a:p>
                  </a:txBody>
                  <a:tcPr marL="91452" marR="91452" marT="45663" marB="45663"/>
                </a:tc>
                <a:tc>
                  <a:txBody>
                    <a:bodyPr/>
                    <a:lstStyle/>
                    <a:p>
                      <a:pPr algn="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2"/>
                  </a:ext>
                </a:extLst>
              </a:tr>
              <a:tr h="781087">
                <a:tc>
                  <a:txBody>
                    <a:bodyPr/>
                    <a:lstStyle/>
                    <a:p>
                      <a:pPr algn="ct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大手損害保険会社</a:t>
                      </a:r>
                      <a:endParaRPr kumimoji="1"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要件定義システム（</a:t>
                      </a: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Chrome</a:t>
                      </a: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対応</a:t>
                      </a: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2020</a:t>
                      </a: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年末完成</a:t>
                      </a: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a:t>
                      </a:r>
                    </a:p>
                    <a:p>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POI</a:t>
                      </a: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帳票</a:t>
                      </a: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種類</a:t>
                      </a:r>
                    </a:p>
                  </a:txBody>
                  <a:tcPr marL="91452" marR="91452" marT="45663" marB="45663"/>
                </a:tc>
                <a:tc>
                  <a:txBody>
                    <a:bodyPr/>
                    <a:lstStyle/>
                    <a:p>
                      <a:pPr algn="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帳票機能：</a:t>
                      </a: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5</a:t>
                      </a: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algn="l"/>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Chrome</a:t>
                      </a: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対応：</a:t>
                      </a:r>
                      <a:endParaRPr kumimoji="1"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１２人月</a:t>
                      </a:r>
                    </a:p>
                  </a:txBody>
                  <a:tcPr marL="91452" marR="91452" marT="45663" marB="45663"/>
                </a:tc>
                <a:extLst>
                  <a:ext uri="{0D108BD9-81ED-4DB2-BD59-A6C34878D82A}">
                    <a16:rowId xmlns:a16="http://schemas.microsoft.com/office/drawing/2014/main" val="10003"/>
                  </a:ext>
                </a:extLst>
              </a:tr>
              <a:tr h="546732">
                <a:tc>
                  <a:txBody>
                    <a:bodyPr/>
                    <a:lstStyle/>
                    <a:p>
                      <a:pPr algn="ct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大手損害保険会社、代理店診断システム</a:t>
                      </a:r>
                      <a:endParaRPr kumimoji="1"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POI</a:t>
                      </a: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帳票</a:t>
                      </a: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27</a:t>
                      </a: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種類</a:t>
                      </a:r>
                    </a:p>
                  </a:txBody>
                  <a:tcPr marL="91452" marR="91452" marT="45663" marB="45663"/>
                </a:tc>
                <a:tc>
                  <a:txBody>
                    <a:bodyPr/>
                    <a:lstStyle/>
                    <a:p>
                      <a:pPr algn="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4"/>
                  </a:ext>
                </a:extLst>
              </a:tr>
              <a:tr h="593114">
                <a:tc>
                  <a:txBody>
                    <a:bodyPr/>
                    <a:lstStyle/>
                    <a:p>
                      <a:pPr algn="ct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大手損害保険会社、代理店支援ボットシステム</a:t>
                      </a:r>
                      <a:endParaRPr kumimoji="1"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err="1">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err="1">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音声エンジン、</a:t>
                      </a:r>
                      <a:r>
                        <a:rPr kumimoji="1" lang="en-US" altLang="ja-JP" sz="1800" dirty="0" err="1">
                          <a:latin typeface="Meiryo UI" panose="020B0604030504040204" pitchFamily="50" charset="-128"/>
                          <a:ea typeface="Meiryo UI" panose="020B0604030504040204" pitchFamily="50" charset="-128"/>
                          <a:cs typeface="Meiryo UI" panose="020B0604030504040204" pitchFamily="50" charset="-128"/>
                        </a:rPr>
                        <a:t>JQuery</a:t>
                      </a: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アニメ</a:t>
                      </a:r>
                      <a:endParaRPr kumimoji="1"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月</a:t>
                      </a: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40G</a:t>
                      </a: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のテキストデータを取込、</a:t>
                      </a:r>
                    </a:p>
                  </a:txBody>
                  <a:tcPr marL="91452" marR="91452" marT="45663" marB="45663"/>
                </a:tc>
                <a:tc>
                  <a:txBody>
                    <a:bodyPr/>
                    <a:lstStyle/>
                    <a:p>
                      <a:pPr algn="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本番：</a:t>
                      </a: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28</a:t>
                      </a: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種目拡大：</a:t>
                      </a: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5"/>
                  </a:ext>
                </a:extLst>
              </a:tr>
              <a:tr h="546732">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６</a:t>
                      </a:r>
                    </a:p>
                  </a:txBody>
                  <a:tcPr marL="91452" marR="91452" marT="45663" marB="45663"/>
                </a:tc>
                <a:tc>
                  <a:txBody>
                    <a:bodyPr/>
                    <a:lstStyle/>
                    <a:p>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大手</a:t>
                      </a: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SI</a:t>
                      </a: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会社、保険パッケージ</a:t>
                      </a:r>
                      <a:endParaRPr kumimoji="1"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err="1">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PF/BRMS</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6"/>
                  </a:ext>
                </a:extLst>
              </a:tr>
              <a:tr h="546732">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７</a:t>
                      </a:r>
                    </a:p>
                  </a:txBody>
                  <a:tcPr marL="91452" marR="91452" marT="45663" marB="45663"/>
                </a:tc>
                <a:tc>
                  <a:txBody>
                    <a:bodyPr/>
                    <a:lstStyle/>
                    <a:p>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受託非製造業向け収支管理サービス</a:t>
                      </a:r>
                      <a:endParaRPr kumimoji="1"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err="1">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AWS</a:t>
                      </a:r>
                      <a:r>
                        <a:rPr kumimoji="1" lang="ja-JP" altLang="en-US" sz="1800">
                          <a:latin typeface="Meiryo UI" panose="020B0604030504040204" pitchFamily="50" charset="-128"/>
                          <a:ea typeface="Meiryo UI" panose="020B0604030504040204" pitchFamily="50" charset="-128"/>
                          <a:cs typeface="Meiryo UI" panose="020B0604030504040204" pitchFamily="50" charset="-128"/>
                        </a:rPr>
                        <a:t>上で実装</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60</a:t>
                      </a: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7"/>
                  </a:ext>
                </a:extLst>
              </a:tr>
            </a:tbl>
          </a:graphicData>
        </a:graphic>
      </p:graphicFrame>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７．実績一覧</a:t>
            </a:r>
          </a:p>
        </p:txBody>
      </p:sp>
    </p:spTree>
    <p:extLst>
      <p:ext uri="{BB962C8B-B14F-4D97-AF65-F5344CB8AC3E}">
        <p14:creationId xmlns:p14="http://schemas.microsoft.com/office/powerpoint/2010/main" val="1927444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Group 654"/>
          <p:cNvGraphicFramePr>
            <a:graphicFrameLocks noGrp="1"/>
          </p:cNvGraphicFramePr>
          <p:nvPr>
            <p:extLst>
              <p:ext uri="{D42A27DB-BD31-4B8C-83A1-F6EECF244321}">
                <p14:modId xmlns:p14="http://schemas.microsoft.com/office/powerpoint/2010/main" val="328988717"/>
              </p:ext>
            </p:extLst>
          </p:nvPr>
        </p:nvGraphicFramePr>
        <p:xfrm>
          <a:off x="285476" y="1513233"/>
          <a:ext cx="8223524" cy="3733825"/>
        </p:xfrm>
        <a:graphic>
          <a:graphicData uri="http://schemas.openxmlformats.org/drawingml/2006/table">
            <a:tbl>
              <a:tblPr>
                <a:effectLst>
                  <a:outerShdw blurRad="50800" dist="38100" dir="13500000" algn="br" rotWithShape="0">
                    <a:prstClr val="black">
                      <a:alpha val="40000"/>
                    </a:prstClr>
                  </a:outerShdw>
                </a:effectLst>
              </a:tblPr>
              <a:tblGrid>
                <a:gridCol w="2592057">
                  <a:extLst>
                    <a:ext uri="{9D8B030D-6E8A-4147-A177-3AD203B41FA5}">
                      <a16:colId xmlns:a16="http://schemas.microsoft.com/office/drawing/2014/main" val="20000"/>
                    </a:ext>
                  </a:extLst>
                </a:gridCol>
                <a:gridCol w="2382173">
                  <a:extLst>
                    <a:ext uri="{9D8B030D-6E8A-4147-A177-3AD203B41FA5}">
                      <a16:colId xmlns:a16="http://schemas.microsoft.com/office/drawing/2014/main" val="20001"/>
                    </a:ext>
                  </a:extLst>
                </a:gridCol>
                <a:gridCol w="3249294">
                  <a:extLst>
                    <a:ext uri="{9D8B030D-6E8A-4147-A177-3AD203B41FA5}">
                      <a16:colId xmlns:a16="http://schemas.microsoft.com/office/drawing/2014/main" val="20002"/>
                    </a:ext>
                  </a:extLst>
                </a:gridCol>
              </a:tblGrid>
              <a:tr h="433255">
                <a:tc gridSpan="3">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比較案件の特徴</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470629">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フレームワーク特徴　</a:t>
                      </a: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使い方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extLst>
                  <a:ext uri="{0D108BD9-81ED-4DB2-BD59-A6C34878D82A}">
                    <a16:rowId xmlns:a16="http://schemas.microsoft.com/office/drawing/2014/main" val="10001"/>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e</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プロセス</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jsp</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Bean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インライン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郵政</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jsp</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Bean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インライン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Hifw</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ﾄﾗｲｱﾙ</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Ajax 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Hifw</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ﾄﾗｲｱﾙ２</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Ajax 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物流ﾊﾟｯｹｰｼﾞ</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プロシージャ</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コマツﾜｰｸﾌﾛｰ</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Efw</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graphicFrame>
        <p:nvGraphicFramePr>
          <p:cNvPr id="11" name="Group 652"/>
          <p:cNvGraphicFramePr>
            <a:graphicFrameLocks noGrp="1"/>
          </p:cNvGraphicFramePr>
          <p:nvPr>
            <p:extLst>
              <p:ext uri="{D42A27DB-BD31-4B8C-83A1-F6EECF244321}">
                <p14:modId xmlns:p14="http://schemas.microsoft.com/office/powerpoint/2010/main" val="3639684057"/>
              </p:ext>
            </p:extLst>
          </p:nvPr>
        </p:nvGraphicFramePr>
        <p:xfrm>
          <a:off x="502169" y="1804707"/>
          <a:ext cx="8176943" cy="3983992"/>
        </p:xfrm>
        <a:graphic>
          <a:graphicData uri="http://schemas.openxmlformats.org/drawingml/2006/table">
            <a:tbl>
              <a:tblPr>
                <a:effectLst>
                  <a:outerShdw blurRad="50800" dist="38100" dir="13500000" algn="br" rotWithShape="0">
                    <a:prstClr val="black">
                      <a:alpha val="40000"/>
                    </a:prstClr>
                  </a:outerShdw>
                </a:effectLst>
              </a:tblPr>
              <a:tblGrid>
                <a:gridCol w="1966763">
                  <a:extLst>
                    <a:ext uri="{9D8B030D-6E8A-4147-A177-3AD203B41FA5}">
                      <a16:colId xmlns:a16="http://schemas.microsoft.com/office/drawing/2014/main" val="20000"/>
                    </a:ext>
                  </a:extLst>
                </a:gridCol>
                <a:gridCol w="1439018">
                  <a:extLst>
                    <a:ext uri="{9D8B030D-6E8A-4147-A177-3AD203B41FA5}">
                      <a16:colId xmlns:a16="http://schemas.microsoft.com/office/drawing/2014/main" val="20001"/>
                    </a:ext>
                  </a:extLst>
                </a:gridCol>
                <a:gridCol w="1435951">
                  <a:extLst>
                    <a:ext uri="{9D8B030D-6E8A-4147-A177-3AD203B41FA5}">
                      <a16:colId xmlns:a16="http://schemas.microsoft.com/office/drawing/2014/main" val="20002"/>
                    </a:ext>
                  </a:extLst>
                </a:gridCol>
                <a:gridCol w="1644593">
                  <a:extLst>
                    <a:ext uri="{9D8B030D-6E8A-4147-A177-3AD203B41FA5}">
                      <a16:colId xmlns:a16="http://schemas.microsoft.com/office/drawing/2014/main" val="20003"/>
                    </a:ext>
                  </a:extLst>
                </a:gridCol>
                <a:gridCol w="1690618">
                  <a:extLst>
                    <a:ext uri="{9D8B030D-6E8A-4147-A177-3AD203B41FA5}">
                      <a16:colId xmlns:a16="http://schemas.microsoft.com/office/drawing/2014/main" val="20004"/>
                    </a:ext>
                  </a:extLst>
                </a:gridCol>
              </a:tblGrid>
              <a:tr h="463350">
                <a:tc gridSpan="5">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比較案件のボリューム情報</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72812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ﾌｧｲﾙ</a:t>
                      </a:r>
                      <a:r>
                        <a:rPr kumimoji="1" lang="zh-CN"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endParaRPr kumimoji="1" lang="zh-CN"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ﾌﾟﾛｸﾞﾗﾑ行数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IF FOR</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extLst>
                  <a:ext uri="{0D108BD9-81ED-4DB2-BD59-A6C34878D82A}">
                    <a16:rowId xmlns:a16="http://schemas.microsoft.com/office/drawing/2014/main" val="10001"/>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27012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2292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33615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2018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18952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1179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481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79038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5573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209680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1711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15188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198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15020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671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graphicFrame>
        <p:nvGraphicFramePr>
          <p:cNvPr id="15" name="Group 647"/>
          <p:cNvGraphicFramePr>
            <a:graphicFrameLocks noGrp="1"/>
          </p:cNvGraphicFramePr>
          <p:nvPr>
            <p:extLst>
              <p:ext uri="{D42A27DB-BD31-4B8C-83A1-F6EECF244321}">
                <p14:modId xmlns:p14="http://schemas.microsoft.com/office/powerpoint/2010/main" val="388206921"/>
              </p:ext>
            </p:extLst>
          </p:nvPr>
        </p:nvGraphicFramePr>
        <p:xfrm>
          <a:off x="755376" y="2141534"/>
          <a:ext cx="8089629" cy="3954469"/>
        </p:xfrm>
        <a:graphic>
          <a:graphicData uri="http://schemas.openxmlformats.org/drawingml/2006/table">
            <a:tbl>
              <a:tblPr>
                <a:effectLst>
                  <a:outerShdw blurRad="50800" dist="38100" dir="13500000" algn="br" rotWithShape="0">
                    <a:prstClr val="black">
                      <a:alpha val="40000"/>
                    </a:prstClr>
                  </a:outerShdw>
                </a:effectLst>
              </a:tblPr>
              <a:tblGrid>
                <a:gridCol w="1320445">
                  <a:extLst>
                    <a:ext uri="{9D8B030D-6E8A-4147-A177-3AD203B41FA5}">
                      <a16:colId xmlns:a16="http://schemas.microsoft.com/office/drawing/2014/main" val="20000"/>
                    </a:ext>
                  </a:extLst>
                </a:gridCol>
                <a:gridCol w="1162679">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2126705">
                  <a:extLst>
                    <a:ext uri="{9D8B030D-6E8A-4147-A177-3AD203B41FA5}">
                      <a16:colId xmlns:a16="http://schemas.microsoft.com/office/drawing/2014/main" val="20004"/>
                    </a:ext>
                  </a:extLst>
                </a:gridCol>
              </a:tblGrid>
              <a:tr h="461412">
                <a:tc gridSpan="5">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比較案件のプログラム複雑さ情報</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72458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平均</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複雑度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zh-CN"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ﾌｧｲﾙ</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zh-CN"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IF FOR</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のﾊﾟｰｾﾝﾄ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extLst>
                  <a:ext uri="{0D108BD9-81ED-4DB2-BD59-A6C34878D82A}">
                    <a16:rowId xmlns:a16="http://schemas.microsoft.com/office/drawing/2014/main" val="10001"/>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186.29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115.44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8.49%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221.15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294.87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133.46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145.78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2.76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164.32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251.71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3.26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268.82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122.55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1.94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75.86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62.58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4.47%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11</a:t>
            </a:fld>
            <a:endParaRPr lang="en-US" altLang="ja-JP" sz="1200">
              <a:solidFill>
                <a:srgbClr val="898989"/>
              </a:solidFill>
              <a:latin typeface="Meiryo UI" pitchFamily="50" charset="-128"/>
              <a:ea typeface="Meiryo UI" pitchFamily="50" charset="-128"/>
              <a:cs typeface="Meiryo UI" pitchFamily="50" charset="-128"/>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781" y="2433637"/>
            <a:ext cx="7934325" cy="3962400"/>
          </a:xfrm>
          <a:prstGeom prst="rect">
            <a:avLst/>
          </a:prstGeom>
          <a:noFill/>
          <a:ln w="12700" cmpd="sng">
            <a:solidFill>
              <a:schemeClr val="tx1"/>
            </a:solidFill>
            <a:miter lim="800000"/>
            <a:headEnd/>
            <a:tailEnd/>
          </a:ln>
          <a:effectLst>
            <a:outerShdw blurRad="50800" dist="38100" dir="13500000" algn="b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８．</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導入の効果</a:t>
            </a:r>
          </a:p>
        </p:txBody>
      </p:sp>
      <p:sp>
        <p:nvSpPr>
          <p:cNvPr id="8" name="テキスト ボックス 7"/>
          <p:cNvSpPr txBox="1"/>
          <p:nvPr/>
        </p:nvSpPr>
        <p:spPr>
          <a:xfrm>
            <a:off x="307973" y="1040827"/>
            <a:ext cx="4054707" cy="338554"/>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実績一覧の案件１の効果分析です。</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64745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ChangeArrowheads="1"/>
          </p:cNvSpPr>
          <p:nvPr/>
        </p:nvSpPr>
        <p:spPr bwMode="auto">
          <a:xfrm>
            <a:off x="212970" y="968148"/>
            <a:ext cx="8723313"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ja-JP"/>
            </a:defPPr>
            <a:lvl1pPr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marL="342900" indent="-342900" eaLnBrk="1" latinLnBrk="1" hangingPunct="1">
              <a:lnSpc>
                <a:spcPct val="150000"/>
              </a:lnSpc>
              <a:spcBef>
                <a:spcPct val="25000"/>
              </a:spcBef>
              <a:buFont typeface="Arial" panose="020B0604020202020204" pitchFamily="34" charset="0"/>
              <a:buChar char="•"/>
            </a:pPr>
            <a:r>
              <a:rPr lang="ja-JP" altLang="en-US" sz="2000" dirty="0">
                <a:latin typeface="Meiryo UI" pitchFamily="50" charset="-128"/>
                <a:ea typeface="Meiryo UI" pitchFamily="50" charset="-128"/>
                <a:cs typeface="Meiryo UI" pitchFamily="50" charset="-128"/>
              </a:rPr>
              <a:t>コンサル業務で要件確認するために</a:t>
            </a:r>
            <a:r>
              <a:rPr lang="en-US" altLang="ja-JP" sz="2000" dirty="0">
                <a:latin typeface="Meiryo UI" pitchFamily="50" charset="-128"/>
                <a:ea typeface="Meiryo UI" pitchFamily="50" charset="-128"/>
                <a:cs typeface="Meiryo UI" pitchFamily="50" charset="-128"/>
              </a:rPr>
              <a:t>EFW</a:t>
            </a:r>
            <a:r>
              <a:rPr lang="ja-JP" altLang="en-US" sz="2000" dirty="0">
                <a:latin typeface="Meiryo UI" pitchFamily="50" charset="-128"/>
                <a:ea typeface="Meiryo UI" pitchFamily="50" charset="-128"/>
                <a:cs typeface="Meiryo UI" pitchFamily="50" charset="-128"/>
              </a:rPr>
              <a:t>でプロトタイプを作っている。とても重宝。急に思いついた構想を具体化するのにも役立つね！</a:t>
            </a:r>
            <a:endParaRPr lang="en-US" altLang="ja-JP" sz="2000" dirty="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en-US" altLang="ja-JP" sz="2000" dirty="0">
                <a:latin typeface="Meiryo UI" pitchFamily="50" charset="-128"/>
                <a:ea typeface="Meiryo UI" pitchFamily="50" charset="-128"/>
                <a:cs typeface="Meiryo UI" pitchFamily="50" charset="-128"/>
              </a:rPr>
              <a:t>Skeleton</a:t>
            </a:r>
            <a:r>
              <a:rPr lang="ja-JP" altLang="en-US" sz="2000" dirty="0">
                <a:latin typeface="Meiryo UI" pitchFamily="50" charset="-128"/>
                <a:ea typeface="Meiryo UI" pitchFamily="50" charset="-128"/>
                <a:cs typeface="Meiryo UI" pitchFamily="50" charset="-128"/>
              </a:rPr>
              <a:t>サンプルのデザインはいいね！ぷりぷりの操作感はいいね！</a:t>
            </a:r>
            <a:endParaRPr lang="en-US" altLang="ja-JP" sz="2000" dirty="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ja-JP" altLang="en-US" sz="2000" dirty="0">
                <a:latin typeface="Meiryo UI" pitchFamily="50" charset="-128"/>
                <a:ea typeface="Meiryo UI" pitchFamily="50" charset="-128"/>
                <a:cs typeface="Meiryo UI" pitchFamily="50" charset="-128"/>
              </a:rPr>
              <a:t>ソース修正後、再起動ではなく、</a:t>
            </a:r>
            <a:r>
              <a:rPr lang="en-US" altLang="ja-JP" sz="2000" dirty="0">
                <a:latin typeface="Meiryo UI" pitchFamily="50" charset="-128"/>
                <a:ea typeface="Meiryo UI" pitchFamily="50" charset="-128"/>
                <a:cs typeface="Meiryo UI" pitchFamily="50" charset="-128"/>
              </a:rPr>
              <a:t>F5</a:t>
            </a:r>
            <a:r>
              <a:rPr lang="ja-JP" altLang="en-US" sz="2000" dirty="0">
                <a:latin typeface="Meiryo UI" pitchFamily="50" charset="-128"/>
                <a:ea typeface="Meiryo UI" pitchFamily="50" charset="-128"/>
                <a:cs typeface="Meiryo UI" pitchFamily="50" charset="-128"/>
              </a:rPr>
              <a:t>キーを押せば確認できる。とても便利！</a:t>
            </a:r>
            <a:endParaRPr lang="en-US" altLang="ja-JP" sz="2000" dirty="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ja-JP" altLang="en-US" sz="2000" dirty="0">
                <a:latin typeface="Meiryo UI" pitchFamily="50" charset="-128"/>
                <a:ea typeface="Meiryo UI" pitchFamily="50" charset="-128"/>
                <a:cs typeface="Meiryo UI" pitchFamily="50" charset="-128"/>
              </a:rPr>
              <a:t>数か月</a:t>
            </a:r>
            <a:r>
              <a:rPr lang="en-US" altLang="ja-JP" sz="2000" dirty="0">
                <a:latin typeface="Meiryo UI" pitchFamily="50" charset="-128"/>
                <a:ea typeface="Meiryo UI" pitchFamily="50" charset="-128"/>
                <a:cs typeface="Meiryo UI" pitchFamily="50" charset="-128"/>
              </a:rPr>
              <a:t>EFW</a:t>
            </a:r>
            <a:r>
              <a:rPr lang="ja-JP" altLang="en-US" sz="2000" dirty="0">
                <a:latin typeface="Meiryo UI" pitchFamily="50" charset="-128"/>
                <a:ea typeface="Meiryo UI" pitchFamily="50" charset="-128"/>
                <a:cs typeface="Meiryo UI" pitchFamily="50" charset="-128"/>
              </a:rPr>
              <a:t>プロジェクトをやって、もう</a:t>
            </a:r>
            <a:r>
              <a:rPr lang="en-US" altLang="ja-JP" sz="2000" dirty="0">
                <a:latin typeface="Meiryo UI" pitchFamily="50" charset="-128"/>
                <a:ea typeface="Meiryo UI" pitchFamily="50" charset="-128"/>
                <a:cs typeface="Meiryo UI" pitchFamily="50" charset="-128"/>
              </a:rPr>
              <a:t>Spring</a:t>
            </a:r>
            <a:r>
              <a:rPr lang="ja-JP" altLang="en-US" sz="2000" dirty="0">
                <a:latin typeface="Meiryo UI" pitchFamily="50" charset="-128"/>
                <a:ea typeface="Meiryo UI" pitchFamily="50" charset="-128"/>
                <a:cs typeface="Meiryo UI" pitchFamily="50" charset="-128"/>
              </a:rPr>
              <a:t>をやりたくない！</a:t>
            </a:r>
            <a:endParaRPr lang="en-US" altLang="ja-JP" sz="2000" dirty="0">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９．利用者からの褒め言葉</a:t>
            </a:r>
          </a:p>
        </p:txBody>
      </p:sp>
    </p:spTree>
    <p:extLst>
      <p:ext uri="{BB962C8B-B14F-4D97-AF65-F5344CB8AC3E}">
        <p14:creationId xmlns:p14="http://schemas.microsoft.com/office/powerpoint/2010/main" val="921466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添付．要件定義システムの新旧比較</a:t>
            </a:r>
          </a:p>
        </p:txBody>
      </p:sp>
      <p:graphicFrame>
        <p:nvGraphicFramePr>
          <p:cNvPr id="3" name="表 2"/>
          <p:cNvGraphicFramePr>
            <a:graphicFrameLocks noGrp="1"/>
          </p:cNvGraphicFramePr>
          <p:nvPr>
            <p:extLst>
              <p:ext uri="{D42A27DB-BD31-4B8C-83A1-F6EECF244321}">
                <p14:modId xmlns:p14="http://schemas.microsoft.com/office/powerpoint/2010/main" val="1493278675"/>
              </p:ext>
            </p:extLst>
          </p:nvPr>
        </p:nvGraphicFramePr>
        <p:xfrm>
          <a:off x="264014" y="1121104"/>
          <a:ext cx="8690800" cy="4043680"/>
        </p:xfrm>
        <a:graphic>
          <a:graphicData uri="http://schemas.openxmlformats.org/drawingml/2006/table">
            <a:tbl>
              <a:tblPr firstRow="1" bandRow="1">
                <a:tableStyleId>{5C22544A-7EE6-4342-B048-85BDC9FD1C3A}</a:tableStyleId>
              </a:tblPr>
              <a:tblGrid>
                <a:gridCol w="2896933">
                  <a:extLst>
                    <a:ext uri="{9D8B030D-6E8A-4147-A177-3AD203B41FA5}">
                      <a16:colId xmlns:a16="http://schemas.microsoft.com/office/drawing/2014/main" val="20000"/>
                    </a:ext>
                  </a:extLst>
                </a:gridCol>
                <a:gridCol w="1844605">
                  <a:extLst>
                    <a:ext uri="{9D8B030D-6E8A-4147-A177-3AD203B41FA5}">
                      <a16:colId xmlns:a16="http://schemas.microsoft.com/office/drawing/2014/main" val="20001"/>
                    </a:ext>
                  </a:extLst>
                </a:gridCol>
                <a:gridCol w="2073165">
                  <a:extLst>
                    <a:ext uri="{9D8B030D-6E8A-4147-A177-3AD203B41FA5}">
                      <a16:colId xmlns:a16="http://schemas.microsoft.com/office/drawing/2014/main" val="20002"/>
                    </a:ext>
                  </a:extLst>
                </a:gridCol>
                <a:gridCol w="1876097">
                  <a:extLst>
                    <a:ext uri="{9D8B030D-6E8A-4147-A177-3AD203B41FA5}">
                      <a16:colId xmlns:a16="http://schemas.microsoft.com/office/drawing/2014/main" val="20003"/>
                    </a:ext>
                  </a:extLst>
                </a:gridCol>
              </a:tblGrid>
              <a:tr h="370840">
                <a:tc>
                  <a:txBody>
                    <a:bodyPr/>
                    <a:lstStyle/>
                    <a:p>
                      <a:r>
                        <a:rPr kumimoji="1" lang="ja-JP" altLang="en-US" dirty="0"/>
                        <a:t>項目</a:t>
                      </a:r>
                    </a:p>
                  </a:txBody>
                  <a:tcPr/>
                </a:tc>
                <a:tc>
                  <a:txBody>
                    <a:bodyPr/>
                    <a:lstStyle/>
                    <a:p>
                      <a:r>
                        <a:rPr kumimoji="1" lang="ja-JP" altLang="en-US" dirty="0"/>
                        <a:t>旧版</a:t>
                      </a:r>
                    </a:p>
                  </a:txBody>
                  <a:tcPr/>
                </a:tc>
                <a:tc>
                  <a:txBody>
                    <a:bodyPr/>
                    <a:lstStyle/>
                    <a:p>
                      <a:r>
                        <a:rPr kumimoji="1" lang="ja-JP" altLang="en-US" dirty="0"/>
                        <a:t>リニューアル版</a:t>
                      </a:r>
                    </a:p>
                  </a:txBody>
                  <a:tcPr/>
                </a:tc>
                <a:tc>
                  <a:txBody>
                    <a:bodyPr/>
                    <a:lstStyle/>
                    <a:p>
                      <a:r>
                        <a:rPr kumimoji="1" lang="ja-JP" altLang="en-US" dirty="0"/>
                        <a:t>パッケージ版</a:t>
                      </a:r>
                    </a:p>
                  </a:txBody>
                  <a:tcPr/>
                </a:tc>
                <a:extLst>
                  <a:ext uri="{0D108BD9-81ED-4DB2-BD59-A6C34878D82A}">
                    <a16:rowId xmlns:a16="http://schemas.microsoft.com/office/drawing/2014/main" val="10000"/>
                  </a:ext>
                </a:extLst>
              </a:tr>
              <a:tr h="370840">
                <a:tc>
                  <a:txBody>
                    <a:bodyPr/>
                    <a:lstStyle/>
                    <a:p>
                      <a:r>
                        <a:rPr kumimoji="1" lang="ja-JP" altLang="en-US" dirty="0"/>
                        <a:t>クライアント</a:t>
                      </a:r>
                      <a:r>
                        <a:rPr kumimoji="1" lang="en-US" altLang="ja-JP" dirty="0"/>
                        <a:t>JavaScript</a:t>
                      </a:r>
                      <a:endParaRPr kumimoji="1" lang="ja-JP" altLang="en-US" dirty="0"/>
                    </a:p>
                  </a:txBody>
                  <a:tcPr/>
                </a:tc>
                <a:tc>
                  <a:txBody>
                    <a:bodyPr/>
                    <a:lstStyle/>
                    <a:p>
                      <a:pPr algn="ctr"/>
                      <a:r>
                        <a:rPr kumimoji="1" lang="en-US" altLang="ja-JP" dirty="0"/>
                        <a:t>4339</a:t>
                      </a:r>
                      <a:endParaRPr kumimoji="1" lang="ja-JP" altLang="en-US" dirty="0"/>
                    </a:p>
                  </a:txBody>
                  <a:tcPr/>
                </a:tc>
                <a:tc>
                  <a:txBody>
                    <a:bodyPr/>
                    <a:lstStyle/>
                    <a:p>
                      <a:pPr algn="ctr"/>
                      <a:r>
                        <a:rPr kumimoji="1" lang="en-US" altLang="ja-JP" dirty="0"/>
                        <a:t>1775</a:t>
                      </a:r>
                      <a:endParaRPr kumimoji="1" lang="ja-JP" altLang="en-US" dirty="0"/>
                    </a:p>
                  </a:txBody>
                  <a:tcPr/>
                </a:tc>
                <a:tc>
                  <a:txBody>
                    <a:bodyPr/>
                    <a:lstStyle/>
                    <a:p>
                      <a:pPr algn="ctr"/>
                      <a:r>
                        <a:rPr kumimoji="1" lang="en-US" altLang="ja-JP" dirty="0"/>
                        <a:t>2970</a:t>
                      </a:r>
                      <a:endParaRPr kumimoji="1" lang="ja-JP" altLang="en-US" dirty="0"/>
                    </a:p>
                  </a:txBody>
                  <a:tcPr/>
                </a:tc>
                <a:extLst>
                  <a:ext uri="{0D108BD9-81ED-4DB2-BD59-A6C34878D82A}">
                    <a16:rowId xmlns:a16="http://schemas.microsoft.com/office/drawing/2014/main" val="10001"/>
                  </a:ext>
                </a:extLst>
              </a:tr>
              <a:tr h="370840">
                <a:tc>
                  <a:txBody>
                    <a:bodyPr/>
                    <a:lstStyle/>
                    <a:p>
                      <a:r>
                        <a:rPr kumimoji="1" lang="en-US" altLang="ja-JP" dirty="0"/>
                        <a:t>JSP</a:t>
                      </a:r>
                      <a:endParaRPr kumimoji="1" lang="ja-JP" altLang="en-US" dirty="0"/>
                    </a:p>
                  </a:txBody>
                  <a:tcPr/>
                </a:tc>
                <a:tc>
                  <a:txBody>
                    <a:bodyPr/>
                    <a:lstStyle/>
                    <a:p>
                      <a:pPr algn="ctr"/>
                      <a:r>
                        <a:rPr kumimoji="1" lang="en-US" altLang="ja-JP" dirty="0"/>
                        <a:t>15212</a:t>
                      </a:r>
                      <a:endParaRPr kumimoji="1" lang="ja-JP" altLang="en-US" dirty="0"/>
                    </a:p>
                  </a:txBody>
                  <a:tcPr/>
                </a:tc>
                <a:tc>
                  <a:txBody>
                    <a:bodyPr/>
                    <a:lstStyle/>
                    <a:p>
                      <a:pPr algn="ctr"/>
                      <a:r>
                        <a:rPr kumimoji="1" lang="en-US" altLang="ja-JP" dirty="0"/>
                        <a:t>7372</a:t>
                      </a:r>
                      <a:endParaRPr kumimoji="1" lang="ja-JP" altLang="en-US" dirty="0"/>
                    </a:p>
                  </a:txBody>
                  <a:tcPr/>
                </a:tc>
                <a:tc>
                  <a:txBody>
                    <a:bodyPr/>
                    <a:lstStyle/>
                    <a:p>
                      <a:pPr algn="ctr"/>
                      <a:r>
                        <a:rPr kumimoji="1" lang="en-US" altLang="ja-JP" dirty="0"/>
                        <a:t>5140</a:t>
                      </a:r>
                      <a:endParaRPr kumimoji="1" lang="ja-JP" altLang="en-US" dirty="0"/>
                    </a:p>
                  </a:txBody>
                  <a:tcPr/>
                </a:tc>
                <a:extLst>
                  <a:ext uri="{0D108BD9-81ED-4DB2-BD59-A6C34878D82A}">
                    <a16:rowId xmlns:a16="http://schemas.microsoft.com/office/drawing/2014/main" val="10002"/>
                  </a:ext>
                </a:extLst>
              </a:tr>
              <a:tr h="185420">
                <a:tc>
                  <a:txBody>
                    <a:bodyPr/>
                    <a:lstStyle/>
                    <a:p>
                      <a:r>
                        <a:rPr lang="ja-JP" altLang="en-US" dirty="0"/>
                        <a:t>コントローラ（相当）</a:t>
                      </a:r>
                    </a:p>
                  </a:txBody>
                  <a:tcPr/>
                </a:tc>
                <a:tc>
                  <a:txBody>
                    <a:bodyPr/>
                    <a:lstStyle/>
                    <a:p>
                      <a:pPr algn="ctr"/>
                      <a:r>
                        <a:rPr lang="en-US" altLang="ja-JP" dirty="0"/>
                        <a:t>5949</a:t>
                      </a:r>
                      <a:endParaRPr lang="ja-JP" altLang="en-US" dirty="0"/>
                    </a:p>
                  </a:txBody>
                  <a:tcPr/>
                </a:tc>
                <a:tc>
                  <a:txBody>
                    <a:bodyPr/>
                    <a:lstStyle/>
                    <a:p>
                      <a:pPr algn="ctr"/>
                      <a:r>
                        <a:rPr lang="en-US" altLang="ja-JP" dirty="0"/>
                        <a:t>-</a:t>
                      </a:r>
                      <a:endParaRPr lang="ja-JP" altLang="en-US" dirty="0"/>
                    </a:p>
                  </a:txBody>
                  <a:tcPr/>
                </a:tc>
                <a:tc>
                  <a:txBody>
                    <a:bodyPr/>
                    <a:lstStyle/>
                    <a:p>
                      <a:pPr algn="ctr"/>
                      <a:r>
                        <a:rPr lang="en-US" altLang="ja-JP" dirty="0"/>
                        <a:t>-</a:t>
                      </a:r>
                      <a:endParaRPr lang="ja-JP" altLang="en-US" dirty="0"/>
                    </a:p>
                  </a:txBody>
                  <a:tcPr/>
                </a:tc>
                <a:extLst>
                  <a:ext uri="{0D108BD9-81ED-4DB2-BD59-A6C34878D82A}">
                    <a16:rowId xmlns:a16="http://schemas.microsoft.com/office/drawing/2014/main" val="10003"/>
                  </a:ext>
                </a:extLst>
              </a:tr>
              <a:tr h="185420">
                <a:tc>
                  <a:txBody>
                    <a:bodyPr/>
                    <a:lstStyle/>
                    <a:p>
                      <a:r>
                        <a:rPr kumimoji="1" lang="ja-JP" altLang="en-US" dirty="0"/>
                        <a:t>外出し</a:t>
                      </a:r>
                      <a:r>
                        <a:rPr kumimoji="1" lang="en-US" altLang="ja-JP" dirty="0"/>
                        <a:t>SQL</a:t>
                      </a:r>
                      <a:endParaRPr kumimoji="1" lang="ja-JP" altLang="en-US" dirty="0"/>
                    </a:p>
                  </a:txBody>
                  <a:tcPr/>
                </a:tc>
                <a:tc>
                  <a:txBody>
                    <a:bodyPr/>
                    <a:lstStyle/>
                    <a:p>
                      <a:pPr algn="ctr"/>
                      <a:r>
                        <a:rPr kumimoji="1" lang="en-US" altLang="ja-JP" dirty="0"/>
                        <a:t>-</a:t>
                      </a:r>
                      <a:endParaRPr kumimoji="1" lang="ja-JP" altLang="en-US" dirty="0"/>
                    </a:p>
                  </a:txBody>
                  <a:tcPr/>
                </a:tc>
                <a:tc>
                  <a:txBody>
                    <a:bodyPr/>
                    <a:lstStyle/>
                    <a:p>
                      <a:pPr algn="ctr"/>
                      <a:r>
                        <a:rPr kumimoji="1" lang="en-US" altLang="ja-JP" dirty="0"/>
                        <a:t>5535</a:t>
                      </a:r>
                      <a:endParaRPr kumimoji="1" lang="ja-JP" altLang="en-US" dirty="0"/>
                    </a:p>
                  </a:txBody>
                  <a:tcPr/>
                </a:tc>
                <a:tc>
                  <a:txBody>
                    <a:bodyPr/>
                    <a:lstStyle/>
                    <a:p>
                      <a:pPr algn="ctr"/>
                      <a:r>
                        <a:rPr kumimoji="1" lang="en-US" altLang="ja-JP" dirty="0"/>
                        <a:t>3562</a:t>
                      </a:r>
                      <a:endParaRPr kumimoji="1" lang="ja-JP" altLang="en-US" dirty="0"/>
                    </a:p>
                  </a:txBody>
                  <a:tcPr/>
                </a:tc>
                <a:extLst>
                  <a:ext uri="{0D108BD9-81ED-4DB2-BD59-A6C34878D82A}">
                    <a16:rowId xmlns:a16="http://schemas.microsoft.com/office/drawing/2014/main" val="10004"/>
                  </a:ext>
                </a:extLst>
              </a:tr>
              <a:tr h="370840">
                <a:tc>
                  <a:txBody>
                    <a:bodyPr/>
                    <a:lstStyle/>
                    <a:p>
                      <a:r>
                        <a:rPr kumimoji="1" lang="ja-JP" altLang="en-US" dirty="0"/>
                        <a:t>サーバ</a:t>
                      </a:r>
                      <a:r>
                        <a:rPr kumimoji="1" lang="en-US" altLang="ja-JP" dirty="0"/>
                        <a:t>JavaScript</a:t>
                      </a:r>
                      <a:endParaRPr kumimoji="1" lang="ja-JP" altLang="en-US" dirty="0"/>
                    </a:p>
                  </a:txBody>
                  <a:tcPr/>
                </a:tc>
                <a:tc>
                  <a:txBody>
                    <a:bodyPr/>
                    <a:lstStyle/>
                    <a:p>
                      <a:pPr algn="ctr"/>
                      <a:r>
                        <a:rPr kumimoji="1" lang="en-US" altLang="ja-JP" dirty="0"/>
                        <a:t>-</a:t>
                      </a:r>
                      <a:endParaRPr kumimoji="1" lang="ja-JP" altLang="en-US" dirty="0"/>
                    </a:p>
                  </a:txBody>
                  <a:tcPr/>
                </a:tc>
                <a:tc>
                  <a:txBody>
                    <a:bodyPr/>
                    <a:lstStyle/>
                    <a:p>
                      <a:pPr algn="ctr"/>
                      <a:r>
                        <a:rPr kumimoji="1" lang="en-US" altLang="ja-JP" dirty="0"/>
                        <a:t>14126</a:t>
                      </a:r>
                      <a:endParaRPr kumimoji="1" lang="ja-JP" altLang="en-US" dirty="0"/>
                    </a:p>
                  </a:txBody>
                  <a:tcPr/>
                </a:tc>
                <a:tc>
                  <a:txBody>
                    <a:bodyPr/>
                    <a:lstStyle/>
                    <a:p>
                      <a:pPr algn="ctr"/>
                      <a:r>
                        <a:rPr kumimoji="1" lang="en-US" altLang="ja-JP" dirty="0"/>
                        <a:t>11264</a:t>
                      </a:r>
                      <a:endParaRPr kumimoji="1" lang="ja-JP" altLang="en-US" dirty="0"/>
                    </a:p>
                  </a:txBody>
                  <a:tcPr/>
                </a:tc>
                <a:extLst>
                  <a:ext uri="{0D108BD9-81ED-4DB2-BD59-A6C34878D82A}">
                    <a16:rowId xmlns:a16="http://schemas.microsoft.com/office/drawing/2014/main" val="10005"/>
                  </a:ext>
                </a:extLst>
              </a:tr>
              <a:tr h="182880">
                <a:tc>
                  <a:txBody>
                    <a:bodyPr/>
                    <a:lstStyle/>
                    <a:p>
                      <a:r>
                        <a:rPr kumimoji="1" lang="en-US" altLang="ja-JP" dirty="0"/>
                        <a:t>Java</a:t>
                      </a:r>
                      <a:endParaRPr kumimoji="1" lang="ja-JP" altLang="en-US" dirty="0"/>
                    </a:p>
                  </a:txBody>
                  <a:tcPr/>
                </a:tc>
                <a:tc>
                  <a:txBody>
                    <a:bodyPr/>
                    <a:lstStyle/>
                    <a:p>
                      <a:pPr algn="ctr"/>
                      <a:r>
                        <a:rPr kumimoji="1" lang="en-US" altLang="ja-JP" dirty="0"/>
                        <a:t>36779</a:t>
                      </a:r>
                      <a:endParaRPr kumimoji="1" lang="ja-JP" altLang="en-US" dirty="0"/>
                    </a:p>
                  </a:txBody>
                  <a:tcPr/>
                </a:tc>
                <a:tc>
                  <a:txBody>
                    <a:bodyPr/>
                    <a:lstStyle/>
                    <a:p>
                      <a:pPr algn="ctr"/>
                      <a:r>
                        <a:rPr kumimoji="1" lang="en-US" altLang="ja-JP" dirty="0"/>
                        <a:t>13073</a:t>
                      </a:r>
                      <a:endParaRPr kumimoji="1" lang="ja-JP" altLang="en-US" dirty="0"/>
                    </a:p>
                  </a:txBody>
                  <a:tcPr/>
                </a:tc>
                <a:tc>
                  <a:txBody>
                    <a:bodyPr/>
                    <a:lstStyle/>
                    <a:p>
                      <a:pPr algn="ctr"/>
                      <a:r>
                        <a:rPr kumimoji="1" lang="en-US" altLang="ja-JP" dirty="0"/>
                        <a:t>6220</a:t>
                      </a:r>
                      <a:endParaRPr kumimoji="1" lang="ja-JP" altLang="en-US" dirty="0"/>
                    </a:p>
                  </a:txBody>
                  <a:tcPr/>
                </a:tc>
                <a:extLst>
                  <a:ext uri="{0D108BD9-81ED-4DB2-BD59-A6C34878D82A}">
                    <a16:rowId xmlns:a16="http://schemas.microsoft.com/office/drawing/2014/main" val="10006"/>
                  </a:ext>
                </a:extLst>
              </a:tr>
              <a:tr h="185420">
                <a:tc>
                  <a:txBody>
                    <a:bodyPr/>
                    <a:lstStyle/>
                    <a:p>
                      <a:r>
                        <a:rPr kumimoji="1" lang="en-US" altLang="ja-JP" dirty="0"/>
                        <a:t>Excel</a:t>
                      </a:r>
                      <a:r>
                        <a:rPr kumimoji="1" lang="ja-JP" altLang="en-US" dirty="0"/>
                        <a:t>マクロ</a:t>
                      </a:r>
                    </a:p>
                  </a:txBody>
                  <a:tcPr/>
                </a:tc>
                <a:tc>
                  <a:txBody>
                    <a:bodyPr/>
                    <a:lstStyle/>
                    <a:p>
                      <a:pPr algn="ctr"/>
                      <a:r>
                        <a:rPr kumimoji="1" lang="en-US" altLang="ja-JP" dirty="0"/>
                        <a:t>3210</a:t>
                      </a:r>
                      <a:endParaRPr kumimoji="1" lang="ja-JP" altLang="en-US" dirty="0"/>
                    </a:p>
                  </a:txBody>
                  <a:tcPr/>
                </a:tc>
                <a:tc>
                  <a:txBody>
                    <a:bodyPr/>
                    <a:lstStyle/>
                    <a:p>
                      <a:pPr algn="ctr"/>
                      <a:r>
                        <a:rPr kumimoji="1" lang="en-US" altLang="ja-JP" dirty="0"/>
                        <a:t>2424</a:t>
                      </a:r>
                      <a:endParaRPr kumimoji="1" lang="ja-JP" altLang="en-US" dirty="0"/>
                    </a:p>
                  </a:txBody>
                  <a:tcPr/>
                </a:tc>
                <a:tc>
                  <a:txBody>
                    <a:bodyPr/>
                    <a:lstStyle/>
                    <a:p>
                      <a:pPr algn="ctr"/>
                      <a:r>
                        <a:rPr kumimoji="1" lang="en-US" altLang="ja-JP" dirty="0"/>
                        <a:t>-</a:t>
                      </a:r>
                      <a:endParaRPr kumimoji="1" lang="ja-JP" altLang="en-US" dirty="0"/>
                    </a:p>
                  </a:txBody>
                  <a:tcPr/>
                </a:tc>
                <a:extLst>
                  <a:ext uri="{0D108BD9-81ED-4DB2-BD59-A6C34878D82A}">
                    <a16:rowId xmlns:a16="http://schemas.microsoft.com/office/drawing/2014/main" val="10007"/>
                  </a:ext>
                </a:extLst>
              </a:tr>
              <a:tr h="182880">
                <a:tc>
                  <a:txBody>
                    <a:bodyPr/>
                    <a:lstStyle/>
                    <a:p>
                      <a:r>
                        <a:rPr lang="ja-JP" altLang="en-US" dirty="0"/>
                        <a:t>プロシージャ</a:t>
                      </a:r>
                    </a:p>
                  </a:txBody>
                  <a:tcPr/>
                </a:tc>
                <a:tc>
                  <a:txBody>
                    <a:bodyPr/>
                    <a:lstStyle/>
                    <a:p>
                      <a:pPr algn="ctr"/>
                      <a:r>
                        <a:rPr lang="en-US" altLang="ja-JP" dirty="0"/>
                        <a:t>896</a:t>
                      </a:r>
                      <a:endParaRPr lang="ja-JP" altLang="en-US" dirty="0"/>
                    </a:p>
                  </a:txBody>
                  <a:tcPr/>
                </a:tc>
                <a:tc>
                  <a:txBody>
                    <a:bodyPr/>
                    <a:lstStyle/>
                    <a:p>
                      <a:pPr algn="ctr"/>
                      <a:r>
                        <a:rPr lang="en-US" altLang="ja-JP" dirty="0"/>
                        <a:t>618</a:t>
                      </a:r>
                      <a:endParaRPr lang="ja-JP" altLang="en-US" dirty="0"/>
                    </a:p>
                  </a:txBody>
                  <a:tcPr/>
                </a:tc>
                <a:tc>
                  <a:txBody>
                    <a:bodyPr/>
                    <a:lstStyle/>
                    <a:p>
                      <a:pPr algn="ctr"/>
                      <a:r>
                        <a:rPr lang="en-US" altLang="ja-JP" dirty="0"/>
                        <a:t>352</a:t>
                      </a:r>
                      <a:endParaRPr lang="ja-JP" altLang="en-US" dirty="0"/>
                    </a:p>
                  </a:txBody>
                  <a:tcPr/>
                </a:tc>
                <a:extLst>
                  <a:ext uri="{0D108BD9-81ED-4DB2-BD59-A6C34878D82A}">
                    <a16:rowId xmlns:a16="http://schemas.microsoft.com/office/drawing/2014/main" val="10008"/>
                  </a:ext>
                </a:extLst>
              </a:tr>
              <a:tr h="182880">
                <a:tc>
                  <a:txBody>
                    <a:bodyPr/>
                    <a:lstStyle/>
                    <a:p>
                      <a:endParaRPr lang="ja-JP" altLang="en-US" dirty="0"/>
                    </a:p>
                  </a:txBody>
                  <a:tcPr/>
                </a:tc>
                <a:tc>
                  <a:txBody>
                    <a:bodyPr/>
                    <a:lstStyle/>
                    <a:p>
                      <a:endParaRPr lang="ja-JP" altLang="en-US" dirty="0"/>
                    </a:p>
                  </a:txBody>
                  <a:tcPr/>
                </a:tc>
                <a:tc>
                  <a:txBody>
                    <a:bodyPr/>
                    <a:lstStyle/>
                    <a:p>
                      <a:endParaRPr lang="ja-JP" altLang="en-US" dirty="0"/>
                    </a:p>
                  </a:txBody>
                  <a:tcPr/>
                </a:tc>
                <a:tc>
                  <a:txBody>
                    <a:bodyPr/>
                    <a:lstStyle/>
                    <a:p>
                      <a:endParaRPr lang="ja-JP" altLang="en-US" dirty="0"/>
                    </a:p>
                  </a:txBody>
                  <a:tcPr/>
                </a:tc>
                <a:extLst>
                  <a:ext uri="{0D108BD9-81ED-4DB2-BD59-A6C34878D82A}">
                    <a16:rowId xmlns:a16="http://schemas.microsoft.com/office/drawing/2014/main" val="10009"/>
                  </a:ext>
                </a:extLst>
              </a:tr>
              <a:tr h="185420">
                <a:tc>
                  <a:txBody>
                    <a:bodyPr/>
                    <a:lstStyle/>
                    <a:p>
                      <a:r>
                        <a:rPr kumimoji="1" lang="ja-JP" altLang="en-US" dirty="0"/>
                        <a:t>合計</a:t>
                      </a:r>
                    </a:p>
                  </a:txBody>
                  <a:tcPr/>
                </a:tc>
                <a:tc>
                  <a:txBody>
                    <a:bodyPr/>
                    <a:lstStyle/>
                    <a:p>
                      <a:pPr algn="ctr"/>
                      <a:r>
                        <a:rPr kumimoji="1" lang="en-US" altLang="ja-JP" dirty="0"/>
                        <a:t>66385</a:t>
                      </a:r>
                      <a:endParaRPr kumimoji="1" lang="ja-JP" altLang="en-US" dirty="0"/>
                    </a:p>
                  </a:txBody>
                  <a:tcPr/>
                </a:tc>
                <a:tc>
                  <a:txBody>
                    <a:bodyPr/>
                    <a:lstStyle/>
                    <a:p>
                      <a:pPr algn="ctr"/>
                      <a:r>
                        <a:rPr kumimoji="1" lang="en-US" altLang="ja-JP" dirty="0"/>
                        <a:t>44923</a:t>
                      </a:r>
                      <a:endParaRPr kumimoji="1" lang="ja-JP" altLang="en-US" dirty="0"/>
                    </a:p>
                  </a:txBody>
                  <a:tcPr/>
                </a:tc>
                <a:tc>
                  <a:txBody>
                    <a:bodyPr/>
                    <a:lstStyle/>
                    <a:p>
                      <a:pPr algn="ctr"/>
                      <a:r>
                        <a:rPr kumimoji="1" lang="en-US" altLang="ja-JP" dirty="0"/>
                        <a:t>29508</a:t>
                      </a:r>
                      <a:endParaRPr kumimoji="1" lang="ja-JP" altLang="en-US" dirty="0"/>
                    </a:p>
                  </a:txBody>
                  <a:tcPr/>
                </a:tc>
                <a:extLst>
                  <a:ext uri="{0D108BD9-81ED-4DB2-BD59-A6C34878D82A}">
                    <a16:rowId xmlns:a16="http://schemas.microsoft.com/office/drawing/2014/main" val="10010"/>
                  </a:ext>
                </a:extLst>
              </a:tr>
            </a:tbl>
          </a:graphicData>
        </a:graphic>
      </p:graphicFrame>
      <p:sp>
        <p:nvSpPr>
          <p:cNvPr id="6" name="Rectangle 3"/>
          <p:cNvSpPr>
            <a:spLocks noChangeArrowheads="1"/>
          </p:cNvSpPr>
          <p:nvPr/>
        </p:nvSpPr>
        <p:spPr bwMode="auto">
          <a:xfrm>
            <a:off x="231501" y="5256369"/>
            <a:ext cx="8723313"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ja-JP"/>
            </a:defPPr>
            <a:lvl1pPr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1" latinLnBrk="1" hangingPunct="1">
              <a:lnSpc>
                <a:spcPct val="150000"/>
              </a:lnSpc>
              <a:spcBef>
                <a:spcPct val="25000"/>
              </a:spcBef>
            </a:pPr>
            <a:r>
              <a:rPr lang="ja-JP" altLang="en-US" sz="1400" dirty="0">
                <a:latin typeface="Meiryo UI" pitchFamily="50" charset="-128"/>
                <a:ea typeface="Meiryo UI" pitchFamily="50" charset="-128"/>
                <a:cs typeface="Meiryo UI" pitchFamily="50" charset="-128"/>
              </a:rPr>
              <a:t>旧版：</a:t>
            </a:r>
            <a:r>
              <a:rPr lang="en-US" altLang="ja-JP" sz="1400" dirty="0" err="1">
                <a:latin typeface="Meiryo UI" pitchFamily="50" charset="-128"/>
                <a:ea typeface="Meiryo UI" pitchFamily="50" charset="-128"/>
                <a:cs typeface="Meiryo UI" pitchFamily="50" charset="-128"/>
              </a:rPr>
              <a:t>jsp</a:t>
            </a:r>
            <a:r>
              <a:rPr lang="en-US" altLang="ja-JP" sz="1400" dirty="0">
                <a:latin typeface="Meiryo UI" pitchFamily="50" charset="-128"/>
                <a:ea typeface="Meiryo UI" pitchFamily="50" charset="-128"/>
                <a:cs typeface="Meiryo UI" pitchFamily="50" charset="-128"/>
              </a:rPr>
              <a:t> Bean</a:t>
            </a:r>
            <a:r>
              <a:rPr lang="ja-JP" altLang="en-US" sz="1400" dirty="0">
                <a:latin typeface="Meiryo UI" pitchFamily="50" charset="-128"/>
                <a:ea typeface="Meiryo UI" pitchFamily="50" charset="-128"/>
                <a:cs typeface="Meiryo UI" pitchFamily="50" charset="-128"/>
              </a:rPr>
              <a:t>構成、インライン</a:t>
            </a:r>
            <a:r>
              <a:rPr lang="en-US" altLang="ja-JP" sz="1400" dirty="0">
                <a:latin typeface="Meiryo UI" pitchFamily="50" charset="-128"/>
                <a:ea typeface="Meiryo UI" pitchFamily="50" charset="-128"/>
                <a:cs typeface="Meiryo UI" pitchFamily="50" charset="-128"/>
              </a:rPr>
              <a:t>SQL</a:t>
            </a:r>
          </a:p>
          <a:p>
            <a:pPr eaLnBrk="1" latinLnBrk="1" hangingPunct="1">
              <a:lnSpc>
                <a:spcPct val="150000"/>
              </a:lnSpc>
              <a:spcBef>
                <a:spcPct val="25000"/>
              </a:spcBef>
            </a:pPr>
            <a:r>
              <a:rPr lang="ja-JP" altLang="en-US" sz="1400" dirty="0">
                <a:latin typeface="Meiryo UI" pitchFamily="50" charset="-128"/>
                <a:ea typeface="Meiryo UI" pitchFamily="50" charset="-128"/>
                <a:cs typeface="Meiryo UI" pitchFamily="50" charset="-128"/>
              </a:rPr>
              <a:t>リニューアル版：旧版と仕様同等。</a:t>
            </a:r>
            <a:r>
              <a:rPr lang="en-US" altLang="ja-JP" sz="1400" dirty="0">
                <a:latin typeface="Meiryo UI" pitchFamily="50" charset="-128"/>
                <a:ea typeface="Meiryo UI" pitchFamily="50" charset="-128"/>
                <a:cs typeface="Meiryo UI" pitchFamily="50" charset="-128"/>
              </a:rPr>
              <a:t>HTML5</a:t>
            </a:r>
            <a:r>
              <a:rPr lang="ja-JP" altLang="en-US" sz="1400" dirty="0">
                <a:latin typeface="Meiryo UI" pitchFamily="50" charset="-128"/>
                <a:ea typeface="Meiryo UI" pitchFamily="50" charset="-128"/>
                <a:cs typeface="Meiryo UI" pitchFamily="50" charset="-128"/>
              </a:rPr>
              <a:t>対応のため、画面を</a:t>
            </a:r>
            <a:r>
              <a:rPr lang="en-US" altLang="ja-JP" sz="1400" dirty="0">
                <a:latin typeface="Meiryo UI" pitchFamily="50" charset="-128"/>
                <a:ea typeface="Meiryo UI" pitchFamily="50" charset="-128"/>
                <a:cs typeface="Meiryo UI" pitchFamily="50" charset="-128"/>
              </a:rPr>
              <a:t>EFW</a:t>
            </a:r>
            <a:r>
              <a:rPr lang="ja-JP" altLang="en-US" sz="1400" dirty="0">
                <a:latin typeface="Meiryo UI" pitchFamily="50" charset="-128"/>
                <a:ea typeface="Meiryo UI" pitchFamily="50" charset="-128"/>
                <a:cs typeface="Meiryo UI" pitchFamily="50" charset="-128"/>
              </a:rPr>
              <a:t>でリニューアル、出力などのロジックを流用</a:t>
            </a:r>
            <a:endParaRPr lang="en-US" altLang="ja-JP" sz="1400" dirty="0">
              <a:latin typeface="Meiryo UI" pitchFamily="50" charset="-128"/>
              <a:ea typeface="Meiryo UI" pitchFamily="50" charset="-128"/>
              <a:cs typeface="Meiryo UI" pitchFamily="50" charset="-128"/>
            </a:endParaRPr>
          </a:p>
          <a:p>
            <a:pPr eaLnBrk="1" latinLnBrk="1" hangingPunct="1">
              <a:lnSpc>
                <a:spcPct val="150000"/>
              </a:lnSpc>
              <a:spcBef>
                <a:spcPct val="25000"/>
              </a:spcBef>
            </a:pPr>
            <a:r>
              <a:rPr lang="ja-JP" altLang="en-US" sz="1400" dirty="0">
                <a:latin typeface="Meiryo UI" pitchFamily="50" charset="-128"/>
                <a:ea typeface="Meiryo UI" pitchFamily="50" charset="-128"/>
                <a:cs typeface="Meiryo UI" pitchFamily="50" charset="-128"/>
              </a:rPr>
              <a:t>パッケージ版：不要機能を削除、実現方法を調整。</a:t>
            </a:r>
            <a:r>
              <a:rPr lang="en-US" altLang="ja-JP" sz="1400" dirty="0" err="1">
                <a:latin typeface="Meiryo UI" pitchFamily="50" charset="-128"/>
                <a:ea typeface="Meiryo UI" pitchFamily="50" charset="-128"/>
                <a:cs typeface="Meiryo UI" pitchFamily="50" charset="-128"/>
              </a:rPr>
              <a:t>Efw</a:t>
            </a:r>
            <a:r>
              <a:rPr lang="ja-JP" altLang="en-US" sz="1400" dirty="0">
                <a:latin typeface="Meiryo UI" pitchFamily="50" charset="-128"/>
                <a:ea typeface="Meiryo UI" pitchFamily="50" charset="-128"/>
                <a:cs typeface="Meiryo UI" pitchFamily="50" charset="-128"/>
              </a:rPr>
              <a:t>の割合がもっと高くなった</a:t>
            </a:r>
            <a:endParaRPr lang="en-US" altLang="ja-JP" sz="1400" dirty="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452381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731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目次</a:t>
            </a:r>
          </a:p>
        </p:txBody>
      </p:sp>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9" name="タイトル 1"/>
          <p:cNvSpPr txBox="1">
            <a:spLocks/>
          </p:cNvSpPr>
          <p:nvPr/>
        </p:nvSpPr>
        <p:spPr bwMode="auto">
          <a:xfrm>
            <a:off x="315531" y="1201164"/>
            <a:ext cx="8622407" cy="474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１、プログラムの可読性</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２、従来</a:t>
            </a:r>
            <a:r>
              <a:rPr lang="en-US" altLang="ja-JP" sz="2400" dirty="0">
                <a:latin typeface="Meiryo UI" pitchFamily="50" charset="-128"/>
                <a:ea typeface="Meiryo UI" pitchFamily="50" charset="-128"/>
                <a:cs typeface="Meiryo UI" pitchFamily="50" charset="-128"/>
              </a:rPr>
              <a:t>WEB</a:t>
            </a:r>
            <a:r>
              <a:rPr lang="ja-JP" altLang="en-US" sz="2400" dirty="0">
                <a:latin typeface="Meiryo UI" pitchFamily="50" charset="-128"/>
                <a:ea typeface="Meiryo UI" pitchFamily="50" charset="-128"/>
                <a:cs typeface="Meiryo UI" pitchFamily="50" charset="-128"/>
              </a:rPr>
              <a:t>開発の問題</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３、</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のスローガン</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４、従来問題の解決</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５、</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の機能</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６、</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のメリット</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７、実績一覧</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８、</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導入の効果</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９、注意事項</a:t>
            </a:r>
            <a:endParaRPr lang="en-US" altLang="ja-JP" sz="2400" dirty="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973071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5"/>
          <p:cNvSpPr txBox="1">
            <a:spLocks noChangeArrowheads="1"/>
          </p:cNvSpPr>
          <p:nvPr/>
        </p:nvSpPr>
        <p:spPr bwMode="auto">
          <a:xfrm>
            <a:off x="215211" y="4127164"/>
            <a:ext cx="8579385"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1600" dirty="0">
                <a:solidFill>
                  <a:schemeClr val="bg1">
                    <a:lumMod val="50000"/>
                  </a:schemeClr>
                </a:solidFill>
                <a:latin typeface="Meiryo UI" pitchFamily="50" charset="-128"/>
                <a:ea typeface="Meiryo UI" pitchFamily="50" charset="-128"/>
                <a:cs typeface="Meiryo UI" pitchFamily="50" charset="-128"/>
              </a:rPr>
              <a:t>そして、従来の</a:t>
            </a:r>
            <a:r>
              <a:rPr lang="en-US" altLang="ja-JP" sz="1600" dirty="0">
                <a:solidFill>
                  <a:schemeClr val="bg1">
                    <a:lumMod val="50000"/>
                  </a:schemeClr>
                </a:solidFill>
                <a:latin typeface="Meiryo UI" pitchFamily="50" charset="-128"/>
                <a:ea typeface="Meiryo UI" pitchFamily="50" charset="-128"/>
                <a:cs typeface="Meiryo UI" pitchFamily="50" charset="-128"/>
              </a:rPr>
              <a:t>WEB</a:t>
            </a:r>
            <a:r>
              <a:rPr lang="ja-JP" altLang="en-US" sz="1600" dirty="0">
                <a:solidFill>
                  <a:schemeClr val="bg1">
                    <a:lumMod val="50000"/>
                  </a:schemeClr>
                </a:solidFill>
                <a:latin typeface="Meiryo UI" pitchFamily="50" charset="-128"/>
                <a:ea typeface="Meiryo UI" pitchFamily="50" charset="-128"/>
                <a:cs typeface="Meiryo UI" pitchFamily="50" charset="-128"/>
              </a:rPr>
              <a:t>開発において、よく存在する以下の現象は問題と見なせます。</a:t>
            </a:r>
            <a:endParaRPr lang="en-US" altLang="ja-JP" sz="1600" dirty="0">
              <a:solidFill>
                <a:schemeClr val="bg1">
                  <a:lumMod val="50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600" dirty="0">
              <a:solidFill>
                <a:schemeClr val="bg1">
                  <a:lumMod val="50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FF0000"/>
                </a:solidFill>
                <a:latin typeface="Meiryo UI" pitchFamily="50" charset="-128"/>
                <a:ea typeface="Meiryo UI" pitchFamily="50" charset="-128"/>
                <a:cs typeface="Meiryo UI" pitchFamily="50" charset="-128"/>
              </a:rPr>
              <a:t>問題１</a:t>
            </a:r>
            <a:r>
              <a:rPr lang="ja-JP" altLang="en-US" sz="2000" dirty="0">
                <a:latin typeface="Meiryo UI" pitchFamily="50" charset="-128"/>
                <a:ea typeface="Meiryo UI" pitchFamily="50" charset="-128"/>
                <a:cs typeface="Meiryo UI" pitchFamily="50" charset="-128"/>
              </a:rPr>
              <a:t>、仕様書の１行に対して、プログラムは数十行で組まないといけない。</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6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FF0000"/>
                </a:solidFill>
                <a:latin typeface="Meiryo UI" pitchFamily="50" charset="-128"/>
                <a:ea typeface="Meiryo UI" pitchFamily="50" charset="-128"/>
                <a:cs typeface="Meiryo UI" pitchFamily="50" charset="-128"/>
              </a:rPr>
              <a:t>問題２</a:t>
            </a:r>
            <a:r>
              <a:rPr lang="ja-JP" altLang="en-US" sz="2000" dirty="0">
                <a:latin typeface="Meiryo UI" pitchFamily="50" charset="-128"/>
                <a:ea typeface="Meiryo UI" pitchFamily="50" charset="-128"/>
                <a:cs typeface="Meiryo UI" pitchFamily="50" charset="-128"/>
              </a:rPr>
              <a:t>、仕様書の明瞭な処理順番に対して、プログラムはあちこちに遷移し、</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　　 　　　プロではないと処理順番をはっきり読み取れない。</a:t>
            </a:r>
            <a:endParaRPr lang="en-US" altLang="ja-JP" sz="2000" dirty="0">
              <a:latin typeface="Meiryo UI" pitchFamily="50" charset="-128"/>
              <a:ea typeface="Meiryo UI" pitchFamily="50" charset="-128"/>
              <a:cs typeface="Meiryo UI" pitchFamily="50" charset="-128"/>
            </a:endParaRPr>
          </a:p>
        </p:txBody>
      </p:sp>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１．プログラムの可読性</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プログラムの可読性とは、プログラムの</a:t>
            </a:r>
            <a:r>
              <a:rPr lang="ja-JP" altLang="en-US" sz="2000" b="1" dirty="0">
                <a:solidFill>
                  <a:srgbClr val="FF0000"/>
                </a:solidFill>
                <a:latin typeface="Meiryo UI" pitchFamily="50" charset="-128"/>
                <a:ea typeface="Meiryo UI" pitchFamily="50" charset="-128"/>
                <a:cs typeface="Meiryo UI" pitchFamily="50" charset="-128"/>
              </a:rPr>
              <a:t>目的</a:t>
            </a:r>
            <a:r>
              <a:rPr lang="ja-JP" altLang="en-US" sz="2000" dirty="0">
                <a:latin typeface="Meiryo UI" pitchFamily="50" charset="-128"/>
                <a:ea typeface="Meiryo UI" pitchFamily="50" charset="-128"/>
                <a:cs typeface="Meiryo UI" pitchFamily="50" charset="-128"/>
              </a:rPr>
              <a:t>や</a:t>
            </a:r>
            <a:r>
              <a:rPr lang="ja-JP" altLang="en-US" sz="2000" b="1" dirty="0">
                <a:solidFill>
                  <a:srgbClr val="FF0000"/>
                </a:solidFill>
                <a:latin typeface="Meiryo UI" pitchFamily="50" charset="-128"/>
                <a:ea typeface="Meiryo UI" pitchFamily="50" charset="-128"/>
                <a:cs typeface="Meiryo UI" pitchFamily="50" charset="-128"/>
              </a:rPr>
              <a:t>処理の流れ</a:t>
            </a:r>
            <a:r>
              <a:rPr lang="ja-JP" altLang="en-US" sz="2000" dirty="0">
                <a:latin typeface="Meiryo UI" pitchFamily="50" charset="-128"/>
                <a:ea typeface="Meiryo UI" pitchFamily="50" charset="-128"/>
                <a:cs typeface="Meiryo UI" pitchFamily="50" charset="-128"/>
              </a:rPr>
              <a:t>の理解しやすさを指している。　　</a:t>
            </a:r>
            <a:r>
              <a:rPr lang="en-US" altLang="ja-JP" sz="1600" dirty="0">
                <a:solidFill>
                  <a:schemeClr val="bg1">
                    <a:lumMod val="65000"/>
                  </a:schemeClr>
                </a:solidFill>
                <a:latin typeface="Meiryo UI" pitchFamily="50" charset="-128"/>
                <a:ea typeface="Meiryo UI" pitchFamily="50" charset="-128"/>
                <a:cs typeface="Meiryo UI" pitchFamily="50" charset="-128"/>
              </a:rPr>
              <a:t>(From : wiki/</a:t>
            </a:r>
            <a:r>
              <a:rPr lang="ja-JP" altLang="en-US" sz="1600" dirty="0">
                <a:solidFill>
                  <a:schemeClr val="bg1">
                    <a:lumMod val="65000"/>
                  </a:schemeClr>
                </a:solidFill>
                <a:latin typeface="Meiryo UI" pitchFamily="50" charset="-128"/>
                <a:ea typeface="Meiryo UI" pitchFamily="50" charset="-128"/>
                <a:cs typeface="Meiryo UI" pitchFamily="50" charset="-128"/>
              </a:rPr>
              <a:t>可読性</a:t>
            </a:r>
            <a:r>
              <a:rPr lang="en-US" altLang="ja-JP" sz="1600" dirty="0">
                <a:solidFill>
                  <a:schemeClr val="bg1">
                    <a:lumMod val="65000"/>
                  </a:schemeClr>
                </a:solidFill>
                <a:latin typeface="Meiryo UI" pitchFamily="50" charset="-128"/>
                <a:ea typeface="Meiryo UI" pitchFamily="50" charset="-128"/>
                <a:cs typeface="Meiryo UI" pitchFamily="50" charset="-128"/>
              </a:rPr>
              <a:t>)</a:t>
            </a: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26" name="Picture 2" descr="「BUG」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251" y="4705502"/>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UG」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503" y="5414537"/>
            <a:ext cx="540000" cy="540000"/>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5"/>
          <p:cNvSpPr txBox="1">
            <a:spLocks noChangeArrowheads="1"/>
          </p:cNvSpPr>
          <p:nvPr/>
        </p:nvSpPr>
        <p:spPr bwMode="auto">
          <a:xfrm>
            <a:off x="215210" y="1841892"/>
            <a:ext cx="8579385"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1600" dirty="0">
                <a:solidFill>
                  <a:schemeClr val="bg1">
                    <a:lumMod val="65000"/>
                  </a:schemeClr>
                </a:solidFill>
                <a:latin typeface="Meiryo UI" pitchFamily="50" charset="-128"/>
                <a:ea typeface="Meiryo UI" pitchFamily="50" charset="-128"/>
                <a:cs typeface="Meiryo UI" pitchFamily="50" charset="-128"/>
              </a:rPr>
              <a:t>その「理解しやすさ」は、以下のように考えられます。</a:t>
            </a:r>
            <a:endParaRPr lang="en-US" altLang="ja-JP" sz="1600" dirty="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b="1" dirty="0">
                <a:solidFill>
                  <a:srgbClr val="FF0000"/>
                </a:solidFill>
                <a:latin typeface="Meiryo UI" pitchFamily="50" charset="-128"/>
                <a:ea typeface="Meiryo UI" pitchFamily="50" charset="-128"/>
                <a:cs typeface="Meiryo UI" pitchFamily="50" charset="-128"/>
              </a:rPr>
              <a:t>・目的の理解しやすさ</a:t>
            </a:r>
            <a:endParaRPr lang="en-US" altLang="ja-JP" sz="2000" b="1" dirty="0">
              <a:solidFill>
                <a:srgbClr val="FF000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00FF"/>
                </a:solidFill>
                <a:latin typeface="Meiryo UI" pitchFamily="50" charset="-128"/>
                <a:ea typeface="Meiryo UI" pitchFamily="50" charset="-128"/>
                <a:cs typeface="Meiryo UI" pitchFamily="50" charset="-128"/>
              </a:rPr>
              <a:t>　 </a:t>
            </a:r>
            <a:r>
              <a:rPr lang="ja-JP" altLang="en-US" sz="2000" dirty="0">
                <a:latin typeface="Meiryo UI" pitchFamily="50" charset="-128"/>
                <a:ea typeface="Meiryo UI" pitchFamily="50" charset="-128"/>
                <a:cs typeface="Meiryo UI" pitchFamily="50" charset="-128"/>
              </a:rPr>
              <a:t>プログラムの粒度は、設計書の粒度とマッピングしやすいか否か</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b="1" dirty="0">
                <a:solidFill>
                  <a:srgbClr val="FF0000"/>
                </a:solidFill>
                <a:latin typeface="Meiryo UI" pitchFamily="50" charset="-128"/>
                <a:ea typeface="Meiryo UI" pitchFamily="50" charset="-128"/>
                <a:cs typeface="Meiryo UI" pitchFamily="50" charset="-128"/>
              </a:rPr>
              <a:t>・処理流れの理解しやすさ</a:t>
            </a:r>
            <a:endParaRPr lang="en-US" altLang="ja-JP" sz="2000" b="1" dirty="0">
              <a:solidFill>
                <a:srgbClr val="FF000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00FF"/>
                </a:solidFill>
                <a:latin typeface="Meiryo UI" pitchFamily="50" charset="-128"/>
                <a:ea typeface="Meiryo UI" pitchFamily="50" charset="-128"/>
                <a:cs typeface="Meiryo UI" pitchFamily="50" charset="-128"/>
              </a:rPr>
              <a:t>　 </a:t>
            </a:r>
            <a:r>
              <a:rPr lang="ja-JP" altLang="en-US" sz="2000" dirty="0">
                <a:latin typeface="Meiryo UI" pitchFamily="50" charset="-128"/>
                <a:ea typeface="Meiryo UI" pitchFamily="50" charset="-128"/>
                <a:cs typeface="Meiryo UI" pitchFamily="50" charset="-128"/>
              </a:rPr>
              <a:t>プログラムの記載順番は、設計書の記載順番とマッピングしやすいか否か</a:t>
            </a:r>
          </a:p>
        </p:txBody>
      </p:sp>
    </p:spTree>
    <p:extLst>
      <p:ext uri="{BB962C8B-B14F-4D97-AF65-F5344CB8AC3E}">
        <p14:creationId xmlns:p14="http://schemas.microsoft.com/office/powerpoint/2010/main" val="201235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53" presetClass="entr" presetSubtype="16"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500" fill="hold"/>
                                        <p:tgtEl>
                                          <p:spTgt spid="1026"/>
                                        </p:tgtEl>
                                        <p:attrNameLst>
                                          <p:attrName>ppt_w</p:attrName>
                                        </p:attrNameLst>
                                      </p:cBhvr>
                                      <p:tavLst>
                                        <p:tav tm="0">
                                          <p:val>
                                            <p:fltVal val="0"/>
                                          </p:val>
                                        </p:tav>
                                        <p:tav tm="100000">
                                          <p:val>
                                            <p:strVal val="#ppt_w"/>
                                          </p:val>
                                        </p:tav>
                                      </p:tavLst>
                                    </p:anim>
                                    <p:anim calcmode="lin" valueType="num">
                                      <p:cBhvr>
                                        <p:cTn id="16" dur="500" fill="hold"/>
                                        <p:tgtEl>
                                          <p:spTgt spid="1026"/>
                                        </p:tgtEl>
                                        <p:attrNameLst>
                                          <p:attrName>ppt_h</p:attrName>
                                        </p:attrNameLst>
                                      </p:cBhvr>
                                      <p:tavLst>
                                        <p:tav tm="0">
                                          <p:val>
                                            <p:fltVal val="0"/>
                                          </p:val>
                                        </p:tav>
                                        <p:tav tm="100000">
                                          <p:val>
                                            <p:strVal val="#ppt_h"/>
                                          </p:val>
                                        </p:tav>
                                      </p:tavLst>
                                    </p:anim>
                                    <p:animEffect transition="in" filter="fade">
                                      <p:cBhvr>
                                        <p:cTn id="17" dur="500"/>
                                        <p:tgtEl>
                                          <p:spTgt spid="1026"/>
                                        </p:tgtEl>
                                      </p:cBhvr>
                                    </p:animEffect>
                                  </p:childTnLst>
                                </p:cTn>
                              </p:par>
                              <p:par>
                                <p:cTn id="18" presetID="53" presetClass="entr" presetSubtype="16"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２－１．従来の</a:t>
            </a:r>
            <a:r>
              <a:rPr lang="en-US" altLang="ja-JP" sz="2800" dirty="0">
                <a:solidFill>
                  <a:schemeClr val="tx2"/>
                </a:solidFill>
                <a:latin typeface="Meiryo UI" pitchFamily="50" charset="-128"/>
                <a:ea typeface="Meiryo UI" pitchFamily="50" charset="-128"/>
                <a:cs typeface="Meiryo UI" pitchFamily="50" charset="-128"/>
              </a:rPr>
              <a:t>WEB</a:t>
            </a:r>
            <a:r>
              <a:rPr lang="ja-JP" altLang="en-US" sz="2800" dirty="0">
                <a:solidFill>
                  <a:schemeClr val="tx2"/>
                </a:solidFill>
                <a:latin typeface="Meiryo UI" pitchFamily="50" charset="-128"/>
                <a:ea typeface="Meiryo UI" pitchFamily="50" charset="-128"/>
                <a:cs typeface="Meiryo UI" pitchFamily="50" charset="-128"/>
              </a:rPr>
              <a:t>開発における問題</a:t>
            </a:r>
            <a:r>
              <a:rPr lang="en-US" altLang="ja-JP" sz="2800" dirty="0">
                <a:solidFill>
                  <a:schemeClr val="tx2"/>
                </a:solidFill>
                <a:latin typeface="Meiryo UI" pitchFamily="50" charset="-128"/>
                <a:ea typeface="Meiryo UI" pitchFamily="50" charset="-128"/>
                <a:cs typeface="Meiryo UI" pitchFamily="50" charset="-128"/>
              </a:rPr>
              <a:t>1</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 name="正方形/長方形 5"/>
          <p:cNvSpPr/>
          <p:nvPr/>
        </p:nvSpPr>
        <p:spPr>
          <a:xfrm>
            <a:off x="243712" y="1366089"/>
            <a:ext cx="3105416" cy="5204059"/>
          </a:xfrm>
          <a:prstGeom prst="rect">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ユーザマスタから以下の条件で以下項目を取得し画面の対応項目に表示する。</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条件：</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ログインアカウント</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取得項目：</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ユーザ名</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パスワード</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メールアドレス</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前回ログイン日時</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307973" y="1040827"/>
            <a:ext cx="3375331"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基本設計</a:t>
            </a:r>
          </a:p>
        </p:txBody>
      </p:sp>
      <p:grpSp>
        <p:nvGrpSpPr>
          <p:cNvPr id="8" name="グループ化 7"/>
          <p:cNvGrpSpPr/>
          <p:nvPr/>
        </p:nvGrpSpPr>
        <p:grpSpPr>
          <a:xfrm>
            <a:off x="782106" y="1040827"/>
            <a:ext cx="8145434" cy="5529322"/>
            <a:chOff x="782106" y="1040827"/>
            <a:chExt cx="8145434" cy="5529322"/>
          </a:xfrm>
        </p:grpSpPr>
        <p:sp>
          <p:nvSpPr>
            <p:cNvPr id="18" name="テキスト ボックス 17"/>
            <p:cNvSpPr txBox="1"/>
            <p:nvPr/>
          </p:nvSpPr>
          <p:spPr>
            <a:xfrm>
              <a:off x="3460568" y="1040827"/>
              <a:ext cx="3375331"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プログラム</a:t>
              </a:r>
            </a:p>
          </p:txBody>
        </p:sp>
        <p:sp>
          <p:nvSpPr>
            <p:cNvPr id="21" name="正方形/長方形 20"/>
            <p:cNvSpPr/>
            <p:nvPr/>
          </p:nvSpPr>
          <p:spPr>
            <a:xfrm>
              <a:off x="3460568" y="1366089"/>
              <a:ext cx="3877765" cy="3291215"/>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User.xml</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&lt;sql id=“getUserByAccount”&gt;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lastlogindate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m_user</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userid=:account</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&lt;/sql&gt;</a:t>
              </a:r>
            </a:p>
          </p:txBody>
        </p:sp>
        <p:sp>
          <p:nvSpPr>
            <p:cNvPr id="19" name="正方形/長方形 18"/>
            <p:cNvSpPr/>
            <p:nvPr/>
          </p:nvSpPr>
          <p:spPr>
            <a:xfrm>
              <a:off x="5355655" y="2088818"/>
              <a:ext cx="3571885" cy="271654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UserBean.java</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class UserBean{</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private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public String getUserId(){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public void setUserId(String value){</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userId=value;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正方形/長方形 22"/>
            <p:cNvSpPr/>
            <p:nvPr/>
          </p:nvSpPr>
          <p:spPr>
            <a:xfrm>
              <a:off x="5026021" y="4265348"/>
              <a:ext cx="2951403" cy="1995988"/>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UserDAO.java</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正方形/長方形 23"/>
            <p:cNvSpPr/>
            <p:nvPr/>
          </p:nvSpPr>
          <p:spPr>
            <a:xfrm>
              <a:off x="3591631" y="4734578"/>
              <a:ext cx="3197963" cy="183557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UserModel.java</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正方形/長方形 21"/>
            <p:cNvSpPr/>
            <p:nvPr/>
          </p:nvSpPr>
          <p:spPr>
            <a:xfrm>
              <a:off x="2226541" y="5064558"/>
              <a:ext cx="3197963" cy="150559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UserControl.java</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正方形/長方形 24"/>
            <p:cNvSpPr/>
            <p:nvPr/>
          </p:nvSpPr>
          <p:spPr>
            <a:xfrm>
              <a:off x="782106" y="5377979"/>
              <a:ext cx="3197963" cy="119217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userInput.jsp</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Tree>
    <p:extLst>
      <p:ext uri="{BB962C8B-B14F-4D97-AF65-F5344CB8AC3E}">
        <p14:creationId xmlns:p14="http://schemas.microsoft.com/office/powerpoint/2010/main" val="214681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78" y="1168221"/>
            <a:ext cx="5296359" cy="5153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グループ化 1"/>
          <p:cNvGrpSpPr/>
          <p:nvPr/>
        </p:nvGrpSpPr>
        <p:grpSpPr>
          <a:xfrm>
            <a:off x="146650" y="898951"/>
            <a:ext cx="3658729" cy="5645068"/>
            <a:chOff x="146650" y="898951"/>
            <a:chExt cx="3658729" cy="5645068"/>
          </a:xfrm>
        </p:grpSpPr>
        <p:sp>
          <p:nvSpPr>
            <p:cNvPr id="9" name="正方形/長方形 8"/>
            <p:cNvSpPr/>
            <p:nvPr/>
          </p:nvSpPr>
          <p:spPr>
            <a:xfrm>
              <a:off x="194452" y="1159423"/>
              <a:ext cx="3610927" cy="5384596"/>
            </a:xfrm>
            <a:prstGeom prst="rect">
              <a:avLst/>
            </a:prstGeom>
            <a:solidFill>
              <a:srgbClr val="007033"/>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コネクタ 10"/>
            <p:cNvCxnSpPr/>
            <p:nvPr/>
          </p:nvCxnSpPr>
          <p:spPr>
            <a:xfrm>
              <a:off x="30092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2947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537503" y="1241412"/>
              <a:ext cx="9715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14" name="正方形/長方形 13"/>
            <p:cNvSpPr/>
            <p:nvPr/>
          </p:nvSpPr>
          <p:spPr>
            <a:xfrm>
              <a:off x="1175428" y="1755762"/>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 name="直線矢印コネクタ 14"/>
            <p:cNvCxnSpPr/>
            <p:nvPr/>
          </p:nvCxnSpPr>
          <p:spPr>
            <a:xfrm>
              <a:off x="1384978" y="193673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527852" y="1723087"/>
              <a:ext cx="1419226" cy="236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顧客重複チェック</a:t>
              </a:r>
            </a:p>
          </p:txBody>
        </p:sp>
        <p:sp>
          <p:nvSpPr>
            <p:cNvPr id="17" name="正方形/長方形 16"/>
            <p:cNvSpPr/>
            <p:nvPr/>
          </p:nvSpPr>
          <p:spPr>
            <a:xfrm>
              <a:off x="1560451" y="1955789"/>
              <a:ext cx="1312338" cy="323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チェック結果返却</a:t>
              </a:r>
            </a:p>
          </p:txBody>
        </p:sp>
        <p:sp>
          <p:nvSpPr>
            <p:cNvPr id="18" name="正方形/長方形 17"/>
            <p:cNvSpPr/>
            <p:nvPr/>
          </p:nvSpPr>
          <p:spPr>
            <a:xfrm>
              <a:off x="1708828" y="2412987"/>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顧客情報登録</a:t>
              </a:r>
            </a:p>
          </p:txBody>
        </p:sp>
        <p:cxnSp>
          <p:nvCxnSpPr>
            <p:cNvPr id="19" name="直線矢印コネクタ 18"/>
            <p:cNvCxnSpPr/>
            <p:nvPr/>
          </p:nvCxnSpPr>
          <p:spPr>
            <a:xfrm flipH="1">
              <a:off x="1375453" y="307973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708828" y="2651781"/>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21" name="正方形/長方形 20"/>
            <p:cNvSpPr/>
            <p:nvPr/>
          </p:nvSpPr>
          <p:spPr>
            <a:xfrm>
              <a:off x="1175428" y="2813037"/>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2" name="正方形/長方形 21"/>
            <p:cNvSpPr/>
            <p:nvPr/>
          </p:nvSpPr>
          <p:spPr>
            <a:xfrm>
              <a:off x="832528" y="1231887"/>
              <a:ext cx="106233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23" name="正方形/長方形 22"/>
            <p:cNvSpPr/>
            <p:nvPr/>
          </p:nvSpPr>
          <p:spPr>
            <a:xfrm>
              <a:off x="1184953" y="3917937"/>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p:cNvSpPr/>
            <p:nvPr/>
          </p:nvSpPr>
          <p:spPr>
            <a:xfrm>
              <a:off x="2908978" y="3917937"/>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 name="直線矢印コネクタ 24"/>
            <p:cNvCxnSpPr/>
            <p:nvPr/>
          </p:nvCxnSpPr>
          <p:spPr>
            <a:xfrm>
              <a:off x="1394503" y="409891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1651678" y="3789350"/>
              <a:ext cx="106887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a:solidFill>
                    <a:schemeClr val="bg1"/>
                  </a:solidFill>
                </a:rPr>
                <a:t>他人操作有無</a:t>
              </a:r>
              <a:r>
                <a:rPr kumimoji="1" lang="ja-JP" altLang="en-US" sz="1100" dirty="0">
                  <a:solidFill>
                    <a:schemeClr val="bg1"/>
                  </a:solidFill>
                </a:rPr>
                <a:t>チェック</a:t>
              </a:r>
            </a:p>
          </p:txBody>
        </p:sp>
        <p:cxnSp>
          <p:nvCxnSpPr>
            <p:cNvPr id="27" name="直線矢印コネクタ 26"/>
            <p:cNvCxnSpPr/>
            <p:nvPr/>
          </p:nvCxnSpPr>
          <p:spPr>
            <a:xfrm flipH="1">
              <a:off x="1384978" y="44418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552000" y="4194162"/>
              <a:ext cx="1304925" cy="234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latin typeface="+mn-lt"/>
                  <a:ea typeface="+mn-ea"/>
                  <a:cs typeface="+mn-cs"/>
                </a:rPr>
                <a:t>チェック結果</a:t>
              </a:r>
              <a:r>
                <a:rPr kumimoji="1" lang="ja-JP" altLang="en-US" sz="1100" dirty="0">
                  <a:solidFill>
                    <a:schemeClr val="bg1"/>
                  </a:solidFill>
                </a:rPr>
                <a:t>返却</a:t>
              </a:r>
            </a:p>
          </p:txBody>
        </p:sp>
        <p:sp>
          <p:nvSpPr>
            <p:cNvPr id="29" name="正方形/長方形 28"/>
            <p:cNvSpPr/>
            <p:nvPr/>
          </p:nvSpPr>
          <p:spPr>
            <a:xfrm>
              <a:off x="2908978" y="4689462"/>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30" name="直線矢印コネクタ 29"/>
            <p:cNvCxnSpPr/>
            <p:nvPr/>
          </p:nvCxnSpPr>
          <p:spPr>
            <a:xfrm>
              <a:off x="1384978" y="480376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642153" y="4575162"/>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顧客情報更新</a:t>
              </a:r>
            </a:p>
          </p:txBody>
        </p:sp>
        <p:cxnSp>
          <p:nvCxnSpPr>
            <p:cNvPr id="32" name="直線矢印コネクタ 31"/>
            <p:cNvCxnSpPr/>
            <p:nvPr/>
          </p:nvCxnSpPr>
          <p:spPr>
            <a:xfrm flipH="1">
              <a:off x="1384978" y="52419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1718353" y="4826835"/>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34" name="正方形/長方形 33"/>
            <p:cNvSpPr/>
            <p:nvPr/>
          </p:nvSpPr>
          <p:spPr>
            <a:xfrm>
              <a:off x="1184953" y="4975212"/>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5" name="正方形/長方形 34"/>
            <p:cNvSpPr/>
            <p:nvPr/>
          </p:nvSpPr>
          <p:spPr>
            <a:xfrm>
              <a:off x="2908978" y="1774812"/>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6" name="正方形/長方形 35"/>
            <p:cNvSpPr/>
            <p:nvPr/>
          </p:nvSpPr>
          <p:spPr>
            <a:xfrm>
              <a:off x="2908978" y="2546337"/>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7" name="正方形/長方形 36"/>
            <p:cNvSpPr/>
            <p:nvPr/>
          </p:nvSpPr>
          <p:spPr>
            <a:xfrm>
              <a:off x="289603" y="1656840"/>
              <a:ext cx="3362325"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8" name="正方形/長方形 37"/>
            <p:cNvSpPr/>
            <p:nvPr/>
          </p:nvSpPr>
          <p:spPr>
            <a:xfrm>
              <a:off x="289603" y="3723765"/>
              <a:ext cx="3362325"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9" name="正方形/長方形 38"/>
            <p:cNvSpPr/>
            <p:nvPr/>
          </p:nvSpPr>
          <p:spPr>
            <a:xfrm>
              <a:off x="270553" y="1679562"/>
              <a:ext cx="90487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新規モード</a:t>
              </a:r>
              <a:endParaRPr kumimoji="1" lang="ja-JP" altLang="en-US" sz="1100" dirty="0">
                <a:solidFill>
                  <a:schemeClr val="bg1"/>
                </a:solidFill>
              </a:endParaRPr>
            </a:p>
          </p:txBody>
        </p:sp>
        <p:sp>
          <p:nvSpPr>
            <p:cNvPr id="40" name="正方形/長方形 39"/>
            <p:cNvSpPr/>
            <p:nvPr/>
          </p:nvSpPr>
          <p:spPr>
            <a:xfrm>
              <a:off x="266534" y="3705872"/>
              <a:ext cx="94276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更新モード</a:t>
              </a:r>
              <a:endParaRPr kumimoji="1" lang="ja-JP" altLang="en-US" sz="1100" dirty="0">
                <a:solidFill>
                  <a:schemeClr val="bg1"/>
                </a:solidFill>
              </a:endParaRPr>
            </a:p>
          </p:txBody>
        </p:sp>
        <p:sp>
          <p:nvSpPr>
            <p:cNvPr id="41" name="テキスト ボックス 40"/>
            <p:cNvSpPr txBox="1"/>
            <p:nvPr/>
          </p:nvSpPr>
          <p:spPr>
            <a:xfrm>
              <a:off x="146650" y="898951"/>
              <a:ext cx="1978027" cy="338554"/>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cs typeface="Meiryo UI" panose="020B0604030504040204" pitchFamily="50" charset="-128"/>
                </a:rPr>
                <a:t>基本</a:t>
              </a: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設計</a:t>
              </a:r>
            </a:p>
          </p:txBody>
        </p:sp>
        <p:cxnSp>
          <p:nvCxnSpPr>
            <p:cNvPr id="42" name="直線矢印コネクタ 41"/>
            <p:cNvCxnSpPr/>
            <p:nvPr/>
          </p:nvCxnSpPr>
          <p:spPr>
            <a:xfrm flipH="1">
              <a:off x="1369114" y="228882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1369114" y="265077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グループ化 2"/>
          <p:cNvGrpSpPr/>
          <p:nvPr/>
        </p:nvGrpSpPr>
        <p:grpSpPr>
          <a:xfrm>
            <a:off x="3739278" y="897854"/>
            <a:ext cx="5228452" cy="5646165"/>
            <a:chOff x="3739278" y="897854"/>
            <a:chExt cx="5228452" cy="5646165"/>
          </a:xfrm>
        </p:grpSpPr>
        <p:sp>
          <p:nvSpPr>
            <p:cNvPr id="10" name="正方形/長方形 9"/>
            <p:cNvSpPr/>
            <p:nvPr/>
          </p:nvSpPr>
          <p:spPr>
            <a:xfrm>
              <a:off x="3805380" y="1159423"/>
              <a:ext cx="5162350" cy="5384596"/>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テキスト ボックス 43"/>
            <p:cNvSpPr txBox="1"/>
            <p:nvPr/>
          </p:nvSpPr>
          <p:spPr>
            <a:xfrm>
              <a:off x="3739278" y="897854"/>
              <a:ext cx="1978027"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プログラム</a:t>
              </a:r>
            </a:p>
          </p:txBody>
        </p:sp>
        <p:sp>
          <p:nvSpPr>
            <p:cNvPr id="45" name="正方形/長方形 44"/>
            <p:cNvSpPr/>
            <p:nvPr/>
          </p:nvSpPr>
          <p:spPr>
            <a:xfrm>
              <a:off x="6572136" y="1218690"/>
              <a:ext cx="971550"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46" name="正方形/長方形 45"/>
            <p:cNvSpPr/>
            <p:nvPr/>
          </p:nvSpPr>
          <p:spPr>
            <a:xfrm>
              <a:off x="4702287" y="1717344"/>
              <a:ext cx="1126766"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保存ボタン押下（新規モード）</a:t>
              </a:r>
            </a:p>
          </p:txBody>
        </p:sp>
        <p:cxnSp>
          <p:nvCxnSpPr>
            <p:cNvPr id="47" name="直線矢印コネクタ 46"/>
            <p:cNvCxnSpPr>
              <a:stCxn id="46" idx="3"/>
              <a:endCxn id="51" idx="1"/>
            </p:cNvCxnSpPr>
            <p:nvPr/>
          </p:nvCxnSpPr>
          <p:spPr>
            <a:xfrm>
              <a:off x="5829053" y="1950707"/>
              <a:ext cx="692509" cy="140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p:cNvSpPr/>
            <p:nvPr/>
          </p:nvSpPr>
          <p:spPr>
            <a:xfrm>
              <a:off x="4723617" y="1209165"/>
              <a:ext cx="1072233"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49" name="正方形/長方形 48"/>
            <p:cNvSpPr/>
            <p:nvPr/>
          </p:nvSpPr>
          <p:spPr>
            <a:xfrm>
              <a:off x="7683612" y="251409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50" name="正方形/長方形 49"/>
            <p:cNvSpPr/>
            <p:nvPr/>
          </p:nvSpPr>
          <p:spPr>
            <a:xfrm>
              <a:off x="3902187" y="1656840"/>
              <a:ext cx="4933950"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51" name="フローチャート: 判断 49"/>
            <p:cNvSpPr/>
            <p:nvPr/>
          </p:nvSpPr>
          <p:spPr>
            <a:xfrm>
              <a:off x="6521562" y="1656840"/>
              <a:ext cx="1123950" cy="59055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sp>
          <p:nvSpPr>
            <p:cNvPr id="52" name="正方形/長方形 51"/>
            <p:cNvSpPr/>
            <p:nvPr/>
          </p:nvSpPr>
          <p:spPr>
            <a:xfrm>
              <a:off x="6750162" y="1742565"/>
              <a:ext cx="714375"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rPr>
                <a:t>顧客重複チェック</a:t>
              </a:r>
            </a:p>
          </p:txBody>
        </p:sp>
        <p:sp>
          <p:nvSpPr>
            <p:cNvPr id="53" name="正方形/長方形 52"/>
            <p:cNvSpPr/>
            <p:nvPr/>
          </p:nvSpPr>
          <p:spPr>
            <a:xfrm flipH="1">
              <a:off x="7664562" y="2463111"/>
              <a:ext cx="10382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rPr>
                <a:t>顧客情報登録</a:t>
              </a:r>
            </a:p>
          </p:txBody>
        </p:sp>
        <p:cxnSp>
          <p:nvCxnSpPr>
            <p:cNvPr id="54" name="直線矢印コネクタ 119"/>
            <p:cNvCxnSpPr/>
            <p:nvPr/>
          </p:nvCxnSpPr>
          <p:spPr>
            <a:xfrm>
              <a:off x="7645512" y="1942590"/>
              <a:ext cx="528638" cy="571500"/>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p:cNvSpPr/>
            <p:nvPr/>
          </p:nvSpPr>
          <p:spPr>
            <a:xfrm>
              <a:off x="7683612" y="3209415"/>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56" name="直線矢印コネクタ 55"/>
            <p:cNvCxnSpPr/>
            <p:nvPr/>
          </p:nvCxnSpPr>
          <p:spPr>
            <a:xfrm flipH="1">
              <a:off x="8174150" y="2876040"/>
              <a:ext cx="0" cy="3333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7" name="正方形/長方形 56"/>
            <p:cNvSpPr/>
            <p:nvPr/>
          </p:nvSpPr>
          <p:spPr>
            <a:xfrm flipH="1">
              <a:off x="7727883" y="3145557"/>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latin typeface="+mn-ea"/>
                  <a:ea typeface="+mn-ea"/>
                </a:rPr>
                <a:t>画面再表示用</a:t>
              </a:r>
              <a:endParaRPr kumimoji="1" lang="en-US" altLang="ja-JP" sz="1000" dirty="0">
                <a:solidFill>
                  <a:sysClr val="windowText" lastClr="000000"/>
                </a:solidFill>
                <a:latin typeface="+mn-ea"/>
                <a:ea typeface="+mn-ea"/>
              </a:endParaRPr>
            </a:p>
            <a:p>
              <a:pPr algn="ctr"/>
              <a:r>
                <a:rPr kumimoji="1" lang="ja-JP" altLang="en-US" sz="1000" dirty="0">
                  <a:solidFill>
                    <a:sysClr val="windowText" lastClr="000000"/>
                  </a:solidFill>
                  <a:latin typeface="+mn-ea"/>
                  <a:ea typeface="+mn-ea"/>
                </a:rPr>
                <a:t>データ取得</a:t>
              </a:r>
            </a:p>
          </p:txBody>
        </p:sp>
        <p:sp>
          <p:nvSpPr>
            <p:cNvPr id="58" name="正方形/長方形 57"/>
            <p:cNvSpPr/>
            <p:nvPr/>
          </p:nvSpPr>
          <p:spPr>
            <a:xfrm>
              <a:off x="4730862" y="3780915"/>
              <a:ext cx="1129383"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（新規保存完了モード）</a:t>
              </a:r>
            </a:p>
          </p:txBody>
        </p:sp>
        <p:cxnSp>
          <p:nvCxnSpPr>
            <p:cNvPr id="59" name="直線矢印コネクタ 127"/>
            <p:cNvCxnSpPr>
              <a:endCxn id="58" idx="3"/>
            </p:cNvCxnSpPr>
            <p:nvPr/>
          </p:nvCxnSpPr>
          <p:spPr>
            <a:xfrm rot="10800000" flipV="1">
              <a:off x="5860246" y="3570571"/>
              <a:ext cx="2314699" cy="457993"/>
            </a:xfrm>
            <a:prstGeom prst="bentConnector3">
              <a:avLst>
                <a:gd name="adj1" fmla="val -63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5226162" y="4276215"/>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1" name="正方形/長方形 60"/>
            <p:cNvSpPr/>
            <p:nvPr/>
          </p:nvSpPr>
          <p:spPr>
            <a:xfrm>
              <a:off x="4721337" y="4552440"/>
              <a:ext cx="1138908"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a:solidFill>
                    <a:sysClr val="windowText" lastClr="000000"/>
                  </a:solidFill>
                </a:rPr>
                <a:t>保存ボタン押下（更新モード）</a:t>
              </a:r>
            </a:p>
          </p:txBody>
        </p:sp>
        <p:cxnSp>
          <p:nvCxnSpPr>
            <p:cNvPr id="62" name="直線矢印コネクタ 61"/>
            <p:cNvCxnSpPr>
              <a:stCxn id="61" idx="3"/>
            </p:cNvCxnSpPr>
            <p:nvPr/>
          </p:nvCxnSpPr>
          <p:spPr>
            <a:xfrm flipV="1">
              <a:off x="5860245" y="4781040"/>
              <a:ext cx="689892" cy="47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7712187" y="535254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64" name="フローチャート: 判断 62"/>
            <p:cNvSpPr/>
            <p:nvPr/>
          </p:nvSpPr>
          <p:spPr>
            <a:xfrm>
              <a:off x="6550137" y="4485765"/>
              <a:ext cx="1123950" cy="59055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sp>
          <p:nvSpPr>
            <p:cNvPr id="65" name="正方形/長方形 64"/>
            <p:cNvSpPr/>
            <p:nvPr/>
          </p:nvSpPr>
          <p:spPr>
            <a:xfrm>
              <a:off x="7712187" y="600024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66" name="直線矢印コネクタ 65"/>
            <p:cNvCxnSpPr/>
            <p:nvPr/>
          </p:nvCxnSpPr>
          <p:spPr>
            <a:xfrm flipH="1">
              <a:off x="8202725" y="5714490"/>
              <a:ext cx="0" cy="2857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正方形/長方形 66"/>
            <p:cNvSpPr/>
            <p:nvPr/>
          </p:nvSpPr>
          <p:spPr>
            <a:xfrm>
              <a:off x="4759437" y="5933565"/>
              <a:ext cx="1072232"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（更新保存完了モード）</a:t>
              </a:r>
            </a:p>
          </p:txBody>
        </p:sp>
        <p:cxnSp>
          <p:nvCxnSpPr>
            <p:cNvPr id="68" name="直線矢印コネクタ 67"/>
            <p:cNvCxnSpPr/>
            <p:nvPr/>
          </p:nvCxnSpPr>
          <p:spPr>
            <a:xfrm flipH="1">
              <a:off x="5860245" y="6181215"/>
              <a:ext cx="1851942" cy="64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6712062" y="4577661"/>
              <a:ext cx="838200"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rPr>
                <a:t>他人更新有無チェック</a:t>
              </a:r>
            </a:p>
          </p:txBody>
        </p:sp>
        <p:sp>
          <p:nvSpPr>
            <p:cNvPr id="70" name="正方形/長方形 69"/>
            <p:cNvSpPr/>
            <p:nvPr/>
          </p:nvSpPr>
          <p:spPr>
            <a:xfrm flipH="1">
              <a:off x="7635987" y="5314440"/>
              <a:ext cx="10382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rPr>
                <a:t>顧客情報更新</a:t>
              </a:r>
            </a:p>
          </p:txBody>
        </p:sp>
        <p:sp>
          <p:nvSpPr>
            <p:cNvPr id="71" name="正方形/長方形 70"/>
            <p:cNvSpPr/>
            <p:nvPr/>
          </p:nvSpPr>
          <p:spPr>
            <a:xfrm flipH="1">
              <a:off x="7683612" y="5943090"/>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データ取得</a:t>
              </a:r>
            </a:p>
          </p:txBody>
        </p:sp>
        <p:sp>
          <p:nvSpPr>
            <p:cNvPr id="72" name="正方形/長方形 71"/>
            <p:cNvSpPr/>
            <p:nvPr/>
          </p:nvSpPr>
          <p:spPr>
            <a:xfrm>
              <a:off x="6588237" y="251409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73" name="直線矢印コネクタ 72"/>
            <p:cNvCxnSpPr/>
            <p:nvPr/>
          </p:nvCxnSpPr>
          <p:spPr>
            <a:xfrm>
              <a:off x="7074012" y="2237865"/>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flipH="1">
              <a:off x="6607287" y="2466465"/>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データセット</a:t>
              </a:r>
            </a:p>
          </p:txBody>
        </p:sp>
        <p:sp>
          <p:nvSpPr>
            <p:cNvPr id="75" name="正方形/長方形 74"/>
            <p:cNvSpPr/>
            <p:nvPr/>
          </p:nvSpPr>
          <p:spPr>
            <a:xfrm>
              <a:off x="4721337" y="2421657"/>
              <a:ext cx="1107716" cy="565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（新規エラー</a:t>
              </a:r>
              <a:endParaRPr kumimoji="1" lang="en-US" altLang="ja-JP" sz="1000" dirty="0">
                <a:solidFill>
                  <a:sysClr val="windowText" lastClr="000000"/>
                </a:solidFill>
              </a:endParaRPr>
            </a:p>
            <a:p>
              <a:pPr algn="l"/>
              <a:r>
                <a:rPr kumimoji="1" lang="ja-JP" altLang="en-US" sz="1000" dirty="0">
                  <a:solidFill>
                    <a:sysClr val="windowText" lastClr="000000"/>
                  </a:solidFill>
                </a:rPr>
                <a:t>モード）</a:t>
              </a:r>
            </a:p>
          </p:txBody>
        </p:sp>
        <p:cxnSp>
          <p:nvCxnSpPr>
            <p:cNvPr id="76" name="直線矢印コネクタ 75"/>
            <p:cNvCxnSpPr>
              <a:stCxn id="72" idx="1"/>
              <a:endCxn id="75" idx="3"/>
            </p:cNvCxnSpPr>
            <p:nvPr/>
          </p:nvCxnSpPr>
          <p:spPr>
            <a:xfrm flipH="1">
              <a:off x="5829053" y="2695065"/>
              <a:ext cx="759184" cy="92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119"/>
            <p:cNvCxnSpPr/>
            <p:nvPr/>
          </p:nvCxnSpPr>
          <p:spPr>
            <a:xfrm rot="16200000" flipH="1">
              <a:off x="7648687" y="4796915"/>
              <a:ext cx="569913" cy="539750"/>
            </a:xfrm>
            <a:prstGeom prst="bentConnector3">
              <a:avLst>
                <a:gd name="adj1" fmla="val -1667"/>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3902187" y="3723765"/>
              <a:ext cx="4953000"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79" name="正方形/長方形 78"/>
            <p:cNvSpPr/>
            <p:nvPr/>
          </p:nvSpPr>
          <p:spPr>
            <a:xfrm>
              <a:off x="6626337" y="5362065"/>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80" name="直線矢印コネクタ 79"/>
            <p:cNvCxnSpPr/>
            <p:nvPr/>
          </p:nvCxnSpPr>
          <p:spPr>
            <a:xfrm>
              <a:off x="7112112" y="5085840"/>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a:xfrm>
              <a:off x="4752304" y="5274033"/>
              <a:ext cx="1103674" cy="542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（更新エラー</a:t>
              </a:r>
              <a:endParaRPr kumimoji="1" lang="en-US" altLang="ja-JP" sz="1000" dirty="0">
                <a:solidFill>
                  <a:sysClr val="windowText" lastClr="000000"/>
                </a:solidFill>
              </a:endParaRPr>
            </a:p>
            <a:p>
              <a:pPr algn="l"/>
              <a:r>
                <a:rPr kumimoji="1" lang="ja-JP" altLang="en-US" sz="1000" dirty="0">
                  <a:solidFill>
                    <a:sysClr val="windowText" lastClr="000000"/>
                  </a:solidFill>
                </a:rPr>
                <a:t>モード）</a:t>
              </a:r>
            </a:p>
          </p:txBody>
        </p:sp>
        <p:cxnSp>
          <p:nvCxnSpPr>
            <p:cNvPr id="82" name="直線矢印コネクタ 81"/>
            <p:cNvCxnSpPr>
              <a:stCxn id="79" idx="1"/>
              <a:endCxn id="81" idx="3"/>
            </p:cNvCxnSpPr>
            <p:nvPr/>
          </p:nvCxnSpPr>
          <p:spPr>
            <a:xfrm flipH="1">
              <a:off x="5855978" y="5543040"/>
              <a:ext cx="770359" cy="220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3" name="正方形/長方形 82"/>
            <p:cNvSpPr/>
            <p:nvPr/>
          </p:nvSpPr>
          <p:spPr>
            <a:xfrm flipH="1">
              <a:off x="6654912" y="5304915"/>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データセット</a:t>
              </a:r>
            </a:p>
          </p:txBody>
        </p:sp>
        <p:sp>
          <p:nvSpPr>
            <p:cNvPr id="84" name="正方形/長方形 83"/>
            <p:cNvSpPr/>
            <p:nvPr/>
          </p:nvSpPr>
          <p:spPr>
            <a:xfrm>
              <a:off x="7083537" y="2209291"/>
              <a:ext cx="447293"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Yes</a:t>
              </a:r>
              <a:endParaRPr kumimoji="1" lang="ja-JP" altLang="en-US" sz="1000" dirty="0">
                <a:solidFill>
                  <a:schemeClr val="bg1"/>
                </a:solidFill>
              </a:endParaRPr>
            </a:p>
          </p:txBody>
        </p:sp>
        <p:sp>
          <p:nvSpPr>
            <p:cNvPr id="85" name="正方形/長方形 84"/>
            <p:cNvSpPr/>
            <p:nvPr/>
          </p:nvSpPr>
          <p:spPr>
            <a:xfrm>
              <a:off x="7683612" y="1694940"/>
              <a:ext cx="371475" cy="257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No</a:t>
              </a:r>
              <a:endParaRPr kumimoji="1" lang="ja-JP" altLang="en-US" sz="1000" dirty="0">
                <a:solidFill>
                  <a:schemeClr val="bg1"/>
                </a:solidFill>
              </a:endParaRPr>
            </a:p>
          </p:txBody>
        </p:sp>
        <p:sp>
          <p:nvSpPr>
            <p:cNvPr id="86" name="正方形/長方形 85"/>
            <p:cNvSpPr/>
            <p:nvPr/>
          </p:nvSpPr>
          <p:spPr>
            <a:xfrm>
              <a:off x="7093062" y="5019166"/>
              <a:ext cx="463662" cy="247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Yes</a:t>
              </a:r>
              <a:endParaRPr kumimoji="1" lang="ja-JP" altLang="en-US" sz="1000" dirty="0">
                <a:solidFill>
                  <a:schemeClr val="bg1"/>
                </a:solidFill>
              </a:endParaRPr>
            </a:p>
          </p:txBody>
        </p:sp>
        <p:sp>
          <p:nvSpPr>
            <p:cNvPr id="87" name="正方形/長方形 86"/>
            <p:cNvSpPr/>
            <p:nvPr/>
          </p:nvSpPr>
          <p:spPr>
            <a:xfrm>
              <a:off x="7693137" y="4504815"/>
              <a:ext cx="371475" cy="257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a:solidFill>
                    <a:schemeClr val="bg1"/>
                  </a:solidFill>
                </a:rPr>
                <a:t>No</a:t>
              </a:r>
              <a:endParaRPr kumimoji="1" lang="ja-JP" altLang="en-US" sz="1000">
                <a:solidFill>
                  <a:schemeClr val="bg1"/>
                </a:solidFill>
              </a:endParaRPr>
            </a:p>
          </p:txBody>
        </p:sp>
        <p:sp>
          <p:nvSpPr>
            <p:cNvPr id="88" name="正方形/長方形 87"/>
            <p:cNvSpPr/>
            <p:nvPr/>
          </p:nvSpPr>
          <p:spPr>
            <a:xfrm>
              <a:off x="3819278" y="1643962"/>
              <a:ext cx="885825" cy="231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chemeClr val="bg1"/>
                  </a:solidFill>
                  <a:effectLst/>
                </a:rPr>
                <a:t>新規モード</a:t>
              </a:r>
              <a:endParaRPr kumimoji="1" lang="ja-JP" altLang="en-US" sz="1000" dirty="0">
                <a:solidFill>
                  <a:schemeClr val="bg1"/>
                </a:solidFill>
              </a:endParaRPr>
            </a:p>
          </p:txBody>
        </p:sp>
        <p:sp>
          <p:nvSpPr>
            <p:cNvPr id="89" name="正方形/長方形 88"/>
            <p:cNvSpPr/>
            <p:nvPr/>
          </p:nvSpPr>
          <p:spPr>
            <a:xfrm>
              <a:off x="3828803" y="3691836"/>
              <a:ext cx="847725" cy="2795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chemeClr val="bg1"/>
                  </a:solidFill>
                  <a:effectLst/>
                </a:rPr>
                <a:t>更新モード</a:t>
              </a:r>
              <a:endParaRPr kumimoji="1" lang="ja-JP" altLang="en-US" sz="1000" dirty="0">
                <a:solidFill>
                  <a:schemeClr val="bg1"/>
                </a:solidFill>
              </a:endParaRPr>
            </a:p>
          </p:txBody>
        </p:sp>
        <p:cxnSp>
          <p:nvCxnSpPr>
            <p:cNvPr id="90" name="直線コネクタ 89"/>
            <p:cNvCxnSpPr/>
            <p:nvPr/>
          </p:nvCxnSpPr>
          <p:spPr>
            <a:xfrm>
              <a:off x="6207618" y="1218690"/>
              <a:ext cx="25757" cy="524322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1" name="直線矢印コネクタ 127"/>
            <p:cNvCxnSpPr>
              <a:stCxn id="75" idx="1"/>
              <a:endCxn id="46" idx="1"/>
            </p:cNvCxnSpPr>
            <p:nvPr/>
          </p:nvCxnSpPr>
          <p:spPr>
            <a:xfrm rot="10800000">
              <a:off x="4702287" y="1950708"/>
              <a:ext cx="19050" cy="753601"/>
            </a:xfrm>
            <a:prstGeom prst="bentConnector3">
              <a:avLst>
                <a:gd name="adj1" fmla="val 13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127"/>
            <p:cNvCxnSpPr>
              <a:stCxn id="67" idx="1"/>
              <a:endCxn id="61" idx="1"/>
            </p:cNvCxnSpPr>
            <p:nvPr/>
          </p:nvCxnSpPr>
          <p:spPr>
            <a:xfrm rot="10800000">
              <a:off x="4721337" y="4785803"/>
              <a:ext cx="38100" cy="1395412"/>
            </a:xfrm>
            <a:prstGeom prst="bentConnector3">
              <a:avLst>
                <a:gd name="adj1" fmla="val 7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２－２．従来の</a:t>
            </a:r>
            <a:r>
              <a:rPr lang="en-US" altLang="ja-JP" sz="2800" dirty="0">
                <a:solidFill>
                  <a:schemeClr val="tx2"/>
                </a:solidFill>
                <a:latin typeface="Meiryo UI" pitchFamily="50" charset="-128"/>
                <a:ea typeface="Meiryo UI" pitchFamily="50" charset="-128"/>
                <a:cs typeface="Meiryo UI" pitchFamily="50" charset="-128"/>
              </a:rPr>
              <a:t>WEB</a:t>
            </a:r>
            <a:r>
              <a:rPr lang="ja-JP" altLang="en-US" sz="2800" dirty="0">
                <a:solidFill>
                  <a:schemeClr val="tx2"/>
                </a:solidFill>
                <a:latin typeface="Meiryo UI" pitchFamily="50" charset="-128"/>
                <a:ea typeface="Meiryo UI" pitchFamily="50" charset="-128"/>
                <a:cs typeface="Meiryo UI" pitchFamily="50" charset="-128"/>
              </a:rPr>
              <a:t>開発における問題</a:t>
            </a:r>
            <a:r>
              <a:rPr lang="en-US" altLang="ja-JP" sz="2800" dirty="0">
                <a:solidFill>
                  <a:schemeClr val="tx2"/>
                </a:solidFill>
                <a:latin typeface="Meiryo UI" pitchFamily="50" charset="-128"/>
                <a:ea typeface="Meiryo UI" pitchFamily="50" charset="-128"/>
                <a:cs typeface="Meiryo UI" pitchFamily="50" charset="-128"/>
              </a:rPr>
              <a:t>2</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4</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95143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08"/>
                                        </p:tgtEl>
                                      </p:cBhvr>
                                    </p:animEffect>
                                    <p:set>
                                      <p:cBhvr>
                                        <p:cTn id="7" dur="1" fill="hold">
                                          <p:stCondLst>
                                            <p:cond delay="499"/>
                                          </p:stCondLst>
                                        </p:cTn>
                                        <p:tgtEl>
                                          <p:spTgt spid="30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のスローガン</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5</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9" name="テキスト ボックス 5"/>
          <p:cNvSpPr txBox="1">
            <a:spLocks noChangeArrowheads="1"/>
          </p:cNvSpPr>
          <p:nvPr/>
        </p:nvSpPr>
        <p:spPr bwMode="auto">
          <a:xfrm>
            <a:off x="285476" y="1029679"/>
            <a:ext cx="83176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pPr eaLnBrk="1" hangingPunct="1">
              <a:spcBef>
                <a:spcPct val="0"/>
              </a:spcBef>
              <a:buFontTx/>
              <a:buNone/>
            </a:pPr>
            <a:r>
              <a:rPr lang="en-US" altLang="ja-JP" sz="2000" b="1" dirty="0">
                <a:solidFill>
                  <a:srgbClr val="FF0000"/>
                </a:solidFill>
                <a:latin typeface="Meiryo UI" pitchFamily="50" charset="-128"/>
                <a:ea typeface="Meiryo UI" pitchFamily="50" charset="-128"/>
                <a:cs typeface="Meiryo UI" pitchFamily="50" charset="-128"/>
              </a:rPr>
              <a:t>Ajax</a:t>
            </a:r>
            <a:r>
              <a:rPr lang="ja-JP" altLang="en-US" sz="2000" dirty="0">
                <a:latin typeface="Meiryo UI" pitchFamily="50" charset="-128"/>
                <a:ea typeface="Meiryo UI" pitchFamily="50" charset="-128"/>
                <a:cs typeface="Meiryo UI" pitchFamily="50" charset="-128"/>
              </a:rPr>
              <a:t>と</a:t>
            </a:r>
            <a:r>
              <a:rPr lang="ja-JP" altLang="en-US" sz="2000" b="1" dirty="0">
                <a:solidFill>
                  <a:srgbClr val="FF0000"/>
                </a:solidFill>
                <a:latin typeface="Meiryo UI" pitchFamily="50" charset="-128"/>
                <a:ea typeface="Meiryo UI" pitchFamily="50" charset="-128"/>
                <a:cs typeface="Meiryo UI" pitchFamily="50" charset="-128"/>
              </a:rPr>
              <a:t>サーバサイト</a:t>
            </a:r>
            <a:r>
              <a:rPr lang="en-US" altLang="ja-JP" sz="2000" b="1" dirty="0">
                <a:solidFill>
                  <a:srgbClr val="FF0000"/>
                </a:solidFill>
                <a:latin typeface="Meiryo UI" pitchFamily="50" charset="-128"/>
                <a:ea typeface="Meiryo UI" pitchFamily="50" charset="-128"/>
                <a:cs typeface="Meiryo UI" pitchFamily="50" charset="-128"/>
              </a:rPr>
              <a:t>JavaScript</a:t>
            </a:r>
            <a:r>
              <a:rPr lang="ja-JP" altLang="en-US" sz="2000" dirty="0">
                <a:latin typeface="Meiryo UI" pitchFamily="50" charset="-128"/>
                <a:ea typeface="Meiryo UI" pitchFamily="50" charset="-128"/>
                <a:cs typeface="Meiryo UI" pitchFamily="50" charset="-128"/>
              </a:rPr>
              <a:t>を用いて</a:t>
            </a:r>
            <a:r>
              <a:rPr lang="ja-JP" altLang="en-US" sz="2000" b="1" dirty="0">
                <a:solidFill>
                  <a:srgbClr val="FF0000"/>
                </a:solidFill>
                <a:latin typeface="Meiryo UI" pitchFamily="50" charset="-128"/>
                <a:ea typeface="Meiryo UI" pitchFamily="50" charset="-128"/>
                <a:cs typeface="Meiryo UI" pitchFamily="50" charset="-128"/>
              </a:rPr>
              <a:t>目的指向</a:t>
            </a:r>
            <a:r>
              <a:rPr lang="ja-JP" altLang="en-US" sz="2000" dirty="0">
                <a:latin typeface="Meiryo UI" pitchFamily="50" charset="-128"/>
                <a:ea typeface="Meiryo UI" pitchFamily="50" charset="-128"/>
                <a:cs typeface="Meiryo UI" pitchFamily="50" charset="-128"/>
              </a:rPr>
              <a:t>で、高速に</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システムを構築できます。</a:t>
            </a:r>
            <a:endParaRPr lang="en-US" altLang="ja-JP" sz="2000" dirty="0">
              <a:latin typeface="Meiryo UI" pitchFamily="50" charset="-128"/>
              <a:ea typeface="Meiryo UI" pitchFamily="50" charset="-128"/>
              <a:cs typeface="Meiryo UI" pitchFamily="50" charset="-128"/>
            </a:endParaRPr>
          </a:p>
        </p:txBody>
      </p:sp>
      <p:sp>
        <p:nvSpPr>
          <p:cNvPr id="6" name="Rectangle 3"/>
          <p:cNvSpPr>
            <a:spLocks noChangeArrowheads="1"/>
          </p:cNvSpPr>
          <p:nvPr/>
        </p:nvSpPr>
        <p:spPr bwMode="auto">
          <a:xfrm>
            <a:off x="371868" y="5910795"/>
            <a:ext cx="3837525" cy="66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1588"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latinLnBrk="1" hangingPunct="1">
              <a:lnSpc>
                <a:spcPct val="110000"/>
              </a:lnSpc>
              <a:spcBef>
                <a:spcPct val="25000"/>
              </a:spcBef>
              <a:buFont typeface="Webdings" pitchFamily="18" charset="2"/>
              <a:buNone/>
            </a:pPr>
            <a:r>
              <a:rPr lang="ja-JP" altLang="en-US" sz="1600" dirty="0">
                <a:latin typeface="Meiryo UI" pitchFamily="50" charset="-128"/>
                <a:ea typeface="Meiryo UI" pitchFamily="50" charset="-128"/>
                <a:cs typeface="Meiryo UI" pitchFamily="50" charset="-128"/>
              </a:rPr>
              <a:t>ソース公開：</a:t>
            </a:r>
            <a:endParaRPr lang="en-US" altLang="ja-JP" sz="1600" dirty="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en-US" altLang="ja-JP" sz="1600" dirty="0">
                <a:latin typeface="Meiryo UI" pitchFamily="50" charset="-128"/>
                <a:ea typeface="Meiryo UI" pitchFamily="50" charset="-128"/>
                <a:cs typeface="Meiryo UI" pitchFamily="50" charset="-128"/>
              </a:rPr>
              <a:t>https://github.com/efwGrp/efw4.X</a:t>
            </a:r>
          </a:p>
        </p:txBody>
      </p:sp>
      <p:pic>
        <p:nvPicPr>
          <p:cNvPr id="2" name="図 1"/>
          <p:cNvPicPr>
            <a:picLocks noChangeAspect="1"/>
          </p:cNvPicPr>
          <p:nvPr/>
        </p:nvPicPr>
        <p:blipFill>
          <a:blip r:embed="rId3"/>
          <a:stretch>
            <a:fillRect/>
          </a:stretch>
        </p:blipFill>
        <p:spPr>
          <a:xfrm>
            <a:off x="1356886" y="2051585"/>
            <a:ext cx="5905804" cy="3492679"/>
          </a:xfrm>
          <a:prstGeom prst="rect">
            <a:avLst/>
          </a:prstGeom>
        </p:spPr>
      </p:pic>
      <p:sp>
        <p:nvSpPr>
          <p:cNvPr id="3" name="正方形/長方形 2"/>
          <p:cNvSpPr/>
          <p:nvPr/>
        </p:nvSpPr>
        <p:spPr>
          <a:xfrm>
            <a:off x="4749513" y="5883801"/>
            <a:ext cx="3744102"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latinLnBrk="1" hangingPunct="1">
              <a:lnSpc>
                <a:spcPct val="110000"/>
              </a:lnSpc>
              <a:spcBef>
                <a:spcPct val="25000"/>
              </a:spcBef>
              <a:buFont typeface="Webdings" pitchFamily="18" charset="2"/>
              <a:buNone/>
            </a:pPr>
            <a:r>
              <a:rPr lang="ja-JP" altLang="en-US" sz="1600" dirty="0">
                <a:latin typeface="Meiryo UI" pitchFamily="50" charset="-128"/>
                <a:ea typeface="Meiryo UI" pitchFamily="50" charset="-128"/>
                <a:cs typeface="Meiryo UI" pitchFamily="50" charset="-128"/>
              </a:rPr>
              <a:t>情報処理学会収録論文：</a:t>
            </a:r>
            <a:endParaRPr lang="en-US" altLang="ja-JP" sz="1600" dirty="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en-US" altLang="ja-JP" sz="1600" dirty="0">
                <a:latin typeface="Meiryo UI" pitchFamily="50" charset="-128"/>
                <a:ea typeface="Meiryo UI" pitchFamily="50" charset="-128"/>
                <a:cs typeface="Meiryo UI" pitchFamily="50" charset="-128"/>
              </a:rPr>
              <a:t>http://id.nii.ac.jp/1001/00147552/</a:t>
            </a:r>
            <a:endParaRPr lang="ja-JP" altLang="en-US" sz="1600" dirty="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522203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４－１．従来問題１の解決</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6</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8" name="正方形/長方形 7"/>
          <p:cNvSpPr/>
          <p:nvPr/>
        </p:nvSpPr>
        <p:spPr>
          <a:xfrm>
            <a:off x="243712" y="1366089"/>
            <a:ext cx="3105416" cy="2423713"/>
          </a:xfrm>
          <a:prstGeom prst="rect">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ユーザマスタから以下の条件で以下項目を取得し画面の対応項目に表示する。</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条件：</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ログインアカウント</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取得項目：</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ユーザ名</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パスワード</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メールアドレス</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前回ログイン日時</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p:cNvSpPr txBox="1"/>
          <p:nvPr/>
        </p:nvSpPr>
        <p:spPr>
          <a:xfrm>
            <a:off x="307973" y="1040827"/>
            <a:ext cx="3375331"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基本設計</a:t>
            </a:r>
          </a:p>
        </p:txBody>
      </p:sp>
      <p:grpSp>
        <p:nvGrpSpPr>
          <p:cNvPr id="4" name="グループ化 3"/>
          <p:cNvGrpSpPr/>
          <p:nvPr/>
        </p:nvGrpSpPr>
        <p:grpSpPr>
          <a:xfrm>
            <a:off x="3460568" y="1040827"/>
            <a:ext cx="5683433" cy="5260821"/>
            <a:chOff x="3460568" y="1040827"/>
            <a:chExt cx="5683433" cy="5260821"/>
          </a:xfrm>
        </p:grpSpPr>
        <p:sp>
          <p:nvSpPr>
            <p:cNvPr id="21" name="正方形/長方形 20"/>
            <p:cNvSpPr/>
            <p:nvPr/>
          </p:nvSpPr>
          <p:spPr>
            <a:xfrm>
              <a:off x="3460568" y="4898611"/>
              <a:ext cx="3197963" cy="119217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userInput.jsp</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&lt;input id=“txt_userId”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3460568" y="1366089"/>
              <a:ext cx="3877765" cy="3291215"/>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User.xml</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&lt;sql id=“getUserByAccount”&gt;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lastlogindate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m_user</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userid=:account</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&lt;/sql&gt;</a:t>
              </a:r>
            </a:p>
          </p:txBody>
        </p:sp>
        <p:sp>
          <p:nvSpPr>
            <p:cNvPr id="14" name="テキスト ボックス 13"/>
            <p:cNvSpPr txBox="1"/>
            <p:nvPr/>
          </p:nvSpPr>
          <p:spPr>
            <a:xfrm>
              <a:off x="3460568" y="1040827"/>
              <a:ext cx="3375331"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プログラム</a:t>
              </a:r>
            </a:p>
          </p:txBody>
        </p:sp>
        <p:sp>
          <p:nvSpPr>
            <p:cNvPr id="16" name="正方形/長方形 15"/>
            <p:cNvSpPr/>
            <p:nvPr/>
          </p:nvSpPr>
          <p:spPr>
            <a:xfrm>
              <a:off x="5399451" y="2088818"/>
              <a:ext cx="3744550" cy="421283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userInput_init.js</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var objUser=db.select(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“getUserByAccount”,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{“account”:session.get(“USER_ID”)}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).map({</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“#txt_userId”:”userid”,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“#txt_userName”:”username”,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“#txt_password”:”password”,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“#txt_mail”:”mailaddress”,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“#txt_lastLoginDate”:”lastlogindate”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}).getSingle();</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r</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eturn (new Result())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.runat(“body”)</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.withdata(objUser);</a:t>
              </a: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9" name="テキスト ボックス 5"/>
          <p:cNvSpPr txBox="1">
            <a:spLocks noChangeArrowheads="1"/>
          </p:cNvSpPr>
          <p:nvPr/>
        </p:nvSpPr>
        <p:spPr bwMode="auto">
          <a:xfrm>
            <a:off x="2146719" y="2922344"/>
            <a:ext cx="4801769" cy="2468608"/>
          </a:xfrm>
          <a:prstGeom prst="rect">
            <a:avLst/>
          </a:prstGeom>
          <a:solidFill>
            <a:srgbClr val="FFFF00"/>
          </a:solidFill>
          <a:ln/>
          <a:extLst/>
        </p:spPr>
        <p:style>
          <a:lnRef idx="3">
            <a:schemeClr val="lt1"/>
          </a:lnRef>
          <a:fillRef idx="1">
            <a:schemeClr val="accent5"/>
          </a:fillRef>
          <a:effectRef idx="1">
            <a:schemeClr val="accent5"/>
          </a:effectRef>
          <a:fontRef idx="minor">
            <a:schemeClr val="lt1"/>
          </a:fontRef>
        </p:style>
        <p:txBody>
          <a:bodyPr rtlCol="0" anchor="ctr" anchorCtr="0"/>
          <a:lstStyle>
            <a:defPPr>
              <a:defRPr lang="ja-JP"/>
            </a:defPPr>
            <a:lvl1pPr>
              <a:defRPr sz="14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WEB</a:t>
            </a:r>
            <a:r>
              <a:rPr lang="ja-JP" altLang="en-US" sz="1600" dirty="0">
                <a:solidFill>
                  <a:schemeClr val="tx1"/>
                </a:solidFill>
              </a:rPr>
              <a:t>システム開発には、「</a:t>
            </a:r>
            <a:r>
              <a:rPr lang="ja-JP" altLang="en-US" sz="1600" dirty="0">
                <a:solidFill>
                  <a:srgbClr val="FF0000"/>
                </a:solidFill>
              </a:rPr>
              <a:t>パラメータ受信・入力チェック・ データ表示・活性非活性・表示非表示・画面遷移</a:t>
            </a:r>
            <a:r>
              <a:rPr lang="ja-JP" altLang="en-US" sz="1600" dirty="0">
                <a:solidFill>
                  <a:schemeClr val="tx1"/>
                </a:solidFill>
              </a:rPr>
              <a:t>」などの処理がよくあります。</a:t>
            </a:r>
            <a:endParaRPr lang="en-US" altLang="ja-JP" sz="1600" dirty="0">
              <a:solidFill>
                <a:schemeClr val="tx1"/>
              </a:solidFill>
            </a:endParaRPr>
          </a:p>
          <a:p>
            <a:endParaRPr lang="en-US" altLang="ja-JP" sz="1600" dirty="0">
              <a:solidFill>
                <a:schemeClr val="tx1"/>
              </a:solidFill>
            </a:endParaRPr>
          </a:p>
          <a:p>
            <a:r>
              <a:rPr lang="en-US" altLang="ja-JP" sz="1600" dirty="0">
                <a:solidFill>
                  <a:schemeClr val="tx1"/>
                </a:solidFill>
              </a:rPr>
              <a:t>E-FW</a:t>
            </a:r>
            <a:r>
              <a:rPr lang="ja-JP" altLang="en-US" sz="1600" dirty="0">
                <a:solidFill>
                  <a:schemeClr val="tx1"/>
                </a:solidFill>
              </a:rPr>
              <a:t>はそれらをパターン化して、</a:t>
            </a:r>
            <a:r>
              <a:rPr lang="en-US" altLang="ja-JP" sz="1600" dirty="0">
                <a:solidFill>
                  <a:schemeClr val="tx1"/>
                </a:solidFill>
              </a:rPr>
              <a:t>WEB</a:t>
            </a:r>
            <a:r>
              <a:rPr lang="ja-JP" altLang="en-US" sz="1600" dirty="0">
                <a:solidFill>
                  <a:schemeClr val="tx1"/>
                </a:solidFill>
              </a:rPr>
              <a:t>画面開発の</a:t>
            </a:r>
          </a:p>
          <a:p>
            <a:r>
              <a:rPr lang="ja-JP" altLang="en-US" sz="1600" dirty="0">
                <a:solidFill>
                  <a:srgbClr val="FF0000"/>
                </a:solidFill>
              </a:rPr>
              <a:t>専用言語</a:t>
            </a:r>
            <a:r>
              <a:rPr lang="en-US" altLang="ja-JP" sz="1600" dirty="0">
                <a:solidFill>
                  <a:srgbClr val="FF0000"/>
                </a:solidFill>
              </a:rPr>
              <a:t>(DSL)</a:t>
            </a:r>
            <a:r>
              <a:rPr lang="ja-JP" altLang="en-US" sz="1600" dirty="0">
                <a:solidFill>
                  <a:schemeClr val="tx1"/>
                </a:solidFill>
              </a:rPr>
              <a:t>を設計・実装します。</a:t>
            </a:r>
          </a:p>
          <a:p>
            <a:r>
              <a:rPr lang="ja-JP" altLang="en-US" sz="1600" dirty="0">
                <a:solidFill>
                  <a:schemeClr val="tx1"/>
                </a:solidFill>
              </a:rPr>
              <a:t>言い換えると「</a:t>
            </a:r>
            <a:r>
              <a:rPr lang="ja-JP" altLang="en-US" sz="1600" dirty="0">
                <a:solidFill>
                  <a:srgbClr val="FF0000"/>
                </a:solidFill>
              </a:rPr>
              <a:t>入力データ収集と処理結果表示の自動化</a:t>
            </a:r>
            <a:r>
              <a:rPr lang="ja-JP" altLang="en-US" sz="1600" dirty="0">
                <a:solidFill>
                  <a:schemeClr val="tx1"/>
                </a:solidFill>
              </a:rPr>
              <a:t>」です。</a:t>
            </a:r>
            <a:endParaRPr lang="en-US" altLang="ja-JP" sz="1600" dirty="0">
              <a:solidFill>
                <a:schemeClr val="tx1"/>
              </a:solidFill>
            </a:endParaRPr>
          </a:p>
        </p:txBody>
      </p:sp>
    </p:spTree>
    <p:extLst>
      <p:ext uri="{BB962C8B-B14F-4D97-AF65-F5344CB8AC3E}">
        <p14:creationId xmlns:p14="http://schemas.microsoft.com/office/powerpoint/2010/main" val="326413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146650" y="898951"/>
            <a:ext cx="3658729" cy="5645068"/>
            <a:chOff x="146650" y="898951"/>
            <a:chExt cx="3658729" cy="5645068"/>
          </a:xfrm>
        </p:grpSpPr>
        <p:sp>
          <p:nvSpPr>
            <p:cNvPr id="9" name="正方形/長方形 8"/>
            <p:cNvSpPr/>
            <p:nvPr/>
          </p:nvSpPr>
          <p:spPr>
            <a:xfrm>
              <a:off x="194452" y="1159423"/>
              <a:ext cx="3610927" cy="5384596"/>
            </a:xfrm>
            <a:prstGeom prst="rect">
              <a:avLst/>
            </a:prstGeom>
            <a:solidFill>
              <a:srgbClr val="007033"/>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コネクタ 10"/>
            <p:cNvCxnSpPr/>
            <p:nvPr/>
          </p:nvCxnSpPr>
          <p:spPr>
            <a:xfrm>
              <a:off x="30092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2947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537503" y="1241412"/>
              <a:ext cx="9715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14" name="正方形/長方形 13"/>
            <p:cNvSpPr/>
            <p:nvPr/>
          </p:nvSpPr>
          <p:spPr>
            <a:xfrm>
              <a:off x="1175428" y="1755762"/>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 name="直線矢印コネクタ 14"/>
            <p:cNvCxnSpPr/>
            <p:nvPr/>
          </p:nvCxnSpPr>
          <p:spPr>
            <a:xfrm>
              <a:off x="1384978" y="193673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527852" y="1723087"/>
              <a:ext cx="1419226" cy="236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顧客重複チェック</a:t>
              </a:r>
            </a:p>
          </p:txBody>
        </p:sp>
        <p:sp>
          <p:nvSpPr>
            <p:cNvPr id="17" name="正方形/長方形 16"/>
            <p:cNvSpPr/>
            <p:nvPr/>
          </p:nvSpPr>
          <p:spPr>
            <a:xfrm>
              <a:off x="1560451" y="1955789"/>
              <a:ext cx="1312338" cy="323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チェック結果返却</a:t>
              </a:r>
            </a:p>
          </p:txBody>
        </p:sp>
        <p:sp>
          <p:nvSpPr>
            <p:cNvPr id="18" name="正方形/長方形 17"/>
            <p:cNvSpPr/>
            <p:nvPr/>
          </p:nvSpPr>
          <p:spPr>
            <a:xfrm>
              <a:off x="1708828" y="2412987"/>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顧客情報登録</a:t>
              </a:r>
            </a:p>
          </p:txBody>
        </p:sp>
        <p:cxnSp>
          <p:nvCxnSpPr>
            <p:cNvPr id="19" name="直線矢印コネクタ 18"/>
            <p:cNvCxnSpPr/>
            <p:nvPr/>
          </p:nvCxnSpPr>
          <p:spPr>
            <a:xfrm flipH="1">
              <a:off x="1375453" y="307973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708828" y="2651781"/>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21" name="正方形/長方形 20"/>
            <p:cNvSpPr/>
            <p:nvPr/>
          </p:nvSpPr>
          <p:spPr>
            <a:xfrm>
              <a:off x="1175428" y="2813037"/>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2" name="正方形/長方形 21"/>
            <p:cNvSpPr/>
            <p:nvPr/>
          </p:nvSpPr>
          <p:spPr>
            <a:xfrm>
              <a:off x="832528" y="1231887"/>
              <a:ext cx="106233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23" name="正方形/長方形 22"/>
            <p:cNvSpPr/>
            <p:nvPr/>
          </p:nvSpPr>
          <p:spPr>
            <a:xfrm>
              <a:off x="1184953" y="3917937"/>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p:cNvSpPr/>
            <p:nvPr/>
          </p:nvSpPr>
          <p:spPr>
            <a:xfrm>
              <a:off x="2908978" y="3917937"/>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 name="直線矢印コネクタ 24"/>
            <p:cNvCxnSpPr/>
            <p:nvPr/>
          </p:nvCxnSpPr>
          <p:spPr>
            <a:xfrm>
              <a:off x="1394503" y="409891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1651678" y="3789350"/>
              <a:ext cx="106887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a:solidFill>
                    <a:schemeClr val="bg1"/>
                  </a:solidFill>
                </a:rPr>
                <a:t>他人操作有無</a:t>
              </a:r>
              <a:r>
                <a:rPr kumimoji="1" lang="ja-JP" altLang="en-US" sz="1100" dirty="0">
                  <a:solidFill>
                    <a:schemeClr val="bg1"/>
                  </a:solidFill>
                </a:rPr>
                <a:t>チェック</a:t>
              </a:r>
            </a:p>
          </p:txBody>
        </p:sp>
        <p:cxnSp>
          <p:nvCxnSpPr>
            <p:cNvPr id="27" name="直線矢印コネクタ 26"/>
            <p:cNvCxnSpPr/>
            <p:nvPr/>
          </p:nvCxnSpPr>
          <p:spPr>
            <a:xfrm flipH="1">
              <a:off x="1384978" y="44418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552000" y="4194162"/>
              <a:ext cx="1304925" cy="234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latin typeface="+mn-lt"/>
                  <a:ea typeface="+mn-ea"/>
                  <a:cs typeface="+mn-cs"/>
                </a:rPr>
                <a:t>チェック結果</a:t>
              </a:r>
              <a:r>
                <a:rPr kumimoji="1" lang="ja-JP" altLang="en-US" sz="1100" dirty="0">
                  <a:solidFill>
                    <a:schemeClr val="bg1"/>
                  </a:solidFill>
                </a:rPr>
                <a:t>返却</a:t>
              </a:r>
            </a:p>
          </p:txBody>
        </p:sp>
        <p:sp>
          <p:nvSpPr>
            <p:cNvPr id="29" name="正方形/長方形 28"/>
            <p:cNvSpPr/>
            <p:nvPr/>
          </p:nvSpPr>
          <p:spPr>
            <a:xfrm>
              <a:off x="2908978" y="4689462"/>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30" name="直線矢印コネクタ 29"/>
            <p:cNvCxnSpPr/>
            <p:nvPr/>
          </p:nvCxnSpPr>
          <p:spPr>
            <a:xfrm>
              <a:off x="1384978" y="480376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642153" y="4575162"/>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顧客情報更新</a:t>
              </a:r>
            </a:p>
          </p:txBody>
        </p:sp>
        <p:cxnSp>
          <p:nvCxnSpPr>
            <p:cNvPr id="32" name="直線矢印コネクタ 31"/>
            <p:cNvCxnSpPr/>
            <p:nvPr/>
          </p:nvCxnSpPr>
          <p:spPr>
            <a:xfrm flipH="1">
              <a:off x="1384978" y="52419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1718353" y="4826835"/>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34" name="正方形/長方形 33"/>
            <p:cNvSpPr/>
            <p:nvPr/>
          </p:nvSpPr>
          <p:spPr>
            <a:xfrm>
              <a:off x="1184953" y="4975212"/>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5" name="正方形/長方形 34"/>
            <p:cNvSpPr/>
            <p:nvPr/>
          </p:nvSpPr>
          <p:spPr>
            <a:xfrm>
              <a:off x="2908978" y="1774812"/>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6" name="正方形/長方形 35"/>
            <p:cNvSpPr/>
            <p:nvPr/>
          </p:nvSpPr>
          <p:spPr>
            <a:xfrm>
              <a:off x="2908978" y="2546337"/>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7" name="正方形/長方形 36"/>
            <p:cNvSpPr/>
            <p:nvPr/>
          </p:nvSpPr>
          <p:spPr>
            <a:xfrm>
              <a:off x="289603" y="1656840"/>
              <a:ext cx="3362325"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8" name="正方形/長方形 37"/>
            <p:cNvSpPr/>
            <p:nvPr/>
          </p:nvSpPr>
          <p:spPr>
            <a:xfrm>
              <a:off x="289603" y="3723765"/>
              <a:ext cx="3362325"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9" name="正方形/長方形 38"/>
            <p:cNvSpPr/>
            <p:nvPr/>
          </p:nvSpPr>
          <p:spPr>
            <a:xfrm>
              <a:off x="270553" y="1679562"/>
              <a:ext cx="90487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新規モード</a:t>
              </a:r>
              <a:endParaRPr kumimoji="1" lang="ja-JP" altLang="en-US" sz="1100" dirty="0">
                <a:solidFill>
                  <a:schemeClr val="bg1"/>
                </a:solidFill>
              </a:endParaRPr>
            </a:p>
          </p:txBody>
        </p:sp>
        <p:sp>
          <p:nvSpPr>
            <p:cNvPr id="40" name="正方形/長方形 39"/>
            <p:cNvSpPr/>
            <p:nvPr/>
          </p:nvSpPr>
          <p:spPr>
            <a:xfrm>
              <a:off x="266534" y="3705872"/>
              <a:ext cx="94276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更新モード</a:t>
              </a:r>
              <a:endParaRPr kumimoji="1" lang="ja-JP" altLang="en-US" sz="1100" dirty="0">
                <a:solidFill>
                  <a:schemeClr val="bg1"/>
                </a:solidFill>
              </a:endParaRPr>
            </a:p>
          </p:txBody>
        </p:sp>
        <p:sp>
          <p:nvSpPr>
            <p:cNvPr id="41" name="テキスト ボックス 40"/>
            <p:cNvSpPr txBox="1"/>
            <p:nvPr/>
          </p:nvSpPr>
          <p:spPr>
            <a:xfrm>
              <a:off x="146650" y="898951"/>
              <a:ext cx="1978027" cy="338554"/>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cs typeface="Meiryo UI" panose="020B0604030504040204" pitchFamily="50" charset="-128"/>
                </a:rPr>
                <a:t>基本</a:t>
              </a: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設計</a:t>
              </a:r>
            </a:p>
          </p:txBody>
        </p:sp>
        <p:cxnSp>
          <p:nvCxnSpPr>
            <p:cNvPr id="42" name="直線矢印コネクタ 41"/>
            <p:cNvCxnSpPr/>
            <p:nvPr/>
          </p:nvCxnSpPr>
          <p:spPr>
            <a:xfrm flipH="1">
              <a:off x="1369114" y="228882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1369114" y="265077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7</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grpSp>
        <p:nvGrpSpPr>
          <p:cNvPr id="7" name="グループ化 6"/>
          <p:cNvGrpSpPr/>
          <p:nvPr/>
        </p:nvGrpSpPr>
        <p:grpSpPr>
          <a:xfrm>
            <a:off x="3922004" y="605926"/>
            <a:ext cx="5034710" cy="6125375"/>
            <a:chOff x="3922004" y="843010"/>
            <a:chExt cx="5034710" cy="5583187"/>
          </a:xfrm>
        </p:grpSpPr>
        <p:sp>
          <p:nvSpPr>
            <p:cNvPr id="6" name="正方形/長方形 5"/>
            <p:cNvSpPr/>
            <p:nvPr/>
          </p:nvSpPr>
          <p:spPr>
            <a:xfrm>
              <a:off x="3922004" y="843010"/>
              <a:ext cx="5034710" cy="5583187"/>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新規モード</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f (params[“hnd_mode”]==“new_mode”){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var blnExists=db.select( “User”, “checkExists”,</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).getValue(“ret”);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if (blnExists){</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該当顧客はすでに登録しました。</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db.change(“User”,”addNewUser”,{</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保存しました。</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.concat(event.fire(“userInput_show”,</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.disable(“#txt_userId”);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更新モード</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var blnOperated=db.select(“User”,“checkOperated”,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“updateDate”:params[“#hdn_updateDate”]}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).getValue(“ret”);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if (blnOperated){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他人操作中のため、該当処理は実行できません。</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db.change(“User”,”updateUser”,{</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.concat(event.fire(“userInput_show”,</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保存しました。</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3" name="テキスト ボックス 92"/>
            <p:cNvSpPr txBox="1"/>
            <p:nvPr/>
          </p:nvSpPr>
          <p:spPr>
            <a:xfrm>
              <a:off x="7774511" y="921955"/>
              <a:ext cx="1027966" cy="308587"/>
            </a:xfrm>
            <a:prstGeom prst="rect">
              <a:avLst/>
            </a:prstGeom>
            <a:noFill/>
          </p:spPr>
          <p:txBody>
            <a:bodyPr wrap="square" rtlCol="0">
              <a:spAutoFit/>
            </a:bodyPr>
            <a:lstStyle/>
            <a:p>
              <a:r>
                <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プログラム</a:t>
              </a:r>
            </a:p>
          </p:txBody>
        </p:sp>
      </p:grpSp>
      <p:sp>
        <p:nvSpPr>
          <p:cNvPr id="4098" name="タイトル 1"/>
          <p:cNvSpPr>
            <a:spLocks noGrp="1"/>
          </p:cNvSpPr>
          <p:nvPr>
            <p:ph type="title" idx="4294967295"/>
          </p:nvPr>
        </p:nvSpPr>
        <p:spPr>
          <a:xfrm>
            <a:off x="251136" y="275784"/>
            <a:ext cx="5686956"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４－２．従来問題２の解決</a:t>
            </a:r>
          </a:p>
        </p:txBody>
      </p:sp>
      <p:sp>
        <p:nvSpPr>
          <p:cNvPr id="45" name="テキスト ボックス 5"/>
          <p:cNvSpPr txBox="1">
            <a:spLocks noChangeArrowheads="1"/>
          </p:cNvSpPr>
          <p:nvPr/>
        </p:nvSpPr>
        <p:spPr bwMode="auto">
          <a:xfrm>
            <a:off x="1894867" y="2745654"/>
            <a:ext cx="4806442" cy="2468608"/>
          </a:xfrm>
          <a:prstGeom prst="rect">
            <a:avLst/>
          </a:prstGeom>
          <a:solidFill>
            <a:srgbClr val="FFFF00"/>
          </a:solidFill>
          <a:ln/>
          <a:extLst/>
        </p:spPr>
        <p:style>
          <a:lnRef idx="3">
            <a:schemeClr val="lt1"/>
          </a:lnRef>
          <a:fillRef idx="1">
            <a:schemeClr val="accent5"/>
          </a:fillRef>
          <a:effectRef idx="1">
            <a:schemeClr val="accent5"/>
          </a:effectRef>
          <a:fontRef idx="minor">
            <a:schemeClr val="lt1"/>
          </a:fontRef>
        </p:style>
        <p:txBody>
          <a:bodyPr rtlCol="0" anchor="ctr" anchorCtr="0"/>
          <a:lstStyle>
            <a:defPPr>
              <a:defRPr lang="ja-JP"/>
            </a:defPPr>
            <a:lvl1pPr>
              <a:defRPr sz="14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E-FW</a:t>
            </a:r>
            <a:r>
              <a:rPr lang="ja-JP" altLang="en-US" sz="1600" dirty="0">
                <a:solidFill>
                  <a:schemeClr val="tx1"/>
                </a:solidFill>
              </a:rPr>
              <a:t>の仕組みには、</a:t>
            </a:r>
            <a:r>
              <a:rPr lang="ja-JP" altLang="en-US" sz="1600" dirty="0">
                <a:solidFill>
                  <a:srgbClr val="FF0000"/>
                </a:solidFill>
              </a:rPr>
              <a:t>クライアント動作</a:t>
            </a:r>
            <a:r>
              <a:rPr lang="ja-JP" altLang="en-US" sz="1600" dirty="0">
                <a:solidFill>
                  <a:schemeClr val="tx1"/>
                </a:solidFill>
              </a:rPr>
              <a:t>か</a:t>
            </a:r>
            <a:r>
              <a:rPr lang="ja-JP" altLang="en-US" sz="1600" dirty="0">
                <a:solidFill>
                  <a:srgbClr val="FF0000"/>
                </a:solidFill>
              </a:rPr>
              <a:t>サーバ動作</a:t>
            </a:r>
            <a:r>
              <a:rPr lang="ja-JP" altLang="en-US" sz="1600" dirty="0">
                <a:solidFill>
                  <a:schemeClr val="tx1"/>
                </a:solidFill>
              </a:rPr>
              <a:t>か  関係なく、ロジックはほぼ全部</a:t>
            </a:r>
            <a:r>
              <a:rPr lang="ja-JP" altLang="en-US" sz="1600" dirty="0">
                <a:solidFill>
                  <a:srgbClr val="FF0000"/>
                </a:solidFill>
              </a:rPr>
              <a:t>イベント</a:t>
            </a:r>
            <a:r>
              <a:rPr lang="en-US" altLang="ja-JP" sz="1600" dirty="0">
                <a:solidFill>
                  <a:srgbClr val="FF0000"/>
                </a:solidFill>
              </a:rPr>
              <a:t>JS</a:t>
            </a:r>
            <a:r>
              <a:rPr lang="ja-JP" altLang="en-US" sz="1600" dirty="0">
                <a:solidFill>
                  <a:srgbClr val="FF0000"/>
                </a:solidFill>
              </a:rPr>
              <a:t>ファイルに集中</a:t>
            </a:r>
            <a:r>
              <a:rPr lang="ja-JP" altLang="en-US" sz="1600" dirty="0">
                <a:solidFill>
                  <a:schemeClr val="tx1"/>
                </a:solidFill>
              </a:rPr>
              <a:t>します。また、「</a:t>
            </a:r>
            <a:r>
              <a:rPr lang="ja-JP" altLang="en-US" sz="1600" dirty="0">
                <a:solidFill>
                  <a:srgbClr val="FF0000"/>
                </a:solidFill>
              </a:rPr>
              <a:t>目的指向</a:t>
            </a:r>
            <a:r>
              <a:rPr lang="ja-JP" altLang="en-US" sz="1600" dirty="0">
                <a:solidFill>
                  <a:schemeClr val="tx1"/>
                </a:solidFill>
              </a:rPr>
              <a:t>」のため、</a:t>
            </a:r>
            <a:r>
              <a:rPr lang="ja-JP" altLang="en-US" sz="1600" dirty="0">
                <a:solidFill>
                  <a:srgbClr val="FF0000"/>
                </a:solidFill>
              </a:rPr>
              <a:t>プログラムの粒度は設計書とマッピング</a:t>
            </a:r>
            <a:r>
              <a:rPr lang="ja-JP" altLang="en-US" sz="1600" dirty="0">
                <a:solidFill>
                  <a:schemeClr val="tx1"/>
                </a:solidFill>
              </a:rPr>
              <a:t>しやすいです。</a:t>
            </a:r>
            <a:endParaRPr lang="en-US" altLang="ja-JP" sz="1600" dirty="0">
              <a:solidFill>
                <a:schemeClr val="tx1"/>
              </a:solidFill>
            </a:endParaRPr>
          </a:p>
          <a:p>
            <a:endParaRPr lang="en-US" altLang="ja-JP" sz="1600" dirty="0">
              <a:solidFill>
                <a:schemeClr val="tx1"/>
              </a:solidFill>
            </a:endParaRPr>
          </a:p>
          <a:p>
            <a:r>
              <a:rPr lang="ja-JP" altLang="en-US" sz="1600" dirty="0">
                <a:solidFill>
                  <a:schemeClr val="tx1"/>
                </a:solidFill>
              </a:rPr>
              <a:t>そして、</a:t>
            </a:r>
            <a:r>
              <a:rPr lang="ja-JP" altLang="en-US" sz="1600" dirty="0">
                <a:solidFill>
                  <a:srgbClr val="FF0000"/>
                </a:solidFill>
              </a:rPr>
              <a:t>イベント</a:t>
            </a:r>
            <a:r>
              <a:rPr lang="en-US" altLang="ja-JP" sz="1600" dirty="0">
                <a:solidFill>
                  <a:srgbClr val="FF0000"/>
                </a:solidFill>
              </a:rPr>
              <a:t>JS</a:t>
            </a:r>
            <a:r>
              <a:rPr lang="ja-JP" altLang="en-US" sz="1600" dirty="0">
                <a:solidFill>
                  <a:srgbClr val="FF0000"/>
                </a:solidFill>
              </a:rPr>
              <a:t>ファイル</a:t>
            </a:r>
            <a:r>
              <a:rPr lang="ja-JP" altLang="en-US" sz="1600" dirty="0">
                <a:solidFill>
                  <a:schemeClr val="tx1"/>
                </a:solidFill>
              </a:rPr>
              <a:t>のみで</a:t>
            </a:r>
            <a:r>
              <a:rPr lang="ja-JP" altLang="en-US" sz="1600" dirty="0">
                <a:solidFill>
                  <a:srgbClr val="FF0000"/>
                </a:solidFill>
              </a:rPr>
              <a:t>処理の流れ</a:t>
            </a:r>
            <a:r>
              <a:rPr lang="ja-JP" altLang="en-US" sz="1600" dirty="0">
                <a:solidFill>
                  <a:schemeClr val="tx1"/>
                </a:solidFill>
              </a:rPr>
              <a:t>を分かりやすく</a:t>
            </a:r>
            <a:r>
              <a:rPr lang="ja-JP" altLang="en-US" sz="1600" dirty="0">
                <a:solidFill>
                  <a:srgbClr val="FF0000"/>
                </a:solidFill>
              </a:rPr>
              <a:t>読み取れます</a:t>
            </a:r>
            <a:r>
              <a:rPr lang="ja-JP" altLang="en-US" sz="1600" dirty="0">
                <a:solidFill>
                  <a:schemeClr val="tx1"/>
                </a:solidFill>
              </a:rPr>
              <a:t>。</a:t>
            </a:r>
            <a:endParaRPr lang="en-US" altLang="ja-JP" sz="1600" dirty="0">
              <a:solidFill>
                <a:schemeClr val="tx1"/>
              </a:solidFill>
            </a:endParaRPr>
          </a:p>
        </p:txBody>
      </p:sp>
    </p:spTree>
    <p:extLst>
      <p:ext uri="{BB962C8B-B14F-4D97-AF65-F5344CB8AC3E}">
        <p14:creationId xmlns:p14="http://schemas.microsoft.com/office/powerpoint/2010/main" val="317084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952313" y="4462720"/>
            <a:ext cx="7239372" cy="2349621"/>
          </a:xfrm>
          <a:prstGeom prst="rect">
            <a:avLst/>
          </a:prstGeom>
        </p:spPr>
      </p:pic>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8</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8"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５．</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の機能</a:t>
            </a:r>
          </a:p>
        </p:txBody>
      </p:sp>
      <p:pic>
        <p:nvPicPr>
          <p:cNvPr id="9" name="図 8"/>
          <p:cNvPicPr>
            <a:picLocks noChangeAspect="1"/>
          </p:cNvPicPr>
          <p:nvPr/>
        </p:nvPicPr>
        <p:blipFill>
          <a:blip r:embed="rId4"/>
          <a:stretch>
            <a:fillRect/>
          </a:stretch>
        </p:blipFill>
        <p:spPr>
          <a:xfrm>
            <a:off x="1619097" y="970041"/>
            <a:ext cx="5905804" cy="3492679"/>
          </a:xfrm>
          <a:prstGeom prst="rect">
            <a:avLst/>
          </a:prstGeom>
        </p:spPr>
      </p:pic>
    </p:spTree>
    <p:extLst>
      <p:ext uri="{BB962C8B-B14F-4D97-AF65-F5344CB8AC3E}">
        <p14:creationId xmlns:p14="http://schemas.microsoft.com/office/powerpoint/2010/main" val="245330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_LMS_API_VERSION" val="SCORM 1.2"/>
  <p:tag name="ISPRING_ULTRA_SCORM_COURSE_ID" val="2FB98E69-29C4-4A6B-85DC-5AA21706F4F0"/>
  <p:tag name="ISPRING_CMI5_LAUNCH_METHOD" val="any window"/>
  <p:tag name="ISPRING_SCORM_RATE_SLIDES" val="1"/>
  <p:tag name="ISPRINGCLOUDFOLDERID" val="1"/>
  <p:tag name="ISPRINGONLINEFOLDERID" val="1"/>
  <p:tag name="ISPRING_OUTPUT_FOLDER" val="[[&quot;x6\&quot;T{0A1F2BAE-1CEA-4DCF-97F0-F7F7D714EBC9}&quot;,&quot;C:\\Users\\kejun.chang\\Documents\\GitHub\\efw4_online_ppt&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free&quot;},&quot;advancedSettings&quot;:{&quot;enableTextAllocation&quot;:&quot;T_TRUE&quot;,&quot;viewingFromLocalDrive&quot;:&quot;T_TRUE&quot;,&quot;contentScale&quot;:75,&quot;contentScaleMode&quot;:&quot;SCAL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PASSING_SCORE" val="100.000000"/>
  <p:tag name="ISPRING_ULTRA_SCORM_COURCE_TITLE" val="EFW紹介v1.6"/>
  <p:tag name="ISPRING_SCORM_ENDPOINT" val="&lt;endpoint&gt;&lt;enable&gt;0&lt;/enable&gt;&lt;lrs&gt;http://&lt;/lrs&gt;&lt;auth&gt;0&lt;/auth&gt;&lt;login&gt;&lt;/login&gt;&lt;password&gt;&lt;/password&gt;&lt;key&gt;&lt;/key&gt;&lt;name&gt;&lt;/name&gt;&lt;email&gt;&lt;/email&gt;&lt;/endpoint&gt;&#10;"/>
  <p:tag name="ISPRING_SCORM_RATE_QUIZZES" val="0"/>
  <p:tag name="ISPRING_PRESENTATION_TITLE" val="EFW紹介v1.6"/>
</p:tagLst>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36882</TotalTime>
  <Words>1897</Words>
  <Application>Microsoft Office PowerPoint</Application>
  <PresentationFormat>画面に合わせる (4:3)</PresentationFormat>
  <Paragraphs>467</Paragraphs>
  <Slides>14</Slides>
  <Notes>14</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14</vt:i4>
      </vt:variant>
    </vt:vector>
  </HeadingPairs>
  <TitlesOfParts>
    <vt:vector size="22" baseType="lpstr">
      <vt:lpstr>Meiryo UI</vt:lpstr>
      <vt:lpstr>ＭＳ Ｐゴシック</vt:lpstr>
      <vt:lpstr>MS UI Gothic</vt:lpstr>
      <vt:lpstr>Arial</vt:lpstr>
      <vt:lpstr>Calibri</vt:lpstr>
      <vt:lpstr>Webdings</vt:lpstr>
      <vt:lpstr>Wingdings</vt:lpstr>
      <vt:lpstr>1_Office ​​テーマ</vt:lpstr>
      <vt:lpstr>PowerPoint プレゼンテーション</vt:lpstr>
      <vt:lpstr>目次</vt:lpstr>
      <vt:lpstr>１．プログラムの可読性</vt:lpstr>
      <vt:lpstr>２－１．従来のWEB開発における問題1</vt:lpstr>
      <vt:lpstr>２－２．従来のWEB開発における問題2</vt:lpstr>
      <vt:lpstr>３．E-FWのスローガン</vt:lpstr>
      <vt:lpstr>４－１．従来問題１の解決</vt:lpstr>
      <vt:lpstr>４－２．従来問題２の解決</vt:lpstr>
      <vt:lpstr>５．E-FWの機能</vt:lpstr>
      <vt:lpstr>６．E-FWのメリット</vt:lpstr>
      <vt:lpstr>７．実績一覧</vt:lpstr>
      <vt:lpstr>８．E-FW導入の効果</vt:lpstr>
      <vt:lpstr>９．利用者からの褒め言葉</vt:lpstr>
      <vt:lpstr>添付．要件定義システムの新旧比較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EFW紹介v1.6</dc:title>
  <dc:creator>常 珂軍</dc:creator>
  <cp:lastModifiedBy>常 珂軍</cp:lastModifiedBy>
  <cp:revision>4226</cp:revision>
  <cp:lastPrinted>2012-10-25T09:56:50Z</cp:lastPrinted>
  <dcterms:modified xsi:type="dcterms:W3CDTF">2021-11-09T07:29:27Z</dcterms:modified>
</cp:coreProperties>
</file>