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6" r:id="rId3"/>
    <p:sldId id="265" r:id="rId4"/>
    <p:sldId id="257" r:id="rId5"/>
    <p:sldId id="264" r:id="rId6"/>
    <p:sldId id="266" r:id="rId7"/>
    <p:sldId id="259" r:id="rId8"/>
    <p:sldId id="260" r:id="rId9"/>
    <p:sldId id="262" r:id="rId10"/>
    <p:sldId id="263" r:id="rId11"/>
  </p:sldIdLst>
  <p:sldSz cx="9144000" cy="6858000" type="screen4x3"/>
  <p:notesSz cx="6858000" cy="9144000"/>
  <p:custDataLst>
    <p:tags r:id="rId13"/>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94660"/>
  </p:normalViewPr>
  <p:slideViewPr>
    <p:cSldViewPr snapToGrid="0">
      <p:cViewPr varScale="1">
        <p:scale>
          <a:sx n="74" d="100"/>
          <a:sy n="74" d="100"/>
        </p:scale>
        <p:origin x="97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11FB4-7FF2-4F2D-8BCE-0793373968A4}" type="datetimeFigureOut">
              <a:rPr kumimoji="1" lang="ja-JP" altLang="en-US" smtClean="0"/>
              <a:t>2023/10/25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8D4275-58C4-453A-B724-8F0DA3093652}" type="slidenum">
              <a:rPr kumimoji="1" lang="ja-JP" altLang="en-US" smtClean="0"/>
              <a:t>‹#›</a:t>
            </a:fld>
            <a:endParaRPr kumimoji="1" lang="ja-JP" altLang="en-US"/>
          </a:p>
        </p:txBody>
      </p:sp>
    </p:spTree>
    <p:extLst>
      <p:ext uri="{BB962C8B-B14F-4D97-AF65-F5344CB8AC3E}">
        <p14:creationId xmlns:p14="http://schemas.microsoft.com/office/powerpoint/2010/main" val="19497747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1</a:t>
            </a:fld>
            <a:endParaRPr lang="en-US" altLang="ja-JP" dirty="0">
              <a:solidFill>
                <a:prstClr val="black"/>
              </a:solidFill>
            </a:endParaRPr>
          </a:p>
        </p:txBody>
      </p:sp>
    </p:spTree>
    <p:extLst>
      <p:ext uri="{BB962C8B-B14F-4D97-AF65-F5344CB8AC3E}">
        <p14:creationId xmlns:p14="http://schemas.microsoft.com/office/powerpoint/2010/main" val="3739559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2</a:t>
            </a:fld>
            <a:endParaRPr lang="en-US" altLang="ja-JP" dirty="0">
              <a:solidFill>
                <a:prstClr val="black"/>
              </a:solidFill>
            </a:endParaRPr>
          </a:p>
        </p:txBody>
      </p:sp>
    </p:spTree>
    <p:extLst>
      <p:ext uri="{BB962C8B-B14F-4D97-AF65-F5344CB8AC3E}">
        <p14:creationId xmlns:p14="http://schemas.microsoft.com/office/powerpoint/2010/main" val="3964319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3</a:t>
            </a:fld>
            <a:endParaRPr lang="en-US" altLang="ja-JP" dirty="0">
              <a:solidFill>
                <a:prstClr val="black"/>
              </a:solidFill>
            </a:endParaRPr>
          </a:p>
        </p:txBody>
      </p:sp>
    </p:spTree>
    <p:extLst>
      <p:ext uri="{BB962C8B-B14F-4D97-AF65-F5344CB8AC3E}">
        <p14:creationId xmlns:p14="http://schemas.microsoft.com/office/powerpoint/2010/main" val="4088989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4</a:t>
            </a:fld>
            <a:endParaRPr lang="en-US" altLang="ja-JP" dirty="0">
              <a:solidFill>
                <a:prstClr val="black"/>
              </a:solidFill>
            </a:endParaRPr>
          </a:p>
        </p:txBody>
      </p:sp>
    </p:spTree>
    <p:extLst>
      <p:ext uri="{BB962C8B-B14F-4D97-AF65-F5344CB8AC3E}">
        <p14:creationId xmlns:p14="http://schemas.microsoft.com/office/powerpoint/2010/main" val="514639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5</a:t>
            </a:fld>
            <a:endParaRPr lang="en-US" altLang="ja-JP" dirty="0">
              <a:solidFill>
                <a:prstClr val="black"/>
              </a:solidFill>
            </a:endParaRPr>
          </a:p>
        </p:txBody>
      </p:sp>
    </p:spTree>
    <p:extLst>
      <p:ext uri="{BB962C8B-B14F-4D97-AF65-F5344CB8AC3E}">
        <p14:creationId xmlns:p14="http://schemas.microsoft.com/office/powerpoint/2010/main" val="843865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6</a:t>
            </a:fld>
            <a:endParaRPr lang="en-US" altLang="ja-JP" dirty="0">
              <a:solidFill>
                <a:prstClr val="black"/>
              </a:solidFill>
            </a:endParaRPr>
          </a:p>
        </p:txBody>
      </p:sp>
    </p:spTree>
    <p:extLst>
      <p:ext uri="{BB962C8B-B14F-4D97-AF65-F5344CB8AC3E}">
        <p14:creationId xmlns:p14="http://schemas.microsoft.com/office/powerpoint/2010/main" val="491533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7</a:t>
            </a:fld>
            <a:endParaRPr lang="en-US" altLang="ja-JP" dirty="0">
              <a:solidFill>
                <a:prstClr val="black"/>
              </a:solidFill>
            </a:endParaRPr>
          </a:p>
        </p:txBody>
      </p:sp>
    </p:spTree>
    <p:extLst>
      <p:ext uri="{BB962C8B-B14F-4D97-AF65-F5344CB8AC3E}">
        <p14:creationId xmlns:p14="http://schemas.microsoft.com/office/powerpoint/2010/main" val="491533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8</a:t>
            </a:fld>
            <a:endParaRPr lang="en-US" altLang="ja-JP" dirty="0">
              <a:solidFill>
                <a:prstClr val="black"/>
              </a:solidFill>
            </a:endParaRPr>
          </a:p>
        </p:txBody>
      </p:sp>
    </p:spTree>
    <p:extLst>
      <p:ext uri="{BB962C8B-B14F-4D97-AF65-F5344CB8AC3E}">
        <p14:creationId xmlns:p14="http://schemas.microsoft.com/office/powerpoint/2010/main" val="323497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9</a:t>
            </a:fld>
            <a:endParaRPr lang="en-US" altLang="ja-JP" dirty="0">
              <a:solidFill>
                <a:prstClr val="black"/>
              </a:solidFill>
            </a:endParaRPr>
          </a:p>
        </p:txBody>
      </p:sp>
    </p:spTree>
    <p:extLst>
      <p:ext uri="{BB962C8B-B14F-4D97-AF65-F5344CB8AC3E}">
        <p14:creationId xmlns:p14="http://schemas.microsoft.com/office/powerpoint/2010/main" val="2690225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2023/10/25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15921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2023/10/25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786861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2023/10/25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666367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1" y="863003"/>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ja-JP" altLang="en-US" sz="1350" dirty="0">
              <a:solidFill>
                <a:prstClr val="white"/>
              </a:solidFill>
            </a:endParaRPr>
          </a:p>
        </p:txBody>
      </p:sp>
      <p:sp>
        <p:nvSpPr>
          <p:cNvPr id="6" name="テキスト ボックス 9"/>
          <p:cNvSpPr txBox="1">
            <a:spLocks noChangeArrowheads="1"/>
          </p:cNvSpPr>
          <p:nvPr/>
        </p:nvSpPr>
        <p:spPr bwMode="auto">
          <a:xfrm>
            <a:off x="-36513" y="-47625"/>
            <a:ext cx="324008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fontAlgn="base" hangingPunct="1">
              <a:spcBef>
                <a:spcPct val="0"/>
              </a:spcBef>
              <a:spcAft>
                <a:spcPct val="0"/>
              </a:spcAft>
              <a:defRPr/>
            </a:pPr>
            <a:r>
              <a:rPr lang="en-US" altLang="ja-JP" sz="1050" b="1" dirty="0">
                <a:solidFill>
                  <a:srgbClr val="C00000"/>
                </a:solidFill>
              </a:rPr>
              <a:t>EFW MAKE IT EASY</a:t>
            </a:r>
            <a:endParaRPr lang="ja-JP" altLang="en-US" sz="1050" b="1" dirty="0">
              <a:solidFill>
                <a:srgbClr val="C00000"/>
              </a:solidFil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288" y="651986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100">
                <a:solidFill>
                  <a:schemeClr val="tx2"/>
                </a:solidFill>
                <a:latin typeface="MS UI Gothic" pitchFamily="50" charset="-128"/>
                <a:ea typeface="MS UI Gothic" pitchFamily="50" charset="-128"/>
              </a:defRPr>
            </a:lvl1pPr>
          </a:lstStyle>
          <a:p>
            <a:r>
              <a:rPr lang="ja-JP" altLang="en-US"/>
              <a:t>マスター タイトルの書式設定</a:t>
            </a:r>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350">
                <a:latin typeface="MS UI Gothic" pitchFamily="50" charset="-128"/>
                <a:ea typeface="MS UI Gothic" pitchFamily="50" charset="-128"/>
              </a:defRPr>
            </a:lvl1pPr>
            <a:lvl2pPr>
              <a:defRPr sz="1350">
                <a:latin typeface="MS UI Gothic" pitchFamily="50" charset="-128"/>
                <a:ea typeface="MS UI Gothic" pitchFamily="50" charset="-128"/>
              </a:defRPr>
            </a:lvl2pPr>
            <a:lvl3pPr>
              <a:defRPr sz="1350">
                <a:latin typeface="MS UI Gothic" pitchFamily="50" charset="-128"/>
                <a:ea typeface="MS UI Gothic" pitchFamily="50" charset="-128"/>
              </a:defRPr>
            </a:lvl3pPr>
            <a:lvl4pPr>
              <a:defRPr sz="1350">
                <a:latin typeface="MS UI Gothic" pitchFamily="50" charset="-128"/>
                <a:ea typeface="MS UI Gothic" pitchFamily="50" charset="-128"/>
              </a:defRPr>
            </a:lvl4pPr>
            <a:lvl5pPr>
              <a:defRPr sz="135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1713164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2023/10/25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471403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2023/10/25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49586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63D1CD20-8055-49A0-A0CC-4A418A1BD2F7}" type="datetimeFigureOut">
              <a:rPr kumimoji="1" lang="ja-JP" altLang="en-US" smtClean="0"/>
              <a:t>2023/10/25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38684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63D1CD20-8055-49A0-A0CC-4A418A1BD2F7}" type="datetimeFigureOut">
              <a:rPr kumimoji="1" lang="ja-JP" altLang="en-US" smtClean="0"/>
              <a:t>2023/10/25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53430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63D1CD20-8055-49A0-A0CC-4A418A1BD2F7}" type="datetimeFigureOut">
              <a:rPr kumimoji="1" lang="ja-JP" altLang="en-US" smtClean="0"/>
              <a:t>2023/10/25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517576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3D1CD20-8055-49A0-A0CC-4A418A1BD2F7}" type="datetimeFigureOut">
              <a:rPr kumimoji="1" lang="ja-JP" altLang="en-US" smtClean="0"/>
              <a:t>2023/10/25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276162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63D1CD20-8055-49A0-A0CC-4A418A1BD2F7}" type="datetimeFigureOut">
              <a:rPr kumimoji="1" lang="ja-JP" altLang="en-US" smtClean="0"/>
              <a:t>2023/10/25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0837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63D1CD20-8055-49A0-A0CC-4A418A1BD2F7}" type="datetimeFigureOut">
              <a:rPr kumimoji="1" lang="ja-JP" altLang="en-US" smtClean="0"/>
              <a:t>2023/10/25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10493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3D1CD20-8055-49A0-A0CC-4A418A1BD2F7}" type="datetimeFigureOut">
              <a:rPr kumimoji="1" lang="ja-JP" altLang="en-US" smtClean="0"/>
              <a:t>2023/10/25</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670534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スライド番号プレースホルダー 1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latin typeface="Arial" charset="0"/>
              </a:defRPr>
            </a:lvl1pPr>
          </a:lstStyle>
          <a:p>
            <a:pPr fontAlgn="base">
              <a:spcBef>
                <a:spcPct val="0"/>
              </a:spcBef>
              <a:spcAft>
                <a:spcPct val="0"/>
              </a:spcAft>
              <a:defRPr/>
            </a:pPr>
            <a:fld id="{E5AA8DC3-14C1-4C98-A520-5519C9F789F6}" type="slidenum">
              <a:rPr lang="ja-JP" altLang="en-US">
                <a:ea typeface="ＭＳ Ｐゴシック" pitchFamily="50" charset="-128"/>
              </a:rPr>
              <a:pPr fontAlgn="base">
                <a:spcBef>
                  <a:spcPct val="0"/>
                </a:spcBef>
                <a:spcAft>
                  <a:spcPct val="0"/>
                </a:spcAft>
                <a:defRPr/>
              </a:pPr>
              <a:t>‹#›</a:t>
            </a:fld>
            <a:endParaRPr lang="ja-JP" altLang="en-US">
              <a:ea typeface="ＭＳ Ｐゴシック" pitchFamily="50" charset="-128"/>
            </a:endParaRPr>
          </a:p>
        </p:txBody>
      </p:sp>
    </p:spTree>
    <p:extLst>
      <p:ext uri="{BB962C8B-B14F-4D97-AF65-F5344CB8AC3E}">
        <p14:creationId xmlns:p14="http://schemas.microsoft.com/office/powerpoint/2010/main" val="2433864806"/>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ctr" rtl="0" eaLnBrk="1" fontAlgn="base" hangingPunct="1">
        <a:spcBef>
          <a:spcPct val="0"/>
        </a:spcBef>
        <a:spcAft>
          <a:spcPct val="0"/>
        </a:spcAft>
        <a:defRPr kumimoji="1" sz="3300" kern="1200">
          <a:solidFill>
            <a:schemeClr val="tx1"/>
          </a:solidFill>
          <a:latin typeface="Arial" charset="0"/>
          <a:ea typeface="+mj-ea"/>
          <a:cs typeface="+mj-cs"/>
        </a:defRPr>
      </a:lvl1pPr>
      <a:lvl2pPr algn="ctr" rtl="0" eaLnBrk="1" fontAlgn="base" hangingPunct="1">
        <a:spcBef>
          <a:spcPct val="0"/>
        </a:spcBef>
        <a:spcAft>
          <a:spcPct val="0"/>
        </a:spcAft>
        <a:defRPr kumimoji="1" sz="3300">
          <a:solidFill>
            <a:schemeClr val="tx1"/>
          </a:solidFill>
          <a:latin typeface="Arial" charset="0"/>
          <a:ea typeface="ＭＳ Ｐゴシック" charset="-128"/>
        </a:defRPr>
      </a:lvl2pPr>
      <a:lvl3pPr algn="ctr" rtl="0" eaLnBrk="1" fontAlgn="base" hangingPunct="1">
        <a:spcBef>
          <a:spcPct val="0"/>
        </a:spcBef>
        <a:spcAft>
          <a:spcPct val="0"/>
        </a:spcAft>
        <a:defRPr kumimoji="1" sz="3300">
          <a:solidFill>
            <a:schemeClr val="tx1"/>
          </a:solidFill>
          <a:latin typeface="Arial" charset="0"/>
          <a:ea typeface="ＭＳ Ｐゴシック" charset="-128"/>
        </a:defRPr>
      </a:lvl3pPr>
      <a:lvl4pPr algn="ctr" rtl="0" eaLnBrk="1" fontAlgn="base" hangingPunct="1">
        <a:spcBef>
          <a:spcPct val="0"/>
        </a:spcBef>
        <a:spcAft>
          <a:spcPct val="0"/>
        </a:spcAft>
        <a:defRPr kumimoji="1" sz="3300">
          <a:solidFill>
            <a:schemeClr val="tx1"/>
          </a:solidFill>
          <a:latin typeface="Arial" charset="0"/>
          <a:ea typeface="ＭＳ Ｐゴシック" charset="-128"/>
        </a:defRPr>
      </a:lvl4pPr>
      <a:lvl5pPr algn="ctr" rtl="0" eaLnBrk="1" fontAlgn="base" hangingPunct="1">
        <a:spcBef>
          <a:spcPct val="0"/>
        </a:spcBef>
        <a:spcAft>
          <a:spcPct val="0"/>
        </a:spcAft>
        <a:defRPr kumimoji="1" sz="3300">
          <a:solidFill>
            <a:schemeClr val="tx1"/>
          </a:solidFill>
          <a:latin typeface="Arial" charset="0"/>
          <a:ea typeface="ＭＳ Ｐゴシック" charset="-128"/>
        </a:defRPr>
      </a:lvl5pPr>
      <a:lvl6pPr marL="342900" algn="ctr" rtl="0" eaLnBrk="1" fontAlgn="base" hangingPunct="1">
        <a:spcBef>
          <a:spcPct val="0"/>
        </a:spcBef>
        <a:spcAft>
          <a:spcPct val="0"/>
        </a:spcAft>
        <a:defRPr kumimoji="1" sz="3300">
          <a:solidFill>
            <a:schemeClr val="tx1"/>
          </a:solidFill>
          <a:latin typeface="Calibri" pitchFamily="34" charset="0"/>
          <a:ea typeface="ＭＳ Ｐゴシック" charset="-128"/>
        </a:defRPr>
      </a:lvl6pPr>
      <a:lvl7pPr marL="685800" algn="ctr" rtl="0" eaLnBrk="1" fontAlgn="base" hangingPunct="1">
        <a:spcBef>
          <a:spcPct val="0"/>
        </a:spcBef>
        <a:spcAft>
          <a:spcPct val="0"/>
        </a:spcAft>
        <a:defRPr kumimoji="1" sz="3300">
          <a:solidFill>
            <a:schemeClr val="tx1"/>
          </a:solidFill>
          <a:latin typeface="Calibri" pitchFamily="34" charset="0"/>
          <a:ea typeface="ＭＳ Ｐゴシック" charset="-128"/>
        </a:defRPr>
      </a:lvl7pPr>
      <a:lvl8pPr marL="1028700" algn="ctr" rtl="0" eaLnBrk="1" fontAlgn="base" hangingPunct="1">
        <a:spcBef>
          <a:spcPct val="0"/>
        </a:spcBef>
        <a:spcAft>
          <a:spcPct val="0"/>
        </a:spcAft>
        <a:defRPr kumimoji="1" sz="3300">
          <a:solidFill>
            <a:schemeClr val="tx1"/>
          </a:solidFill>
          <a:latin typeface="Calibri" pitchFamily="34" charset="0"/>
          <a:ea typeface="ＭＳ Ｐゴシック" charset="-128"/>
        </a:defRPr>
      </a:lvl8pPr>
      <a:lvl9pPr marL="1371600" algn="ctr" rtl="0" eaLnBrk="1" fontAlgn="base" hangingPunct="1">
        <a:spcBef>
          <a:spcPct val="0"/>
        </a:spcBef>
        <a:spcAft>
          <a:spcPct val="0"/>
        </a:spcAft>
        <a:defRPr kumimoji="1" sz="3300">
          <a:solidFill>
            <a:schemeClr val="tx1"/>
          </a:solidFill>
          <a:latin typeface="Calibri" pitchFamily="34" charset="0"/>
          <a:ea typeface="ＭＳ Ｐゴシック" charset="-128"/>
        </a:defRPr>
      </a:lvl9pPr>
    </p:titleStyle>
    <p:bodyStyle>
      <a:lvl1pPr marL="257175" indent="-257175" algn="l" rtl="0" eaLnBrk="1" fontAlgn="base" hangingPunct="1">
        <a:spcBef>
          <a:spcPct val="20000"/>
        </a:spcBef>
        <a:spcAft>
          <a:spcPct val="0"/>
        </a:spcAft>
        <a:buFont typeface="Arial" charset="0"/>
        <a:buChar char="•"/>
        <a:defRPr kumimoji="1" sz="2400" kern="1200">
          <a:solidFill>
            <a:schemeClr val="tx1"/>
          </a:solidFill>
          <a:latin typeface="Arial" charset="0"/>
          <a:ea typeface="+mn-ea"/>
          <a:cs typeface="+mn-cs"/>
        </a:defRPr>
      </a:lvl1pPr>
      <a:lvl2pPr marL="557213" indent="-214313" algn="l" rtl="0" eaLnBrk="1" fontAlgn="base" hangingPunct="1">
        <a:spcBef>
          <a:spcPct val="20000"/>
        </a:spcBef>
        <a:spcAft>
          <a:spcPct val="0"/>
        </a:spcAft>
        <a:buFont typeface="Arial" charset="0"/>
        <a:buChar char="–"/>
        <a:defRPr kumimoji="1" sz="2100" kern="1200">
          <a:solidFill>
            <a:schemeClr val="tx1"/>
          </a:solidFill>
          <a:latin typeface="Arial" charset="0"/>
          <a:ea typeface="+mn-ea"/>
          <a:cs typeface="+mn-cs"/>
        </a:defRPr>
      </a:lvl2pPr>
      <a:lvl3pPr marL="857250" indent="-171450" algn="l" rtl="0" eaLnBrk="1" fontAlgn="base" hangingPunct="1">
        <a:spcBef>
          <a:spcPct val="20000"/>
        </a:spcBef>
        <a:spcAft>
          <a:spcPct val="0"/>
        </a:spcAft>
        <a:buFont typeface="Arial" charset="0"/>
        <a:buChar char="•"/>
        <a:defRPr kumimoji="1" sz="1800" kern="1200">
          <a:solidFill>
            <a:schemeClr val="tx1"/>
          </a:solidFill>
          <a:latin typeface="Arial" charset="0"/>
          <a:ea typeface="+mn-ea"/>
          <a:cs typeface="+mn-cs"/>
        </a:defRPr>
      </a:lvl3pPr>
      <a:lvl4pPr marL="1200150" indent="-171450" algn="l" rtl="0" eaLnBrk="1" fontAlgn="base" hangingPunct="1">
        <a:spcBef>
          <a:spcPct val="20000"/>
        </a:spcBef>
        <a:spcAft>
          <a:spcPct val="0"/>
        </a:spcAft>
        <a:buFont typeface="Arial" charset="0"/>
        <a:buChar char="–"/>
        <a:defRPr kumimoji="1" sz="1500" kern="1200">
          <a:solidFill>
            <a:schemeClr val="tx1"/>
          </a:solidFill>
          <a:latin typeface="Arial" charset="0"/>
          <a:ea typeface="+mn-ea"/>
          <a:cs typeface="+mn-cs"/>
        </a:defRPr>
      </a:lvl4pPr>
      <a:lvl5pPr marL="1543050" indent="-171450" algn="l" rtl="0" eaLnBrk="1" fontAlgn="base" hangingPunct="1">
        <a:spcBef>
          <a:spcPct val="20000"/>
        </a:spcBef>
        <a:spcAft>
          <a:spcPct val="0"/>
        </a:spcAft>
        <a:buFont typeface="Arial" charset="0"/>
        <a:buChar char="»"/>
        <a:defRPr kumimoji="1" sz="1500" kern="1200">
          <a:solidFill>
            <a:schemeClr val="tx1"/>
          </a:solidFill>
          <a:latin typeface="Arial" charset="0"/>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3.xml"/><Relationship Id="rId7"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ctrTitle" idx="4294967295"/>
          </p:nvPr>
        </p:nvSpPr>
        <p:spPr>
          <a:xfrm>
            <a:off x="1666875" y="2674145"/>
            <a:ext cx="5829300" cy="1327487"/>
          </a:xfrm>
        </p:spPr>
        <p:txBody>
          <a:bodyPr/>
          <a:lstStyle/>
          <a:p>
            <a:r>
              <a:rPr lang="ja-JP" altLang="en-US" sz="3600" dirty="0">
                <a:latin typeface="Meiryo UI" pitchFamily="50" charset="-128"/>
                <a:ea typeface="Meiryo UI" pitchFamily="50" charset="-128"/>
                <a:cs typeface="Meiryo UI" pitchFamily="50" charset="-128"/>
              </a:rPr>
              <a:t>高負荷対応の</a:t>
            </a:r>
            <a:r>
              <a:rPr lang="en-US" altLang="ja-JP" sz="3600" dirty="0">
                <a:latin typeface="Meiryo UI" pitchFamily="50" charset="-128"/>
                <a:ea typeface="Meiryo UI" pitchFamily="50" charset="-128"/>
                <a:cs typeface="Meiryo UI" pitchFamily="50" charset="-128"/>
              </a:rPr>
              <a:t>Tomcat </a:t>
            </a:r>
            <a:r>
              <a:rPr lang="en-US" altLang="ja-JP" sz="3600" dirty="0" err="1">
                <a:latin typeface="Meiryo UI" pitchFamily="50" charset="-128"/>
                <a:ea typeface="Meiryo UI" pitchFamily="50" charset="-128"/>
                <a:cs typeface="Meiryo UI" pitchFamily="50" charset="-128"/>
              </a:rPr>
              <a:t>Efw</a:t>
            </a:r>
            <a:r>
              <a:rPr lang="ja-JP" altLang="en-US" sz="3600" dirty="0">
                <a:latin typeface="Meiryo UI" pitchFamily="50" charset="-128"/>
                <a:ea typeface="Meiryo UI" pitchFamily="50" charset="-128"/>
                <a:cs typeface="Meiryo UI" pitchFamily="50" charset="-128"/>
              </a:rPr>
              <a:t>環境構築</a:t>
            </a:r>
            <a:br>
              <a:rPr lang="en-US" altLang="ja-JP" sz="2700" dirty="0">
                <a:latin typeface="Meiryo UI" pitchFamily="50" charset="-128"/>
                <a:ea typeface="Meiryo UI" pitchFamily="50" charset="-128"/>
                <a:cs typeface="Meiryo UI" pitchFamily="50" charset="-128"/>
              </a:rPr>
            </a:br>
            <a:r>
              <a:rPr lang="en-US" altLang="ja-JP" sz="1400" dirty="0">
                <a:latin typeface="Meiryo UI" pitchFamily="50" charset="-128"/>
                <a:ea typeface="Meiryo UI" pitchFamily="50" charset="-128"/>
                <a:cs typeface="Meiryo UI" pitchFamily="50" charset="-128"/>
              </a:rPr>
              <a:t>v0.4</a:t>
            </a:r>
          </a:p>
        </p:txBody>
      </p:sp>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3077" name="タイトル 1"/>
          <p:cNvSpPr txBox="1">
            <a:spLocks/>
          </p:cNvSpPr>
          <p:nvPr/>
        </p:nvSpPr>
        <p:spPr bwMode="auto">
          <a:xfrm>
            <a:off x="1666875" y="4351723"/>
            <a:ext cx="5829300" cy="110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ctr" fontAlgn="base">
              <a:spcBef>
                <a:spcPct val="0"/>
              </a:spcBef>
              <a:spcAft>
                <a:spcPct val="0"/>
              </a:spcAft>
              <a:buFontTx/>
              <a:buNone/>
            </a:pP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buFont typeface="Arial" panose="020B0604020202020204" pitchFamily="34" charset="0"/>
              <a:buNone/>
            </a:pPr>
            <a:r>
              <a:rPr lang="en-US" altLang="ja-JP" sz="2400">
                <a:solidFill>
                  <a:prstClr val="black"/>
                </a:solidFill>
                <a:latin typeface="Meiryo UI" panose="020B0604030504040204" pitchFamily="50" charset="-128"/>
                <a:ea typeface="Meiryo UI" panose="020B0604030504040204" pitchFamily="50" charset="-128"/>
                <a:cs typeface="Meiryo UI" panose="020B0604030504040204" pitchFamily="50" charset="-128"/>
              </a:rPr>
              <a:t>2022.11.25</a:t>
            </a:r>
            <a:endPar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タイトル 1"/>
          <p:cNvSpPr txBox="1">
            <a:spLocks/>
          </p:cNvSpPr>
          <p:nvPr/>
        </p:nvSpPr>
        <p:spPr bwMode="auto">
          <a:xfrm>
            <a:off x="1339454" y="1645444"/>
            <a:ext cx="4924425"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en-US" altLang="zh-TW"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Java</a:t>
            </a:r>
            <a:r>
              <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経験者向け</a:t>
            </a:r>
            <a:endParaRPr lang="ja-JP" altLang="ja-JP" sz="1800" kern="0" dirty="0">
              <a:solidFill>
                <a:prstClr val="black"/>
              </a:solidFill>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1632673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7" name="タイトル 1"/>
          <p:cNvSpPr>
            <a:spLocks noGrp="1"/>
          </p:cNvSpPr>
          <p:nvPr>
            <p:ph type="title" idx="4294967295"/>
          </p:nvPr>
        </p:nvSpPr>
        <p:spPr>
          <a:xfrm>
            <a:off x="264015" y="298800"/>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システムの「同時接続」ってなに？</a:t>
            </a:r>
          </a:p>
        </p:txBody>
      </p:sp>
      <p:graphicFrame>
        <p:nvGraphicFramePr>
          <p:cNvPr id="2" name="表 1"/>
          <p:cNvGraphicFramePr>
            <a:graphicFrameLocks noGrp="1"/>
          </p:cNvGraphicFramePr>
          <p:nvPr>
            <p:extLst>
              <p:ext uri="{D42A27DB-BD31-4B8C-83A1-F6EECF244321}">
                <p14:modId xmlns:p14="http://schemas.microsoft.com/office/powerpoint/2010/main" val="312646832"/>
              </p:ext>
            </p:extLst>
          </p:nvPr>
        </p:nvGraphicFramePr>
        <p:xfrm>
          <a:off x="264014" y="1204054"/>
          <a:ext cx="8612357" cy="4752054"/>
        </p:xfrm>
        <a:graphic>
          <a:graphicData uri="http://schemas.openxmlformats.org/drawingml/2006/table">
            <a:tbl>
              <a:tblPr firstRow="1" bandRow="1">
                <a:tableStyleId>{5C22544A-7EE6-4342-B048-85BDC9FD1C3A}</a:tableStyleId>
              </a:tblPr>
              <a:tblGrid>
                <a:gridCol w="2100045">
                  <a:extLst>
                    <a:ext uri="{9D8B030D-6E8A-4147-A177-3AD203B41FA5}">
                      <a16:colId xmlns:a16="http://schemas.microsoft.com/office/drawing/2014/main" val="20000"/>
                    </a:ext>
                  </a:extLst>
                </a:gridCol>
                <a:gridCol w="6512312">
                  <a:extLst>
                    <a:ext uri="{9D8B030D-6E8A-4147-A177-3AD203B41FA5}">
                      <a16:colId xmlns:a16="http://schemas.microsoft.com/office/drawing/2014/main" val="20002"/>
                    </a:ext>
                  </a:extLst>
                </a:gridCol>
              </a:tblGrid>
              <a:tr h="370840">
                <a:tc>
                  <a:txBody>
                    <a:bodyPr/>
                    <a:lstStyle/>
                    <a:p>
                      <a:r>
                        <a:rPr kumimoji="1" lang="ja-JP" altLang="en-US" dirty="0"/>
                        <a:t>項目</a:t>
                      </a:r>
                    </a:p>
                  </a:txBody>
                  <a:tcPr/>
                </a:tc>
                <a:tc>
                  <a:txBody>
                    <a:bodyPr/>
                    <a:lstStyle/>
                    <a:p>
                      <a:r>
                        <a:rPr kumimoji="1" lang="ja-JP" altLang="en-US" dirty="0"/>
                        <a:t>説明</a:t>
                      </a:r>
                    </a:p>
                  </a:txBody>
                  <a:tcPr/>
                </a:tc>
                <a:extLst>
                  <a:ext uri="{0D108BD9-81ED-4DB2-BD59-A6C34878D82A}">
                    <a16:rowId xmlns:a16="http://schemas.microsoft.com/office/drawing/2014/main" val="10000"/>
                  </a:ext>
                </a:extLst>
              </a:tr>
              <a:tr h="522381">
                <a:tc>
                  <a:txBody>
                    <a:bodyPr/>
                    <a:lstStyle/>
                    <a:p>
                      <a:r>
                        <a:rPr kumimoji="1" lang="ja-JP" altLang="en-US" dirty="0"/>
                        <a:t>最大ログインユーザ数</a:t>
                      </a:r>
                    </a:p>
                  </a:txBody>
                  <a:tcPr/>
                </a:tc>
                <a:tc>
                  <a:txBody>
                    <a:bodyPr/>
                    <a:lstStyle/>
                    <a:p>
                      <a:r>
                        <a:rPr kumimoji="1" lang="ja-JP" altLang="en-US" dirty="0"/>
                        <a:t>ログイン後、セッション情報を作成され、一定メモリを占められます。システムの方式により、セッションメモリが大きい場合、セッションタイムアウト期間内ログインするユーザの数を注意する必要です。</a:t>
                      </a:r>
                    </a:p>
                  </a:txBody>
                  <a:tcPr/>
                </a:tc>
                <a:extLst>
                  <a:ext uri="{0D108BD9-81ED-4DB2-BD59-A6C34878D82A}">
                    <a16:rowId xmlns:a16="http://schemas.microsoft.com/office/drawing/2014/main" val="10001"/>
                  </a:ext>
                </a:extLst>
              </a:tr>
              <a:tr h="480685">
                <a:tc>
                  <a:txBody>
                    <a:bodyPr/>
                    <a:lstStyle/>
                    <a:p>
                      <a:r>
                        <a:rPr kumimoji="1" lang="ja-JP" altLang="en-US" dirty="0"/>
                        <a:t>最大同時接続数</a:t>
                      </a:r>
                    </a:p>
                  </a:txBody>
                  <a:tcPr/>
                </a:tc>
                <a:tc>
                  <a:txBody>
                    <a:bodyPr/>
                    <a:lstStyle/>
                    <a:p>
                      <a:r>
                        <a:rPr kumimoji="1" lang="en-US" altLang="ja-JP" dirty="0"/>
                        <a:t>TCP</a:t>
                      </a:r>
                      <a:r>
                        <a:rPr kumimoji="1" lang="ja-JP" altLang="en-US" dirty="0"/>
                        <a:t>接続は、「</a:t>
                      </a:r>
                      <a:r>
                        <a:rPr kumimoji="1" lang="en-US" altLang="ja-JP" sz="1350" b="0" i="0" kern="1200" dirty="0">
                          <a:solidFill>
                            <a:schemeClr val="dk1"/>
                          </a:solidFill>
                          <a:effectLst/>
                          <a:latin typeface="+mn-lt"/>
                          <a:ea typeface="+mn-ea"/>
                          <a:cs typeface="+mn-cs"/>
                        </a:rPr>
                        <a:t>Established</a:t>
                      </a:r>
                      <a:r>
                        <a:rPr kumimoji="1" lang="ja-JP" altLang="en-US" dirty="0"/>
                        <a:t>」から「</a:t>
                      </a:r>
                      <a:r>
                        <a:rPr kumimoji="1" lang="en-US" altLang="ja-JP" dirty="0"/>
                        <a:t>Closed</a:t>
                      </a:r>
                      <a:r>
                        <a:rPr kumimoji="1" lang="ja-JP" altLang="en-US" dirty="0"/>
                        <a:t>」までの間、「接続中」と見なします。ある時点で、接続中のコネクションの数は同時接続数です。一回画面操作で２つの接続が発生します。</a:t>
                      </a:r>
                      <a:r>
                        <a:rPr kumimoji="1" lang="en-US" altLang="ja-JP" dirty="0"/>
                        <a:t>※</a:t>
                      </a:r>
                      <a:r>
                        <a:rPr kumimoji="1" lang="en-US" altLang="ja-JP" dirty="0" err="1"/>
                        <a:t>jsp</a:t>
                      </a:r>
                      <a:r>
                        <a:rPr kumimoji="1" lang="ja-JP" altLang="en-US" dirty="0"/>
                        <a:t>と各種静的コンテンツ。出力完了後、１５秒接続を維持します。</a:t>
                      </a:r>
                      <a:endParaRPr kumimoji="1" lang="en-US" altLang="ja-JP" dirty="0"/>
                    </a:p>
                    <a:p>
                      <a:r>
                        <a:rPr kumimoji="1" lang="ja-JP" altLang="en-US" dirty="0"/>
                        <a:t>最大同時接続数を超える場合、サーバは接続のリクエストを受け入れないから、「このサイトにアクセスできません」のエラーが発生します。</a:t>
                      </a:r>
                      <a:endParaRPr kumimoji="1" lang="en-US" altLang="ja-JP" dirty="0"/>
                    </a:p>
                    <a:p>
                      <a:r>
                        <a:rPr kumimoji="1" lang="en-US" altLang="ja-JP" dirty="0"/>
                        <a:t>※404</a:t>
                      </a:r>
                      <a:r>
                        <a:rPr kumimoji="1" lang="ja-JP" altLang="en-US" dirty="0"/>
                        <a:t>ではありません。</a:t>
                      </a:r>
                    </a:p>
                  </a:txBody>
                  <a:tcPr/>
                </a:tc>
                <a:extLst>
                  <a:ext uri="{0D108BD9-81ED-4DB2-BD59-A6C34878D82A}">
                    <a16:rowId xmlns:a16="http://schemas.microsoft.com/office/drawing/2014/main" val="10002"/>
                  </a:ext>
                </a:extLst>
              </a:tr>
              <a:tr h="185420">
                <a:tc>
                  <a:txBody>
                    <a:bodyPr/>
                    <a:lstStyle/>
                    <a:p>
                      <a:r>
                        <a:rPr kumimoji="1" lang="ja-JP" altLang="en-US" dirty="0"/>
                        <a:t>最大同時実行数</a:t>
                      </a:r>
                    </a:p>
                  </a:txBody>
                  <a:tcPr/>
                </a:tc>
                <a:tc>
                  <a:txBody>
                    <a:bodyPr/>
                    <a:lstStyle/>
                    <a:p>
                      <a:r>
                        <a:rPr kumimoji="1" lang="ja-JP" altLang="en-US" dirty="0"/>
                        <a:t>サーバが同時に処理できるリクエストの数。</a:t>
                      </a:r>
                    </a:p>
                  </a:txBody>
                  <a:tcPr/>
                </a:tc>
                <a:extLst>
                  <a:ext uri="{0D108BD9-81ED-4DB2-BD59-A6C34878D82A}">
                    <a16:rowId xmlns:a16="http://schemas.microsoft.com/office/drawing/2014/main" val="10003"/>
                  </a:ext>
                </a:extLst>
              </a:tr>
              <a:tr h="185420">
                <a:tc gridSpan="2">
                  <a:txBody>
                    <a:bodyPr/>
                    <a:lstStyle/>
                    <a:p>
                      <a:r>
                        <a:rPr kumimoji="1" lang="ja-JP" altLang="en-US" b="1" dirty="0">
                          <a:solidFill>
                            <a:schemeClr val="bg1"/>
                          </a:solidFill>
                        </a:rPr>
                        <a:t>＜よういスタートの場合＞</a:t>
                      </a:r>
                      <a:r>
                        <a:rPr kumimoji="1" lang="en-US" altLang="ja-JP" b="1" dirty="0">
                          <a:solidFill>
                            <a:schemeClr val="bg1"/>
                          </a:solidFill>
                        </a:rPr>
                        <a:t>※</a:t>
                      </a:r>
                      <a:r>
                        <a:rPr kumimoji="1" lang="ja-JP" altLang="en-US" b="1" dirty="0">
                          <a:solidFill>
                            <a:schemeClr val="bg1"/>
                          </a:solidFill>
                        </a:rPr>
                        <a:t>展示会、説明会、セミナーなど</a:t>
                      </a:r>
                    </a:p>
                  </a:txBody>
                  <a:tcPr>
                    <a:solidFill>
                      <a:schemeClr val="accent1"/>
                    </a:solidFill>
                  </a:tcPr>
                </a:tc>
                <a:tc hMerge="1">
                  <a:txBody>
                    <a:bodyPr/>
                    <a:lstStyle/>
                    <a:p>
                      <a:endParaRPr kumimoji="1" lang="ja-JP" altLang="en-US" b="1" dirty="0">
                        <a:solidFill>
                          <a:schemeClr val="bg1"/>
                        </a:solidFill>
                      </a:endParaRPr>
                    </a:p>
                  </a:txBody>
                  <a:tcPr>
                    <a:solidFill>
                      <a:schemeClr val="accent1"/>
                    </a:solidFill>
                  </a:tcPr>
                </a:tc>
                <a:extLst>
                  <a:ext uri="{0D108BD9-81ED-4DB2-BD59-A6C34878D82A}">
                    <a16:rowId xmlns:a16="http://schemas.microsoft.com/office/drawing/2014/main" val="4129266246"/>
                  </a:ext>
                </a:extLst>
              </a:tr>
              <a:tr h="334994">
                <a:tc>
                  <a:txBody>
                    <a:bodyPr/>
                    <a:lstStyle/>
                    <a:p>
                      <a:r>
                        <a:rPr kumimoji="1" lang="ja-JP" altLang="en-US" dirty="0"/>
                        <a:t>同時１回しかない操作</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a:t>エラーなし操作できる人の可能数＝最大同時接続数／２</a:t>
                      </a:r>
                      <a:endParaRPr kumimoji="1" lang="en-US" altLang="ja-JP" dirty="0"/>
                    </a:p>
                  </a:txBody>
                  <a:tcPr/>
                </a:tc>
                <a:extLst>
                  <a:ext uri="{0D108BD9-81ED-4DB2-BD59-A6C34878D82A}">
                    <a16:rowId xmlns:a16="http://schemas.microsoft.com/office/drawing/2014/main" val="10004"/>
                  </a:ext>
                </a:extLst>
              </a:tr>
              <a:tr h="382905">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a:t>連続に１秒１回ずつ操作　</a:t>
                      </a:r>
                      <a:r>
                        <a:rPr kumimoji="1" lang="en-US" altLang="ja-JP" dirty="0"/>
                        <a:t>※</a:t>
                      </a:r>
                      <a:r>
                        <a:rPr kumimoji="1" lang="ja-JP" altLang="en-US" dirty="0"/>
                        <a:t>１秒以内の軽い処理、</a:t>
                      </a:r>
                      <a:endParaRPr kumimoji="1" lang="en-US" altLang="ja-JP" dirty="0"/>
                    </a:p>
                    <a:p>
                      <a:endParaRPr kumimoji="1" lang="ja-JP"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a:t>エラーなし操作できる人の可能数＝最大同時接続数／２／１５</a:t>
                      </a:r>
                      <a:endParaRPr kumimoji="1" lang="en-US" altLang="ja-JP" dirty="0"/>
                    </a:p>
                  </a:txBody>
                  <a:tcPr/>
                </a:tc>
                <a:extLst>
                  <a:ext uri="{0D108BD9-81ED-4DB2-BD59-A6C34878D82A}">
                    <a16:rowId xmlns:a16="http://schemas.microsoft.com/office/drawing/2014/main" val="2675440507"/>
                  </a:ext>
                </a:extLst>
              </a:tr>
              <a:tr h="382905">
                <a:tc>
                  <a:txBody>
                    <a:bodyPr/>
                    <a:lstStyle/>
                    <a:p>
                      <a:r>
                        <a:rPr kumimoji="1" lang="ja-JP" altLang="en-US" dirty="0"/>
                        <a:t>連続に１秒１回ずつ操作</a:t>
                      </a:r>
                      <a:endParaRPr kumimoji="1" lang="en-US" altLang="ja-JP"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dirty="0"/>
                        <a:t>※</a:t>
                      </a:r>
                      <a:r>
                        <a:rPr kumimoji="1" lang="ja-JP" altLang="en-US" dirty="0"/>
                        <a:t>重い処理、</a:t>
                      </a:r>
                      <a:endParaRPr kumimoji="1" lang="en-US" altLang="ja-JP"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a:t>エラーなし操作できる人の可能数</a:t>
                      </a:r>
                      <a:endParaRPr kumimoji="1" lang="en-US" altLang="ja-JP" dirty="0"/>
                    </a:p>
                    <a:p>
                      <a:pPr marL="0" marR="0" lvl="0" indent="0" algn="l" defTabSz="685800" rtl="0" eaLnBrk="1" fontAlgn="auto" latinLnBrk="0" hangingPunct="1">
                        <a:lnSpc>
                          <a:spcPct val="100000"/>
                        </a:lnSpc>
                        <a:spcBef>
                          <a:spcPts val="0"/>
                        </a:spcBef>
                        <a:spcAft>
                          <a:spcPts val="0"/>
                        </a:spcAft>
                        <a:buClrTx/>
                        <a:buSzTx/>
                        <a:buFontTx/>
                        <a:buNone/>
                        <a:tabLst/>
                        <a:defRPr/>
                      </a:pPr>
                      <a:r>
                        <a:rPr kumimoji="1" lang="ja-JP" altLang="en-US" dirty="0"/>
                        <a:t>　　　　＝</a:t>
                      </a:r>
                      <a:r>
                        <a:rPr kumimoji="1" lang="en-US" altLang="ja-JP" dirty="0"/>
                        <a:t>min( </a:t>
                      </a:r>
                      <a:r>
                        <a:rPr kumimoji="1" lang="ja-JP" altLang="en-US" dirty="0"/>
                        <a:t>最大同時実行数 </a:t>
                      </a:r>
                      <a:r>
                        <a:rPr kumimoji="1" lang="en-US" altLang="ja-JP" dirty="0"/>
                        <a:t>, </a:t>
                      </a:r>
                      <a:r>
                        <a:rPr kumimoji="1" lang="ja-JP" altLang="en-US" dirty="0"/>
                        <a:t>最大同時接続数／２／１５ </a:t>
                      </a:r>
                      <a:r>
                        <a:rPr kumimoji="1" lang="en-US" altLang="ja-JP" dirty="0"/>
                        <a:t>)</a:t>
                      </a:r>
                    </a:p>
                  </a:txBody>
                  <a:tcPr/>
                </a:tc>
                <a:extLst>
                  <a:ext uri="{0D108BD9-81ED-4DB2-BD59-A6C34878D82A}">
                    <a16:rowId xmlns:a16="http://schemas.microsoft.com/office/drawing/2014/main" val="3921679974"/>
                  </a:ext>
                </a:extLst>
              </a:tr>
            </a:tbl>
          </a:graphicData>
        </a:graphic>
      </p:graphicFrame>
      <p:sp>
        <p:nvSpPr>
          <p:cNvPr id="3" name="吹き出し: 角を丸めた四角形 2">
            <a:extLst>
              <a:ext uri="{FF2B5EF4-FFF2-40B4-BE49-F238E27FC236}">
                <a16:creationId xmlns:a16="http://schemas.microsoft.com/office/drawing/2014/main" id="{9F2DADE8-36FB-4A83-BDA4-83F1DC29A6D9}"/>
              </a:ext>
            </a:extLst>
          </p:cNvPr>
          <p:cNvSpPr/>
          <p:nvPr/>
        </p:nvSpPr>
        <p:spPr>
          <a:xfrm>
            <a:off x="405443" y="5956108"/>
            <a:ext cx="4546120" cy="824254"/>
          </a:xfrm>
          <a:prstGeom prst="wedgeRoundRectCallout">
            <a:avLst>
              <a:gd name="adj1" fmla="val 64549"/>
              <a:gd name="adj2" fmla="val -22233"/>
              <a:gd name="adj3" fmla="val 16667"/>
            </a:avLst>
          </a:prstGeom>
          <a:ln/>
        </p:spPr>
        <p:style>
          <a:lnRef idx="3">
            <a:schemeClr val="lt1"/>
          </a:lnRef>
          <a:fillRef idx="1">
            <a:schemeClr val="accent5"/>
          </a:fillRef>
          <a:effectRef idx="1">
            <a:schemeClr val="accent5"/>
          </a:effectRef>
          <a:fontRef idx="minor">
            <a:schemeClr val="lt1"/>
          </a:fontRef>
        </p:style>
        <p:txBody>
          <a:bodyPr rtlCol="0" anchor="ctr"/>
          <a:lstStyle/>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※Proxy</a:t>
            </a:r>
            <a:r>
              <a:rPr kumimoji="1" lang="ja-JP" altLang="en-US"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FireWall</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などにキャッシング機能がある場合、静的コンテンツ接続は</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WEB</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サーバまでたどり着かない可能性があります。そして、ちょっと厳密にする場合、２ではなく</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1.X</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です。</a:t>
            </a:r>
          </a:p>
        </p:txBody>
      </p:sp>
    </p:spTree>
    <p:custDataLst>
      <p:tags r:id="rId1"/>
    </p:custDataLst>
    <p:extLst>
      <p:ext uri="{BB962C8B-B14F-4D97-AF65-F5344CB8AC3E}">
        <p14:creationId xmlns:p14="http://schemas.microsoft.com/office/powerpoint/2010/main" val="106514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タイトル 1"/>
          <p:cNvSpPr>
            <a:spLocks noGrp="1"/>
          </p:cNvSpPr>
          <p:nvPr>
            <p:ph type="title" idx="4294967295"/>
          </p:nvPr>
        </p:nvSpPr>
        <p:spPr>
          <a:xfrm>
            <a:off x="262800" y="298305"/>
            <a:ext cx="8198855"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システム概念図</a:t>
            </a:r>
          </a:p>
        </p:txBody>
      </p:sp>
      <p:pic>
        <p:nvPicPr>
          <p:cNvPr id="1032" name="Picture 8" descr="ãfire wall logoãã®ç»åæ¤ç´¢çµæ"/>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7172" y="3260459"/>
            <a:ext cx="1009185" cy="1009185"/>
          </a:xfrm>
          <a:prstGeom prst="rect">
            <a:avLst/>
          </a:prstGeom>
          <a:noFill/>
          <a:extLst>
            <a:ext uri="{909E8E84-426E-40DD-AFC4-6F175D3DCCD1}">
              <a14:hiddenFill xmlns:a14="http://schemas.microsoft.com/office/drawing/2010/main">
                <a:solidFill>
                  <a:srgbClr val="FFFFFF"/>
                </a:solidFill>
              </a14:hiddenFill>
            </a:ext>
          </a:extLst>
        </p:spPr>
      </p:pic>
      <p:sp>
        <p:nvSpPr>
          <p:cNvPr id="44" name="正方形/長方形 43"/>
          <p:cNvSpPr/>
          <p:nvPr/>
        </p:nvSpPr>
        <p:spPr>
          <a:xfrm>
            <a:off x="2051583" y="1396537"/>
            <a:ext cx="4971210" cy="421781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p:cNvSpPr/>
          <p:nvPr/>
        </p:nvSpPr>
        <p:spPr>
          <a:xfrm>
            <a:off x="2302238" y="2034496"/>
            <a:ext cx="1529585" cy="3421751"/>
          </a:xfrm>
          <a:prstGeom prst="rect">
            <a:avLst/>
          </a:prstGeom>
          <a:solidFill>
            <a:srgbClr val="0070C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正方形/長方形 67"/>
          <p:cNvSpPr/>
          <p:nvPr/>
        </p:nvSpPr>
        <p:spPr>
          <a:xfrm>
            <a:off x="3922353" y="2034496"/>
            <a:ext cx="2938273" cy="3421751"/>
          </a:xfrm>
          <a:prstGeom prst="rect">
            <a:avLst/>
          </a:prstGeom>
          <a:solidFill>
            <a:srgbClr val="0070C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角丸四角形 33"/>
          <p:cNvSpPr/>
          <p:nvPr/>
        </p:nvSpPr>
        <p:spPr>
          <a:xfrm>
            <a:off x="4055252" y="2987484"/>
            <a:ext cx="818608" cy="498015"/>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Connection</a:t>
            </a:r>
          </a:p>
          <a:p>
            <a:pPr algn="ct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Que</a:t>
            </a:r>
            <a:endPar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テキスト ボックス 49"/>
          <p:cNvSpPr txBox="1"/>
          <p:nvPr/>
        </p:nvSpPr>
        <p:spPr>
          <a:xfrm>
            <a:off x="1226501" y="1087180"/>
            <a:ext cx="1546448"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Firewall</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ボックス 51"/>
          <p:cNvSpPr txBox="1"/>
          <p:nvPr/>
        </p:nvSpPr>
        <p:spPr>
          <a:xfrm>
            <a:off x="4907824" y="5636166"/>
            <a:ext cx="2499240" cy="784830"/>
          </a:xfrm>
          <a:prstGeom prst="rect">
            <a:avLst/>
          </a:prstGeom>
          <a:noFill/>
        </p:spPr>
        <p:txBody>
          <a:bodyPr wrap="square" rtlCol="0">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maxConnections:1000</a:t>
            </a:r>
          </a:p>
          <a:p>
            <a:r>
              <a:rPr lang="en-US" altLang="ja-JP" sz="1050" dirty="0">
                <a:latin typeface="Meiryo UI" panose="020B0604030504040204" pitchFamily="50" charset="-128"/>
                <a:ea typeface="Meiryo UI" panose="020B0604030504040204" pitchFamily="50" charset="-128"/>
                <a:cs typeface="Meiryo UI" panose="020B0604030504040204" pitchFamily="50" charset="-128"/>
              </a:rPr>
              <a:t>acceptCount:100</a:t>
            </a:r>
          </a:p>
          <a:p>
            <a:r>
              <a:rPr lang="en-US" altLang="ja-JP" sz="1050" dirty="0" err="1">
                <a:latin typeface="Meiryo UI" panose="020B0604030504040204" pitchFamily="50" charset="-128"/>
                <a:ea typeface="Meiryo UI" panose="020B0604030504040204" pitchFamily="50" charset="-128"/>
                <a:cs typeface="Meiryo UI" panose="020B0604030504040204" pitchFamily="50" charset="-128"/>
              </a:rPr>
              <a:t>maxthreads:Default</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200</a:t>
            </a:r>
            <a:r>
              <a:rPr lang="ja-JP" altLang="en-US" sz="105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endParaRPr lang="ja-JP" altLang="en-US" sz="135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53" name="図 52" descr="Tomcat Home"/>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89467" y="2082709"/>
            <a:ext cx="537050" cy="345737"/>
          </a:xfrm>
          <a:prstGeom prst="rect">
            <a:avLst/>
          </a:prstGeom>
          <a:noFill/>
          <a:ln>
            <a:noFill/>
          </a:ln>
        </p:spPr>
      </p:pic>
      <p:sp>
        <p:nvSpPr>
          <p:cNvPr id="49" name="フローチャート: 磁気ディスク 48"/>
          <p:cNvSpPr/>
          <p:nvPr/>
        </p:nvSpPr>
        <p:spPr>
          <a:xfrm>
            <a:off x="7949662" y="3737807"/>
            <a:ext cx="991732" cy="1394000"/>
          </a:xfrm>
          <a:prstGeom prst="flowChartMagneticDisk">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正方形/長方形 59"/>
          <p:cNvSpPr/>
          <p:nvPr/>
        </p:nvSpPr>
        <p:spPr>
          <a:xfrm>
            <a:off x="4974282" y="2675537"/>
            <a:ext cx="1777974" cy="2610838"/>
          </a:xfrm>
          <a:prstGeom prst="rect">
            <a:avLst/>
          </a:prstGeom>
          <a:solidFill>
            <a:schemeClr val="accent6">
              <a:lumMod val="40000"/>
              <a:lumOff val="60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Framework</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下矢印 65"/>
          <p:cNvSpPr/>
          <p:nvPr/>
        </p:nvSpPr>
        <p:spPr>
          <a:xfrm>
            <a:off x="4346605" y="3537461"/>
            <a:ext cx="245955" cy="266198"/>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右矢印 66"/>
          <p:cNvSpPr/>
          <p:nvPr/>
        </p:nvSpPr>
        <p:spPr>
          <a:xfrm flipH="1">
            <a:off x="6705555" y="3989588"/>
            <a:ext cx="1143043" cy="1216074"/>
          </a:xfrm>
          <a:prstGeom prst="rightArrow">
            <a:avLst>
              <a:gd name="adj1" fmla="val 50000"/>
              <a:gd name="adj2" fmla="val 34594"/>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DB Connections</a:t>
            </a:r>
            <a:endPar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5" name="右矢印 74"/>
          <p:cNvSpPr/>
          <p:nvPr/>
        </p:nvSpPr>
        <p:spPr>
          <a:xfrm>
            <a:off x="1431573" y="3055255"/>
            <a:ext cx="1226104" cy="1216074"/>
          </a:xfrm>
          <a:prstGeom prst="rightArrow">
            <a:avLst>
              <a:gd name="adj1" fmla="val 50000"/>
              <a:gd name="adj2" fmla="val 37583"/>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4000</a:t>
            </a:r>
            <a:r>
              <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connections</a:t>
            </a:r>
            <a:r>
              <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are</a:t>
            </a:r>
            <a:r>
              <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received at the same time</a:t>
            </a:r>
            <a:endPar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026" name="Picture 2" descr="é¢é£ç»å"/>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095" y="2817069"/>
            <a:ext cx="569232" cy="569232"/>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é¢é£ç»å"/>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68" y="3453191"/>
            <a:ext cx="569232" cy="569232"/>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é¢é£ç»å"/>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868" y="4089313"/>
            <a:ext cx="569232" cy="5692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ãpostgre logoãã®ç»åæ¤ç´¢çµæ"/>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949662" y="3241941"/>
            <a:ext cx="991732" cy="495866"/>
          </a:xfrm>
          <a:prstGeom prst="rect">
            <a:avLst/>
          </a:prstGeom>
          <a:noFill/>
          <a:extLst>
            <a:ext uri="{909E8E84-426E-40DD-AFC4-6F175D3DCCD1}">
              <a14:hiddenFill xmlns:a14="http://schemas.microsoft.com/office/drawing/2010/main">
                <a:solidFill>
                  <a:srgbClr val="FFFFFF"/>
                </a:solidFill>
              </a14:hiddenFill>
            </a:ext>
          </a:extLst>
        </p:spPr>
      </p:pic>
      <p:sp>
        <p:nvSpPr>
          <p:cNvPr id="82" name="テキスト ボックス 81"/>
          <p:cNvSpPr txBox="1"/>
          <p:nvPr/>
        </p:nvSpPr>
        <p:spPr>
          <a:xfrm>
            <a:off x="7291051" y="5636166"/>
            <a:ext cx="2127175" cy="415498"/>
          </a:xfrm>
          <a:prstGeom prst="rect">
            <a:avLst/>
          </a:prstGeom>
          <a:noFill/>
        </p:spPr>
        <p:txBody>
          <a:bodyPr wrap="square" rtlCol="0">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PostgreSQL</a:t>
            </a:r>
          </a:p>
          <a:p>
            <a:r>
              <a:rPr lang="en-US" altLang="ja-JP" sz="1050" dirty="0" err="1">
                <a:latin typeface="Meiryo UI" panose="020B0604030504040204" pitchFamily="50" charset="-128"/>
                <a:ea typeface="Meiryo UI" panose="020B0604030504040204" pitchFamily="50" charset="-128"/>
                <a:cs typeface="Meiryo UI" panose="020B0604030504040204" pitchFamily="50" charset="-128"/>
              </a:rPr>
              <a:t>max_connections</a:t>
            </a:r>
            <a:r>
              <a:rPr lang="en-US" altLang="ja-JP" sz="1050" dirty="0">
                <a:latin typeface="Meiryo UI" panose="020B0604030504040204" pitchFamily="50" charset="-128"/>
                <a:ea typeface="Meiryo UI" panose="020B0604030504040204" pitchFamily="50" charset="-128"/>
                <a:cs typeface="Meiryo UI" panose="020B0604030504040204" pitchFamily="50" charset="-128"/>
              </a:rPr>
              <a:t> = 400</a:t>
            </a:r>
            <a:endParaRPr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テキスト ボックス 82"/>
          <p:cNvSpPr txBox="1"/>
          <p:nvPr/>
        </p:nvSpPr>
        <p:spPr>
          <a:xfrm>
            <a:off x="3189904" y="1671667"/>
            <a:ext cx="1546448" cy="253916"/>
          </a:xfrm>
          <a:prstGeom prst="rect">
            <a:avLst/>
          </a:prstGeom>
          <a:noFill/>
        </p:spPr>
        <p:txBody>
          <a:bodyPr wrap="square" rtlCol="0">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Apache</a:t>
            </a:r>
            <a:endParaRPr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テキスト ボックス 83"/>
          <p:cNvSpPr txBox="1"/>
          <p:nvPr/>
        </p:nvSpPr>
        <p:spPr>
          <a:xfrm>
            <a:off x="7949662" y="1068691"/>
            <a:ext cx="1500859"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DB</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Server</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7" name="テキスト ボックス 86"/>
          <p:cNvSpPr txBox="1"/>
          <p:nvPr/>
        </p:nvSpPr>
        <p:spPr>
          <a:xfrm>
            <a:off x="4498520" y="1088165"/>
            <a:ext cx="1546448"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cs typeface="Meiryo UI" panose="020B0604030504040204" pitchFamily="50" charset="-128"/>
              </a:rPr>
              <a:t>Server</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8" name="テキスト ボックス 87"/>
          <p:cNvSpPr txBox="1"/>
          <p:nvPr/>
        </p:nvSpPr>
        <p:spPr>
          <a:xfrm>
            <a:off x="5159108" y="1671667"/>
            <a:ext cx="1546448" cy="253916"/>
          </a:xfrm>
          <a:prstGeom prst="rect">
            <a:avLst/>
          </a:prstGeom>
          <a:noFill/>
        </p:spPr>
        <p:txBody>
          <a:bodyPr wrap="square" rtlCol="0">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Tomcat</a:t>
            </a:r>
            <a:endParaRPr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034" name="Picture 10" descr="é¢é£ç»å"/>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14088" y="2102447"/>
            <a:ext cx="536701" cy="536701"/>
          </a:xfrm>
          <a:prstGeom prst="rect">
            <a:avLst/>
          </a:prstGeom>
          <a:noFill/>
          <a:extLst>
            <a:ext uri="{909E8E84-426E-40DD-AFC4-6F175D3DCCD1}">
              <a14:hiddenFill xmlns:a14="http://schemas.microsoft.com/office/drawing/2010/main">
                <a:solidFill>
                  <a:srgbClr val="FFFFFF"/>
                </a:solidFill>
              </a14:hiddenFill>
            </a:ext>
          </a:extLst>
        </p:spPr>
      </p:pic>
      <p:sp>
        <p:nvSpPr>
          <p:cNvPr id="32" name="角丸四角形 31"/>
          <p:cNvSpPr/>
          <p:nvPr/>
        </p:nvSpPr>
        <p:spPr>
          <a:xfrm>
            <a:off x="5301999" y="3035932"/>
            <a:ext cx="630393"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Event1 Que</a:t>
            </a:r>
          </a:p>
        </p:txBody>
      </p:sp>
      <p:sp>
        <p:nvSpPr>
          <p:cNvPr id="33" name="角丸四角形 32"/>
          <p:cNvSpPr/>
          <p:nvPr/>
        </p:nvSpPr>
        <p:spPr>
          <a:xfrm>
            <a:off x="5317336" y="3595701"/>
            <a:ext cx="615056"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Event2</a:t>
            </a:r>
          </a:p>
          <a:p>
            <a:pPr algn="ct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Que</a:t>
            </a:r>
          </a:p>
        </p:txBody>
      </p:sp>
      <p:sp>
        <p:nvSpPr>
          <p:cNvPr id="36" name="角丸四角形 35"/>
          <p:cNvSpPr/>
          <p:nvPr/>
        </p:nvSpPr>
        <p:spPr>
          <a:xfrm>
            <a:off x="5932391" y="3020568"/>
            <a:ext cx="630393"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Event1</a:t>
            </a:r>
          </a:p>
          <a:p>
            <a:pPr algn="ct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Process</a:t>
            </a:r>
          </a:p>
        </p:txBody>
      </p:sp>
      <p:sp>
        <p:nvSpPr>
          <p:cNvPr id="37" name="角丸四角形 36"/>
          <p:cNvSpPr/>
          <p:nvPr/>
        </p:nvSpPr>
        <p:spPr>
          <a:xfrm>
            <a:off x="5932392" y="3587784"/>
            <a:ext cx="630393"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Event2</a:t>
            </a:r>
          </a:p>
          <a:p>
            <a:pPr algn="ct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Process</a:t>
            </a:r>
          </a:p>
        </p:txBody>
      </p:sp>
      <p:sp>
        <p:nvSpPr>
          <p:cNvPr id="38" name="角丸四角形 37"/>
          <p:cNvSpPr/>
          <p:nvPr/>
        </p:nvSpPr>
        <p:spPr>
          <a:xfrm>
            <a:off x="5347722" y="4361485"/>
            <a:ext cx="1215063" cy="346218"/>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X</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角丸四角形 38"/>
          <p:cNvSpPr/>
          <p:nvPr/>
        </p:nvSpPr>
        <p:spPr>
          <a:xfrm>
            <a:off x="5347722" y="4737414"/>
            <a:ext cx="1215063" cy="346218"/>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Y</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テキスト ボックス 39"/>
          <p:cNvSpPr txBox="1"/>
          <p:nvPr/>
        </p:nvSpPr>
        <p:spPr>
          <a:xfrm>
            <a:off x="2917137" y="5646740"/>
            <a:ext cx="1819215" cy="577081"/>
          </a:xfrm>
          <a:prstGeom prst="rect">
            <a:avLst/>
          </a:prstGeom>
          <a:noFill/>
        </p:spPr>
        <p:txBody>
          <a:bodyPr wrap="square" rtlCol="0">
            <a:spAutoFit/>
          </a:bodyPr>
          <a:lstStyle/>
          <a:p>
            <a:r>
              <a:rPr lang="en-US" altLang="ja-JP" sz="1050" dirty="0">
                <a:latin typeface="Meiryo UI" panose="020B0604030504040204" pitchFamily="50" charset="-128"/>
                <a:ea typeface="Meiryo UI" panose="020B0604030504040204" pitchFamily="50" charset="-128"/>
                <a:cs typeface="Meiryo UI" panose="020B0604030504040204" pitchFamily="50" charset="-128"/>
              </a:rPr>
              <a:t>ListenBacklog:3000</a:t>
            </a:r>
          </a:p>
          <a:p>
            <a:r>
              <a:rPr lang="en-US" altLang="ja-JP" sz="1050" dirty="0">
                <a:latin typeface="Meiryo UI" panose="020B0604030504040204" pitchFamily="50" charset="-128"/>
                <a:ea typeface="Meiryo UI" panose="020B0604030504040204" pitchFamily="50" charset="-128"/>
                <a:cs typeface="Meiryo UI" panose="020B0604030504040204" pitchFamily="50" charset="-128"/>
              </a:rPr>
              <a:t>MaxClients:1000</a:t>
            </a:r>
          </a:p>
          <a:p>
            <a:r>
              <a:rPr lang="en-US" altLang="ja-JP" sz="1050" dirty="0">
                <a:latin typeface="Meiryo UI" panose="020B0604030504040204" pitchFamily="50" charset="-128"/>
                <a:ea typeface="Meiryo UI" panose="020B0604030504040204" pitchFamily="50" charset="-128"/>
                <a:cs typeface="Meiryo UI" panose="020B0604030504040204" pitchFamily="50" charset="-128"/>
              </a:rPr>
              <a:t>ServerLimit:1000</a:t>
            </a:r>
          </a:p>
        </p:txBody>
      </p:sp>
      <p:sp>
        <p:nvSpPr>
          <p:cNvPr id="41" name="角丸四角形 40"/>
          <p:cNvSpPr/>
          <p:nvPr/>
        </p:nvSpPr>
        <p:spPr>
          <a:xfrm>
            <a:off x="2627622" y="2986061"/>
            <a:ext cx="818608" cy="498015"/>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ListenBacklog</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Que</a:t>
            </a:r>
            <a:endPar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下矢印 41"/>
          <p:cNvSpPr/>
          <p:nvPr/>
        </p:nvSpPr>
        <p:spPr>
          <a:xfrm>
            <a:off x="2914416" y="3536722"/>
            <a:ext cx="245955" cy="266198"/>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角丸四角形 42"/>
          <p:cNvSpPr/>
          <p:nvPr/>
        </p:nvSpPr>
        <p:spPr>
          <a:xfrm>
            <a:off x="2622419" y="3842507"/>
            <a:ext cx="818608"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MaxClients</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角丸四角形 25"/>
          <p:cNvSpPr/>
          <p:nvPr/>
        </p:nvSpPr>
        <p:spPr>
          <a:xfrm>
            <a:off x="4054611" y="3842507"/>
            <a:ext cx="818608"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Accept</a:t>
            </a:r>
          </a:p>
          <a:p>
            <a:pPr algn="ct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Que</a:t>
            </a:r>
          </a:p>
        </p:txBody>
      </p:sp>
      <p:cxnSp>
        <p:nvCxnSpPr>
          <p:cNvPr id="5" name="カギ線コネクタ 4"/>
          <p:cNvCxnSpPr>
            <a:stCxn id="43" idx="3"/>
            <a:endCxn id="34" idx="1"/>
          </p:cNvCxnSpPr>
          <p:nvPr/>
        </p:nvCxnSpPr>
        <p:spPr>
          <a:xfrm flipV="1">
            <a:off x="3441027" y="3236492"/>
            <a:ext cx="614225" cy="860738"/>
          </a:xfrm>
          <a:prstGeom prst="bentConnector3">
            <a:avLst>
              <a:gd name="adj1" fmla="val 40440"/>
            </a:avLst>
          </a:prstGeom>
          <a:ln/>
        </p:spPr>
        <p:style>
          <a:lnRef idx="3">
            <a:schemeClr val="lt1"/>
          </a:lnRef>
          <a:fillRef idx="1">
            <a:schemeClr val="accent5"/>
          </a:fillRef>
          <a:effectRef idx="1">
            <a:schemeClr val="accent5"/>
          </a:effectRef>
          <a:fontRef idx="minor">
            <a:schemeClr val="lt1"/>
          </a:fontRef>
        </p:style>
      </p:cxnSp>
      <p:cxnSp>
        <p:nvCxnSpPr>
          <p:cNvPr id="46" name="カギ線コネクタ 45"/>
          <p:cNvCxnSpPr>
            <a:stCxn id="26" idx="3"/>
            <a:endCxn id="32" idx="1"/>
          </p:cNvCxnSpPr>
          <p:nvPr/>
        </p:nvCxnSpPr>
        <p:spPr>
          <a:xfrm flipV="1">
            <a:off x="4873219" y="3290655"/>
            <a:ext cx="428780" cy="806575"/>
          </a:xfrm>
          <a:prstGeom prst="bentConnector3">
            <a:avLst>
              <a:gd name="adj1" fmla="val 54937"/>
            </a:avLst>
          </a:prstGeom>
          <a:ln/>
        </p:spPr>
        <p:style>
          <a:lnRef idx="3">
            <a:schemeClr val="lt1"/>
          </a:lnRef>
          <a:fillRef idx="1">
            <a:schemeClr val="accent5"/>
          </a:fillRef>
          <a:effectRef idx="1">
            <a:schemeClr val="accent5"/>
          </a:effectRef>
          <a:fontRef idx="minor">
            <a:schemeClr val="lt1"/>
          </a:fontRef>
        </p:style>
      </p:cxnSp>
      <p:cxnSp>
        <p:nvCxnSpPr>
          <p:cNvPr id="48" name="カギ線コネクタ 47"/>
          <p:cNvCxnSpPr>
            <a:stCxn id="26" idx="3"/>
            <a:endCxn id="33" idx="1"/>
          </p:cNvCxnSpPr>
          <p:nvPr/>
        </p:nvCxnSpPr>
        <p:spPr>
          <a:xfrm flipV="1">
            <a:off x="4873219" y="3850424"/>
            <a:ext cx="444117" cy="246806"/>
          </a:xfrm>
          <a:prstGeom prst="bentConnector3">
            <a:avLst>
              <a:gd name="adj1" fmla="val 53778"/>
            </a:avLst>
          </a:prstGeom>
          <a:ln/>
        </p:spPr>
        <p:style>
          <a:lnRef idx="3">
            <a:schemeClr val="lt1"/>
          </a:lnRef>
          <a:fillRef idx="1">
            <a:schemeClr val="accent5"/>
          </a:fillRef>
          <a:effectRef idx="1">
            <a:schemeClr val="accent5"/>
          </a:effectRef>
          <a:fontRef idx="minor">
            <a:schemeClr val="lt1"/>
          </a:fontRef>
        </p:style>
      </p:cxnSp>
      <p:cxnSp>
        <p:nvCxnSpPr>
          <p:cNvPr id="54" name="カギ線コネクタ 53"/>
          <p:cNvCxnSpPr>
            <a:stCxn id="26" idx="3"/>
            <a:endCxn id="38" idx="1"/>
          </p:cNvCxnSpPr>
          <p:nvPr/>
        </p:nvCxnSpPr>
        <p:spPr>
          <a:xfrm>
            <a:off x="4873219" y="4097230"/>
            <a:ext cx="474503" cy="437364"/>
          </a:xfrm>
          <a:prstGeom prst="bentConnector3">
            <a:avLst>
              <a:gd name="adj1" fmla="val 50000"/>
            </a:avLst>
          </a:prstGeom>
          <a:ln/>
        </p:spPr>
        <p:style>
          <a:lnRef idx="3">
            <a:schemeClr val="lt1"/>
          </a:lnRef>
          <a:fillRef idx="1">
            <a:schemeClr val="accent5"/>
          </a:fillRef>
          <a:effectRef idx="1">
            <a:schemeClr val="accent5"/>
          </a:effectRef>
          <a:fontRef idx="minor">
            <a:schemeClr val="lt1"/>
          </a:fontRef>
        </p:style>
      </p:cxnSp>
      <p:cxnSp>
        <p:nvCxnSpPr>
          <p:cNvPr id="57" name="カギ線コネクタ 56"/>
          <p:cNvCxnSpPr>
            <a:stCxn id="26" idx="3"/>
            <a:endCxn id="39" idx="1"/>
          </p:cNvCxnSpPr>
          <p:nvPr/>
        </p:nvCxnSpPr>
        <p:spPr>
          <a:xfrm>
            <a:off x="4873219" y="4097230"/>
            <a:ext cx="474503" cy="813293"/>
          </a:xfrm>
          <a:prstGeom prst="bentConnector3">
            <a:avLst>
              <a:gd name="adj1" fmla="val 50000"/>
            </a:avLst>
          </a:prstGeom>
          <a:ln/>
        </p:spPr>
        <p:style>
          <a:lnRef idx="3">
            <a:schemeClr val="lt1"/>
          </a:lnRef>
          <a:fillRef idx="1">
            <a:schemeClr val="accent5"/>
          </a:fillRef>
          <a:effectRef idx="1">
            <a:schemeClr val="accent5"/>
          </a:effectRef>
          <a:fontRef idx="minor">
            <a:schemeClr val="lt1"/>
          </a:fontRef>
        </p:style>
      </p:cxnSp>
    </p:spTree>
    <p:custDataLst>
      <p:tags r:id="rId1"/>
    </p:custDataLst>
    <p:extLst>
      <p:ext uri="{BB962C8B-B14F-4D97-AF65-F5344CB8AC3E}">
        <p14:creationId xmlns:p14="http://schemas.microsoft.com/office/powerpoint/2010/main" val="300253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7" name="タイトル 1"/>
          <p:cNvSpPr>
            <a:spLocks noGrp="1"/>
          </p:cNvSpPr>
          <p:nvPr>
            <p:ph type="title" idx="4294967295"/>
          </p:nvPr>
        </p:nvSpPr>
        <p:spPr>
          <a:xfrm>
            <a:off x="264015" y="298800"/>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システム概念図説明</a:t>
            </a:r>
          </a:p>
        </p:txBody>
      </p:sp>
      <p:graphicFrame>
        <p:nvGraphicFramePr>
          <p:cNvPr id="2" name="表 1"/>
          <p:cNvGraphicFramePr>
            <a:graphicFrameLocks noGrp="1"/>
          </p:cNvGraphicFramePr>
          <p:nvPr>
            <p:extLst>
              <p:ext uri="{D42A27DB-BD31-4B8C-83A1-F6EECF244321}">
                <p14:modId xmlns:p14="http://schemas.microsoft.com/office/powerpoint/2010/main" val="1292604858"/>
              </p:ext>
            </p:extLst>
          </p:nvPr>
        </p:nvGraphicFramePr>
        <p:xfrm>
          <a:off x="264014" y="1204054"/>
          <a:ext cx="8628315" cy="5273040"/>
        </p:xfrm>
        <a:graphic>
          <a:graphicData uri="http://schemas.openxmlformats.org/drawingml/2006/table">
            <a:tbl>
              <a:tblPr firstRow="1" bandRow="1">
                <a:tableStyleId>{5C22544A-7EE6-4342-B048-85BDC9FD1C3A}</a:tableStyleId>
              </a:tblPr>
              <a:tblGrid>
                <a:gridCol w="2026180">
                  <a:extLst>
                    <a:ext uri="{9D8B030D-6E8A-4147-A177-3AD203B41FA5}">
                      <a16:colId xmlns:a16="http://schemas.microsoft.com/office/drawing/2014/main" val="20000"/>
                    </a:ext>
                  </a:extLst>
                </a:gridCol>
                <a:gridCol w="2181138">
                  <a:extLst>
                    <a:ext uri="{9D8B030D-6E8A-4147-A177-3AD203B41FA5}">
                      <a16:colId xmlns:a16="http://schemas.microsoft.com/office/drawing/2014/main" val="20001"/>
                    </a:ext>
                  </a:extLst>
                </a:gridCol>
                <a:gridCol w="4420997">
                  <a:extLst>
                    <a:ext uri="{9D8B030D-6E8A-4147-A177-3AD203B41FA5}">
                      <a16:colId xmlns:a16="http://schemas.microsoft.com/office/drawing/2014/main" val="20002"/>
                    </a:ext>
                  </a:extLst>
                </a:gridCol>
              </a:tblGrid>
              <a:tr h="370840">
                <a:tc>
                  <a:txBody>
                    <a:bodyPr/>
                    <a:lstStyle/>
                    <a:p>
                      <a:r>
                        <a:rPr kumimoji="1" lang="ja-JP" altLang="en-US" dirty="0"/>
                        <a:t>項目</a:t>
                      </a:r>
                    </a:p>
                  </a:txBody>
                  <a:tcPr/>
                </a:tc>
                <a:tc>
                  <a:txBody>
                    <a:bodyPr/>
                    <a:lstStyle/>
                    <a:p>
                      <a:r>
                        <a:rPr kumimoji="1" lang="ja-JP" altLang="en-US" dirty="0"/>
                        <a:t>デフォルト</a:t>
                      </a:r>
                    </a:p>
                  </a:txBody>
                  <a:tcPr/>
                </a:tc>
                <a:tc>
                  <a:txBody>
                    <a:bodyPr/>
                    <a:lstStyle/>
                    <a:p>
                      <a:endParaRPr kumimoji="1" lang="ja-JP" altLang="en-US"/>
                    </a:p>
                  </a:txBody>
                  <a:tcPr/>
                </a:tc>
                <a:extLst>
                  <a:ext uri="{0D108BD9-81ED-4DB2-BD59-A6C34878D82A}">
                    <a16:rowId xmlns:a16="http://schemas.microsoft.com/office/drawing/2014/main" val="10000"/>
                  </a:ext>
                </a:extLst>
              </a:tr>
              <a:tr h="370840">
                <a:tc>
                  <a:txBody>
                    <a:bodyPr/>
                    <a:lstStyle/>
                    <a:p>
                      <a:r>
                        <a:rPr kumimoji="1" lang="en-US" altLang="ja-JP" dirty="0" err="1"/>
                        <a:t>ListenBackLog</a:t>
                      </a:r>
                      <a:endParaRPr kumimoji="1" lang="ja-JP" altLang="en-US" dirty="0"/>
                    </a:p>
                  </a:txBody>
                  <a:tcPr/>
                </a:tc>
                <a:tc>
                  <a:txBody>
                    <a:bodyPr/>
                    <a:lstStyle/>
                    <a:p>
                      <a:r>
                        <a:rPr kumimoji="1" lang="en-US" altLang="ja-JP" dirty="0"/>
                        <a:t>Window32/64: </a:t>
                      </a:r>
                    </a:p>
                    <a:p>
                      <a:r>
                        <a:rPr kumimoji="1" lang="en-US" altLang="ja-JP" dirty="0"/>
                        <a:t>200</a:t>
                      </a:r>
                    </a:p>
                    <a:p>
                      <a:r>
                        <a:rPr kumimoji="1" lang="en-US" altLang="ja-JP" baseline="0" dirty="0"/>
                        <a:t>Solaris32/64,Linux32/64: </a:t>
                      </a:r>
                    </a:p>
                    <a:p>
                      <a:r>
                        <a:rPr kumimoji="1" lang="en-US" altLang="ja-JP" dirty="0"/>
                        <a:t>511</a:t>
                      </a:r>
                      <a:endParaRPr kumimoji="1" lang="ja-JP" altLang="en-US" dirty="0"/>
                    </a:p>
                  </a:txBody>
                  <a:tcPr/>
                </a:tc>
                <a:tc>
                  <a:txBody>
                    <a:bodyPr/>
                    <a:lstStyle/>
                    <a:p>
                      <a:r>
                        <a:rPr kumimoji="1" lang="en-US" altLang="ja-JP" dirty="0"/>
                        <a:t>TCP</a:t>
                      </a:r>
                      <a:r>
                        <a:rPr kumimoji="1" lang="ja-JP" altLang="en-US" dirty="0"/>
                        <a:t>コネクションが確立しているリクエストをキューイングする接続待ちキューの最大数</a:t>
                      </a:r>
                      <a:endParaRPr kumimoji="1" lang="en-US" altLang="ja-JP" dirty="0"/>
                    </a:p>
                    <a:p>
                      <a:r>
                        <a:rPr kumimoji="1" lang="ja-JP" altLang="en-US" dirty="0"/>
                        <a:t>接続待ちキューの最大数の指定範囲</a:t>
                      </a:r>
                      <a:endParaRPr kumimoji="1" lang="en-US" altLang="ja-JP" dirty="0"/>
                    </a:p>
                    <a:p>
                      <a:r>
                        <a:rPr kumimoji="1" lang="en-US" altLang="ja-JP" dirty="0"/>
                        <a:t>Window32/64:</a:t>
                      </a:r>
                      <a:r>
                        <a:rPr kumimoji="1" lang="en-US" altLang="ja-JP" baseline="0" dirty="0"/>
                        <a:t> 1</a:t>
                      </a:r>
                      <a:r>
                        <a:rPr kumimoji="1" lang="ja-JP" altLang="en-US" baseline="0" dirty="0"/>
                        <a:t>～</a:t>
                      </a:r>
                      <a:r>
                        <a:rPr kumimoji="1" lang="en-US" altLang="ja-JP" baseline="0" dirty="0"/>
                        <a:t>200</a:t>
                      </a:r>
                    </a:p>
                    <a:p>
                      <a:r>
                        <a:rPr kumimoji="1" lang="en-US" altLang="ja-JP" baseline="0" dirty="0"/>
                        <a:t>Solaris32/64,Linux32/64: 1</a:t>
                      </a:r>
                      <a:r>
                        <a:rPr kumimoji="1" lang="ja-JP" altLang="en-US" baseline="0" dirty="0"/>
                        <a:t>～</a:t>
                      </a:r>
                      <a:r>
                        <a:rPr kumimoji="1" lang="en-US" altLang="ja-JP" baseline="0" dirty="0"/>
                        <a:t>2147483647</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err="1"/>
                        <a:t>MaxClients</a:t>
                      </a:r>
                      <a:endParaRPr kumimoji="1" lang="ja-JP" altLang="en-US" dirty="0"/>
                    </a:p>
                  </a:txBody>
                  <a:tcPr/>
                </a:tc>
                <a:tc>
                  <a:txBody>
                    <a:bodyPr/>
                    <a:lstStyle/>
                    <a:p>
                      <a:r>
                        <a:rPr kumimoji="1" lang="en-US" altLang="ja-JP" dirty="0"/>
                        <a:t>256</a:t>
                      </a:r>
                      <a:endParaRPr kumimoji="1" lang="ja-JP" altLang="en-US" dirty="0"/>
                    </a:p>
                  </a:txBody>
                  <a:tcPr/>
                </a:tc>
                <a:tc>
                  <a:txBody>
                    <a:bodyPr/>
                    <a:lstStyle/>
                    <a:p>
                      <a:r>
                        <a:rPr kumimoji="1" lang="ja-JP" altLang="en-US" dirty="0"/>
                        <a:t>応答することのできる同時リクエスト数</a:t>
                      </a:r>
                    </a:p>
                  </a:txBody>
                  <a:tcPr/>
                </a:tc>
                <a:extLst>
                  <a:ext uri="{0D108BD9-81ED-4DB2-BD59-A6C34878D82A}">
                    <a16:rowId xmlns:a16="http://schemas.microsoft.com/office/drawing/2014/main" val="10002"/>
                  </a:ext>
                </a:extLst>
              </a:tr>
              <a:tr h="370840">
                <a:tc>
                  <a:txBody>
                    <a:bodyPr/>
                    <a:lstStyle/>
                    <a:p>
                      <a:r>
                        <a:rPr kumimoji="1" lang="en-US" altLang="ja-JP" dirty="0" err="1"/>
                        <a:t>ServerLimit</a:t>
                      </a:r>
                      <a:endParaRPr kumimoji="1" lang="ja-JP" altLang="en-US" dirty="0"/>
                    </a:p>
                  </a:txBody>
                  <a:tcPr/>
                </a:tc>
                <a:tc>
                  <a:txBody>
                    <a:bodyPr/>
                    <a:lstStyle/>
                    <a:p>
                      <a:r>
                        <a:rPr kumimoji="1" lang="en-US" altLang="ja-JP" dirty="0"/>
                        <a:t>256</a:t>
                      </a:r>
                      <a:endParaRPr kumimoji="1" lang="ja-JP" altLang="en-US" dirty="0"/>
                    </a:p>
                  </a:txBody>
                  <a:tcPr/>
                </a:tc>
                <a:tc>
                  <a:txBody>
                    <a:bodyPr/>
                    <a:lstStyle/>
                    <a:p>
                      <a:r>
                        <a:rPr kumimoji="1" lang="en-US" altLang="ja-JP" dirty="0"/>
                        <a:t>Apache </a:t>
                      </a:r>
                      <a:r>
                        <a:rPr kumimoji="1" lang="ja-JP" altLang="en-US" dirty="0"/>
                        <a:t>プロセス稼働中における </a:t>
                      </a:r>
                      <a:r>
                        <a:rPr kumimoji="1" lang="en-US" altLang="ja-JP" dirty="0" err="1"/>
                        <a:t>MaxClients</a:t>
                      </a:r>
                      <a:r>
                        <a:rPr kumimoji="1" lang="en-US" altLang="ja-JP" dirty="0"/>
                        <a:t> </a:t>
                      </a:r>
                      <a:r>
                        <a:rPr kumimoji="1" lang="ja-JP" altLang="en-US" dirty="0"/>
                        <a:t>に設定可能な上限値を設定すること、</a:t>
                      </a:r>
                      <a:r>
                        <a:rPr kumimoji="1" lang="en-US" altLang="ja-JP" sz="1350" b="0" i="0" kern="1200" dirty="0">
                          <a:solidFill>
                            <a:schemeClr val="dk1"/>
                          </a:solidFill>
                          <a:effectLst/>
                          <a:latin typeface="+mn-lt"/>
                          <a:ea typeface="+mn-ea"/>
                          <a:cs typeface="+mn-cs"/>
                        </a:rPr>
                        <a:t>20000</a:t>
                      </a:r>
                      <a:r>
                        <a:rPr kumimoji="1" lang="ja-JP" altLang="en-US" sz="1350" b="0" i="0" kern="1200" dirty="0">
                          <a:solidFill>
                            <a:schemeClr val="dk1"/>
                          </a:solidFill>
                          <a:effectLst/>
                          <a:latin typeface="+mn-lt"/>
                          <a:ea typeface="+mn-ea"/>
                          <a:cs typeface="+mn-cs"/>
                        </a:rPr>
                        <a:t>以下の制限がある</a:t>
                      </a:r>
                      <a:endParaRPr kumimoji="1" lang="ja-JP" altLang="en-US" dirty="0"/>
                    </a:p>
                  </a:txBody>
                  <a:tcPr/>
                </a:tc>
                <a:extLst>
                  <a:ext uri="{0D108BD9-81ED-4DB2-BD59-A6C34878D82A}">
                    <a16:rowId xmlns:a16="http://schemas.microsoft.com/office/drawing/2014/main" val="10003"/>
                  </a:ext>
                </a:extLst>
              </a:tr>
              <a:tr h="370840">
                <a:tc>
                  <a:txBody>
                    <a:bodyPr/>
                    <a:lstStyle/>
                    <a:p>
                      <a:r>
                        <a:rPr kumimoji="1" lang="en-US" altLang="ja-JP" dirty="0" err="1"/>
                        <a:t>maxConnections</a:t>
                      </a:r>
                      <a:endParaRPr kumimoji="1" lang="ja-JP" altLang="en-US" dirty="0"/>
                    </a:p>
                  </a:txBody>
                  <a:tcPr/>
                </a:tc>
                <a:tc>
                  <a:txBody>
                    <a:bodyPr/>
                    <a:lstStyle/>
                    <a:p>
                      <a:r>
                        <a:rPr kumimoji="1" lang="en-US" altLang="ja-JP" dirty="0"/>
                        <a:t>NIO</a:t>
                      </a:r>
                      <a:r>
                        <a:rPr kumimoji="1" lang="ja-JP" altLang="en-US" dirty="0"/>
                        <a:t>・・</a:t>
                      </a:r>
                      <a:r>
                        <a:rPr kumimoji="1" lang="en-US" altLang="ja-JP" dirty="0"/>
                        <a:t>10000</a:t>
                      </a:r>
                    </a:p>
                    <a:p>
                      <a:r>
                        <a:rPr kumimoji="1" lang="en-US" altLang="ja-JP" dirty="0"/>
                        <a:t>NIO2</a:t>
                      </a:r>
                      <a:r>
                        <a:rPr kumimoji="1" lang="ja-JP" altLang="en-US" dirty="0"/>
                        <a:t>・・</a:t>
                      </a:r>
                      <a:r>
                        <a:rPr kumimoji="1" lang="en-US" altLang="ja-JP" dirty="0"/>
                        <a:t>10000</a:t>
                      </a:r>
                    </a:p>
                    <a:p>
                      <a:r>
                        <a:rPr kumimoji="1" lang="en-US" altLang="ja-JP" dirty="0"/>
                        <a:t>APR/Native</a:t>
                      </a:r>
                      <a:r>
                        <a:rPr kumimoji="1" lang="ja-JP" altLang="en-US" dirty="0"/>
                        <a:t>・・</a:t>
                      </a:r>
                      <a:r>
                        <a:rPr kumimoji="1" lang="en-US" altLang="ja-JP" dirty="0"/>
                        <a:t>8192</a:t>
                      </a:r>
                      <a:endParaRPr kumimoji="1" lang="ja-JP" altLang="en-US" dirty="0"/>
                    </a:p>
                  </a:txBody>
                  <a:tcPr/>
                </a:tc>
                <a:tc>
                  <a:txBody>
                    <a:bodyPr/>
                    <a:lstStyle/>
                    <a:p>
                      <a:r>
                        <a:rPr kumimoji="1" lang="ja-JP" altLang="en-US" dirty="0"/>
                        <a:t>任意の時点でサーバーが受け入れて処理する接続の最大数。</a:t>
                      </a:r>
                      <a:r>
                        <a:rPr kumimoji="1" lang="ja-JP" altLang="en-US" sz="1350" b="0" i="0" kern="1200" dirty="0">
                          <a:solidFill>
                            <a:schemeClr val="dk1"/>
                          </a:solidFill>
                          <a:effectLst/>
                          <a:latin typeface="+mn-lt"/>
                          <a:ea typeface="+mn-ea"/>
                          <a:cs typeface="+mn-cs"/>
                        </a:rPr>
                        <a:t>値を</a:t>
                      </a:r>
                      <a:r>
                        <a:rPr kumimoji="1" lang="en-US" altLang="ja-JP" sz="1350" b="0" i="0" kern="1200" dirty="0">
                          <a:solidFill>
                            <a:schemeClr val="dk1"/>
                          </a:solidFill>
                          <a:effectLst/>
                          <a:latin typeface="+mn-lt"/>
                          <a:ea typeface="+mn-ea"/>
                          <a:cs typeface="+mn-cs"/>
                        </a:rPr>
                        <a:t>-1</a:t>
                      </a:r>
                      <a:r>
                        <a:rPr kumimoji="1" lang="ja-JP" altLang="en-US" sz="1350" b="0" i="0" kern="1200" dirty="0">
                          <a:solidFill>
                            <a:schemeClr val="dk1"/>
                          </a:solidFill>
                          <a:effectLst/>
                          <a:latin typeface="+mn-lt"/>
                          <a:ea typeface="+mn-ea"/>
                          <a:cs typeface="+mn-cs"/>
                        </a:rPr>
                        <a:t>に設定すると、</a:t>
                      </a:r>
                      <a:r>
                        <a:rPr kumimoji="1" lang="en-US" altLang="ja-JP" sz="1350" b="0" i="0" kern="1200" dirty="0" err="1">
                          <a:solidFill>
                            <a:schemeClr val="dk1"/>
                          </a:solidFill>
                          <a:effectLst/>
                          <a:latin typeface="+mn-lt"/>
                          <a:ea typeface="+mn-ea"/>
                          <a:cs typeface="+mn-cs"/>
                        </a:rPr>
                        <a:t>maxConnections</a:t>
                      </a:r>
                      <a:r>
                        <a:rPr kumimoji="1" lang="ja-JP" altLang="en-US" sz="1350" b="0" i="0" kern="1200" dirty="0">
                          <a:solidFill>
                            <a:schemeClr val="dk1"/>
                          </a:solidFill>
                          <a:effectLst/>
                          <a:latin typeface="+mn-lt"/>
                          <a:ea typeface="+mn-ea"/>
                          <a:cs typeface="+mn-cs"/>
                        </a:rPr>
                        <a:t>機能は無効になり、接続数はカウントされない。</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en-US" altLang="ja-JP" dirty="0" err="1"/>
                        <a:t>acceptCount</a:t>
                      </a:r>
                      <a:endParaRPr kumimoji="1" lang="ja-JP" altLang="en-US" dirty="0"/>
                    </a:p>
                  </a:txBody>
                  <a:tcPr/>
                </a:tc>
                <a:tc>
                  <a:txBody>
                    <a:bodyPr/>
                    <a:lstStyle/>
                    <a:p>
                      <a:r>
                        <a:rPr kumimoji="1" lang="en-US" altLang="ja-JP" dirty="0"/>
                        <a:t>100</a:t>
                      </a:r>
                      <a:endParaRPr kumimoji="1" lang="ja-JP" altLang="en-US" dirty="0"/>
                    </a:p>
                  </a:txBody>
                  <a:tcPr/>
                </a:tc>
                <a:tc>
                  <a:txBody>
                    <a:bodyPr/>
                    <a:lstStyle/>
                    <a:p>
                      <a:r>
                        <a:rPr kumimoji="1" lang="ja-JP" altLang="en-US" dirty="0"/>
                        <a:t>可能なすべてのリクエスト処理スレッドが使用されているときに着信接続要求の最大キュー長。キューが満杯になったときに受信された要求は拒否される。</a:t>
                      </a:r>
                    </a:p>
                  </a:txBody>
                  <a:tcPr/>
                </a:tc>
                <a:extLst>
                  <a:ext uri="{0D108BD9-81ED-4DB2-BD59-A6C34878D82A}">
                    <a16:rowId xmlns:a16="http://schemas.microsoft.com/office/drawing/2014/main" val="10005"/>
                  </a:ext>
                </a:extLst>
              </a:tr>
              <a:tr h="587748">
                <a:tc>
                  <a:txBody>
                    <a:bodyPr/>
                    <a:lstStyle/>
                    <a:p>
                      <a:r>
                        <a:rPr kumimoji="1" lang="en-US" altLang="ja-JP" dirty="0" err="1"/>
                        <a:t>maxthreads</a:t>
                      </a:r>
                      <a:endParaRPr kumimoji="1" lang="ja-JP" altLang="en-US" dirty="0"/>
                    </a:p>
                  </a:txBody>
                  <a:tcPr/>
                </a:tc>
                <a:tc>
                  <a:txBody>
                    <a:bodyPr/>
                    <a:lstStyle/>
                    <a:p>
                      <a:r>
                        <a:rPr kumimoji="1" lang="en-US" altLang="ja-JP" dirty="0"/>
                        <a:t>200</a:t>
                      </a:r>
                      <a:endParaRPr kumimoji="1" lang="ja-JP" altLang="en-US" dirty="0"/>
                    </a:p>
                  </a:txBody>
                  <a:tcPr/>
                </a:tc>
                <a:tc>
                  <a:txBody>
                    <a:bodyPr/>
                    <a:lstStyle/>
                    <a:p>
                      <a:r>
                        <a:rPr kumimoji="1" lang="ja-JP" altLang="en-US" dirty="0"/>
                        <a:t>このコネクタがリクエスト処理対して作成するスレツドの最大数</a:t>
                      </a:r>
                      <a:r>
                        <a:rPr kumimoji="1" lang="en-US" altLang="ja-JP" dirty="0"/>
                        <a:t>(</a:t>
                      </a:r>
                      <a:r>
                        <a:rPr kumimoji="1" lang="ja-JP" altLang="en-US" dirty="0"/>
                        <a:t>最大同時実行数</a:t>
                      </a:r>
                      <a:r>
                        <a:rPr kumimoji="1" lang="en-US" altLang="ja-JP" dirty="0"/>
                        <a:t>)</a:t>
                      </a:r>
                      <a:r>
                        <a:rPr kumimoji="1" lang="ja-JP" altLang="en-US" dirty="0" err="1"/>
                        <a:t>。</a:t>
                      </a:r>
                      <a:r>
                        <a:rPr kumimoji="1" lang="en-US" altLang="ja-JP" dirty="0"/>
                        <a:t>Executor</a:t>
                      </a:r>
                      <a:r>
                        <a:rPr kumimoji="1" lang="ja-JP" altLang="en-US" dirty="0"/>
                        <a:t>属性を指定しない</a:t>
                      </a:r>
                      <a:r>
                        <a:rPr kumimoji="1" lang="en-US" altLang="ja-JP" dirty="0"/>
                        <a:t>Connector</a:t>
                      </a:r>
                      <a:r>
                        <a:rPr kumimoji="1" lang="ja-JP" altLang="en-US" dirty="0"/>
                        <a:t>属性はスレッドプールを構成する。</a:t>
                      </a:r>
                    </a:p>
                    <a:p>
                      <a:r>
                        <a:rPr kumimoji="1" lang="ja-JP" altLang="en-US" dirty="0"/>
                        <a:t>そのスレッドプールが処理待ちキューから実際にリクエスト処理をするスレッドの最大数。</a:t>
                      </a:r>
                    </a:p>
                  </a:txBody>
                  <a:tcPr/>
                </a:tc>
                <a:extLst>
                  <a:ext uri="{0D108BD9-81ED-4DB2-BD59-A6C34878D82A}">
                    <a16:rowId xmlns:a16="http://schemas.microsoft.com/office/drawing/2014/main" val="10006"/>
                  </a:ext>
                </a:extLst>
              </a:tr>
              <a:tr h="370840">
                <a:tc>
                  <a:txBody>
                    <a:bodyPr/>
                    <a:lstStyle/>
                    <a:p>
                      <a:r>
                        <a:rPr kumimoji="1" lang="en-US" altLang="ja-JP" dirty="0" err="1"/>
                        <a:t>max_connections</a:t>
                      </a:r>
                      <a:endParaRPr kumimoji="1" lang="ja-JP" altLang="en-US" dirty="0"/>
                    </a:p>
                  </a:txBody>
                  <a:tcPr/>
                </a:tc>
                <a:tc>
                  <a:txBody>
                    <a:bodyPr/>
                    <a:lstStyle/>
                    <a:p>
                      <a:r>
                        <a:rPr kumimoji="1" lang="en-US" altLang="ja-JP" dirty="0"/>
                        <a:t>100</a:t>
                      </a:r>
                      <a:endParaRPr kumimoji="1" lang="ja-JP" altLang="en-US" dirty="0"/>
                    </a:p>
                  </a:txBody>
                  <a:tcPr/>
                </a:tc>
                <a:tc>
                  <a:txBody>
                    <a:bodyPr/>
                    <a:lstStyle/>
                    <a:p>
                      <a:r>
                        <a:rPr kumimoji="1" lang="ja-JP" altLang="en-US" dirty="0"/>
                        <a:t>データベースサーバに同時接続する最大数。 </a:t>
                      </a:r>
                    </a:p>
                  </a:txBody>
                  <a:tcPr/>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867945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7" name="タイトル 1"/>
          <p:cNvSpPr>
            <a:spLocks noGrp="1"/>
          </p:cNvSpPr>
          <p:nvPr>
            <p:ph type="title" idx="4294967295"/>
          </p:nvPr>
        </p:nvSpPr>
        <p:spPr>
          <a:xfrm>
            <a:off x="264015" y="298800"/>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設定場所</a:t>
            </a:r>
          </a:p>
        </p:txBody>
      </p:sp>
      <p:pic>
        <p:nvPicPr>
          <p:cNvPr id="3" name="図 2">
            <a:extLst>
              <a:ext uri="{FF2B5EF4-FFF2-40B4-BE49-F238E27FC236}">
                <a16:creationId xmlns:a16="http://schemas.microsoft.com/office/drawing/2014/main" id="{9015BA47-398B-4E87-A55F-0C61DF39596E}"/>
              </a:ext>
            </a:extLst>
          </p:cNvPr>
          <p:cNvPicPr>
            <a:picLocks noChangeAspect="1"/>
          </p:cNvPicPr>
          <p:nvPr/>
        </p:nvPicPr>
        <p:blipFill>
          <a:blip r:embed="rId4"/>
          <a:stretch>
            <a:fillRect/>
          </a:stretch>
        </p:blipFill>
        <p:spPr>
          <a:xfrm>
            <a:off x="0" y="5516233"/>
            <a:ext cx="9144000" cy="1042967"/>
          </a:xfrm>
          <a:prstGeom prst="rect">
            <a:avLst/>
          </a:prstGeom>
        </p:spPr>
      </p:pic>
      <p:pic>
        <p:nvPicPr>
          <p:cNvPr id="4" name="図 3">
            <a:extLst>
              <a:ext uri="{FF2B5EF4-FFF2-40B4-BE49-F238E27FC236}">
                <a16:creationId xmlns:a16="http://schemas.microsoft.com/office/drawing/2014/main" id="{22FA5140-428E-43DB-A17D-E38EC2E93C90}"/>
              </a:ext>
            </a:extLst>
          </p:cNvPr>
          <p:cNvPicPr>
            <a:picLocks noChangeAspect="1"/>
          </p:cNvPicPr>
          <p:nvPr/>
        </p:nvPicPr>
        <p:blipFill>
          <a:blip r:embed="rId5"/>
          <a:stretch>
            <a:fillRect/>
          </a:stretch>
        </p:blipFill>
        <p:spPr>
          <a:xfrm>
            <a:off x="0" y="975310"/>
            <a:ext cx="6466057" cy="4426387"/>
          </a:xfrm>
          <a:prstGeom prst="rect">
            <a:avLst/>
          </a:prstGeom>
        </p:spPr>
      </p:pic>
    </p:spTree>
    <p:custDataLst>
      <p:tags r:id="rId1"/>
    </p:custDataLst>
    <p:extLst>
      <p:ext uri="{BB962C8B-B14F-4D97-AF65-F5344CB8AC3E}">
        <p14:creationId xmlns:p14="http://schemas.microsoft.com/office/powerpoint/2010/main" val="368161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6" name="タイトル 1"/>
          <p:cNvSpPr txBox="1">
            <a:spLocks/>
          </p:cNvSpPr>
          <p:nvPr/>
        </p:nvSpPr>
        <p:spPr bwMode="auto">
          <a:xfrm>
            <a:off x="281570" y="1176338"/>
            <a:ext cx="8538579" cy="483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クライアントから大量に接続される場合、</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・まず</a:t>
            </a:r>
            <a:r>
              <a:rPr lang="en-US" altLang="ja-JP" sz="1800" kern="0" dirty="0">
                <a:solidFill>
                  <a:prstClr val="black"/>
                </a:solidFill>
                <a:latin typeface="Meiryo UI" pitchFamily="50" charset="-128"/>
                <a:ea typeface="Meiryo UI" pitchFamily="50" charset="-128"/>
                <a:cs typeface="Meiryo UI" pitchFamily="50" charset="-128"/>
              </a:rPr>
              <a:t>Apache</a:t>
            </a:r>
            <a:r>
              <a:rPr lang="ja-JP" altLang="en-US" sz="1800" kern="0" dirty="0">
                <a:solidFill>
                  <a:prstClr val="black"/>
                </a:solidFill>
                <a:latin typeface="Meiryo UI" pitchFamily="50" charset="-128"/>
                <a:ea typeface="Meiryo UI" pitchFamily="50" charset="-128"/>
                <a:cs typeface="Meiryo UI" pitchFamily="50" charset="-128"/>
              </a:rPr>
              <a:t>の</a:t>
            </a:r>
            <a:r>
              <a:rPr lang="en-US" altLang="ja-JP" sz="1800" kern="0" dirty="0" err="1">
                <a:solidFill>
                  <a:prstClr val="black"/>
                </a:solidFill>
                <a:latin typeface="Meiryo UI" pitchFamily="50" charset="-128"/>
                <a:ea typeface="Meiryo UI" pitchFamily="50" charset="-128"/>
                <a:cs typeface="Meiryo UI" pitchFamily="50" charset="-128"/>
              </a:rPr>
              <a:t>ListenBacklog</a:t>
            </a:r>
            <a:r>
              <a:rPr lang="ja-JP" altLang="en-US" sz="1800" kern="0" dirty="0">
                <a:solidFill>
                  <a:prstClr val="black"/>
                </a:solidFill>
                <a:latin typeface="Meiryo UI" pitchFamily="50" charset="-128"/>
                <a:ea typeface="Meiryo UI" pitchFamily="50" charset="-128"/>
                <a:cs typeface="Meiryo UI" pitchFamily="50" charset="-128"/>
              </a:rPr>
              <a:t>キューに格納し、その中に</a:t>
            </a:r>
            <a:r>
              <a:rPr lang="en-US" altLang="ja-JP" sz="1800" kern="0" dirty="0">
                <a:solidFill>
                  <a:prstClr val="black"/>
                </a:solidFill>
                <a:latin typeface="Meiryo UI" pitchFamily="50" charset="-128"/>
                <a:ea typeface="Meiryo UI" pitchFamily="50" charset="-128"/>
                <a:cs typeface="Meiryo UI" pitchFamily="50" charset="-128"/>
              </a:rPr>
              <a:t>1000</a:t>
            </a:r>
            <a:r>
              <a:rPr lang="ja-JP" altLang="en-US" sz="1800" kern="0" dirty="0">
                <a:solidFill>
                  <a:prstClr val="black"/>
                </a:solidFill>
                <a:latin typeface="Meiryo UI" pitchFamily="50" charset="-128"/>
                <a:ea typeface="Meiryo UI" pitchFamily="50" charset="-128"/>
                <a:cs typeface="Meiryo UI" pitchFamily="50" charset="-128"/>
              </a:rPr>
              <a:t>接続を</a:t>
            </a:r>
            <a:r>
              <a:rPr lang="en-US" altLang="ja-JP" sz="1800" kern="0" dirty="0">
                <a:solidFill>
                  <a:prstClr val="black"/>
                </a:solidFill>
                <a:latin typeface="Meiryo UI" pitchFamily="50" charset="-128"/>
                <a:ea typeface="Meiryo UI" pitchFamily="50" charset="-128"/>
                <a:cs typeface="Meiryo UI" pitchFamily="50" charset="-128"/>
              </a:rPr>
              <a:t>Tomcat</a:t>
            </a:r>
            <a:r>
              <a:rPr lang="ja-JP" altLang="en-US" sz="1800" kern="0" dirty="0">
                <a:solidFill>
                  <a:prstClr val="black"/>
                </a:solidFill>
                <a:latin typeface="Meiryo UI" pitchFamily="50" charset="-128"/>
                <a:ea typeface="Meiryo UI" pitchFamily="50" charset="-128"/>
                <a:cs typeface="Meiryo UI" pitchFamily="50" charset="-128"/>
              </a:rPr>
              <a:t>に渡す。</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Tomcat</a:t>
            </a:r>
            <a:r>
              <a:rPr lang="ja-JP" altLang="en-US" sz="1800" kern="0" dirty="0">
                <a:solidFill>
                  <a:prstClr val="black"/>
                </a:solidFill>
                <a:latin typeface="Meiryo UI" pitchFamily="50" charset="-128"/>
                <a:ea typeface="Meiryo UI" pitchFamily="50" charset="-128"/>
                <a:cs typeface="Meiryo UI" pitchFamily="50" charset="-128"/>
              </a:rPr>
              <a:t>は、接続要求を受け取り、</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a:solidFill>
                  <a:prstClr val="black"/>
                </a:solidFill>
                <a:latin typeface="Meiryo UI" pitchFamily="50" charset="-128"/>
                <a:ea typeface="Meiryo UI" pitchFamily="50" charset="-128"/>
                <a:cs typeface="Meiryo UI" pitchFamily="50" charset="-128"/>
              </a:rPr>
              <a:t>キューに格納する。</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a:solidFill>
                  <a:prstClr val="black"/>
                </a:solidFill>
                <a:latin typeface="Meiryo UI" pitchFamily="50" charset="-128"/>
                <a:ea typeface="Meiryo UI" pitchFamily="50" charset="-128"/>
                <a:cs typeface="Meiryo UI" pitchFamily="50" charset="-128"/>
              </a:rPr>
              <a:t>キューから</a:t>
            </a:r>
            <a:r>
              <a:rPr lang="en-US" altLang="ja-JP" sz="1800" kern="0" dirty="0">
                <a:solidFill>
                  <a:prstClr val="black"/>
                </a:solidFill>
                <a:latin typeface="Meiryo UI" pitchFamily="50" charset="-128"/>
                <a:ea typeface="Meiryo UI" pitchFamily="50" charset="-128"/>
                <a:cs typeface="Meiryo UI" pitchFamily="50" charset="-128"/>
              </a:rPr>
              <a:t>100</a:t>
            </a:r>
            <a:r>
              <a:rPr lang="ja-JP" altLang="en-US" sz="1800" kern="0" dirty="0">
                <a:solidFill>
                  <a:prstClr val="black"/>
                </a:solidFill>
                <a:latin typeface="Meiryo UI" pitchFamily="50" charset="-128"/>
                <a:ea typeface="Meiryo UI" pitchFamily="50" charset="-128"/>
                <a:cs typeface="Meiryo UI" pitchFamily="50" charset="-128"/>
              </a:rPr>
              <a:t>接続を</a:t>
            </a:r>
            <a:r>
              <a:rPr lang="en-US" altLang="ja-JP" sz="1800" kern="0" dirty="0">
                <a:solidFill>
                  <a:prstClr val="black"/>
                </a:solidFill>
                <a:latin typeface="Meiryo UI" pitchFamily="50" charset="-128"/>
                <a:ea typeface="Meiryo UI" pitchFamily="50" charset="-128"/>
                <a:cs typeface="Meiryo UI" pitchFamily="50" charset="-128"/>
              </a:rPr>
              <a:t>Accept</a:t>
            </a:r>
            <a:r>
              <a:rPr lang="ja-JP" altLang="en-US" sz="1800" kern="0" dirty="0">
                <a:solidFill>
                  <a:prstClr val="black"/>
                </a:solidFill>
                <a:latin typeface="Meiryo UI" pitchFamily="50" charset="-128"/>
                <a:ea typeface="Meiryo UI" pitchFamily="50" charset="-128"/>
                <a:cs typeface="Meiryo UI" pitchFamily="50" charset="-128"/>
              </a:rPr>
              <a:t>キューに回して、処理する。</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a:solidFill>
                  <a:prstClr val="black"/>
                </a:solidFill>
                <a:latin typeface="Meiryo UI" pitchFamily="50" charset="-128"/>
                <a:ea typeface="Meiryo UI" pitchFamily="50" charset="-128"/>
                <a:cs typeface="Meiryo UI" pitchFamily="50" charset="-128"/>
              </a:rPr>
              <a:t>キューに空きの分を、後続の接続要求で補う。</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a:solidFill>
                  <a:prstClr val="black"/>
                </a:solidFill>
                <a:latin typeface="Meiryo UI" pitchFamily="50" charset="-128"/>
                <a:ea typeface="Meiryo UI" pitchFamily="50" charset="-128"/>
                <a:cs typeface="Meiryo UI" pitchFamily="50" charset="-128"/>
              </a:rPr>
              <a:t>キューの最大値を超えないようにするため、</a:t>
            </a:r>
            <a:r>
              <a:rPr lang="en-US" altLang="ja-JP" sz="1800" kern="0" dirty="0" err="1">
                <a:solidFill>
                  <a:prstClr val="black"/>
                </a:solidFill>
                <a:latin typeface="Meiryo UI" pitchFamily="50" charset="-128"/>
                <a:ea typeface="Meiryo UI" pitchFamily="50" charset="-128"/>
                <a:cs typeface="Meiryo UI" pitchFamily="50" charset="-128"/>
              </a:rPr>
              <a:t>MaxClients</a:t>
            </a:r>
            <a:r>
              <a:rPr lang="ja-JP" altLang="en-US" sz="1800" kern="0" dirty="0">
                <a:solidFill>
                  <a:prstClr val="black"/>
                </a:solidFill>
                <a:latin typeface="Meiryo UI" pitchFamily="50" charset="-128"/>
                <a:ea typeface="Meiryo UI" pitchFamily="50" charset="-128"/>
                <a:cs typeface="Meiryo UI" pitchFamily="50" charset="-128"/>
              </a:rPr>
              <a:t>と</a:t>
            </a:r>
            <a:r>
              <a:rPr lang="en-US" altLang="ja-JP" sz="1800" kern="0" dirty="0" err="1">
                <a:solidFill>
                  <a:prstClr val="black"/>
                </a:solidFill>
                <a:latin typeface="Meiryo UI" pitchFamily="50" charset="-128"/>
                <a:ea typeface="Meiryo UI" pitchFamily="50" charset="-128"/>
                <a:cs typeface="Meiryo UI" pitchFamily="50" charset="-128"/>
              </a:rPr>
              <a:t>maxConnections</a:t>
            </a:r>
            <a:r>
              <a:rPr lang="ja-JP" altLang="en-US" sz="1800" kern="0" dirty="0">
                <a:solidFill>
                  <a:prstClr val="black"/>
                </a:solidFill>
                <a:latin typeface="Meiryo UI" pitchFamily="50" charset="-128"/>
                <a:ea typeface="Meiryo UI" pitchFamily="50" charset="-128"/>
                <a:cs typeface="Meiryo UI" pitchFamily="50" charset="-128"/>
              </a:rPr>
              <a:t>の値を合わせる。</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en-US" altLang="ja-JP" sz="1800" kern="0" dirty="0">
                <a:solidFill>
                  <a:prstClr val="black"/>
                </a:solidFill>
                <a:latin typeface="Meiryo UI" pitchFamily="50" charset="-128"/>
                <a:ea typeface="Meiryo UI" pitchFamily="50" charset="-128"/>
                <a:cs typeface="Meiryo UI" pitchFamily="50" charset="-128"/>
              </a:rPr>
              <a:t>Connection</a:t>
            </a:r>
            <a:r>
              <a:rPr lang="ja-JP" altLang="en-US" sz="1800" kern="0" dirty="0">
                <a:solidFill>
                  <a:prstClr val="black"/>
                </a:solidFill>
                <a:latin typeface="Meiryo UI" pitchFamily="50" charset="-128"/>
                <a:ea typeface="Meiryo UI" pitchFamily="50" charset="-128"/>
                <a:cs typeface="Meiryo UI" pitchFamily="50" charset="-128"/>
              </a:rPr>
              <a:t>キューの接続要求を</a:t>
            </a:r>
            <a:r>
              <a:rPr lang="en-US" altLang="ja-JP" sz="1800" kern="0" dirty="0">
                <a:solidFill>
                  <a:prstClr val="black"/>
                </a:solidFill>
                <a:latin typeface="Meiryo UI" pitchFamily="50" charset="-128"/>
                <a:ea typeface="Meiryo UI" pitchFamily="50" charset="-128"/>
                <a:cs typeface="Meiryo UI" pitchFamily="50" charset="-128"/>
              </a:rPr>
              <a:t>EFW</a:t>
            </a:r>
            <a:r>
              <a:rPr lang="ja-JP" altLang="en-US" sz="1800" kern="0" dirty="0">
                <a:solidFill>
                  <a:prstClr val="black"/>
                </a:solidFill>
                <a:latin typeface="Meiryo UI" pitchFamily="50" charset="-128"/>
                <a:ea typeface="Meiryo UI" pitchFamily="50" charset="-128"/>
                <a:cs typeface="Meiryo UI" pitchFamily="50" charset="-128"/>
              </a:rPr>
              <a:t>フレームワークで処理する場合、</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・重い処理に対して、イベントごとに同時処理可能キューを設定する。キューの最大値に到達したら、エラーを戻す。</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・軽い処理に対して、同時処理可能キューを設定しない。</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イベントキューの最大値到達エラーの場合</a:t>
            </a:r>
            <a:r>
              <a:rPr lang="en-US" altLang="ja-JP" sz="1800" kern="0" dirty="0">
                <a:solidFill>
                  <a:prstClr val="black"/>
                </a:solidFill>
                <a:latin typeface="Meiryo UI" pitchFamily="50" charset="-128"/>
                <a:ea typeface="Meiryo UI" pitchFamily="50" charset="-128"/>
                <a:cs typeface="Meiryo UI" pitchFamily="50" charset="-128"/>
              </a:rPr>
              <a:t>2</a:t>
            </a:r>
            <a:r>
              <a:rPr lang="ja-JP" altLang="en-US" sz="1800" kern="0" dirty="0">
                <a:solidFill>
                  <a:prstClr val="black"/>
                </a:solidFill>
                <a:latin typeface="Meiryo UI" pitchFamily="50" charset="-128"/>
                <a:ea typeface="Meiryo UI" pitchFamily="50" charset="-128"/>
                <a:cs typeface="Meiryo UI" pitchFamily="50" charset="-128"/>
              </a:rPr>
              <a:t>種類がある。</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・リトライ可能に設定する場合、エラーメッセージを表示し、３０秒カウントダウンする。</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prstClr val="black"/>
                </a:solidFill>
                <a:latin typeface="Meiryo UI" pitchFamily="50" charset="-128"/>
                <a:ea typeface="Meiryo UI" pitchFamily="50" charset="-128"/>
                <a:cs typeface="Meiryo UI" pitchFamily="50" charset="-128"/>
              </a:rPr>
              <a:t>・リトライ不可に設定する場合、エラーメッセージを表示するだけ。</a:t>
            </a: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srgbClr val="FF0000"/>
                </a:solidFill>
                <a:latin typeface="Meiryo UI" pitchFamily="50" charset="-128"/>
                <a:ea typeface="Meiryo UI" pitchFamily="50" charset="-128"/>
                <a:cs typeface="Meiryo UI" pitchFamily="50" charset="-128"/>
              </a:rPr>
              <a:t>「該当機能は混雑しています。しばらくお待ちください。」</a:t>
            </a:r>
            <a:endParaRPr lang="en-US" altLang="ja-JP" sz="1800" kern="0" dirty="0">
              <a:solidFill>
                <a:srgbClr val="FF0000"/>
              </a:solidFill>
              <a:latin typeface="Meiryo UI" pitchFamily="50" charset="-128"/>
              <a:ea typeface="Meiryo UI" pitchFamily="50" charset="-128"/>
              <a:cs typeface="Meiryo UI" pitchFamily="50" charset="-128"/>
            </a:endParaRPr>
          </a:p>
          <a:p>
            <a:pPr eaLnBrk="0" hangingPunct="0">
              <a:defRPr/>
            </a:pPr>
            <a:endParaRPr lang="ja-JP" altLang="ja-JP" sz="1800" kern="0" dirty="0">
              <a:solidFill>
                <a:prstClr val="black"/>
              </a:solidFill>
              <a:latin typeface="Meiryo UI" pitchFamily="50" charset="-128"/>
              <a:ea typeface="Meiryo UI" pitchFamily="50" charset="-128"/>
              <a:cs typeface="Meiryo UI" pitchFamily="50" charset="-128"/>
            </a:endParaRPr>
          </a:p>
        </p:txBody>
      </p:sp>
      <p:sp>
        <p:nvSpPr>
          <p:cNvPr id="7" name="タイトル 1"/>
          <p:cNvSpPr>
            <a:spLocks noGrp="1"/>
          </p:cNvSpPr>
          <p:nvPr>
            <p:ph type="title" idx="4294967295"/>
          </p:nvPr>
        </p:nvSpPr>
        <p:spPr>
          <a:xfrm>
            <a:off x="264015" y="298800"/>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システム概念図説明</a:t>
            </a:r>
          </a:p>
        </p:txBody>
      </p:sp>
    </p:spTree>
    <p:custDataLst>
      <p:tags r:id="rId1"/>
    </p:custDataLst>
    <p:extLst>
      <p:ext uri="{BB962C8B-B14F-4D97-AF65-F5344CB8AC3E}">
        <p14:creationId xmlns:p14="http://schemas.microsoft.com/office/powerpoint/2010/main" val="66385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bwMode="auto">
          <a:xfrm>
            <a:off x="262800" y="298800"/>
            <a:ext cx="8207407" cy="524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en-US" altLang="ja-JP" sz="2800" kern="0" dirty="0" err="1">
                <a:solidFill>
                  <a:schemeClr val="tx2"/>
                </a:solidFill>
                <a:latin typeface="Meiryo UI" pitchFamily="50" charset="-128"/>
                <a:ea typeface="Meiryo UI" pitchFamily="50" charset="-128"/>
                <a:cs typeface="Meiryo UI" pitchFamily="50" charset="-128"/>
              </a:rPr>
              <a:t>ListenBackLog</a:t>
            </a:r>
            <a:r>
              <a:rPr lang="ja-JP" altLang="en-US" sz="2800" kern="0" dirty="0">
                <a:solidFill>
                  <a:schemeClr val="tx2"/>
                </a:solidFill>
                <a:latin typeface="Meiryo UI" pitchFamily="50" charset="-128"/>
                <a:ea typeface="Meiryo UI" pitchFamily="50" charset="-128"/>
                <a:cs typeface="Meiryo UI" pitchFamily="50" charset="-128"/>
              </a:rPr>
              <a:t>キューオーバー</a:t>
            </a:r>
            <a:endParaRPr lang="ja-JP" altLang="ja-JP" sz="2800" kern="0" dirty="0">
              <a:solidFill>
                <a:schemeClr val="tx2"/>
              </a:solidFill>
              <a:latin typeface="Meiryo UI" pitchFamily="50" charset="-128"/>
              <a:ea typeface="Meiryo UI" pitchFamily="50" charset="-128"/>
              <a:cs typeface="Meiryo UI" pitchFamily="50" charset="-128"/>
            </a:endParaRPr>
          </a:p>
        </p:txBody>
      </p:sp>
      <p:pic>
        <p:nvPicPr>
          <p:cNvPr id="2" name="図 1"/>
          <p:cNvPicPr>
            <a:picLocks noChangeAspect="1"/>
          </p:cNvPicPr>
          <p:nvPr/>
        </p:nvPicPr>
        <p:blipFill>
          <a:blip r:embed="rId4"/>
          <a:stretch>
            <a:fillRect/>
          </a:stretch>
        </p:blipFill>
        <p:spPr>
          <a:xfrm>
            <a:off x="249803" y="1056157"/>
            <a:ext cx="4466465" cy="2953354"/>
          </a:xfrm>
          <a:prstGeom prst="rect">
            <a:avLst/>
          </a:prstGeom>
        </p:spPr>
      </p:pic>
      <p:sp>
        <p:nvSpPr>
          <p:cNvPr id="3" name="テキスト ボックス 2"/>
          <p:cNvSpPr txBox="1"/>
          <p:nvPr/>
        </p:nvSpPr>
        <p:spPr>
          <a:xfrm>
            <a:off x="5027109" y="1056157"/>
            <a:ext cx="3896757" cy="923330"/>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サーバの接続が満杯状態になっている時、新たに操作したら、左図のエラーメッセージが表示する。</a:t>
            </a:r>
            <a:endParaRPr kumimoji="1" lang="ja-JP" altLang="en-US" dirty="0">
              <a:latin typeface="Meiryo UI" panose="020B0604030504040204" pitchFamily="50" charset="-128"/>
              <a:ea typeface="Meiryo UI" panose="020B0604030504040204" pitchFamily="50" charset="-128"/>
            </a:endParaRPr>
          </a:p>
        </p:txBody>
      </p:sp>
    </p:spTree>
    <p:custDataLst>
      <p:tags r:id="rId1"/>
    </p:custDataLst>
    <p:extLst>
      <p:ext uri="{BB962C8B-B14F-4D97-AF65-F5344CB8AC3E}">
        <p14:creationId xmlns:p14="http://schemas.microsoft.com/office/powerpoint/2010/main" val="77950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27108" y="1056157"/>
            <a:ext cx="3896757" cy="923330"/>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重い操作が制限になる時、左図のカウントダウンメッセージが表示する（</a:t>
            </a:r>
            <a:r>
              <a:rPr lang="en-US" altLang="zh-CN" dirty="0">
                <a:latin typeface="Meiryo UI" panose="020B0604030504040204" pitchFamily="50" charset="-128"/>
                <a:ea typeface="Meiryo UI" panose="020B0604030504040204" pitchFamily="50" charset="-128"/>
              </a:rPr>
              <a:t>30</a:t>
            </a:r>
            <a:r>
              <a:rPr lang="ja-JP" altLang="en-US" dirty="0">
                <a:latin typeface="Meiryo UI" panose="020B0604030504040204" pitchFamily="50" charset="-128"/>
                <a:ea typeface="Meiryo UI" panose="020B0604030504040204" pitchFamily="50" charset="-128"/>
              </a:rPr>
              <a:t>秒計）。</a:t>
            </a:r>
            <a:r>
              <a:rPr lang="ja-JP" altLang="en-US" kern="0" dirty="0">
                <a:solidFill>
                  <a:prstClr val="black"/>
                </a:solidFill>
                <a:latin typeface="Meiryo UI" pitchFamily="50" charset="-128"/>
                <a:ea typeface="Meiryo UI" pitchFamily="50" charset="-128"/>
                <a:cs typeface="Meiryo UI" pitchFamily="50" charset="-128"/>
              </a:rPr>
              <a:t>リトライ可。</a:t>
            </a:r>
            <a:endParaRPr kumimoji="1" lang="ja-JP" altLang="en-US" dirty="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803" y="1056157"/>
            <a:ext cx="462915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タイトル 1"/>
          <p:cNvSpPr txBox="1">
            <a:spLocks/>
          </p:cNvSpPr>
          <p:nvPr/>
        </p:nvSpPr>
        <p:spPr bwMode="auto">
          <a:xfrm>
            <a:off x="262800" y="298800"/>
            <a:ext cx="8799967"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ja-JP" altLang="en-US" sz="2800" kern="0" dirty="0">
                <a:solidFill>
                  <a:schemeClr val="tx2"/>
                </a:solidFill>
                <a:latin typeface="Meiryo UI" pitchFamily="50" charset="-128"/>
                <a:ea typeface="Meiryo UI" pitchFamily="50" charset="-128"/>
                <a:cs typeface="Meiryo UI" pitchFamily="50" charset="-128"/>
              </a:rPr>
              <a:t>イベントキューオーバー</a:t>
            </a:r>
            <a:r>
              <a:rPr lang="ja-JP" altLang="en-US" sz="2000" kern="0" dirty="0">
                <a:solidFill>
                  <a:schemeClr val="tx2"/>
                </a:solidFill>
                <a:latin typeface="Meiryo UI" pitchFamily="50" charset="-128"/>
                <a:ea typeface="Meiryo UI" pitchFamily="50" charset="-128"/>
                <a:cs typeface="Meiryo UI" pitchFamily="50" charset="-128"/>
              </a:rPr>
              <a:t>（リトライ可）</a:t>
            </a:r>
            <a:endParaRPr lang="ja-JP" altLang="en-US" sz="2000" dirty="0">
              <a:solidFill>
                <a:schemeClr val="tx2"/>
              </a:solidFill>
              <a:latin typeface="Meiryo UI" panose="020B0604030504040204" pitchFamily="50" charset="-128"/>
              <a:ea typeface="Meiryo UI" panose="020B0604030504040204" pitchFamily="50" charset="-128"/>
            </a:endParaRPr>
          </a:p>
          <a:p>
            <a:pPr eaLnBrk="0" hangingPunct="0">
              <a:defRPr/>
            </a:pPr>
            <a:endParaRPr lang="ja-JP" altLang="ja-JP" sz="2800" kern="0" dirty="0">
              <a:solidFill>
                <a:schemeClr val="tx2"/>
              </a:solidFill>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273386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bwMode="auto">
          <a:xfrm>
            <a:off x="262800" y="298800"/>
            <a:ext cx="7164543"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ja-JP" altLang="en-US" sz="2800" kern="0" dirty="0">
                <a:solidFill>
                  <a:schemeClr val="tx2"/>
                </a:solidFill>
                <a:latin typeface="Meiryo UI" pitchFamily="50" charset="-128"/>
                <a:ea typeface="Meiryo UI" pitchFamily="50" charset="-128"/>
                <a:cs typeface="Meiryo UI" pitchFamily="50" charset="-128"/>
              </a:rPr>
              <a:t>イベントキューオーバー</a:t>
            </a:r>
            <a:r>
              <a:rPr lang="ja-JP" altLang="en-US" sz="2000" kern="0" dirty="0">
                <a:solidFill>
                  <a:schemeClr val="tx2"/>
                </a:solidFill>
                <a:latin typeface="Meiryo UI" pitchFamily="50" charset="-128"/>
                <a:ea typeface="Meiryo UI" pitchFamily="50" charset="-128"/>
                <a:cs typeface="Meiryo UI" pitchFamily="50" charset="-128"/>
              </a:rPr>
              <a:t>（リトライ不可）</a:t>
            </a:r>
            <a:endParaRPr lang="ja-JP" altLang="ja-JP" sz="2000" kern="0" dirty="0">
              <a:solidFill>
                <a:schemeClr val="tx2"/>
              </a:solidFill>
              <a:latin typeface="Meiryo UI" pitchFamily="50" charset="-128"/>
              <a:ea typeface="Meiryo UI" pitchFamily="50" charset="-128"/>
              <a:cs typeface="Meiryo UI" pitchFamily="50" charset="-128"/>
            </a:endParaRPr>
          </a:p>
        </p:txBody>
      </p:sp>
      <p:pic>
        <p:nvPicPr>
          <p:cNvPr id="13" name="図 12"/>
          <p:cNvPicPr/>
          <p:nvPr/>
        </p:nvPicPr>
        <p:blipFill>
          <a:blip r:embed="rId4"/>
          <a:stretch>
            <a:fillRect/>
          </a:stretch>
        </p:blipFill>
        <p:spPr>
          <a:xfrm>
            <a:off x="249803" y="1056157"/>
            <a:ext cx="4606749" cy="2593340"/>
          </a:xfrm>
          <a:prstGeom prst="rect">
            <a:avLst/>
          </a:prstGeom>
        </p:spPr>
      </p:pic>
      <p:sp>
        <p:nvSpPr>
          <p:cNvPr id="15" name="テキスト ボックス 14"/>
          <p:cNvSpPr txBox="1"/>
          <p:nvPr/>
        </p:nvSpPr>
        <p:spPr>
          <a:xfrm>
            <a:off x="5027108" y="1056157"/>
            <a:ext cx="3896757" cy="646331"/>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操作が制限になる時、左図の混雑メッセージが表示する。</a:t>
            </a:r>
            <a:r>
              <a:rPr lang="ja-JP" altLang="en-US" kern="0" dirty="0">
                <a:solidFill>
                  <a:prstClr val="black"/>
                </a:solidFill>
                <a:latin typeface="Meiryo UI" pitchFamily="50" charset="-128"/>
                <a:ea typeface="Meiryo UI" pitchFamily="50" charset="-128"/>
                <a:cs typeface="Meiryo UI" pitchFamily="50" charset="-128"/>
              </a:rPr>
              <a:t>リトライ不可。</a:t>
            </a:r>
            <a:endParaRPr kumimoji="1" lang="ja-JP" altLang="en-US" dirty="0">
              <a:latin typeface="Meiryo UI" panose="020B0604030504040204" pitchFamily="50" charset="-128"/>
              <a:ea typeface="Meiryo UI" panose="020B0604030504040204" pitchFamily="50" charset="-128"/>
            </a:endParaRPr>
          </a:p>
        </p:txBody>
      </p:sp>
    </p:spTree>
    <p:custDataLst>
      <p:tags r:id="rId1"/>
    </p:custDataLst>
    <p:extLst>
      <p:ext uri="{BB962C8B-B14F-4D97-AF65-F5344CB8AC3E}">
        <p14:creationId xmlns:p14="http://schemas.microsoft.com/office/powerpoint/2010/main" val="35438093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4th edition)"/>
  <p:tag name="ISPRING_ULTRA_SCORM_COURSE_ID" val="F577CA56-9E30-4454-A8B4-E9566823B02A"/>
  <p:tag name="ISPRING_CMI5_LAUNCH_METHOD" val="any window"/>
  <p:tag name="ISPRING_SCORM_ENDPOINT" val="&lt;endpoint&gt;&lt;enable&gt;0&lt;/enable&gt;&lt;lrs&gt;https://&lt;/lrs&gt;&lt;auth&gt;0&lt;/auth&gt;&lt;login&gt;&lt;/login&gt;&lt;password&gt;&lt;/password&gt;&lt;key&gt;&lt;/key&gt;&lt;name&gt;&lt;/name&gt;&lt;email&gt;&lt;/email&gt;&lt;/endpoint&gt;&#10;"/>
  <p:tag name="ISPRINGCLOUDFOLDERID" val="1"/>
  <p:tag name="ISPRINGONLINEFOLDERID" val="1"/>
  <p:tag name="ISPRING_OUTPUT_FOLDER" val="[[&quot;f\uFFFD_\u0000{F3869DA2-F2D5-46CF-899A-5B1CA6DA96AF}&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1&quot;}}"/>
  <p:tag name="ISPRING_SCORM_RATE_SLIDES" val="0"/>
  <p:tag name="ISPRING_SCORM_RATE_QUIZZES" val="0"/>
  <p:tag name="ISPRING_SCORM_PASSING_SCORE" val="0.000000"/>
  <p:tag name="ISPRING_PRESENTATION_TITLE" val="EFW高負荷対応のTomcat環境構築v0.4"/>
</p:tagLst>
</file>

<file path=ppt/tags/tag10.xml><?xml version="1.0" encoding="utf-8"?>
<p:tagLst xmlns:a="http://schemas.openxmlformats.org/drawingml/2006/main" xmlns:r="http://schemas.openxmlformats.org/officeDocument/2006/relationships" xmlns:p="http://schemas.openxmlformats.org/presentationml/2006/main">
  <p:tag name="GENSWF_SLIDE_UID" val="{3F513CAF-106D-4620-9212-E33F47027B4D}:263"/>
</p:tagLst>
</file>

<file path=ppt/tags/tag2.xml><?xml version="1.0" encoding="utf-8"?>
<p:tagLst xmlns:a="http://schemas.openxmlformats.org/drawingml/2006/main" xmlns:r="http://schemas.openxmlformats.org/officeDocument/2006/relationships" xmlns:p="http://schemas.openxmlformats.org/presentationml/2006/main">
  <p:tag name="GENSWF_SLIDE_UID" val="{A12E11EE-63B4-433A-B9D6-91FCC05EC2A0}:256"/>
</p:tagLst>
</file>

<file path=ppt/tags/tag3.xml><?xml version="1.0" encoding="utf-8"?>
<p:tagLst xmlns:a="http://schemas.openxmlformats.org/drawingml/2006/main" xmlns:r="http://schemas.openxmlformats.org/officeDocument/2006/relationships" xmlns:p="http://schemas.openxmlformats.org/presentationml/2006/main">
  <p:tag name="GENSWF_SLIDE_UID" val="{C4497F73-2B41-4939-A55C-970AFD7BA942}:265"/>
</p:tagLst>
</file>

<file path=ppt/tags/tag4.xml><?xml version="1.0" encoding="utf-8"?>
<p:tagLst xmlns:a="http://schemas.openxmlformats.org/drawingml/2006/main" xmlns:r="http://schemas.openxmlformats.org/officeDocument/2006/relationships" xmlns:p="http://schemas.openxmlformats.org/presentationml/2006/main">
  <p:tag name="GENSWF_SLIDE_UID" val="{F10EB202-F1F0-4769-9D24-3BEDE28FD3DE}:257"/>
</p:tagLst>
</file>

<file path=ppt/tags/tag5.xml><?xml version="1.0" encoding="utf-8"?>
<p:tagLst xmlns:a="http://schemas.openxmlformats.org/drawingml/2006/main" xmlns:r="http://schemas.openxmlformats.org/officeDocument/2006/relationships" xmlns:p="http://schemas.openxmlformats.org/presentationml/2006/main">
  <p:tag name="GENSWF_SLIDE_UID" val="{638C7AEE-D3B6-4C97-B3F5-28D85528DF58}:264"/>
</p:tagLst>
</file>

<file path=ppt/tags/tag6.xml><?xml version="1.0" encoding="utf-8"?>
<p:tagLst xmlns:a="http://schemas.openxmlformats.org/drawingml/2006/main" xmlns:r="http://schemas.openxmlformats.org/officeDocument/2006/relationships" xmlns:p="http://schemas.openxmlformats.org/presentationml/2006/main">
  <p:tag name="GENSWF_SLIDE_UID" val="{A4DE475A-0CA9-4F12-ABFE-E2DF328D991C}:266"/>
</p:tagLst>
</file>

<file path=ppt/tags/tag7.xml><?xml version="1.0" encoding="utf-8"?>
<p:tagLst xmlns:a="http://schemas.openxmlformats.org/drawingml/2006/main" xmlns:r="http://schemas.openxmlformats.org/officeDocument/2006/relationships" xmlns:p="http://schemas.openxmlformats.org/presentationml/2006/main">
  <p:tag name="GENSWF_SLIDE_UID" val="{355A9781-379D-4F68-9CE8-22FA0439889B}:259"/>
</p:tagLst>
</file>

<file path=ppt/tags/tag8.xml><?xml version="1.0" encoding="utf-8"?>
<p:tagLst xmlns:a="http://schemas.openxmlformats.org/drawingml/2006/main" xmlns:r="http://schemas.openxmlformats.org/officeDocument/2006/relationships" xmlns:p="http://schemas.openxmlformats.org/presentationml/2006/main">
  <p:tag name="GENSWF_SLIDE_UID" val="{854D014E-5A8C-453D-B7DC-AAA48802D017}:260"/>
</p:tagLst>
</file>

<file path=ppt/tags/tag9.xml><?xml version="1.0" encoding="utf-8"?>
<p:tagLst xmlns:a="http://schemas.openxmlformats.org/drawingml/2006/main" xmlns:r="http://schemas.openxmlformats.org/officeDocument/2006/relationships" xmlns:p="http://schemas.openxmlformats.org/presentationml/2006/main">
  <p:tag name="GENSWF_SLIDE_UID" val="{752B9DC7-661B-457F-B00A-A62B876ECFE5}:262"/>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extLst>
    <a:ext uri="{05A4C25C-085E-4340-85A3-A5531E510DB2}">
      <thm15:themeFamily xmlns:thm15="http://schemas.microsoft.com/office/thememl/2012/main" name="プレゼンテーション2" id="{B4D65539-B000-4411-ADBB-9A4243B78F1D}" vid="{3F036B57-7FB5-4BDC-9257-338077699A5E}"/>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1132</TotalTime>
  <Words>909</Words>
  <Application>Microsoft Office PowerPoint</Application>
  <PresentationFormat>画面に合わせる (4:3)</PresentationFormat>
  <Paragraphs>124</Paragraphs>
  <Slides>9</Slides>
  <Notes>9</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9</vt:i4>
      </vt:variant>
    </vt:vector>
  </HeadingPairs>
  <TitlesOfParts>
    <vt:vector size="17" baseType="lpstr">
      <vt:lpstr>Meiryo UI</vt:lpstr>
      <vt:lpstr>ＭＳ Ｐゴシック</vt:lpstr>
      <vt:lpstr>MS UI Gothic</vt:lpstr>
      <vt:lpstr>Arial</vt:lpstr>
      <vt:lpstr>Calibri</vt:lpstr>
      <vt:lpstr>Calibri Light</vt:lpstr>
      <vt:lpstr>Office テーマ</vt:lpstr>
      <vt:lpstr>1_Office ​​テーマ</vt:lpstr>
      <vt:lpstr>高負荷対応のTomcat Efw環境構築 v0.4</vt:lpstr>
      <vt:lpstr>WEBシステムの「同時接続」ってなに？</vt:lpstr>
      <vt:lpstr>システム概念図</vt:lpstr>
      <vt:lpstr>システム概念図説明</vt:lpstr>
      <vt:lpstr>設定場所</vt:lpstr>
      <vt:lpstr>システム概念図説明</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EFW高負荷対応のTomcat環境構築v0.4</dc:title>
  <dc:creator>常 珂軍</dc:creator>
  <cp:lastModifiedBy>常 珂軍</cp:lastModifiedBy>
  <cp:revision>319</cp:revision>
  <dcterms:created xsi:type="dcterms:W3CDTF">2019-06-14T02:48:37Z</dcterms:created>
  <dcterms:modified xsi:type="dcterms:W3CDTF">2023-10-25T08:53:36Z</dcterms:modified>
</cp:coreProperties>
</file>