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92" r:id="rId2"/>
    <p:sldId id="431" r:id="rId3"/>
    <p:sldId id="434" r:id="rId4"/>
    <p:sldId id="438" r:id="rId5"/>
    <p:sldId id="439" r:id="rId6"/>
  </p:sldIdLst>
  <p:sldSz cx="9144000" cy="6858000" type="screen4x3"/>
  <p:notesSz cx="7099300" cy="10234613"/>
  <p:custDataLst>
    <p:tags r:id="rId9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DF4"/>
    <a:srgbClr val="D0D8E8"/>
    <a:srgbClr val="006600"/>
    <a:srgbClr val="FF9900"/>
    <a:srgbClr val="0000FF"/>
    <a:srgbClr val="007033"/>
    <a:srgbClr val="008A3E"/>
    <a:srgbClr val="609ED6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2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2020/5/26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2020/5/26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124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2696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05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it-drive.ne.jp/managed-cloud/column/column_14.html?gclid=EAIaIQobChMInKLU0IfR6QIVVaWWCh3Isw9cEAAYASAAEgKifPD_BwE" TargetMode="External"/><Relationship Id="rId4" Type="http://schemas.openxmlformats.org/officeDocument/2006/relationships/hyperlink" Target="https://aws.amazon.com/jp/microservic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アプリの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クラウド利用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2020.05.25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AWS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環境の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場合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（例）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1135117" y="1072055"/>
            <a:ext cx="7780283" cy="5234151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Amazon Web Services 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(AWS)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865974" y="1392686"/>
            <a:ext cx="6882869" cy="46902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Amazon Virtual Private Cloud (Amazon VPC</a:t>
            </a:r>
            <a:r>
              <a:rPr lang="pt-BR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Picture 2" descr="é¢é£ç»å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" y="2817069"/>
            <a:ext cx="569232" cy="5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é¢é£ç»å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" y="3453191"/>
            <a:ext cx="569232" cy="5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é¢é£ç»å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" y="4089313"/>
            <a:ext cx="569232" cy="5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60" y="2900980"/>
            <a:ext cx="497114" cy="48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16" y="2905516"/>
            <a:ext cx="490765" cy="47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140" y="3610636"/>
            <a:ext cx="490765" cy="46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矢印 6"/>
          <p:cNvSpPr/>
          <p:nvPr/>
        </p:nvSpPr>
        <p:spPr>
          <a:xfrm>
            <a:off x="592100" y="2921676"/>
            <a:ext cx="262929" cy="331076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2185984" y="3675995"/>
            <a:ext cx="262929" cy="331076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7" name="カギ線コネクタ 16"/>
          <p:cNvCxnSpPr>
            <a:stCxn id="12" idx="3"/>
            <a:endCxn id="13" idx="1"/>
          </p:cNvCxnSpPr>
          <p:nvPr/>
        </p:nvCxnSpPr>
        <p:spPr>
          <a:xfrm flipV="1">
            <a:off x="1383674" y="3141827"/>
            <a:ext cx="229042" cy="1814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cxnSp>
        <p:nvCxnSpPr>
          <p:cNvPr id="24" name="カギ線コネクタ 23"/>
          <p:cNvCxnSpPr>
            <a:stCxn id="13" idx="3"/>
            <a:endCxn id="14" idx="1"/>
          </p:cNvCxnSpPr>
          <p:nvPr/>
        </p:nvCxnSpPr>
        <p:spPr>
          <a:xfrm flipH="1">
            <a:off x="1623140" y="3141827"/>
            <a:ext cx="480341" cy="699707"/>
          </a:xfrm>
          <a:prstGeom prst="bentConnector5">
            <a:avLst>
              <a:gd name="adj1" fmla="val -47591"/>
              <a:gd name="adj2" fmla="val 50387"/>
              <a:gd name="adj3" fmla="val 147591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28" name="正方形/長方形 27"/>
          <p:cNvSpPr/>
          <p:nvPr/>
        </p:nvSpPr>
        <p:spPr>
          <a:xfrm>
            <a:off x="2588957" y="1775000"/>
            <a:ext cx="6008036" cy="317252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Production Zone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588957" y="5057187"/>
            <a:ext cx="6008036" cy="3842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Development Zone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588957" y="5542943"/>
            <a:ext cx="6008036" cy="3546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777589" y="2161851"/>
            <a:ext cx="937161" cy="2604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Public Subnet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0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83" y="3326441"/>
            <a:ext cx="477891" cy="49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08" y="2717661"/>
            <a:ext cx="470643" cy="48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正方形/長方形 38"/>
          <p:cNvSpPr/>
          <p:nvPr/>
        </p:nvSpPr>
        <p:spPr>
          <a:xfrm>
            <a:off x="3822839" y="2161851"/>
            <a:ext cx="2720616" cy="2604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Private Subnet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670828" y="2161851"/>
            <a:ext cx="1764549" cy="2604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Protected Subnet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968007" y="2563585"/>
            <a:ext cx="2449121" cy="156467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Amazon Elastic Compute Cloud (EC2)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810538" y="2563586"/>
            <a:ext cx="1497466" cy="15646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Amazon RDS for PostgreSQL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6" name="Picture 10" descr="é¢é£ç»å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124" y="3058091"/>
            <a:ext cx="379610" cy="37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図 46" descr="Tomcat Home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146" y="3374484"/>
            <a:ext cx="406587" cy="29404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正方形/長方形 47"/>
          <p:cNvSpPr/>
          <p:nvPr/>
        </p:nvSpPr>
        <p:spPr>
          <a:xfrm>
            <a:off x="3968008" y="4271294"/>
            <a:ext cx="2449120" cy="35239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759945" y="4271294"/>
            <a:ext cx="1553272" cy="33801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565106" y="3140584"/>
            <a:ext cx="1713229" cy="3769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Front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Site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4545822" y="3613538"/>
            <a:ext cx="1732514" cy="3769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Management Site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919386" y="3137950"/>
            <a:ext cx="1208314" cy="3769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Datebase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6" name="Picture 2" descr="Amazon SESでメールアドレスに表示名を設定する方法 - ムラウチドット ...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178" y="3701688"/>
            <a:ext cx="332126" cy="3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8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．運用の考え方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テキスト ボックス 5"/>
          <p:cNvSpPr txBox="1">
            <a:spLocks noChangeArrowheads="1"/>
          </p:cNvSpPr>
          <p:nvPr/>
        </p:nvSpPr>
        <p:spPr bwMode="auto">
          <a:xfrm>
            <a:off x="276894" y="1183971"/>
            <a:ext cx="7439862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・新規お客様の場合</a:t>
            </a:r>
            <a:endParaRPr lang="en-US" altLang="ja-JP" sz="2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Production</a:t>
            </a:r>
            <a:r>
              <a:rPr lang="ja-JP" altLang="en-US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Zone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単位で、コピー作成します。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予め、管理サイト＋サンプルフロントサイトを作成します。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・新規商品の場合</a:t>
            </a:r>
            <a:endParaRPr lang="en-US" altLang="ja-JP" sz="2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フロントサイトをデザインして、デプロイします。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テキスト ボックス 5"/>
          <p:cNvSpPr txBox="1">
            <a:spLocks noChangeArrowheads="1"/>
          </p:cNvSpPr>
          <p:nvPr/>
        </p:nvSpPr>
        <p:spPr bwMode="auto">
          <a:xfrm>
            <a:off x="307974" y="3471037"/>
            <a:ext cx="8198519" cy="270843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限界値についての想定</a:t>
            </a:r>
            <a:endParaRPr lang="en-US" altLang="ja-JP" sz="2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１お客様の商品は合わせて一緒に管理するので、データベースは１つです。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PostgreSQL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の場合、デフォルト接続数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400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です。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・管理サイトのユーザ数はわずかですから、無視します。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・フォントサイトは、少なくとも、同時接続数は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  <a:r>
              <a:rPr lang="ja-JP" altLang="en-US" sz="2000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ぐらい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考える必要でしょう。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つまり、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商品のフロントサイトを作ってもよいです。（十分でしょう。）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人気サイトの場合、さらにサイト数を減らす必要です。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3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アプリの注意点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テキスト ボックス 5"/>
          <p:cNvSpPr txBox="1">
            <a:spLocks noChangeArrowheads="1"/>
          </p:cNvSpPr>
          <p:nvPr/>
        </p:nvSpPr>
        <p:spPr bwMode="auto">
          <a:xfrm>
            <a:off x="2898320" y="964764"/>
            <a:ext cx="5959930" cy="555536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ファイルについて</a:t>
            </a:r>
            <a:endParaRPr lang="en-US" altLang="ja-JP" sz="2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１つ仮想環境に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サイトを作る想定の場合、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の非ヒープメモリの使用量も注意する必要です。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ファイルに共通可能のものは、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tomcat/lib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に移すことは推薦します。例えば、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poi_4.1.1_allinone.jar</a:t>
            </a:r>
            <a:r>
              <a:rPr lang="ja-JP" altLang="en-US" sz="2000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など。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storage</a:t>
            </a: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フォルダについて</a:t>
            </a:r>
            <a:endParaRPr lang="en-US" altLang="ja-JP" sz="2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デフォルトは個別アプリに含みますが、再リリースなどを考えると、運用安全のため、アプリの外側に置くべきと思います。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efw.properties</a:t>
            </a: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について</a:t>
            </a:r>
            <a:endParaRPr lang="en-US" altLang="ja-JP" sz="2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ログをむやみに出力すると、ハードディスク容量圧迫になります。最小限のログ出力にしましょう。例えばエラーのみ出力などです。ログ出力場所は、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console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ログです。複数サイトの場合、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どのサイトのログですか識別する必要です。</a:t>
            </a:r>
            <a:r>
              <a:rPr lang="en-US" altLang="ja-JP" sz="2000" dirty="0" err="1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課題にします。</a:t>
            </a:r>
            <a:endParaRPr lang="en-US" altLang="ja-JP" sz="200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・デプロイについて</a:t>
            </a:r>
            <a:endParaRPr lang="en-US" altLang="ja-JP" sz="2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War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ファイルリリースは必要かと思います。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949481"/>
            <a:ext cx="2561232" cy="583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2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．コンテナーは何？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94" y="1015562"/>
            <a:ext cx="7177099" cy="3084803"/>
          </a:xfrm>
          <a:prstGeom prst="rect">
            <a:avLst/>
          </a:prstGeom>
        </p:spPr>
      </p:pic>
      <p:sp>
        <p:nvSpPr>
          <p:cNvPr id="10" name="テキスト ボックス 5"/>
          <p:cNvSpPr txBox="1">
            <a:spLocks noChangeArrowheads="1"/>
          </p:cNvSpPr>
          <p:nvPr/>
        </p:nvSpPr>
        <p:spPr bwMode="auto">
          <a:xfrm>
            <a:off x="236752" y="4280030"/>
            <a:ext cx="8694977" cy="163121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EC2</a:t>
            </a: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は、仮想サーバです。</a:t>
            </a:r>
            <a:r>
              <a:rPr lang="en-US" altLang="ja-JP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ECS</a:t>
            </a: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はその仮想サーバを格納する場所です。</a:t>
            </a:r>
            <a:endParaRPr lang="en-US" altLang="ja-JP" sz="2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・マイクロサービスの場合、</a:t>
            </a:r>
            <a:r>
              <a:rPr lang="en-US" altLang="ja-JP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ECS</a:t>
            </a: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＋</a:t>
            </a:r>
            <a:r>
              <a:rPr lang="en-US" altLang="ja-JP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Lambda</a:t>
            </a:r>
            <a:r>
              <a:rPr lang="ja-JP" altLang="en-US" sz="2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です。</a:t>
            </a:r>
            <a:endParaRPr lang="en-US" altLang="ja-JP" sz="2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000" dirty="0" smtClean="0">
                <a:hlinkClick r:id="rId4"/>
              </a:rPr>
              <a:t>https</a:t>
            </a:r>
            <a:r>
              <a:rPr lang="en-US" altLang="ja-JP" sz="1000" dirty="0">
                <a:hlinkClick r:id="rId4"/>
              </a:rPr>
              <a:t>://aws.amazon.com/jp/microservices</a:t>
            </a:r>
            <a:r>
              <a:rPr lang="en-US" altLang="ja-JP" sz="1000" dirty="0" smtClean="0">
                <a:hlinkClick r:id="rId4"/>
              </a:rPr>
              <a:t>/</a:t>
            </a:r>
            <a:endParaRPr lang="en-US" altLang="ja-JP" sz="1000" dirty="0" smtClean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000" dirty="0">
                <a:hlinkClick r:id="rId5"/>
              </a:rPr>
              <a:t>https://</a:t>
            </a:r>
            <a:r>
              <a:rPr lang="en-US" altLang="ja-JP" sz="1000" dirty="0" smtClean="0">
                <a:hlinkClick r:id="rId5"/>
              </a:rPr>
              <a:t>www.bit-drive.ne.jp/managed-cloud/column/column_14.html?gclid=EAIaIQobChMInKLU0IfR6QIVVaWWCh3Isw9cEAAYASAAEgKifPD_BwE</a:t>
            </a:r>
            <a:endParaRPr lang="en-US" altLang="ja-JP" sz="1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5597287" y="1015562"/>
            <a:ext cx="3265714" cy="1813807"/>
          </a:xfrm>
          <a:prstGeom prst="wedgeRoundRectCallout">
            <a:avLst>
              <a:gd name="adj1" fmla="val -104592"/>
              <a:gd name="adj2" fmla="val -12236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Amazon Elastic Container Service (Amazon ECS) </a:t>
            </a:r>
            <a:r>
              <a:rPr lang="ja-JP" altLang="en-US" sz="1400" dirty="0"/>
              <a:t>は、</a:t>
            </a:r>
            <a:r>
              <a:rPr lang="en-US" altLang="ja-JP" sz="1400" dirty="0"/>
              <a:t>Amazon EC2 </a:t>
            </a:r>
            <a:r>
              <a:rPr lang="ja-JP" altLang="en-US" sz="1400" dirty="0"/>
              <a:t>インスタンスのクラスターで </a:t>
            </a:r>
            <a:r>
              <a:rPr lang="en-US" altLang="ja-JP" sz="1400" dirty="0"/>
              <a:t>Docker </a:t>
            </a:r>
            <a:r>
              <a:rPr lang="ja-JP" altLang="en-US" sz="1400" dirty="0"/>
              <a:t>コンテナの実行、停止、管理を簡単に行うことのできる、高度にスケーラブルで高速なコンテナ管理サービスです。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2429544" y="2297684"/>
            <a:ext cx="3265714" cy="1813807"/>
          </a:xfrm>
          <a:prstGeom prst="wedgeRoundRectCallout">
            <a:avLst>
              <a:gd name="adj1" fmla="val -60083"/>
              <a:gd name="adj2" fmla="val -9504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bg1"/>
                </a:solidFill>
              </a:rPr>
              <a:t>Amazon Elastic Compute Cloud</a:t>
            </a:r>
            <a:r>
              <a:rPr lang="ja-JP" altLang="en-US" sz="1400" dirty="0">
                <a:solidFill>
                  <a:schemeClr val="bg1"/>
                </a:solidFill>
              </a:rPr>
              <a:t>（</a:t>
            </a:r>
            <a:r>
              <a:rPr lang="en-US" altLang="ja-JP" sz="1400" dirty="0">
                <a:solidFill>
                  <a:schemeClr val="bg1"/>
                </a:solidFill>
              </a:rPr>
              <a:t>Amazon EC2</a:t>
            </a:r>
            <a:r>
              <a:rPr lang="ja-JP" altLang="en-US" sz="1400" dirty="0">
                <a:solidFill>
                  <a:schemeClr val="bg1"/>
                </a:solidFill>
              </a:rPr>
              <a:t>）は、コンピューティング能力を自在に拡張</a:t>
            </a:r>
            <a:r>
              <a:rPr lang="en-US" altLang="ja-JP" sz="1400" dirty="0">
                <a:solidFill>
                  <a:schemeClr val="bg1"/>
                </a:solidFill>
              </a:rPr>
              <a:t>/</a:t>
            </a:r>
            <a:r>
              <a:rPr lang="ja-JP" altLang="en-US" sz="1400" dirty="0">
                <a:solidFill>
                  <a:schemeClr val="bg1"/>
                </a:solidFill>
              </a:rPr>
              <a:t>縮小できるウェブサービス（実際には </a:t>
            </a:r>
            <a:r>
              <a:rPr lang="en-US" altLang="ja-JP" sz="1400" dirty="0">
                <a:solidFill>
                  <a:schemeClr val="bg1"/>
                </a:solidFill>
              </a:rPr>
              <a:t>Amazon </a:t>
            </a:r>
            <a:r>
              <a:rPr lang="ja-JP" altLang="en-US" sz="1400" dirty="0">
                <a:solidFill>
                  <a:schemeClr val="bg1"/>
                </a:solidFill>
              </a:rPr>
              <a:t>のデータセンター内のサーバー）で、ソフトウェアシステムを構築してホストするために使用できます。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787847" y="5528705"/>
            <a:ext cx="3796393" cy="964170"/>
          </a:xfrm>
          <a:prstGeom prst="wedgeRoundRectCallout">
            <a:avLst>
              <a:gd name="adj1" fmla="val -61718"/>
              <a:gd name="adj2" fmla="val -3405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ECS+Lambda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はラニング費が安いかもしれませんが、開発制限が多いです。もし、開発費増につながると本末転倒です。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5135336" y="5518458"/>
            <a:ext cx="3796393" cy="964170"/>
          </a:xfrm>
          <a:prstGeom prst="wedgeRoundRectCallout">
            <a:avLst>
              <a:gd name="adj1" fmla="val -61718"/>
              <a:gd name="adj2" fmla="val -3405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EC2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を利用して、いっぱい細かなサービスを利用しても、月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20-30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万円程度です。このぐらいは、保険会社にとって問題にならないでしょう。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233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3646EA2F-B580-466D-A2B7-03A95492CBF8"/>
  <p:tag name="ISPRING_CMI5_LAUNCH_METHOD" val="any window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ULTRA_SCORM_COURCE_TITLE" val="EFWとMVCの比較v0.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EFWとMVCの比較v0.1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37455</TotalTime>
  <Words>565</Words>
  <Application>Microsoft Office PowerPoint</Application>
  <PresentationFormat>画面に合わせる (4:3)</PresentationFormat>
  <Paragraphs>60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１．AWS環境の場合（例）</vt:lpstr>
      <vt:lpstr>２．運用の考え方</vt:lpstr>
      <vt:lpstr>３．EFWアプリの注意点</vt:lpstr>
      <vt:lpstr>３．コンテナーは何？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EFWとMVCの比較v0.1</dc:title>
  <dc:creator>常 珂軍</dc:creator>
  <cp:lastModifiedBy>常 珂軍</cp:lastModifiedBy>
  <cp:revision>4715</cp:revision>
  <cp:lastPrinted>2012-10-25T09:56:50Z</cp:lastPrinted>
  <dcterms:modified xsi:type="dcterms:W3CDTF">2020-05-26T08:15:30Z</dcterms:modified>
</cp:coreProperties>
</file>