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6"/>
  </p:notesMasterIdLst>
  <p:handoutMasterIdLst>
    <p:handoutMasterId r:id="rId17"/>
  </p:handoutMasterIdLst>
  <p:sldIdLst>
    <p:sldId id="392" r:id="rId2"/>
    <p:sldId id="417" r:id="rId3"/>
    <p:sldId id="406" r:id="rId4"/>
    <p:sldId id="422" r:id="rId5"/>
    <p:sldId id="425" r:id="rId6"/>
    <p:sldId id="410" r:id="rId7"/>
    <p:sldId id="415" r:id="rId8"/>
    <p:sldId id="426" r:id="rId9"/>
    <p:sldId id="428" r:id="rId10"/>
    <p:sldId id="420" r:id="rId11"/>
    <p:sldId id="427" r:id="rId12"/>
    <p:sldId id="416" r:id="rId13"/>
    <p:sldId id="430" r:id="rId14"/>
    <p:sldId id="431" r:id="rId15"/>
  </p:sldIdLst>
  <p:sldSz cx="9144000" cy="6858000" type="screen4x3"/>
  <p:notesSz cx="7099300" cy="10234613"/>
  <p:custDataLst>
    <p:tags r:id="rId18"/>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9900"/>
    <a:srgbClr val="0000FF"/>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varScale="1">
        <p:scale>
          <a:sx n="81" d="100"/>
          <a:sy n="81" d="100"/>
        </p:scale>
        <p:origin x="1268"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2021/2/5</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2021/2/5</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a:p>
        </p:txBody>
      </p:sp>
    </p:spTree>
    <p:extLst>
      <p:ext uri="{BB962C8B-B14F-4D97-AF65-F5344CB8AC3E}">
        <p14:creationId xmlns:p14="http://schemas.microsoft.com/office/powerpoint/2010/main" val="1829010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10</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smtClean="0"/>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10</a:t>
            </a:fld>
            <a:endParaRPr lang="en-US" altLang="ja-JP">
              <a:ea typeface="ＭＳ Ｐゴシック" pitchFamily="50" charset="-128"/>
            </a:endParaRPr>
          </a:p>
        </p:txBody>
      </p:sp>
    </p:spTree>
    <p:extLst>
      <p:ext uri="{BB962C8B-B14F-4D97-AF65-F5344CB8AC3E}">
        <p14:creationId xmlns:p14="http://schemas.microsoft.com/office/powerpoint/2010/main" val="349427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11</a:t>
            </a:fld>
            <a:endParaRPr lang="en-US" altLang="ja-JP"/>
          </a:p>
        </p:txBody>
      </p:sp>
    </p:spTree>
    <p:extLst>
      <p:ext uri="{BB962C8B-B14F-4D97-AF65-F5344CB8AC3E}">
        <p14:creationId xmlns:p14="http://schemas.microsoft.com/office/powerpoint/2010/main" val="2215432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a:p>
        </p:txBody>
      </p:sp>
    </p:spTree>
    <p:extLst>
      <p:ext uri="{BB962C8B-B14F-4D97-AF65-F5344CB8AC3E}">
        <p14:creationId xmlns:p14="http://schemas.microsoft.com/office/powerpoint/2010/main" val="541953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13</a:t>
            </a:fld>
            <a:endParaRPr lang="en-US" altLang="ja-JP"/>
          </a:p>
        </p:txBody>
      </p:sp>
    </p:spTree>
    <p:extLst>
      <p:ext uri="{BB962C8B-B14F-4D97-AF65-F5344CB8AC3E}">
        <p14:creationId xmlns:p14="http://schemas.microsoft.com/office/powerpoint/2010/main" val="1645714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307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a:p>
        </p:txBody>
      </p:sp>
    </p:spTree>
    <p:extLst>
      <p:ext uri="{BB962C8B-B14F-4D97-AF65-F5344CB8AC3E}">
        <p14:creationId xmlns:p14="http://schemas.microsoft.com/office/powerpoint/2010/main" val="123487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a:p>
        </p:txBody>
      </p:sp>
    </p:spTree>
    <p:extLst>
      <p:ext uri="{BB962C8B-B14F-4D97-AF65-F5344CB8AC3E}">
        <p14:creationId xmlns:p14="http://schemas.microsoft.com/office/powerpoint/2010/main" val="1308284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89610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a:p>
        </p:txBody>
      </p:sp>
    </p:spTree>
    <p:extLst>
      <p:ext uri="{BB962C8B-B14F-4D97-AF65-F5344CB8AC3E}">
        <p14:creationId xmlns:p14="http://schemas.microsoft.com/office/powerpoint/2010/main" val="2251619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smtClean="0">
                <a:solidFill>
                  <a:srgbClr val="C00000"/>
                </a:solidFill>
              </a:rPr>
              <a:t>EFW MAKE IT EASY</a:t>
            </a:r>
            <a:endParaRPr lang="ja-JP" altLang="en-US" sz="1400" b="1" dirty="0" smtClean="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smtClean="0">
                <a:latin typeface="Meiryo UI" pitchFamily="50" charset="-128"/>
                <a:ea typeface="Meiryo UI" pitchFamily="50" charset="-128"/>
                <a:cs typeface="Meiryo UI" pitchFamily="50" charset="-128"/>
              </a:rPr>
              <a:t>E-FW</a:t>
            </a:r>
            <a:r>
              <a:rPr lang="ja-JP" altLang="en-US" sz="3600" dirty="0" smtClean="0">
                <a:latin typeface="Meiryo UI" pitchFamily="50" charset="-128"/>
                <a:ea typeface="Meiryo UI" pitchFamily="50" charset="-128"/>
                <a:cs typeface="Meiryo UI" pitchFamily="50" charset="-128"/>
              </a:rPr>
              <a:t>のご紹介</a:t>
            </a:r>
            <a:endParaRPr lang="en-US" altLang="ja-JP" sz="3600" dirty="0" smtClean="0">
              <a:latin typeface="Meiryo UI" pitchFamily="50" charset="-128"/>
              <a:ea typeface="Meiryo UI" pitchFamily="50" charset="-128"/>
              <a:cs typeface="Meiryo UI" pitchFamily="50" charset="-128"/>
            </a:endParaRPr>
          </a:p>
          <a:p>
            <a:r>
              <a:rPr lang="en-US" altLang="ja-JP" sz="1400" dirty="0" smtClean="0">
                <a:latin typeface="Meiryo UI" pitchFamily="50" charset="-128"/>
                <a:ea typeface="Meiryo UI" pitchFamily="50" charset="-128"/>
                <a:cs typeface="Meiryo UI" pitchFamily="50" charset="-128"/>
              </a:rPr>
              <a:t>V1.7</a:t>
            </a:r>
            <a:endParaRPr lang="en-US" altLang="ja-JP" sz="1400" dirty="0" smtClean="0">
              <a:latin typeface="Meiryo UI" pitchFamily="50" charset="-128"/>
              <a:ea typeface="Meiryo UI" pitchFamily="50" charset="-128"/>
              <a:cs typeface="Meiryo UI" pitchFamily="50" charset="-128"/>
            </a:endParaRP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2021.02.05</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６．</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のメリット</a:t>
            </a:r>
          </a:p>
        </p:txBody>
      </p:sp>
      <p:sp>
        <p:nvSpPr>
          <p:cNvPr id="8" name="ホームベース 7"/>
          <p:cNvSpPr/>
          <p:nvPr/>
        </p:nvSpPr>
        <p:spPr>
          <a:xfrm>
            <a:off x="275416" y="1518031"/>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Ajax</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a:xfrm>
            <a:off x="275415" y="2241474"/>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サーバサイト</a:t>
            </a: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JavaScript</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2699129" y="1518031"/>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可読性向上</a:t>
            </a:r>
          </a:p>
        </p:txBody>
      </p:sp>
      <p:sp>
        <p:nvSpPr>
          <p:cNvPr id="14" name="ホームベース 13"/>
          <p:cNvSpPr/>
          <p:nvPr/>
        </p:nvSpPr>
        <p:spPr>
          <a:xfrm>
            <a:off x="5174769" y="1518031"/>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基本設計で</a:t>
            </a:r>
            <a:endPar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開発可能</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ホームベース 16"/>
          <p:cNvSpPr/>
          <p:nvPr/>
        </p:nvSpPr>
        <p:spPr>
          <a:xfrm>
            <a:off x="7370283" y="2242962"/>
            <a:ext cx="1773717" cy="672030"/>
          </a:xfrm>
          <a:prstGeom prst="homePlate">
            <a:avLst/>
          </a:prstGeom>
          <a:solidFill>
            <a:schemeClr val="accent6">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プロジェクトのコスト削減に貢献する</a:t>
            </a:r>
            <a:endParaRPr kumimoji="1"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ホームベース 6"/>
          <p:cNvSpPr/>
          <p:nvPr/>
        </p:nvSpPr>
        <p:spPr>
          <a:xfrm>
            <a:off x="275414" y="2964566"/>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目的</a:t>
            </a: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指向</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2699128" y="2242962"/>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ソース量削減</a:t>
            </a:r>
          </a:p>
        </p:txBody>
      </p:sp>
      <p:sp>
        <p:nvSpPr>
          <p:cNvPr id="19" name="ホームベース 18"/>
          <p:cNvSpPr/>
          <p:nvPr/>
        </p:nvSpPr>
        <p:spPr>
          <a:xfrm>
            <a:off x="2699127" y="2958706"/>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勉強しやすい</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矢印コネクタ 2"/>
          <p:cNvCxnSpPr>
            <a:stCxn id="8" idx="3"/>
            <a:endCxn id="10" idx="1"/>
          </p:cNvCxnSpPr>
          <p:nvPr/>
        </p:nvCxnSpPr>
        <p:spPr>
          <a:xfrm>
            <a:off x="2049133" y="1854046"/>
            <a:ext cx="6499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7" idx="3"/>
            <a:endCxn id="10" idx="1"/>
          </p:cNvCxnSpPr>
          <p:nvPr/>
        </p:nvCxnSpPr>
        <p:spPr>
          <a:xfrm flipV="1">
            <a:off x="2049131" y="1854046"/>
            <a:ext cx="649998" cy="144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9" idx="3"/>
            <a:endCxn id="11" idx="1"/>
          </p:cNvCxnSpPr>
          <p:nvPr/>
        </p:nvCxnSpPr>
        <p:spPr>
          <a:xfrm>
            <a:off x="2049132" y="2577489"/>
            <a:ext cx="649996"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9" idx="3"/>
            <a:endCxn id="19" idx="1"/>
          </p:cNvCxnSpPr>
          <p:nvPr/>
        </p:nvCxnSpPr>
        <p:spPr>
          <a:xfrm>
            <a:off x="2049132" y="2577489"/>
            <a:ext cx="649995" cy="717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7" idx="3"/>
            <a:endCxn id="19" idx="1"/>
          </p:cNvCxnSpPr>
          <p:nvPr/>
        </p:nvCxnSpPr>
        <p:spPr>
          <a:xfrm flipV="1">
            <a:off x="2049131" y="3294721"/>
            <a:ext cx="649996" cy="5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7" idx="3"/>
            <a:endCxn id="11" idx="1"/>
          </p:cNvCxnSpPr>
          <p:nvPr/>
        </p:nvCxnSpPr>
        <p:spPr>
          <a:xfrm flipV="1">
            <a:off x="2049131" y="2578977"/>
            <a:ext cx="649997" cy="721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ホームベース 11"/>
          <p:cNvSpPr/>
          <p:nvPr/>
        </p:nvSpPr>
        <p:spPr>
          <a:xfrm>
            <a:off x="5174771" y="2241298"/>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開発工数削減</a:t>
            </a:r>
          </a:p>
        </p:txBody>
      </p:sp>
      <p:cxnSp>
        <p:nvCxnSpPr>
          <p:cNvPr id="35" name="直線矢印コネクタ 34"/>
          <p:cNvCxnSpPr>
            <a:stCxn id="10" idx="3"/>
            <a:endCxn id="14" idx="1"/>
          </p:cNvCxnSpPr>
          <p:nvPr/>
        </p:nvCxnSpPr>
        <p:spPr>
          <a:xfrm>
            <a:off x="4472846" y="1854046"/>
            <a:ext cx="7019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3"/>
            <a:endCxn id="12" idx="1"/>
          </p:cNvCxnSpPr>
          <p:nvPr/>
        </p:nvCxnSpPr>
        <p:spPr>
          <a:xfrm flipV="1">
            <a:off x="4472845" y="2577313"/>
            <a:ext cx="701926"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19" idx="3"/>
            <a:endCxn id="12" idx="1"/>
          </p:cNvCxnSpPr>
          <p:nvPr/>
        </p:nvCxnSpPr>
        <p:spPr>
          <a:xfrm flipV="1">
            <a:off x="4472844" y="2577313"/>
            <a:ext cx="701927" cy="717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ホームベース 15"/>
          <p:cNvSpPr/>
          <p:nvPr/>
        </p:nvSpPr>
        <p:spPr>
          <a:xfrm>
            <a:off x="5174768" y="2958706"/>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保守しやすい</a:t>
            </a:r>
          </a:p>
        </p:txBody>
      </p:sp>
      <p:cxnSp>
        <p:nvCxnSpPr>
          <p:cNvPr id="47" name="直線矢印コネクタ 46"/>
          <p:cNvCxnSpPr>
            <a:stCxn id="19" idx="3"/>
            <a:endCxn id="16" idx="1"/>
          </p:cNvCxnSpPr>
          <p:nvPr/>
        </p:nvCxnSpPr>
        <p:spPr>
          <a:xfrm>
            <a:off x="4472844" y="3294721"/>
            <a:ext cx="7019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0" idx="3"/>
            <a:endCxn id="16" idx="1"/>
          </p:cNvCxnSpPr>
          <p:nvPr/>
        </p:nvCxnSpPr>
        <p:spPr>
          <a:xfrm>
            <a:off x="4472846" y="1854046"/>
            <a:ext cx="701922" cy="144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11" idx="3"/>
            <a:endCxn id="16" idx="1"/>
          </p:cNvCxnSpPr>
          <p:nvPr/>
        </p:nvCxnSpPr>
        <p:spPr>
          <a:xfrm>
            <a:off x="4472845" y="2578977"/>
            <a:ext cx="701923"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4" idx="3"/>
            <a:endCxn id="17" idx="1"/>
          </p:cNvCxnSpPr>
          <p:nvPr/>
        </p:nvCxnSpPr>
        <p:spPr>
          <a:xfrm>
            <a:off x="6948486" y="1854046"/>
            <a:ext cx="421797" cy="724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2" idx="3"/>
            <a:endCxn id="17" idx="1"/>
          </p:cNvCxnSpPr>
          <p:nvPr/>
        </p:nvCxnSpPr>
        <p:spPr>
          <a:xfrm>
            <a:off x="6948488" y="2577313"/>
            <a:ext cx="421795"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16" idx="3"/>
            <a:endCxn id="17" idx="1"/>
          </p:cNvCxnSpPr>
          <p:nvPr/>
        </p:nvCxnSpPr>
        <p:spPr>
          <a:xfrm flipV="1">
            <a:off x="6948485" y="2578977"/>
            <a:ext cx="421798"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9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500"/>
                                        <p:tgtEl>
                                          <p:spTgt spid="61"/>
                                        </p:tgtEl>
                                      </p:cBhvr>
                                    </p:animEffect>
                                  </p:childTnLst>
                                </p:cTn>
                              </p:par>
                              <p:par>
                                <p:cTn id="69" presetID="10"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7" grpId="0" animBg="1"/>
      <p:bldP spid="11" grpId="0" animBg="1"/>
      <p:bldP spid="19" grpId="0" animBg="1"/>
      <p:bldP spid="12"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2030083796"/>
              </p:ext>
            </p:extLst>
          </p:nvPr>
        </p:nvGraphicFramePr>
        <p:xfrm>
          <a:off x="323850" y="1076866"/>
          <a:ext cx="8281988" cy="5119728"/>
        </p:xfrm>
        <a:graphic>
          <a:graphicData uri="http://schemas.openxmlformats.org/drawingml/2006/table">
            <a:tbl>
              <a:tblPr firstRow="1" bandRow="1">
                <a:tableStyleId>{5C22544A-7EE6-4342-B048-85BDC9FD1C3A}</a:tableStyleId>
              </a:tblPr>
              <a:tblGrid>
                <a:gridCol w="711736"/>
                <a:gridCol w="5601697"/>
                <a:gridCol w="1968555"/>
              </a:tblGrid>
              <a:tr h="312377">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番号</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実績案件</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規模</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546732">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大手製造メーカ、社内稟議ワークフロー、</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Intra-mart</a:t>
                      </a:r>
                      <a:r>
                        <a:rPr kumimoji="1" lang="ja-JP" altLang="en-US" sz="1800" baseline="0" dirty="0" smtClean="0">
                          <a:latin typeface="Meiryo UI" panose="020B0604030504040204" pitchFamily="50" charset="-128"/>
                          <a:ea typeface="Meiryo UI" panose="020B0604030504040204" pitchFamily="50" charset="-128"/>
                          <a:cs typeface="Meiryo UI" panose="020B0604030504040204" pitchFamily="50" charset="-128"/>
                        </a:rPr>
                        <a:t>連携、</a:t>
                      </a:r>
                      <a:r>
                        <a:rPr kumimoji="1" lang="en-US" altLang="ja-JP" sz="1800" baseline="0" dirty="0" smtClean="0">
                          <a:latin typeface="Meiryo UI" panose="020B0604030504040204" pitchFamily="50" charset="-128"/>
                          <a:ea typeface="Meiryo UI" panose="020B0604030504040204" pitchFamily="50" charset="-128"/>
                          <a:cs typeface="Meiryo UI" panose="020B0604030504040204" pitchFamily="50" charset="-128"/>
                        </a:rPr>
                        <a:t>SQLServer</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546732">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中国地方生命保険会社、営業マン教育システム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Websphere</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Oracle</a:t>
                      </a: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781087">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要件定義システム（</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Chrome</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対応</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年末完成</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a:t>
                      </a: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種類</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帳票機能：</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l"/>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Chrome</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対応：</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１２人月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546732">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大手損害保険会社、代理店診断システム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27</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種類</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593114">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大手損害保険会社、代理店支援ボットシステム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音声エンジン、</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JQuery</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アニメ</a:t>
                      </a: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本番：</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28</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546732">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６</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SI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会社、保険パッケージ</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PF/BRMS</a:t>
                      </a:r>
                      <a:endPar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546732">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７</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受託非製造業向け収支管理サービス</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AWS</a:t>
                      </a:r>
                      <a:r>
                        <a:rPr kumimoji="1" lang="ja-JP" altLang="en-US" sz="1800" smtClean="0">
                          <a:latin typeface="Meiryo UI" panose="020B0604030504040204" pitchFamily="50" charset="-128"/>
                          <a:ea typeface="Meiryo UI" panose="020B0604030504040204" pitchFamily="50" charset="-128"/>
                          <a:cs typeface="Meiryo UI" panose="020B0604030504040204" pitchFamily="50" charset="-128"/>
                        </a:rPr>
                        <a:t>上で実装</a:t>
                      </a:r>
                      <a:endPar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60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bl>
          </a:graphicData>
        </a:graphic>
      </p:graphicFrame>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７．実績一覧</a:t>
            </a:r>
            <a:endParaRPr lang="ja-JP" altLang="en-US" sz="280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927444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654"/>
          <p:cNvGraphicFramePr>
            <a:graphicFrameLocks noGrp="1"/>
          </p:cNvGraphicFramePr>
          <p:nvPr>
            <p:extLst>
              <p:ext uri="{D42A27DB-BD31-4B8C-83A1-F6EECF244321}">
                <p14:modId xmlns:p14="http://schemas.microsoft.com/office/powerpoint/2010/main" val="328988717"/>
              </p:ext>
            </p:extLst>
          </p:nvPr>
        </p:nvGraphicFramePr>
        <p:xfrm>
          <a:off x="285476" y="1513233"/>
          <a:ext cx="8223524" cy="3733825"/>
        </p:xfrm>
        <a:graphic>
          <a:graphicData uri="http://schemas.openxmlformats.org/drawingml/2006/table">
            <a:tbl>
              <a:tblPr>
                <a:effectLst>
                  <a:outerShdw blurRad="50800" dist="38100" dir="13500000" algn="br" rotWithShape="0">
                    <a:prstClr val="black">
                      <a:alpha val="40000"/>
                    </a:prstClr>
                  </a:outerShdw>
                </a:effectLst>
              </a:tblPr>
              <a:tblGrid>
                <a:gridCol w="2592057"/>
                <a:gridCol w="2382173"/>
                <a:gridCol w="3249294"/>
              </a:tblGrid>
              <a:tr h="433255">
                <a:tc gridSpan="3">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比較案件の特徴</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r>
              <a:tr h="470629">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フレームワーク特徴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使い方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プロセス</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郵政</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ﾄﾗｲｱﾙ２</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物流ﾊﾟｯｹｰｼﾞ</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プロシージャ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コマツﾜｰｸﾌﾛｰ</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Efw</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1" name="Group 652"/>
          <p:cNvGraphicFramePr>
            <a:graphicFrameLocks noGrp="1"/>
          </p:cNvGraphicFramePr>
          <p:nvPr>
            <p:extLst>
              <p:ext uri="{D42A27DB-BD31-4B8C-83A1-F6EECF244321}">
                <p14:modId xmlns:p14="http://schemas.microsoft.com/office/powerpoint/2010/main" val="3639684057"/>
              </p:ext>
            </p:extLst>
          </p:nvPr>
        </p:nvGraphicFramePr>
        <p:xfrm>
          <a:off x="502169" y="1804707"/>
          <a:ext cx="8176943" cy="3983992"/>
        </p:xfrm>
        <a:graphic>
          <a:graphicData uri="http://schemas.openxmlformats.org/drawingml/2006/table">
            <a:tbl>
              <a:tblPr>
                <a:effectLst>
                  <a:outerShdw blurRad="50800" dist="38100" dir="13500000" algn="br" rotWithShape="0">
                    <a:prstClr val="black">
                      <a:alpha val="40000"/>
                    </a:prstClr>
                  </a:outerShdw>
                </a:effectLst>
              </a:tblPr>
              <a:tblGrid>
                <a:gridCol w="1966763"/>
                <a:gridCol w="1439018"/>
                <a:gridCol w="1435951"/>
                <a:gridCol w="1644593"/>
                <a:gridCol w="1690618"/>
              </a:tblGrid>
              <a:tr h="463350">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比較案件のボリューム情報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72812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endPar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ﾌﾟﾛｸﾞﾗﾑ行数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27012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33615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18952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1179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481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79038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5573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209680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1711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15188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15020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5" name="Group 647"/>
          <p:cNvGraphicFramePr>
            <a:graphicFrameLocks noGrp="1"/>
          </p:cNvGraphicFramePr>
          <p:nvPr>
            <p:extLst>
              <p:ext uri="{D42A27DB-BD31-4B8C-83A1-F6EECF244321}">
                <p14:modId xmlns:p14="http://schemas.microsoft.com/office/powerpoint/2010/main" val="388206921"/>
              </p:ext>
            </p:extLst>
          </p:nvPr>
        </p:nvGraphicFramePr>
        <p:xfrm>
          <a:off x="755376" y="2141534"/>
          <a:ext cx="8089629" cy="3954469"/>
        </p:xfrm>
        <a:graphic>
          <a:graphicData uri="http://schemas.openxmlformats.org/drawingml/2006/table">
            <a:tbl>
              <a:tblPr>
                <a:effectLst>
                  <a:outerShdw blurRad="50800" dist="38100" dir="13500000" algn="br" rotWithShape="0">
                    <a:prstClr val="black">
                      <a:alpha val="40000"/>
                    </a:prstClr>
                  </a:outerShdw>
                </a:effectLst>
              </a:tblPr>
              <a:tblGrid>
                <a:gridCol w="1320445"/>
                <a:gridCol w="1162679"/>
                <a:gridCol w="1727200"/>
                <a:gridCol w="1752600"/>
                <a:gridCol w="2126705"/>
              </a:tblGrid>
              <a:tr h="461412">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比較案件のプログラム複雑さ情報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72458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平均</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複雑度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のﾊﾟｰｾﾝﾄ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186.29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115.44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8.49%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221.15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294.87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133.46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164.32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251.71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268.82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122.55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75.86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11</a:t>
            </a:fld>
            <a:endParaRPr lang="en-US" altLang="ja-JP" sz="1200">
              <a:solidFill>
                <a:srgbClr val="898989"/>
              </a:solidFill>
              <a:latin typeface="Meiryo UI" pitchFamily="50" charset="-128"/>
              <a:ea typeface="Meiryo UI" pitchFamily="50" charset="-128"/>
              <a:cs typeface="Meiryo UI" pitchFamily="50" charset="-128"/>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781" y="2433637"/>
            <a:ext cx="7934325" cy="3962400"/>
          </a:xfrm>
          <a:prstGeom prst="rect">
            <a:avLst/>
          </a:prstGeom>
          <a:noFill/>
          <a:ln w="12700" cmpd="sng">
            <a:solidFill>
              <a:schemeClr val="tx1"/>
            </a:solidFill>
            <a:miter lim="800000"/>
            <a:headEnd/>
            <a:tailEnd/>
          </a:ln>
          <a:effectLst>
            <a:outerShdw blurRad="50800" dist="38100" dir="13500000" algn="b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８．</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導入の効果</a:t>
            </a:r>
          </a:p>
        </p:txBody>
      </p:sp>
      <p:sp>
        <p:nvSpPr>
          <p:cNvPr id="8" name="テキスト ボックス 7"/>
          <p:cNvSpPr txBox="1"/>
          <p:nvPr/>
        </p:nvSpPr>
        <p:spPr>
          <a:xfrm>
            <a:off x="307973" y="1040827"/>
            <a:ext cx="4054707" cy="338554"/>
          </a:xfrm>
          <a:prstGeom prst="rect">
            <a:avLst/>
          </a:prstGeom>
          <a:noFill/>
        </p:spPr>
        <p:txBody>
          <a:bodyPr wrap="square" rtlCol="0">
            <a:spAutoFit/>
          </a:bodyPr>
          <a:lstStyle/>
          <a:p>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実績一覧の</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案件</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１の効果分析です。</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474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212970" y="968148"/>
            <a:ext cx="8723313"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marL="342900" indent="-342900" eaLnBrk="1" latinLnBrk="1" hangingPunct="1">
              <a:lnSpc>
                <a:spcPct val="150000"/>
              </a:lnSpc>
              <a:spcBef>
                <a:spcPct val="25000"/>
              </a:spcBef>
              <a:buFont typeface="Arial" panose="020B0604020202020204" pitchFamily="34" charset="0"/>
              <a:buChar char="•"/>
            </a:pPr>
            <a:r>
              <a:rPr lang="ja-JP" altLang="en-US" sz="2000" dirty="0" smtClean="0">
                <a:latin typeface="Meiryo UI" pitchFamily="50" charset="-128"/>
                <a:ea typeface="Meiryo UI" pitchFamily="50" charset="-128"/>
                <a:cs typeface="Meiryo UI" pitchFamily="50" charset="-128"/>
              </a:rPr>
              <a:t>コンサル</a:t>
            </a:r>
            <a:r>
              <a:rPr lang="ja-JP" altLang="en-US" sz="2000" dirty="0">
                <a:latin typeface="Meiryo UI" pitchFamily="50" charset="-128"/>
                <a:ea typeface="Meiryo UI" pitchFamily="50" charset="-128"/>
                <a:cs typeface="Meiryo UI" pitchFamily="50" charset="-128"/>
              </a:rPr>
              <a:t>業務で要件確認するために</a:t>
            </a:r>
            <a:r>
              <a:rPr lang="en-US" altLang="ja-JP" sz="2000" dirty="0">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でプロトタイプを</a:t>
            </a:r>
            <a:r>
              <a:rPr lang="ja-JP" altLang="en-US" sz="2000" dirty="0" smtClean="0">
                <a:latin typeface="Meiryo UI" pitchFamily="50" charset="-128"/>
                <a:ea typeface="Meiryo UI" pitchFamily="50" charset="-128"/>
                <a:cs typeface="Meiryo UI" pitchFamily="50" charset="-128"/>
              </a:rPr>
              <a:t>作っている。</a:t>
            </a:r>
            <a:r>
              <a:rPr lang="ja-JP" altLang="en-US" sz="2000" dirty="0">
                <a:latin typeface="Meiryo UI" pitchFamily="50" charset="-128"/>
                <a:ea typeface="Meiryo UI" pitchFamily="50" charset="-128"/>
                <a:cs typeface="Meiryo UI" pitchFamily="50" charset="-128"/>
              </a:rPr>
              <a:t>とても</a:t>
            </a:r>
            <a:r>
              <a:rPr lang="ja-JP" altLang="en-US" sz="2000" dirty="0" smtClean="0">
                <a:latin typeface="Meiryo UI" pitchFamily="50" charset="-128"/>
                <a:ea typeface="Meiryo UI" pitchFamily="50" charset="-128"/>
                <a:cs typeface="Meiryo UI" pitchFamily="50" charset="-128"/>
              </a:rPr>
              <a:t>重宝。</a:t>
            </a:r>
            <a:r>
              <a:rPr lang="ja-JP" altLang="en-US" sz="2000" dirty="0">
                <a:latin typeface="Meiryo UI" pitchFamily="50" charset="-128"/>
                <a:ea typeface="Meiryo UI" pitchFamily="50" charset="-128"/>
                <a:cs typeface="Meiryo UI" pitchFamily="50" charset="-128"/>
              </a:rPr>
              <a:t>急に思いついた構想を具体化するのにも</a:t>
            </a:r>
            <a:r>
              <a:rPr lang="ja-JP" altLang="en-US" sz="2000" dirty="0" smtClean="0">
                <a:latin typeface="Meiryo UI" pitchFamily="50" charset="-128"/>
                <a:ea typeface="Meiryo UI" pitchFamily="50" charset="-128"/>
                <a:cs typeface="Meiryo UI" pitchFamily="50" charset="-128"/>
              </a:rPr>
              <a:t>役立つね！</a:t>
            </a:r>
            <a:endParaRPr lang="en-US" altLang="ja-JP" sz="2000" dirty="0" smtClean="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en-US" altLang="ja-JP" sz="2000" dirty="0" smtClean="0">
                <a:latin typeface="Meiryo UI" pitchFamily="50" charset="-128"/>
                <a:ea typeface="Meiryo UI" pitchFamily="50" charset="-128"/>
                <a:cs typeface="Meiryo UI" pitchFamily="50" charset="-128"/>
              </a:rPr>
              <a:t>Skeleton</a:t>
            </a:r>
            <a:r>
              <a:rPr lang="ja-JP" altLang="en-US" sz="2000" dirty="0" smtClean="0">
                <a:latin typeface="Meiryo UI" pitchFamily="50" charset="-128"/>
                <a:ea typeface="Meiryo UI" pitchFamily="50" charset="-128"/>
                <a:cs typeface="Meiryo UI" pitchFamily="50" charset="-128"/>
              </a:rPr>
              <a:t>サンプル</a:t>
            </a:r>
            <a:r>
              <a:rPr lang="ja-JP" altLang="en-US" sz="2000" dirty="0">
                <a:latin typeface="Meiryo UI" pitchFamily="50" charset="-128"/>
                <a:ea typeface="Meiryo UI" pitchFamily="50" charset="-128"/>
                <a:cs typeface="Meiryo UI" pitchFamily="50" charset="-128"/>
              </a:rPr>
              <a:t>のデザインはいいね</a:t>
            </a:r>
            <a:r>
              <a:rPr lang="ja-JP" altLang="en-US" sz="2000" dirty="0" smtClean="0">
                <a:latin typeface="Meiryo UI" pitchFamily="50" charset="-128"/>
                <a:ea typeface="Meiryo UI" pitchFamily="50" charset="-128"/>
                <a:cs typeface="Meiryo UI" pitchFamily="50" charset="-128"/>
              </a:rPr>
              <a:t>！ぷりぷりの操作感はいいね！</a:t>
            </a:r>
            <a:endParaRPr lang="en-US" altLang="ja-JP" sz="2000" dirty="0" smtClean="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smtClean="0">
                <a:latin typeface="Meiryo UI" pitchFamily="50" charset="-128"/>
                <a:ea typeface="Meiryo UI" pitchFamily="50" charset="-128"/>
                <a:cs typeface="Meiryo UI" pitchFamily="50" charset="-128"/>
              </a:rPr>
              <a:t>ソース</a:t>
            </a:r>
            <a:r>
              <a:rPr lang="ja-JP" altLang="en-US" sz="2000" dirty="0">
                <a:latin typeface="Meiryo UI" pitchFamily="50" charset="-128"/>
                <a:ea typeface="Meiryo UI" pitchFamily="50" charset="-128"/>
                <a:cs typeface="Meiryo UI" pitchFamily="50" charset="-128"/>
              </a:rPr>
              <a:t>修正後、再起動ではなく、</a:t>
            </a:r>
            <a:r>
              <a:rPr lang="en-US" altLang="ja-JP" sz="2000" dirty="0">
                <a:latin typeface="Meiryo UI" pitchFamily="50" charset="-128"/>
                <a:ea typeface="Meiryo UI" pitchFamily="50" charset="-128"/>
                <a:cs typeface="Meiryo UI" pitchFamily="50" charset="-128"/>
              </a:rPr>
              <a:t>F5</a:t>
            </a:r>
            <a:r>
              <a:rPr lang="ja-JP" altLang="en-US" sz="2000" dirty="0">
                <a:latin typeface="Meiryo UI" pitchFamily="50" charset="-128"/>
                <a:ea typeface="Meiryo UI" pitchFamily="50" charset="-128"/>
                <a:cs typeface="Meiryo UI" pitchFamily="50" charset="-128"/>
              </a:rPr>
              <a:t>キーを押せば確認できる。とても便利</a:t>
            </a:r>
            <a:r>
              <a:rPr lang="ja-JP" altLang="en-US" sz="2000" dirty="0" smtClean="0">
                <a:latin typeface="Meiryo UI" pitchFamily="50" charset="-128"/>
                <a:ea typeface="Meiryo UI" pitchFamily="50" charset="-128"/>
                <a:cs typeface="Meiryo UI" pitchFamily="50" charset="-128"/>
              </a:rPr>
              <a:t>！</a:t>
            </a:r>
            <a:endParaRPr lang="en-US" altLang="ja-JP" sz="2000" dirty="0" smtClean="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smtClean="0">
                <a:latin typeface="Meiryo UI" pitchFamily="50" charset="-128"/>
                <a:ea typeface="Meiryo UI" pitchFamily="50" charset="-128"/>
                <a:cs typeface="Meiryo UI" pitchFamily="50" charset="-128"/>
              </a:rPr>
              <a:t>数か月</a:t>
            </a:r>
            <a:r>
              <a:rPr lang="en-US" altLang="ja-JP" sz="2000" dirty="0" smtClean="0">
                <a:latin typeface="Meiryo UI" pitchFamily="50" charset="-128"/>
                <a:ea typeface="Meiryo UI" pitchFamily="50" charset="-128"/>
                <a:cs typeface="Meiryo UI" pitchFamily="50" charset="-128"/>
              </a:rPr>
              <a:t>EFW</a:t>
            </a:r>
            <a:r>
              <a:rPr lang="ja-JP" altLang="en-US" sz="2000" dirty="0" smtClean="0">
                <a:latin typeface="Meiryo UI" pitchFamily="50" charset="-128"/>
                <a:ea typeface="Meiryo UI" pitchFamily="50" charset="-128"/>
                <a:cs typeface="Meiryo UI" pitchFamily="50" charset="-128"/>
              </a:rPr>
              <a:t>プロジェクトをやって、もう</a:t>
            </a:r>
            <a:r>
              <a:rPr lang="en-US" altLang="ja-JP" sz="2000" dirty="0" smtClean="0">
                <a:latin typeface="Meiryo UI" pitchFamily="50" charset="-128"/>
                <a:ea typeface="Meiryo UI" pitchFamily="50" charset="-128"/>
                <a:cs typeface="Meiryo UI" pitchFamily="50" charset="-128"/>
              </a:rPr>
              <a:t>Spring</a:t>
            </a:r>
            <a:r>
              <a:rPr lang="ja-JP" altLang="en-US" sz="2000" dirty="0" smtClean="0">
                <a:latin typeface="Meiryo UI" pitchFamily="50" charset="-128"/>
                <a:ea typeface="Meiryo UI" pitchFamily="50" charset="-128"/>
                <a:cs typeface="Meiryo UI" pitchFamily="50" charset="-128"/>
              </a:rPr>
              <a:t>をやりたくない！</a:t>
            </a:r>
            <a:endParaRPr lang="en-US" altLang="ja-JP" sz="2000" dirty="0" smtClean="0">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９．利用者からの褒め</a:t>
            </a:r>
            <a:r>
              <a:rPr lang="ja-JP" altLang="en-US" sz="2800" dirty="0">
                <a:solidFill>
                  <a:schemeClr val="tx2"/>
                </a:solidFill>
                <a:latin typeface="Meiryo UI" pitchFamily="50" charset="-128"/>
                <a:ea typeface="Meiryo UI" pitchFamily="50" charset="-128"/>
                <a:cs typeface="Meiryo UI" pitchFamily="50" charset="-128"/>
              </a:rPr>
              <a:t>言葉</a:t>
            </a:r>
          </a:p>
        </p:txBody>
      </p:sp>
    </p:spTree>
    <p:extLst>
      <p:ext uri="{BB962C8B-B14F-4D97-AF65-F5344CB8AC3E}">
        <p14:creationId xmlns:p14="http://schemas.microsoft.com/office/powerpoint/2010/main" val="921466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添付．要件定義システム</a:t>
            </a:r>
            <a:r>
              <a:rPr lang="ja-JP" altLang="en-US" sz="2800" dirty="0" smtClean="0">
                <a:solidFill>
                  <a:schemeClr val="tx2"/>
                </a:solidFill>
                <a:latin typeface="Meiryo UI" pitchFamily="50" charset="-128"/>
                <a:ea typeface="Meiryo UI" pitchFamily="50" charset="-128"/>
                <a:cs typeface="Meiryo UI" pitchFamily="50" charset="-128"/>
              </a:rPr>
              <a:t>の新旧</a:t>
            </a:r>
            <a:r>
              <a:rPr lang="ja-JP" altLang="en-US" sz="2800" dirty="0" smtClean="0">
                <a:solidFill>
                  <a:schemeClr val="tx2"/>
                </a:solidFill>
                <a:latin typeface="Meiryo UI" pitchFamily="50" charset="-128"/>
                <a:ea typeface="Meiryo UI" pitchFamily="50" charset="-128"/>
                <a:cs typeface="Meiryo UI" pitchFamily="50" charset="-128"/>
              </a:rPr>
              <a:t>比較</a:t>
            </a:r>
            <a:endParaRPr lang="ja-JP" altLang="en-US" sz="2800" dirty="0">
              <a:solidFill>
                <a:schemeClr val="tx2"/>
              </a:solidFill>
              <a:latin typeface="Meiryo UI" pitchFamily="50" charset="-128"/>
              <a:ea typeface="Meiryo UI" pitchFamily="50" charset="-128"/>
              <a:cs typeface="Meiryo UI"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493278675"/>
              </p:ext>
            </p:extLst>
          </p:nvPr>
        </p:nvGraphicFramePr>
        <p:xfrm>
          <a:off x="264014" y="1121104"/>
          <a:ext cx="8690800" cy="4043680"/>
        </p:xfrm>
        <a:graphic>
          <a:graphicData uri="http://schemas.openxmlformats.org/drawingml/2006/table">
            <a:tbl>
              <a:tblPr firstRow="1" bandRow="1">
                <a:tableStyleId>{5C22544A-7EE6-4342-B048-85BDC9FD1C3A}</a:tableStyleId>
              </a:tblPr>
              <a:tblGrid>
                <a:gridCol w="2896933"/>
                <a:gridCol w="1844605"/>
                <a:gridCol w="2073165"/>
                <a:gridCol w="1876097"/>
              </a:tblGrid>
              <a:tr h="370840">
                <a:tc>
                  <a:txBody>
                    <a:bodyPr/>
                    <a:lstStyle/>
                    <a:p>
                      <a:r>
                        <a:rPr kumimoji="1" lang="ja-JP" altLang="en-US" dirty="0" smtClean="0"/>
                        <a:t>項目</a:t>
                      </a:r>
                      <a:endParaRPr kumimoji="1" lang="ja-JP" altLang="en-US" dirty="0"/>
                    </a:p>
                  </a:txBody>
                  <a:tcPr/>
                </a:tc>
                <a:tc>
                  <a:txBody>
                    <a:bodyPr/>
                    <a:lstStyle/>
                    <a:p>
                      <a:r>
                        <a:rPr kumimoji="1" lang="ja-JP" altLang="en-US" dirty="0" smtClean="0"/>
                        <a:t>旧版</a:t>
                      </a:r>
                      <a:endParaRPr kumimoji="1" lang="ja-JP" altLang="en-US" dirty="0"/>
                    </a:p>
                  </a:txBody>
                  <a:tcPr/>
                </a:tc>
                <a:tc>
                  <a:txBody>
                    <a:bodyPr/>
                    <a:lstStyle/>
                    <a:p>
                      <a:r>
                        <a:rPr kumimoji="1" lang="ja-JP" altLang="en-US" dirty="0" smtClean="0"/>
                        <a:t>リニューアル版</a:t>
                      </a:r>
                      <a:endParaRPr kumimoji="1" lang="ja-JP" altLang="en-US" dirty="0"/>
                    </a:p>
                  </a:txBody>
                  <a:tcPr/>
                </a:tc>
                <a:tc>
                  <a:txBody>
                    <a:bodyPr/>
                    <a:lstStyle/>
                    <a:p>
                      <a:r>
                        <a:rPr kumimoji="1" lang="ja-JP" altLang="en-US" dirty="0" smtClean="0"/>
                        <a:t>パッケージ版</a:t>
                      </a:r>
                      <a:endParaRPr kumimoji="1" lang="ja-JP" altLang="en-US" dirty="0"/>
                    </a:p>
                  </a:txBody>
                  <a:tcPr/>
                </a:tc>
              </a:tr>
              <a:tr h="370840">
                <a:tc>
                  <a:txBody>
                    <a:bodyPr/>
                    <a:lstStyle/>
                    <a:p>
                      <a:r>
                        <a:rPr kumimoji="1" lang="ja-JP" altLang="en-US" dirty="0" smtClean="0"/>
                        <a:t>クライアント</a:t>
                      </a:r>
                      <a:r>
                        <a:rPr kumimoji="1" lang="en-US" altLang="ja-JP" dirty="0" smtClean="0"/>
                        <a:t>JavaScript</a:t>
                      </a:r>
                      <a:endParaRPr kumimoji="1" lang="ja-JP" altLang="en-US" dirty="0"/>
                    </a:p>
                  </a:txBody>
                  <a:tcPr/>
                </a:tc>
                <a:tc>
                  <a:txBody>
                    <a:bodyPr/>
                    <a:lstStyle/>
                    <a:p>
                      <a:pPr algn="ctr"/>
                      <a:r>
                        <a:rPr kumimoji="1" lang="en-US" altLang="ja-JP" dirty="0" smtClean="0"/>
                        <a:t>4339</a:t>
                      </a:r>
                      <a:endParaRPr kumimoji="1" lang="ja-JP" altLang="en-US" dirty="0"/>
                    </a:p>
                  </a:txBody>
                  <a:tcPr/>
                </a:tc>
                <a:tc>
                  <a:txBody>
                    <a:bodyPr/>
                    <a:lstStyle/>
                    <a:p>
                      <a:pPr algn="ctr"/>
                      <a:r>
                        <a:rPr kumimoji="1" lang="en-US" altLang="ja-JP" dirty="0" smtClean="0"/>
                        <a:t>1775</a:t>
                      </a:r>
                      <a:endParaRPr kumimoji="1" lang="ja-JP" altLang="en-US" dirty="0"/>
                    </a:p>
                  </a:txBody>
                  <a:tcPr/>
                </a:tc>
                <a:tc>
                  <a:txBody>
                    <a:bodyPr/>
                    <a:lstStyle/>
                    <a:p>
                      <a:pPr algn="ctr"/>
                      <a:r>
                        <a:rPr kumimoji="1" lang="en-US" altLang="ja-JP" dirty="0" smtClean="0"/>
                        <a:t>2970</a:t>
                      </a:r>
                      <a:endParaRPr kumimoji="1" lang="ja-JP" altLang="en-US" dirty="0"/>
                    </a:p>
                  </a:txBody>
                  <a:tcPr/>
                </a:tc>
              </a:tr>
              <a:tr h="370840">
                <a:tc>
                  <a:txBody>
                    <a:bodyPr/>
                    <a:lstStyle/>
                    <a:p>
                      <a:r>
                        <a:rPr kumimoji="1" lang="en-US" altLang="ja-JP" dirty="0" smtClean="0"/>
                        <a:t>JSP</a:t>
                      </a:r>
                      <a:endParaRPr kumimoji="1" lang="ja-JP" altLang="en-US" dirty="0"/>
                    </a:p>
                  </a:txBody>
                  <a:tcPr/>
                </a:tc>
                <a:tc>
                  <a:txBody>
                    <a:bodyPr/>
                    <a:lstStyle/>
                    <a:p>
                      <a:pPr algn="ctr"/>
                      <a:r>
                        <a:rPr kumimoji="1" lang="en-US" altLang="ja-JP" dirty="0" smtClean="0"/>
                        <a:t>15212</a:t>
                      </a:r>
                      <a:endParaRPr kumimoji="1" lang="ja-JP" altLang="en-US" dirty="0"/>
                    </a:p>
                  </a:txBody>
                  <a:tcPr/>
                </a:tc>
                <a:tc>
                  <a:txBody>
                    <a:bodyPr/>
                    <a:lstStyle/>
                    <a:p>
                      <a:pPr algn="ctr"/>
                      <a:r>
                        <a:rPr kumimoji="1" lang="en-US" altLang="ja-JP" dirty="0" smtClean="0"/>
                        <a:t>7372</a:t>
                      </a:r>
                      <a:endParaRPr kumimoji="1" lang="ja-JP" altLang="en-US" dirty="0"/>
                    </a:p>
                  </a:txBody>
                  <a:tcPr/>
                </a:tc>
                <a:tc>
                  <a:txBody>
                    <a:bodyPr/>
                    <a:lstStyle/>
                    <a:p>
                      <a:pPr algn="ctr"/>
                      <a:r>
                        <a:rPr kumimoji="1" lang="en-US" altLang="ja-JP" dirty="0" smtClean="0"/>
                        <a:t>5140</a:t>
                      </a:r>
                      <a:endParaRPr kumimoji="1" lang="ja-JP" altLang="en-US" dirty="0"/>
                    </a:p>
                  </a:txBody>
                  <a:tcPr/>
                </a:tc>
              </a:tr>
              <a:tr h="185420">
                <a:tc>
                  <a:txBody>
                    <a:bodyPr/>
                    <a:lstStyle/>
                    <a:p>
                      <a:r>
                        <a:rPr lang="ja-JP" altLang="en-US" dirty="0" smtClean="0"/>
                        <a:t>コントローラ（相当）</a:t>
                      </a:r>
                      <a:endParaRPr lang="ja-JP" altLang="en-US" dirty="0"/>
                    </a:p>
                  </a:txBody>
                  <a:tcPr/>
                </a:tc>
                <a:tc>
                  <a:txBody>
                    <a:bodyPr/>
                    <a:lstStyle/>
                    <a:p>
                      <a:pPr algn="ctr"/>
                      <a:r>
                        <a:rPr lang="en-US" altLang="ja-JP" dirty="0" smtClean="0"/>
                        <a:t>5949</a:t>
                      </a:r>
                      <a:endParaRPr lang="ja-JP" altLang="en-US" dirty="0"/>
                    </a:p>
                  </a:txBody>
                  <a:tcPr/>
                </a:tc>
                <a:tc>
                  <a:txBody>
                    <a:bodyPr/>
                    <a:lstStyle/>
                    <a:p>
                      <a:pPr algn="ctr"/>
                      <a:r>
                        <a:rPr lang="en-US" altLang="ja-JP" dirty="0" smtClean="0"/>
                        <a:t>-</a:t>
                      </a:r>
                      <a:endParaRPr lang="ja-JP" altLang="en-US" dirty="0"/>
                    </a:p>
                  </a:txBody>
                  <a:tcPr/>
                </a:tc>
                <a:tc>
                  <a:txBody>
                    <a:bodyPr/>
                    <a:lstStyle/>
                    <a:p>
                      <a:pPr algn="ctr"/>
                      <a:r>
                        <a:rPr lang="en-US" altLang="ja-JP" dirty="0" smtClean="0"/>
                        <a:t>-</a:t>
                      </a:r>
                      <a:endParaRPr lang="ja-JP" altLang="en-US" dirty="0"/>
                    </a:p>
                  </a:txBody>
                  <a:tcPr/>
                </a:tc>
              </a:tr>
              <a:tr h="185420">
                <a:tc>
                  <a:txBody>
                    <a:bodyPr/>
                    <a:lstStyle/>
                    <a:p>
                      <a:r>
                        <a:rPr kumimoji="1" lang="ja-JP" altLang="en-US" dirty="0" smtClean="0"/>
                        <a:t>外出し</a:t>
                      </a:r>
                      <a:r>
                        <a:rPr kumimoji="1" lang="en-US" altLang="ja-JP" dirty="0" smtClean="0"/>
                        <a:t>SQL</a:t>
                      </a:r>
                      <a:endParaRPr kumimoji="1" lang="ja-JP" altLang="en-US" dirty="0"/>
                    </a:p>
                  </a:txBody>
                  <a:tcPr/>
                </a:tc>
                <a:tc>
                  <a:txBody>
                    <a:bodyPr/>
                    <a:lstStyle/>
                    <a:p>
                      <a:pPr algn="ctr"/>
                      <a:r>
                        <a:rPr kumimoji="1" lang="en-US" altLang="ja-JP" dirty="0" smtClean="0"/>
                        <a:t>-</a:t>
                      </a:r>
                      <a:endParaRPr kumimoji="1" lang="ja-JP" altLang="en-US" dirty="0"/>
                    </a:p>
                  </a:txBody>
                  <a:tcPr/>
                </a:tc>
                <a:tc>
                  <a:txBody>
                    <a:bodyPr/>
                    <a:lstStyle/>
                    <a:p>
                      <a:pPr algn="ctr"/>
                      <a:r>
                        <a:rPr kumimoji="1" lang="en-US" altLang="ja-JP" dirty="0" smtClean="0"/>
                        <a:t>5535</a:t>
                      </a:r>
                      <a:endParaRPr kumimoji="1" lang="ja-JP" altLang="en-US" dirty="0"/>
                    </a:p>
                  </a:txBody>
                  <a:tcPr/>
                </a:tc>
                <a:tc>
                  <a:txBody>
                    <a:bodyPr/>
                    <a:lstStyle/>
                    <a:p>
                      <a:pPr algn="ctr"/>
                      <a:r>
                        <a:rPr kumimoji="1" lang="en-US" altLang="ja-JP" dirty="0" smtClean="0"/>
                        <a:t>3562</a:t>
                      </a:r>
                      <a:endParaRPr kumimoji="1" lang="ja-JP" altLang="en-US" dirty="0"/>
                    </a:p>
                  </a:txBody>
                  <a:tcPr/>
                </a:tc>
              </a:tr>
              <a:tr h="370840">
                <a:tc>
                  <a:txBody>
                    <a:bodyPr/>
                    <a:lstStyle/>
                    <a:p>
                      <a:r>
                        <a:rPr kumimoji="1" lang="ja-JP" altLang="en-US" dirty="0" smtClean="0"/>
                        <a:t>サーバ</a:t>
                      </a:r>
                      <a:r>
                        <a:rPr kumimoji="1" lang="en-US" altLang="ja-JP" dirty="0" smtClean="0"/>
                        <a:t>JavaScript</a:t>
                      </a:r>
                      <a:endParaRPr kumimoji="1" lang="ja-JP" altLang="en-US" dirty="0"/>
                    </a:p>
                  </a:txBody>
                  <a:tcPr/>
                </a:tc>
                <a:tc>
                  <a:txBody>
                    <a:bodyPr/>
                    <a:lstStyle/>
                    <a:p>
                      <a:pPr algn="ctr"/>
                      <a:r>
                        <a:rPr kumimoji="1" lang="en-US" altLang="ja-JP" dirty="0" smtClean="0"/>
                        <a:t>-</a:t>
                      </a:r>
                      <a:endParaRPr kumimoji="1" lang="ja-JP" altLang="en-US" dirty="0"/>
                    </a:p>
                  </a:txBody>
                  <a:tcPr/>
                </a:tc>
                <a:tc>
                  <a:txBody>
                    <a:bodyPr/>
                    <a:lstStyle/>
                    <a:p>
                      <a:pPr algn="ctr"/>
                      <a:r>
                        <a:rPr kumimoji="1" lang="en-US" altLang="ja-JP" dirty="0" smtClean="0"/>
                        <a:t>14126</a:t>
                      </a:r>
                      <a:endParaRPr kumimoji="1" lang="ja-JP" altLang="en-US" dirty="0"/>
                    </a:p>
                  </a:txBody>
                  <a:tcPr/>
                </a:tc>
                <a:tc>
                  <a:txBody>
                    <a:bodyPr/>
                    <a:lstStyle/>
                    <a:p>
                      <a:pPr algn="ctr"/>
                      <a:r>
                        <a:rPr kumimoji="1" lang="en-US" altLang="ja-JP" dirty="0" smtClean="0"/>
                        <a:t>11264</a:t>
                      </a:r>
                      <a:endParaRPr kumimoji="1" lang="ja-JP" altLang="en-US" dirty="0"/>
                    </a:p>
                  </a:txBody>
                  <a:tcPr/>
                </a:tc>
              </a:tr>
              <a:tr h="182880">
                <a:tc>
                  <a:txBody>
                    <a:bodyPr/>
                    <a:lstStyle/>
                    <a:p>
                      <a:r>
                        <a:rPr kumimoji="1" lang="en-US" altLang="ja-JP" dirty="0" smtClean="0"/>
                        <a:t>Java</a:t>
                      </a:r>
                      <a:endParaRPr kumimoji="1" lang="ja-JP" altLang="en-US" dirty="0"/>
                    </a:p>
                  </a:txBody>
                  <a:tcPr/>
                </a:tc>
                <a:tc>
                  <a:txBody>
                    <a:bodyPr/>
                    <a:lstStyle/>
                    <a:p>
                      <a:pPr algn="ctr"/>
                      <a:r>
                        <a:rPr kumimoji="1" lang="en-US" altLang="ja-JP" dirty="0" smtClean="0"/>
                        <a:t>36779</a:t>
                      </a:r>
                      <a:endParaRPr kumimoji="1" lang="ja-JP" altLang="en-US" dirty="0"/>
                    </a:p>
                  </a:txBody>
                  <a:tcPr/>
                </a:tc>
                <a:tc>
                  <a:txBody>
                    <a:bodyPr/>
                    <a:lstStyle/>
                    <a:p>
                      <a:pPr algn="ctr"/>
                      <a:r>
                        <a:rPr kumimoji="1" lang="en-US" altLang="ja-JP" dirty="0" smtClean="0"/>
                        <a:t>13073</a:t>
                      </a:r>
                      <a:endParaRPr kumimoji="1" lang="ja-JP" altLang="en-US" dirty="0"/>
                    </a:p>
                  </a:txBody>
                  <a:tcPr/>
                </a:tc>
                <a:tc>
                  <a:txBody>
                    <a:bodyPr/>
                    <a:lstStyle/>
                    <a:p>
                      <a:pPr algn="ctr"/>
                      <a:r>
                        <a:rPr kumimoji="1" lang="en-US" altLang="ja-JP" dirty="0" smtClean="0"/>
                        <a:t>6220</a:t>
                      </a:r>
                      <a:endParaRPr kumimoji="1" lang="ja-JP" altLang="en-US" dirty="0"/>
                    </a:p>
                  </a:txBody>
                  <a:tcPr/>
                </a:tc>
              </a:tr>
              <a:tr h="185420">
                <a:tc>
                  <a:txBody>
                    <a:bodyPr/>
                    <a:lstStyle/>
                    <a:p>
                      <a:r>
                        <a:rPr kumimoji="1" lang="en-US" altLang="ja-JP" dirty="0" smtClean="0"/>
                        <a:t>Excel</a:t>
                      </a:r>
                      <a:r>
                        <a:rPr kumimoji="1" lang="ja-JP" altLang="en-US" dirty="0" smtClean="0"/>
                        <a:t>マクロ</a:t>
                      </a:r>
                      <a:endParaRPr kumimoji="1" lang="ja-JP" altLang="en-US" dirty="0"/>
                    </a:p>
                  </a:txBody>
                  <a:tcPr/>
                </a:tc>
                <a:tc>
                  <a:txBody>
                    <a:bodyPr/>
                    <a:lstStyle/>
                    <a:p>
                      <a:pPr algn="ctr"/>
                      <a:r>
                        <a:rPr kumimoji="1" lang="en-US" altLang="ja-JP" dirty="0" smtClean="0"/>
                        <a:t>3210</a:t>
                      </a:r>
                      <a:endParaRPr kumimoji="1" lang="ja-JP" altLang="en-US" dirty="0"/>
                    </a:p>
                  </a:txBody>
                  <a:tcPr/>
                </a:tc>
                <a:tc>
                  <a:txBody>
                    <a:bodyPr/>
                    <a:lstStyle/>
                    <a:p>
                      <a:pPr algn="ctr"/>
                      <a:r>
                        <a:rPr kumimoji="1" lang="en-US" altLang="ja-JP" dirty="0" smtClean="0"/>
                        <a:t>2424</a:t>
                      </a:r>
                      <a:endParaRPr kumimoji="1" lang="ja-JP" altLang="en-US" dirty="0"/>
                    </a:p>
                  </a:txBody>
                  <a:tcPr/>
                </a:tc>
                <a:tc>
                  <a:txBody>
                    <a:bodyPr/>
                    <a:lstStyle/>
                    <a:p>
                      <a:pPr algn="ctr"/>
                      <a:r>
                        <a:rPr kumimoji="1" lang="en-US" altLang="ja-JP" dirty="0" smtClean="0"/>
                        <a:t>-</a:t>
                      </a:r>
                      <a:endParaRPr kumimoji="1" lang="ja-JP" altLang="en-US" dirty="0"/>
                    </a:p>
                  </a:txBody>
                  <a:tcPr/>
                </a:tc>
              </a:tr>
              <a:tr h="182880">
                <a:tc>
                  <a:txBody>
                    <a:bodyPr/>
                    <a:lstStyle/>
                    <a:p>
                      <a:r>
                        <a:rPr lang="ja-JP" altLang="en-US" dirty="0" smtClean="0"/>
                        <a:t>プロシージャ</a:t>
                      </a:r>
                      <a:endParaRPr lang="ja-JP" altLang="en-US" dirty="0"/>
                    </a:p>
                  </a:txBody>
                  <a:tcPr/>
                </a:tc>
                <a:tc>
                  <a:txBody>
                    <a:bodyPr/>
                    <a:lstStyle/>
                    <a:p>
                      <a:pPr algn="ctr"/>
                      <a:r>
                        <a:rPr lang="en-US" altLang="ja-JP" dirty="0" smtClean="0"/>
                        <a:t>896</a:t>
                      </a:r>
                      <a:endParaRPr lang="ja-JP" altLang="en-US" dirty="0"/>
                    </a:p>
                  </a:txBody>
                  <a:tcPr/>
                </a:tc>
                <a:tc>
                  <a:txBody>
                    <a:bodyPr/>
                    <a:lstStyle/>
                    <a:p>
                      <a:pPr algn="ctr"/>
                      <a:r>
                        <a:rPr lang="en-US" altLang="ja-JP" dirty="0" smtClean="0"/>
                        <a:t>618</a:t>
                      </a:r>
                      <a:endParaRPr lang="ja-JP" altLang="en-US" dirty="0"/>
                    </a:p>
                  </a:txBody>
                  <a:tcPr/>
                </a:tc>
                <a:tc>
                  <a:txBody>
                    <a:bodyPr/>
                    <a:lstStyle/>
                    <a:p>
                      <a:pPr algn="ctr"/>
                      <a:r>
                        <a:rPr lang="en-US" altLang="ja-JP" dirty="0" smtClean="0"/>
                        <a:t>352</a:t>
                      </a:r>
                      <a:endParaRPr lang="ja-JP" altLang="en-US" dirty="0"/>
                    </a:p>
                  </a:txBody>
                  <a:tcPr/>
                </a:tc>
              </a:tr>
              <a:tr h="182880">
                <a:tc>
                  <a:txBody>
                    <a:bodyPr/>
                    <a:lstStyle/>
                    <a:p>
                      <a:endParaRPr lang="ja-JP" altLang="en-US" dirty="0"/>
                    </a:p>
                  </a:txBody>
                  <a:tcPr/>
                </a:tc>
                <a:tc>
                  <a:txBody>
                    <a:bodyPr/>
                    <a:lstStyle/>
                    <a:p>
                      <a:endParaRPr lang="ja-JP" altLang="en-US" dirty="0"/>
                    </a:p>
                  </a:txBody>
                  <a:tcPr/>
                </a:tc>
                <a:tc>
                  <a:txBody>
                    <a:bodyPr/>
                    <a:lstStyle/>
                    <a:p>
                      <a:endParaRPr lang="ja-JP" altLang="en-US" dirty="0"/>
                    </a:p>
                  </a:txBody>
                  <a:tcPr/>
                </a:tc>
                <a:tc>
                  <a:txBody>
                    <a:bodyPr/>
                    <a:lstStyle/>
                    <a:p>
                      <a:endParaRPr lang="ja-JP" altLang="en-US" dirty="0"/>
                    </a:p>
                  </a:txBody>
                  <a:tcPr/>
                </a:tc>
              </a:tr>
              <a:tr h="185420">
                <a:tc>
                  <a:txBody>
                    <a:bodyPr/>
                    <a:lstStyle/>
                    <a:p>
                      <a:r>
                        <a:rPr kumimoji="1" lang="ja-JP" altLang="en-US" dirty="0" smtClean="0"/>
                        <a:t>合計</a:t>
                      </a:r>
                      <a:endParaRPr kumimoji="1" lang="ja-JP" altLang="en-US" dirty="0"/>
                    </a:p>
                  </a:txBody>
                  <a:tcPr/>
                </a:tc>
                <a:tc>
                  <a:txBody>
                    <a:bodyPr/>
                    <a:lstStyle/>
                    <a:p>
                      <a:pPr algn="ctr"/>
                      <a:r>
                        <a:rPr kumimoji="1" lang="en-US" altLang="ja-JP" dirty="0" smtClean="0"/>
                        <a:t>66385</a:t>
                      </a:r>
                      <a:endParaRPr kumimoji="1" lang="ja-JP" altLang="en-US" dirty="0"/>
                    </a:p>
                  </a:txBody>
                  <a:tcPr/>
                </a:tc>
                <a:tc>
                  <a:txBody>
                    <a:bodyPr/>
                    <a:lstStyle/>
                    <a:p>
                      <a:pPr algn="ctr"/>
                      <a:r>
                        <a:rPr kumimoji="1" lang="en-US" altLang="ja-JP" dirty="0" smtClean="0"/>
                        <a:t>44923</a:t>
                      </a:r>
                      <a:endParaRPr kumimoji="1" lang="ja-JP" altLang="en-US" dirty="0"/>
                    </a:p>
                  </a:txBody>
                  <a:tcPr/>
                </a:tc>
                <a:tc>
                  <a:txBody>
                    <a:bodyPr/>
                    <a:lstStyle/>
                    <a:p>
                      <a:pPr algn="ctr"/>
                      <a:r>
                        <a:rPr kumimoji="1" lang="en-US" altLang="ja-JP" dirty="0" smtClean="0"/>
                        <a:t>29508</a:t>
                      </a:r>
                      <a:endParaRPr kumimoji="1" lang="ja-JP" altLang="en-US" dirty="0"/>
                    </a:p>
                  </a:txBody>
                  <a:tcPr/>
                </a:tc>
              </a:tr>
            </a:tbl>
          </a:graphicData>
        </a:graphic>
      </p:graphicFrame>
      <p:sp>
        <p:nvSpPr>
          <p:cNvPr id="6" name="Rectangle 3"/>
          <p:cNvSpPr>
            <a:spLocks noChangeArrowheads="1"/>
          </p:cNvSpPr>
          <p:nvPr/>
        </p:nvSpPr>
        <p:spPr bwMode="auto">
          <a:xfrm>
            <a:off x="231501" y="5256369"/>
            <a:ext cx="8723313"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1" latinLnBrk="1" hangingPunct="1">
              <a:lnSpc>
                <a:spcPct val="150000"/>
              </a:lnSpc>
              <a:spcBef>
                <a:spcPct val="25000"/>
              </a:spcBef>
            </a:pPr>
            <a:r>
              <a:rPr lang="ja-JP" altLang="en-US" sz="1400" dirty="0" smtClean="0">
                <a:latin typeface="Meiryo UI" pitchFamily="50" charset="-128"/>
                <a:ea typeface="Meiryo UI" pitchFamily="50" charset="-128"/>
                <a:cs typeface="Meiryo UI" pitchFamily="50" charset="-128"/>
              </a:rPr>
              <a:t>旧版：</a:t>
            </a:r>
            <a:r>
              <a:rPr lang="en-US" altLang="ja-JP" sz="1400" dirty="0" err="1" smtClean="0">
                <a:latin typeface="Meiryo UI" pitchFamily="50" charset="-128"/>
                <a:ea typeface="Meiryo UI" pitchFamily="50" charset="-128"/>
                <a:cs typeface="Meiryo UI" pitchFamily="50" charset="-128"/>
              </a:rPr>
              <a:t>jsp</a:t>
            </a:r>
            <a:r>
              <a:rPr lang="en-US" altLang="ja-JP" sz="1400" dirty="0" smtClean="0">
                <a:latin typeface="Meiryo UI" pitchFamily="50" charset="-128"/>
                <a:ea typeface="Meiryo UI" pitchFamily="50" charset="-128"/>
                <a:cs typeface="Meiryo UI" pitchFamily="50" charset="-128"/>
              </a:rPr>
              <a:t> Bean</a:t>
            </a:r>
            <a:r>
              <a:rPr lang="ja-JP" altLang="en-US" sz="1400" dirty="0" smtClean="0">
                <a:latin typeface="Meiryo UI" pitchFamily="50" charset="-128"/>
                <a:ea typeface="Meiryo UI" pitchFamily="50" charset="-128"/>
                <a:cs typeface="Meiryo UI" pitchFamily="50" charset="-128"/>
              </a:rPr>
              <a:t>構成、インライン</a:t>
            </a:r>
            <a:r>
              <a:rPr lang="en-US" altLang="ja-JP" sz="1400" dirty="0" smtClean="0">
                <a:latin typeface="Meiryo UI" pitchFamily="50" charset="-128"/>
                <a:ea typeface="Meiryo UI" pitchFamily="50" charset="-128"/>
                <a:cs typeface="Meiryo UI" pitchFamily="50" charset="-128"/>
              </a:rPr>
              <a:t>SQL</a:t>
            </a:r>
          </a:p>
          <a:p>
            <a:pPr eaLnBrk="1" latinLnBrk="1" hangingPunct="1">
              <a:lnSpc>
                <a:spcPct val="150000"/>
              </a:lnSpc>
              <a:spcBef>
                <a:spcPct val="25000"/>
              </a:spcBef>
            </a:pPr>
            <a:r>
              <a:rPr lang="ja-JP" altLang="en-US" sz="1400" dirty="0" smtClean="0">
                <a:latin typeface="Meiryo UI" pitchFamily="50" charset="-128"/>
                <a:ea typeface="Meiryo UI" pitchFamily="50" charset="-128"/>
                <a:cs typeface="Meiryo UI" pitchFamily="50" charset="-128"/>
              </a:rPr>
              <a:t>リニューアル版：旧版と仕様同等。</a:t>
            </a:r>
            <a:r>
              <a:rPr lang="en-US" altLang="ja-JP" sz="1400" dirty="0" smtClean="0">
                <a:latin typeface="Meiryo UI" pitchFamily="50" charset="-128"/>
                <a:ea typeface="Meiryo UI" pitchFamily="50" charset="-128"/>
                <a:cs typeface="Meiryo UI" pitchFamily="50" charset="-128"/>
              </a:rPr>
              <a:t>HTML5</a:t>
            </a:r>
            <a:r>
              <a:rPr lang="ja-JP" altLang="en-US" sz="1400" dirty="0" smtClean="0">
                <a:latin typeface="Meiryo UI" pitchFamily="50" charset="-128"/>
                <a:ea typeface="Meiryo UI" pitchFamily="50" charset="-128"/>
                <a:cs typeface="Meiryo UI" pitchFamily="50" charset="-128"/>
              </a:rPr>
              <a:t>対応のため、画面を</a:t>
            </a:r>
            <a:r>
              <a:rPr lang="en-US" altLang="ja-JP" sz="1400" dirty="0" smtClean="0">
                <a:latin typeface="Meiryo UI" pitchFamily="50" charset="-128"/>
                <a:ea typeface="Meiryo UI" pitchFamily="50" charset="-128"/>
                <a:cs typeface="Meiryo UI" pitchFamily="50" charset="-128"/>
              </a:rPr>
              <a:t>EFW</a:t>
            </a:r>
            <a:r>
              <a:rPr lang="ja-JP" altLang="en-US" sz="1400" dirty="0" smtClean="0">
                <a:latin typeface="Meiryo UI" pitchFamily="50" charset="-128"/>
                <a:ea typeface="Meiryo UI" pitchFamily="50" charset="-128"/>
                <a:cs typeface="Meiryo UI" pitchFamily="50" charset="-128"/>
              </a:rPr>
              <a:t>でリニューアル、出力などのロジックを流用</a:t>
            </a:r>
            <a:endParaRPr lang="en-US" altLang="ja-JP" sz="1400" dirty="0" smtClean="0">
              <a:latin typeface="Meiryo UI" pitchFamily="50" charset="-128"/>
              <a:ea typeface="Meiryo UI" pitchFamily="50" charset="-128"/>
              <a:cs typeface="Meiryo UI" pitchFamily="50" charset="-128"/>
            </a:endParaRPr>
          </a:p>
          <a:p>
            <a:pPr eaLnBrk="1" latinLnBrk="1" hangingPunct="1">
              <a:lnSpc>
                <a:spcPct val="150000"/>
              </a:lnSpc>
              <a:spcBef>
                <a:spcPct val="25000"/>
              </a:spcBef>
            </a:pPr>
            <a:r>
              <a:rPr lang="ja-JP" altLang="en-US" sz="1400" dirty="0" smtClean="0">
                <a:latin typeface="Meiryo UI" pitchFamily="50" charset="-128"/>
                <a:ea typeface="Meiryo UI" pitchFamily="50" charset="-128"/>
                <a:cs typeface="Meiryo UI" pitchFamily="50" charset="-128"/>
              </a:rPr>
              <a:t>パッケージ版：不要機能を削除、実現方法を調整。</a:t>
            </a:r>
            <a:r>
              <a:rPr lang="en-US" altLang="ja-JP" sz="1400" dirty="0" err="1" smtClean="0">
                <a:latin typeface="Meiryo UI" pitchFamily="50" charset="-128"/>
                <a:ea typeface="Meiryo UI" pitchFamily="50" charset="-128"/>
                <a:cs typeface="Meiryo UI" pitchFamily="50" charset="-128"/>
              </a:rPr>
              <a:t>Efw</a:t>
            </a:r>
            <a:r>
              <a:rPr lang="ja-JP" altLang="en-US" sz="1400" dirty="0" smtClean="0">
                <a:latin typeface="Meiryo UI" pitchFamily="50" charset="-128"/>
                <a:ea typeface="Meiryo UI" pitchFamily="50" charset="-128"/>
                <a:cs typeface="Meiryo UI" pitchFamily="50" charset="-128"/>
              </a:rPr>
              <a:t>の割合がもっと高くなった</a:t>
            </a:r>
            <a:endParaRPr lang="en-US" altLang="ja-JP" sz="1400" dirty="0" smtClean="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452381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731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目次</a:t>
            </a:r>
          </a:p>
        </p:txBody>
      </p:sp>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タイトル 1"/>
          <p:cNvSpPr txBox="1">
            <a:spLocks/>
          </p:cNvSpPr>
          <p:nvPr/>
        </p:nvSpPr>
        <p:spPr bwMode="auto">
          <a:xfrm>
            <a:off x="315531" y="1201164"/>
            <a:ext cx="8622407" cy="474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１、プログラムの可読性</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２</a:t>
            </a:r>
            <a:r>
              <a:rPr lang="ja-JP" altLang="en-US" sz="2400" dirty="0">
                <a:latin typeface="Meiryo UI" pitchFamily="50" charset="-128"/>
                <a:ea typeface="Meiryo UI" pitchFamily="50" charset="-128"/>
                <a:cs typeface="Meiryo UI" pitchFamily="50" charset="-128"/>
              </a:rPr>
              <a:t>、</a:t>
            </a:r>
            <a:r>
              <a:rPr lang="ja-JP" altLang="en-US" sz="2400" dirty="0" smtClean="0">
                <a:latin typeface="Meiryo UI" pitchFamily="50" charset="-128"/>
                <a:ea typeface="Meiryo UI" pitchFamily="50" charset="-128"/>
                <a:cs typeface="Meiryo UI" pitchFamily="50" charset="-128"/>
              </a:rPr>
              <a:t>従来</a:t>
            </a:r>
            <a:r>
              <a:rPr lang="en-US" altLang="ja-JP" sz="2400" dirty="0" smtClean="0">
                <a:latin typeface="Meiryo UI" pitchFamily="50" charset="-128"/>
                <a:ea typeface="Meiryo UI" pitchFamily="50" charset="-128"/>
                <a:cs typeface="Meiryo UI" pitchFamily="50" charset="-128"/>
              </a:rPr>
              <a:t>WEB</a:t>
            </a:r>
            <a:r>
              <a:rPr lang="ja-JP" altLang="en-US" sz="2400" dirty="0" smtClean="0">
                <a:latin typeface="Meiryo UI" pitchFamily="50" charset="-128"/>
                <a:ea typeface="Meiryo UI" pitchFamily="50" charset="-128"/>
                <a:cs typeface="Meiryo UI" pitchFamily="50" charset="-128"/>
              </a:rPr>
              <a:t>開発の問題</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３、</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a:t>
            </a:r>
            <a:r>
              <a:rPr lang="ja-JP" altLang="en-US" sz="2400" dirty="0" smtClean="0">
                <a:latin typeface="Meiryo UI" pitchFamily="50" charset="-128"/>
                <a:ea typeface="Meiryo UI" pitchFamily="50" charset="-128"/>
                <a:cs typeface="Meiryo UI" pitchFamily="50" charset="-128"/>
              </a:rPr>
              <a:t>スローガン</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４</a:t>
            </a:r>
            <a:r>
              <a:rPr lang="ja-JP" altLang="en-US" sz="2400" dirty="0" smtClean="0">
                <a:latin typeface="Meiryo UI" pitchFamily="50" charset="-128"/>
                <a:ea typeface="Meiryo UI" pitchFamily="50" charset="-128"/>
                <a:cs typeface="Meiryo UI" pitchFamily="50" charset="-128"/>
              </a:rPr>
              <a:t>、従来問題の解決</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５、</a:t>
            </a:r>
            <a:r>
              <a:rPr lang="en-US" altLang="ja-JP" sz="2400" dirty="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の機能</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６、</a:t>
            </a:r>
            <a:r>
              <a:rPr lang="en-US" altLang="ja-JP" sz="2400" dirty="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のメリット</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７、実績一覧</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８、</a:t>
            </a:r>
            <a:r>
              <a:rPr lang="en-US" altLang="ja-JP" sz="2400" dirty="0" smtClean="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導入の効果</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９</a:t>
            </a:r>
            <a:r>
              <a:rPr lang="ja-JP" altLang="en-US" sz="2400" dirty="0" smtClean="0">
                <a:latin typeface="Meiryo UI" pitchFamily="50" charset="-128"/>
                <a:ea typeface="Meiryo UI" pitchFamily="50" charset="-128"/>
                <a:cs typeface="Meiryo UI" pitchFamily="50" charset="-128"/>
              </a:rPr>
              <a:t>、注意事項</a:t>
            </a:r>
            <a:endParaRPr lang="en-US" altLang="ja-JP" sz="2400" dirty="0" smtClean="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97307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5"/>
          <p:cNvSpPr txBox="1">
            <a:spLocks noChangeArrowheads="1"/>
          </p:cNvSpPr>
          <p:nvPr/>
        </p:nvSpPr>
        <p:spPr bwMode="auto">
          <a:xfrm>
            <a:off x="215211" y="4127164"/>
            <a:ext cx="8579385"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smtClean="0">
                <a:solidFill>
                  <a:schemeClr val="bg1">
                    <a:lumMod val="50000"/>
                  </a:schemeClr>
                </a:solidFill>
                <a:latin typeface="Meiryo UI" pitchFamily="50" charset="-128"/>
                <a:ea typeface="Meiryo UI" pitchFamily="50" charset="-128"/>
                <a:cs typeface="Meiryo UI" pitchFamily="50" charset="-128"/>
              </a:rPr>
              <a:t>そして</a:t>
            </a:r>
            <a:r>
              <a:rPr lang="ja-JP" altLang="en-US" sz="1600" dirty="0">
                <a:solidFill>
                  <a:schemeClr val="bg1">
                    <a:lumMod val="50000"/>
                  </a:schemeClr>
                </a:solidFill>
                <a:latin typeface="Meiryo UI" pitchFamily="50" charset="-128"/>
                <a:ea typeface="Meiryo UI" pitchFamily="50" charset="-128"/>
                <a:cs typeface="Meiryo UI" pitchFamily="50" charset="-128"/>
              </a:rPr>
              <a:t>、</a:t>
            </a:r>
            <a:r>
              <a:rPr lang="ja-JP" altLang="en-US" sz="1600" dirty="0" smtClean="0">
                <a:solidFill>
                  <a:schemeClr val="bg1">
                    <a:lumMod val="50000"/>
                  </a:schemeClr>
                </a:solidFill>
                <a:latin typeface="Meiryo UI" pitchFamily="50" charset="-128"/>
                <a:ea typeface="Meiryo UI" pitchFamily="50" charset="-128"/>
                <a:cs typeface="Meiryo UI" pitchFamily="50" charset="-128"/>
              </a:rPr>
              <a:t>従来の</a:t>
            </a:r>
            <a:r>
              <a:rPr lang="en-US" altLang="ja-JP" sz="1600" dirty="0" smtClean="0">
                <a:solidFill>
                  <a:schemeClr val="bg1">
                    <a:lumMod val="50000"/>
                  </a:schemeClr>
                </a:solidFill>
                <a:latin typeface="Meiryo UI" pitchFamily="50" charset="-128"/>
                <a:ea typeface="Meiryo UI" pitchFamily="50" charset="-128"/>
                <a:cs typeface="Meiryo UI" pitchFamily="50" charset="-128"/>
              </a:rPr>
              <a:t>WEB</a:t>
            </a:r>
            <a:r>
              <a:rPr lang="ja-JP" altLang="en-US" sz="1600" dirty="0">
                <a:solidFill>
                  <a:schemeClr val="bg1">
                    <a:lumMod val="50000"/>
                  </a:schemeClr>
                </a:solidFill>
                <a:latin typeface="Meiryo UI" pitchFamily="50" charset="-128"/>
                <a:ea typeface="Meiryo UI" pitchFamily="50" charset="-128"/>
                <a:cs typeface="Meiryo UI" pitchFamily="50" charset="-128"/>
              </a:rPr>
              <a:t>開発</a:t>
            </a:r>
            <a:r>
              <a:rPr lang="ja-JP" altLang="en-US" sz="1600" dirty="0" smtClean="0">
                <a:solidFill>
                  <a:schemeClr val="bg1">
                    <a:lumMod val="50000"/>
                  </a:schemeClr>
                </a:solidFill>
                <a:latin typeface="Meiryo UI" pitchFamily="50" charset="-128"/>
                <a:ea typeface="Meiryo UI" pitchFamily="50" charset="-128"/>
                <a:cs typeface="Meiryo UI" pitchFamily="50" charset="-128"/>
              </a:rPr>
              <a:t>において、</a:t>
            </a:r>
            <a:r>
              <a:rPr lang="ja-JP" altLang="en-US" sz="1600" dirty="0">
                <a:solidFill>
                  <a:schemeClr val="bg1">
                    <a:lumMod val="50000"/>
                  </a:schemeClr>
                </a:solidFill>
                <a:latin typeface="Meiryo UI" pitchFamily="50" charset="-128"/>
                <a:ea typeface="Meiryo UI" pitchFamily="50" charset="-128"/>
                <a:cs typeface="Meiryo UI" pitchFamily="50" charset="-128"/>
              </a:rPr>
              <a:t>よく存在する</a:t>
            </a:r>
            <a:r>
              <a:rPr lang="ja-JP" altLang="en-US" sz="1600" dirty="0" smtClean="0">
                <a:solidFill>
                  <a:schemeClr val="bg1">
                    <a:lumMod val="50000"/>
                  </a:schemeClr>
                </a:solidFill>
                <a:latin typeface="Meiryo UI" pitchFamily="50" charset="-128"/>
                <a:ea typeface="Meiryo UI" pitchFamily="50" charset="-128"/>
                <a:cs typeface="Meiryo UI" pitchFamily="50" charset="-128"/>
              </a:rPr>
              <a:t>以下の</a:t>
            </a:r>
            <a:r>
              <a:rPr lang="ja-JP" altLang="en-US" sz="1600" dirty="0">
                <a:solidFill>
                  <a:schemeClr val="bg1">
                    <a:lumMod val="50000"/>
                  </a:schemeClr>
                </a:solidFill>
                <a:latin typeface="Meiryo UI" pitchFamily="50" charset="-128"/>
                <a:ea typeface="Meiryo UI" pitchFamily="50" charset="-128"/>
                <a:cs typeface="Meiryo UI" pitchFamily="50" charset="-128"/>
              </a:rPr>
              <a:t>現象は問題と見なせます。</a:t>
            </a: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smtClean="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FF0000"/>
                </a:solidFill>
                <a:latin typeface="Meiryo UI" pitchFamily="50" charset="-128"/>
                <a:ea typeface="Meiryo UI" pitchFamily="50" charset="-128"/>
                <a:cs typeface="Meiryo UI" pitchFamily="50" charset="-128"/>
              </a:rPr>
              <a:t>問題１</a:t>
            </a:r>
            <a:r>
              <a:rPr lang="ja-JP" altLang="en-US" sz="2000" dirty="0" smtClean="0">
                <a:latin typeface="Meiryo UI" pitchFamily="50" charset="-128"/>
                <a:ea typeface="Meiryo UI" pitchFamily="50" charset="-128"/>
                <a:cs typeface="Meiryo UI" pitchFamily="50" charset="-128"/>
              </a:rPr>
              <a:t>、仕様書の１行に対して、プログラムは数十行で組まないといけない。</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FF0000"/>
                </a:solidFill>
                <a:latin typeface="Meiryo UI" pitchFamily="50" charset="-128"/>
                <a:ea typeface="Meiryo UI" pitchFamily="50" charset="-128"/>
                <a:cs typeface="Meiryo UI" pitchFamily="50" charset="-128"/>
              </a:rPr>
              <a:t>問題２</a:t>
            </a:r>
            <a:r>
              <a:rPr lang="ja-JP" altLang="en-US" sz="2000" dirty="0" smtClean="0">
                <a:latin typeface="Meiryo UI" pitchFamily="50" charset="-128"/>
                <a:ea typeface="Meiryo UI" pitchFamily="50" charset="-128"/>
                <a:cs typeface="Meiryo UI" pitchFamily="50" charset="-128"/>
              </a:rPr>
              <a:t>、仕様書の明瞭な処理順番に対して、プログラムはあちこちに遷移し、</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　 　　　プロではないと処理順番をはっきり読み取れない。</a:t>
            </a:r>
            <a:endParaRPr lang="en-US" altLang="ja-JP" sz="2000" dirty="0">
              <a:latin typeface="Meiryo UI" pitchFamily="50" charset="-128"/>
              <a:ea typeface="Meiryo UI" pitchFamily="50" charset="-128"/>
              <a:cs typeface="Meiryo UI" pitchFamily="50" charset="-128"/>
            </a:endParaRPr>
          </a:p>
        </p:txBody>
      </p:sp>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１．プログラムの可読性</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プログラムの可読性とは、</a:t>
            </a:r>
            <a:r>
              <a:rPr lang="ja-JP" altLang="en-US" sz="2000" dirty="0">
                <a:latin typeface="Meiryo UI" pitchFamily="50" charset="-128"/>
                <a:ea typeface="Meiryo UI" pitchFamily="50" charset="-128"/>
                <a:cs typeface="Meiryo UI" pitchFamily="50" charset="-128"/>
              </a:rPr>
              <a:t>プログラムの</a:t>
            </a:r>
            <a:r>
              <a:rPr lang="ja-JP" altLang="en-US" sz="2000" b="1" dirty="0">
                <a:solidFill>
                  <a:srgbClr val="FF0000"/>
                </a:solidFill>
                <a:latin typeface="Meiryo UI" pitchFamily="50" charset="-128"/>
                <a:ea typeface="Meiryo UI" pitchFamily="50" charset="-128"/>
                <a:cs typeface="Meiryo UI" pitchFamily="50" charset="-128"/>
              </a:rPr>
              <a:t>目的</a:t>
            </a:r>
            <a:r>
              <a:rPr lang="ja-JP" altLang="en-US" sz="2000" dirty="0">
                <a:latin typeface="Meiryo UI" pitchFamily="50" charset="-128"/>
                <a:ea typeface="Meiryo UI" pitchFamily="50" charset="-128"/>
                <a:cs typeface="Meiryo UI" pitchFamily="50" charset="-128"/>
              </a:rPr>
              <a:t>や</a:t>
            </a:r>
            <a:r>
              <a:rPr lang="ja-JP" altLang="en-US" sz="2000" b="1" dirty="0">
                <a:solidFill>
                  <a:srgbClr val="FF0000"/>
                </a:solidFill>
                <a:latin typeface="Meiryo UI" pitchFamily="50" charset="-128"/>
                <a:ea typeface="Meiryo UI" pitchFamily="50" charset="-128"/>
                <a:cs typeface="Meiryo UI" pitchFamily="50" charset="-128"/>
              </a:rPr>
              <a:t>処理の流れ</a:t>
            </a:r>
            <a:r>
              <a:rPr lang="ja-JP" altLang="en-US" sz="2000" dirty="0">
                <a:latin typeface="Meiryo UI" pitchFamily="50" charset="-128"/>
                <a:ea typeface="Meiryo UI" pitchFamily="50" charset="-128"/>
                <a:cs typeface="Meiryo UI" pitchFamily="50" charset="-128"/>
              </a:rPr>
              <a:t>の理解しやすさを指している</a:t>
            </a:r>
            <a:r>
              <a:rPr lang="ja-JP" altLang="en-US" sz="2000" dirty="0" smtClean="0">
                <a:latin typeface="Meiryo UI" pitchFamily="50" charset="-128"/>
                <a:ea typeface="Meiryo UI" pitchFamily="50" charset="-128"/>
                <a:cs typeface="Meiryo UI" pitchFamily="50" charset="-128"/>
              </a:rPr>
              <a:t>。　　</a:t>
            </a:r>
            <a:r>
              <a:rPr lang="en-US" altLang="ja-JP" sz="1600" dirty="0" smtClean="0">
                <a:solidFill>
                  <a:schemeClr val="bg1">
                    <a:lumMod val="65000"/>
                  </a:schemeClr>
                </a:solidFill>
                <a:latin typeface="Meiryo UI" pitchFamily="50" charset="-128"/>
                <a:ea typeface="Meiryo UI" pitchFamily="50" charset="-128"/>
                <a:cs typeface="Meiryo UI" pitchFamily="50" charset="-128"/>
              </a:rPr>
              <a:t>(</a:t>
            </a:r>
            <a:r>
              <a:rPr lang="en-US" altLang="ja-JP" sz="1600" dirty="0">
                <a:solidFill>
                  <a:schemeClr val="bg1">
                    <a:lumMod val="65000"/>
                  </a:schemeClr>
                </a:solidFill>
                <a:latin typeface="Meiryo UI" pitchFamily="50" charset="-128"/>
                <a:ea typeface="Meiryo UI" pitchFamily="50" charset="-128"/>
                <a:cs typeface="Meiryo UI" pitchFamily="50" charset="-128"/>
              </a:rPr>
              <a:t>From : wiki/</a:t>
            </a:r>
            <a:r>
              <a:rPr lang="ja-JP" altLang="en-US" sz="1600" dirty="0">
                <a:solidFill>
                  <a:schemeClr val="bg1">
                    <a:lumMod val="65000"/>
                  </a:schemeClr>
                </a:solidFill>
                <a:latin typeface="Meiryo UI" pitchFamily="50" charset="-128"/>
                <a:ea typeface="Meiryo UI" pitchFamily="50" charset="-128"/>
                <a:cs typeface="Meiryo UI" pitchFamily="50" charset="-128"/>
              </a:rPr>
              <a:t>可読性</a:t>
            </a:r>
            <a:r>
              <a:rPr lang="en-US" altLang="ja-JP" sz="1600" dirty="0" smtClean="0">
                <a:solidFill>
                  <a:schemeClr val="bg1">
                    <a:lumMod val="65000"/>
                  </a:schemeClr>
                </a:solidFill>
                <a:latin typeface="Meiryo UI" pitchFamily="50" charset="-128"/>
                <a:ea typeface="Meiryo UI" pitchFamily="50" charset="-128"/>
                <a:cs typeface="Meiryo UI" pitchFamily="50" charset="-128"/>
              </a:rPr>
              <a:t>)</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26" name="Picture 2" descr="「BUG」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251" y="4705502"/>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UG」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503" y="5414537"/>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5"/>
          <p:cNvSpPr txBox="1">
            <a:spLocks noChangeArrowheads="1"/>
          </p:cNvSpPr>
          <p:nvPr/>
        </p:nvSpPr>
        <p:spPr bwMode="auto">
          <a:xfrm>
            <a:off x="215210" y="1841892"/>
            <a:ext cx="857938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smtClean="0">
                <a:solidFill>
                  <a:schemeClr val="bg1">
                    <a:lumMod val="65000"/>
                  </a:schemeClr>
                </a:solidFill>
                <a:latin typeface="Meiryo UI" pitchFamily="50" charset="-128"/>
                <a:ea typeface="Meiryo UI" pitchFamily="50" charset="-128"/>
                <a:cs typeface="Meiryo UI" pitchFamily="50" charset="-128"/>
              </a:rPr>
              <a:t>その「理解しやすさ」は、以下のように考えられます。</a:t>
            </a:r>
            <a:endParaRPr lang="en-US" altLang="ja-JP" sz="1600" dirty="0" smtClean="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smtClean="0">
                <a:solidFill>
                  <a:srgbClr val="FF0000"/>
                </a:solidFill>
                <a:latin typeface="Meiryo UI" pitchFamily="50" charset="-128"/>
                <a:ea typeface="Meiryo UI" pitchFamily="50" charset="-128"/>
                <a:cs typeface="Meiryo UI" pitchFamily="50" charset="-128"/>
              </a:rPr>
              <a:t>・目的の理解しやすさ</a:t>
            </a:r>
            <a:endParaRPr lang="en-US" altLang="ja-JP" sz="2000" b="1" dirty="0" smtClean="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smtClean="0">
                <a:solidFill>
                  <a:srgbClr val="0000FF"/>
                </a:solidFill>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プログラムの粒度は</a:t>
            </a:r>
            <a:r>
              <a:rPr lang="ja-JP" altLang="en-US" sz="2000" dirty="0">
                <a:latin typeface="Meiryo UI" pitchFamily="50" charset="-128"/>
                <a:ea typeface="Meiryo UI" pitchFamily="50" charset="-128"/>
                <a:cs typeface="Meiryo UI" pitchFamily="50" charset="-128"/>
              </a:rPr>
              <a:t>、</a:t>
            </a:r>
            <a:r>
              <a:rPr lang="ja-JP" altLang="en-US" sz="2000" dirty="0" smtClean="0">
                <a:latin typeface="Meiryo UI" pitchFamily="50" charset="-128"/>
                <a:ea typeface="Meiryo UI" pitchFamily="50" charset="-128"/>
                <a:cs typeface="Meiryo UI" pitchFamily="50" charset="-128"/>
              </a:rPr>
              <a:t>設計書の粒度とマッピングしやすいか否か</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smtClean="0">
                <a:solidFill>
                  <a:srgbClr val="FF0000"/>
                </a:solidFill>
                <a:latin typeface="Meiryo UI" pitchFamily="50" charset="-128"/>
                <a:ea typeface="Meiryo UI" pitchFamily="50" charset="-128"/>
                <a:cs typeface="Meiryo UI" pitchFamily="50" charset="-128"/>
              </a:rPr>
              <a:t>・処理流れの理解しやすさ</a:t>
            </a:r>
            <a:endParaRPr lang="en-US" altLang="ja-JP" sz="2000" b="1" dirty="0" smtClean="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smtClean="0">
                <a:solidFill>
                  <a:srgbClr val="0000FF"/>
                </a:solidFill>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プログラムの記載順番は</a:t>
            </a:r>
            <a:r>
              <a:rPr lang="ja-JP" altLang="en-US" sz="2000" dirty="0">
                <a:latin typeface="Meiryo UI" pitchFamily="50" charset="-128"/>
                <a:ea typeface="Meiryo UI" pitchFamily="50" charset="-128"/>
                <a:cs typeface="Meiryo UI" pitchFamily="50" charset="-128"/>
              </a:rPr>
              <a:t>、</a:t>
            </a:r>
            <a:r>
              <a:rPr lang="ja-JP" altLang="en-US" sz="2000" dirty="0" smtClean="0">
                <a:latin typeface="Meiryo UI" pitchFamily="50" charset="-128"/>
                <a:ea typeface="Meiryo UI" pitchFamily="50" charset="-128"/>
                <a:cs typeface="Meiryo UI" pitchFamily="50" charset="-128"/>
              </a:rPr>
              <a:t>設計書の記載順番</a:t>
            </a:r>
            <a:r>
              <a:rPr lang="ja-JP" altLang="en-US" sz="2000" dirty="0">
                <a:latin typeface="Meiryo UI" pitchFamily="50" charset="-128"/>
                <a:ea typeface="Meiryo UI" pitchFamily="50" charset="-128"/>
                <a:cs typeface="Meiryo UI" pitchFamily="50" charset="-128"/>
              </a:rPr>
              <a:t>とマッピング</a:t>
            </a:r>
            <a:r>
              <a:rPr lang="ja-JP" altLang="en-US" sz="2000" dirty="0" smtClean="0">
                <a:latin typeface="Meiryo UI" pitchFamily="50" charset="-128"/>
                <a:ea typeface="Meiryo UI" pitchFamily="50" charset="-128"/>
                <a:cs typeface="Meiryo UI" pitchFamily="50" charset="-128"/>
              </a:rPr>
              <a:t>しやすいか否か</a:t>
            </a:r>
          </a:p>
        </p:txBody>
      </p:sp>
    </p:spTree>
    <p:extLst>
      <p:ext uri="{BB962C8B-B14F-4D97-AF65-F5344CB8AC3E}">
        <p14:creationId xmlns:p14="http://schemas.microsoft.com/office/powerpoint/2010/main" val="201235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53" presetClass="entr" presetSubtype="16"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500" fill="hold"/>
                                        <p:tgtEl>
                                          <p:spTgt spid="1026"/>
                                        </p:tgtEl>
                                        <p:attrNameLst>
                                          <p:attrName>ppt_w</p:attrName>
                                        </p:attrNameLst>
                                      </p:cBhvr>
                                      <p:tavLst>
                                        <p:tav tm="0">
                                          <p:val>
                                            <p:fltVal val="0"/>
                                          </p:val>
                                        </p:tav>
                                        <p:tav tm="100000">
                                          <p:val>
                                            <p:strVal val="#ppt_w"/>
                                          </p:val>
                                        </p:tav>
                                      </p:tavLst>
                                    </p:anim>
                                    <p:anim calcmode="lin" valueType="num">
                                      <p:cBhvr>
                                        <p:cTn id="16" dur="500" fill="hold"/>
                                        <p:tgtEl>
                                          <p:spTgt spid="1026"/>
                                        </p:tgtEl>
                                        <p:attrNameLst>
                                          <p:attrName>ppt_h</p:attrName>
                                        </p:attrNameLst>
                                      </p:cBhvr>
                                      <p:tavLst>
                                        <p:tav tm="0">
                                          <p:val>
                                            <p:fltVal val="0"/>
                                          </p:val>
                                        </p:tav>
                                        <p:tav tm="100000">
                                          <p:val>
                                            <p:strVal val="#ppt_h"/>
                                          </p:val>
                                        </p:tav>
                                      </p:tavLst>
                                    </p:anim>
                                    <p:animEffect transition="in" filter="fade">
                                      <p:cBhvr>
                                        <p:cTn id="17" dur="500"/>
                                        <p:tgtEl>
                                          <p:spTgt spid="1026"/>
                                        </p:tgtEl>
                                      </p:cBhvr>
                                    </p:animEffect>
                                  </p:childTnLst>
                                </p:cTn>
                              </p:par>
                              <p:par>
                                <p:cTn id="18" presetID="53"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２－１．従来の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1</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正方形/長方形 5"/>
          <p:cNvSpPr/>
          <p:nvPr/>
        </p:nvSpPr>
        <p:spPr>
          <a:xfrm>
            <a:off x="243712" y="1366089"/>
            <a:ext cx="3105416" cy="5204059"/>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取得項目：</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ユーザ名</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07973"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8" name="グループ化 7"/>
          <p:cNvGrpSpPr/>
          <p:nvPr/>
        </p:nvGrpSpPr>
        <p:grpSpPr>
          <a:xfrm>
            <a:off x="782106" y="1040827"/>
            <a:ext cx="8145434" cy="5529322"/>
            <a:chOff x="782106" y="1040827"/>
            <a:chExt cx="8145434" cy="5529322"/>
          </a:xfrm>
        </p:grpSpPr>
        <p:sp>
          <p:nvSpPr>
            <p:cNvPr id="18" name="テキスト ボックス 17"/>
            <p:cNvSpPr txBox="1"/>
            <p:nvPr/>
          </p:nvSpPr>
          <p:spPr>
            <a:xfrm>
              <a:off x="3460568"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9" name="正方形/長方形 18"/>
            <p:cNvSpPr/>
            <p:nvPr/>
          </p:nvSpPr>
          <p:spPr>
            <a:xfrm>
              <a:off x="5355655" y="2088818"/>
              <a:ext cx="3571885" cy="271654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UserBean.java</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class UserBean{</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private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String getUserId(){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void setUserId(String value){</a:t>
              </a:r>
            </a:p>
            <a:p>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userId=value;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5026021" y="4265348"/>
              <a:ext cx="2951403" cy="1995988"/>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UserDAO.java</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3591631" y="4734578"/>
              <a:ext cx="3197963" cy="183557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UserModel.java</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p:cNvSpPr/>
            <p:nvPr/>
          </p:nvSpPr>
          <p:spPr>
            <a:xfrm>
              <a:off x="2226541" y="5064558"/>
              <a:ext cx="3197963" cy="150559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UserControl.java</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782106" y="5377979"/>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214681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78" y="1168221"/>
            <a:ext cx="5296359" cy="5153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顧客重複チェック</a:t>
              </a:r>
              <a:endParaRPr kumimoji="1" lang="ja-JP" altLang="en-US" sz="1100" dirty="0">
                <a:solidFill>
                  <a:schemeClr val="bg1"/>
                </a:solidFill>
              </a:endParaRP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チェック結果返却</a:t>
              </a:r>
              <a:endParaRPr kumimoji="1" lang="ja-JP" altLang="en-US" sz="1100" dirty="0">
                <a:solidFill>
                  <a:schemeClr val="bg1"/>
                </a:solidFill>
              </a:endParaRP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smtClean="0">
                  <a:solidFill>
                    <a:schemeClr val="bg1"/>
                  </a:solidFill>
                </a:rPr>
                <a:t>他人操作有無</a:t>
              </a:r>
              <a:r>
                <a:rPr kumimoji="1" lang="ja-JP" altLang="en-US" sz="1100" dirty="0" smtClean="0">
                  <a:solidFill>
                    <a:schemeClr val="bg1"/>
                  </a:solidFill>
                </a:rPr>
                <a:t>チェック</a:t>
              </a:r>
              <a:endParaRPr kumimoji="1" lang="ja-JP" altLang="en-US" sz="1100" dirty="0">
                <a:solidFill>
                  <a:schemeClr val="bg1"/>
                </a:solidFill>
              </a:endParaRP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effectLst/>
                  <a:latin typeface="+mn-lt"/>
                  <a:ea typeface="+mn-ea"/>
                  <a:cs typeface="+mn-cs"/>
                </a:rPr>
                <a:t>チェック結果</a:t>
              </a:r>
              <a:r>
                <a:rPr kumimoji="1" lang="ja-JP" altLang="en-US" sz="1100" dirty="0" smtClean="0">
                  <a:solidFill>
                    <a:schemeClr val="bg1"/>
                  </a:solidFill>
                </a:rPr>
                <a:t>返却</a:t>
              </a:r>
              <a:endParaRPr kumimoji="1" lang="ja-JP" altLang="en-US" sz="1100" dirty="0">
                <a:solidFill>
                  <a:schemeClr val="bg1"/>
                </a:solidFill>
              </a:endParaRP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グループ化 2"/>
          <p:cNvGrpSpPr/>
          <p:nvPr/>
        </p:nvGrpSpPr>
        <p:grpSpPr>
          <a:xfrm>
            <a:off x="3739278" y="897854"/>
            <a:ext cx="5228452" cy="5646165"/>
            <a:chOff x="3739278" y="897854"/>
            <a:chExt cx="5228452" cy="5646165"/>
          </a:xfrm>
        </p:grpSpPr>
        <p:sp>
          <p:nvSpPr>
            <p:cNvPr id="10" name="正方形/長方形 9"/>
            <p:cNvSpPr/>
            <p:nvPr/>
          </p:nvSpPr>
          <p:spPr>
            <a:xfrm>
              <a:off x="3805380" y="1159423"/>
              <a:ext cx="5162350" cy="5384596"/>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テキスト ボックス 43"/>
            <p:cNvSpPr txBox="1"/>
            <p:nvPr/>
          </p:nvSpPr>
          <p:spPr>
            <a:xfrm>
              <a:off x="3739278" y="897854"/>
              <a:ext cx="1978027"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p:cNvSpPr/>
            <p:nvPr/>
          </p:nvSpPr>
          <p:spPr>
            <a:xfrm>
              <a:off x="6572136" y="1218690"/>
              <a:ext cx="971550"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46" name="正方形/長方形 45"/>
            <p:cNvSpPr/>
            <p:nvPr/>
          </p:nvSpPr>
          <p:spPr>
            <a:xfrm>
              <a:off x="4702287" y="1717344"/>
              <a:ext cx="1126766"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保存ボタン押下（新規モード）</a:t>
              </a:r>
            </a:p>
          </p:txBody>
        </p:sp>
        <p:cxnSp>
          <p:nvCxnSpPr>
            <p:cNvPr id="47" name="直線矢印コネクタ 46"/>
            <p:cNvCxnSpPr>
              <a:stCxn id="46" idx="3"/>
              <a:endCxn id="51" idx="1"/>
            </p:cNvCxnSpPr>
            <p:nvPr/>
          </p:nvCxnSpPr>
          <p:spPr>
            <a:xfrm>
              <a:off x="5829053" y="1950707"/>
              <a:ext cx="692509" cy="14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4723617" y="1209165"/>
              <a:ext cx="1072233"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49" name="正方形/長方形 48"/>
            <p:cNvSpPr/>
            <p:nvPr/>
          </p:nvSpPr>
          <p:spPr>
            <a:xfrm>
              <a:off x="7683612"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50" name="正方形/長方形 49"/>
            <p:cNvSpPr/>
            <p:nvPr/>
          </p:nvSpPr>
          <p:spPr>
            <a:xfrm>
              <a:off x="3902187" y="1656840"/>
              <a:ext cx="4933950"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51" name="フローチャート: 判断 49"/>
            <p:cNvSpPr/>
            <p:nvPr/>
          </p:nvSpPr>
          <p:spPr>
            <a:xfrm>
              <a:off x="6521562" y="1656840"/>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52" name="正方形/長方形 51"/>
            <p:cNvSpPr/>
            <p:nvPr/>
          </p:nvSpPr>
          <p:spPr>
            <a:xfrm>
              <a:off x="6750162" y="1742565"/>
              <a:ext cx="714375"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顧客重複チェック</a:t>
              </a:r>
            </a:p>
          </p:txBody>
        </p:sp>
        <p:sp>
          <p:nvSpPr>
            <p:cNvPr id="53" name="正方形/長方形 52"/>
            <p:cNvSpPr/>
            <p:nvPr/>
          </p:nvSpPr>
          <p:spPr>
            <a:xfrm flipH="1">
              <a:off x="7664562" y="2463111"/>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顧客情報登録</a:t>
              </a:r>
            </a:p>
          </p:txBody>
        </p:sp>
        <p:cxnSp>
          <p:nvCxnSpPr>
            <p:cNvPr id="54" name="直線矢印コネクタ 119"/>
            <p:cNvCxnSpPr/>
            <p:nvPr/>
          </p:nvCxnSpPr>
          <p:spPr>
            <a:xfrm>
              <a:off x="7645512" y="1942590"/>
              <a:ext cx="528638" cy="571500"/>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p:cNvSpPr/>
            <p:nvPr/>
          </p:nvSpPr>
          <p:spPr>
            <a:xfrm>
              <a:off x="7683612" y="320941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56" name="直線矢印コネクタ 55"/>
            <p:cNvCxnSpPr/>
            <p:nvPr/>
          </p:nvCxnSpPr>
          <p:spPr>
            <a:xfrm flipH="1">
              <a:off x="8174150" y="2876040"/>
              <a:ext cx="0" cy="3333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flipH="1">
              <a:off x="7727883" y="3145557"/>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latin typeface="+mn-ea"/>
                  <a:ea typeface="+mn-ea"/>
                </a:rPr>
                <a:t>画面再表示用</a:t>
              </a:r>
              <a:endParaRPr kumimoji="1" lang="en-US" altLang="ja-JP" sz="1000" dirty="0">
                <a:solidFill>
                  <a:sysClr val="windowText" lastClr="000000"/>
                </a:solidFill>
                <a:latin typeface="+mn-ea"/>
                <a:ea typeface="+mn-ea"/>
              </a:endParaRPr>
            </a:p>
            <a:p>
              <a:pPr algn="ctr"/>
              <a:r>
                <a:rPr kumimoji="1" lang="ja-JP" altLang="en-US" sz="1000" dirty="0">
                  <a:solidFill>
                    <a:sysClr val="windowText" lastClr="000000"/>
                  </a:solidFill>
                  <a:latin typeface="+mn-ea"/>
                  <a:ea typeface="+mn-ea"/>
                </a:rPr>
                <a:t>データ取得</a:t>
              </a:r>
            </a:p>
          </p:txBody>
        </p:sp>
        <p:sp>
          <p:nvSpPr>
            <p:cNvPr id="58" name="正方形/長方形 57"/>
            <p:cNvSpPr/>
            <p:nvPr/>
          </p:nvSpPr>
          <p:spPr>
            <a:xfrm>
              <a:off x="4730862" y="3780915"/>
              <a:ext cx="1129383"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smtClean="0">
                  <a:solidFill>
                    <a:sysClr val="windowText" lastClr="000000"/>
                  </a:solidFill>
                </a:rPr>
                <a:t>（新規保存完了モード</a:t>
              </a:r>
              <a:r>
                <a:rPr kumimoji="1" lang="ja-JP" altLang="en-US" sz="1000" dirty="0">
                  <a:solidFill>
                    <a:sysClr val="windowText" lastClr="000000"/>
                  </a:solidFill>
                </a:rPr>
                <a:t>）</a:t>
              </a:r>
            </a:p>
          </p:txBody>
        </p:sp>
        <p:cxnSp>
          <p:nvCxnSpPr>
            <p:cNvPr id="59" name="直線矢印コネクタ 127"/>
            <p:cNvCxnSpPr>
              <a:endCxn id="58" idx="3"/>
            </p:cNvCxnSpPr>
            <p:nvPr/>
          </p:nvCxnSpPr>
          <p:spPr>
            <a:xfrm rot="10800000" flipV="1">
              <a:off x="5860246" y="3570571"/>
              <a:ext cx="2314699" cy="457993"/>
            </a:xfrm>
            <a:prstGeom prst="bentConnector3">
              <a:avLst>
                <a:gd name="adj1" fmla="val -63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5226162" y="427621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4721337" y="4552440"/>
              <a:ext cx="1138908"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a:solidFill>
                    <a:sysClr val="windowText" lastClr="000000"/>
                  </a:solidFill>
                </a:rPr>
                <a:t>保存ボタン押下（更新モード）</a:t>
              </a:r>
            </a:p>
          </p:txBody>
        </p:sp>
        <p:cxnSp>
          <p:nvCxnSpPr>
            <p:cNvPr id="62" name="直線矢印コネクタ 61"/>
            <p:cNvCxnSpPr>
              <a:stCxn id="61" idx="3"/>
            </p:cNvCxnSpPr>
            <p:nvPr/>
          </p:nvCxnSpPr>
          <p:spPr>
            <a:xfrm flipV="1">
              <a:off x="5860245" y="4781040"/>
              <a:ext cx="689892" cy="4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7712187" y="53525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4" name="フローチャート: 判断 62"/>
            <p:cNvSpPr/>
            <p:nvPr/>
          </p:nvSpPr>
          <p:spPr>
            <a:xfrm>
              <a:off x="6550137" y="4485765"/>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65" name="正方形/長方形 64"/>
            <p:cNvSpPr/>
            <p:nvPr/>
          </p:nvSpPr>
          <p:spPr>
            <a:xfrm>
              <a:off x="7712187" y="60002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66" name="直線矢印コネクタ 65"/>
            <p:cNvCxnSpPr/>
            <p:nvPr/>
          </p:nvCxnSpPr>
          <p:spPr>
            <a:xfrm flipH="1">
              <a:off x="8202725" y="5714490"/>
              <a:ext cx="0" cy="2857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p:cNvSpPr/>
            <p:nvPr/>
          </p:nvSpPr>
          <p:spPr>
            <a:xfrm>
              <a:off x="4759437" y="5933565"/>
              <a:ext cx="107223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a:t>
              </a:r>
              <a:r>
                <a:rPr kumimoji="1" lang="ja-JP" altLang="en-US" sz="1000" dirty="0" smtClean="0">
                  <a:solidFill>
                    <a:sysClr val="windowText" lastClr="000000"/>
                  </a:solidFill>
                </a:rPr>
                <a:t>再表示</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（更新保存完了モード</a:t>
              </a:r>
              <a:r>
                <a:rPr kumimoji="1" lang="ja-JP" altLang="en-US" sz="1000" dirty="0">
                  <a:solidFill>
                    <a:sysClr val="windowText" lastClr="000000"/>
                  </a:solidFill>
                </a:rPr>
                <a:t>）</a:t>
              </a:r>
            </a:p>
          </p:txBody>
        </p:sp>
        <p:cxnSp>
          <p:nvCxnSpPr>
            <p:cNvPr id="68" name="直線矢印コネクタ 67"/>
            <p:cNvCxnSpPr/>
            <p:nvPr/>
          </p:nvCxnSpPr>
          <p:spPr>
            <a:xfrm flipH="1">
              <a:off x="5860245" y="6181215"/>
              <a:ext cx="1851942" cy="6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6712062" y="4577661"/>
              <a:ext cx="83820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他人更新有無チェック</a:t>
              </a:r>
            </a:p>
          </p:txBody>
        </p:sp>
        <p:sp>
          <p:nvSpPr>
            <p:cNvPr id="70" name="正方形/長方形 69"/>
            <p:cNvSpPr/>
            <p:nvPr/>
          </p:nvSpPr>
          <p:spPr>
            <a:xfrm flipH="1">
              <a:off x="7635987" y="5314440"/>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顧客情報更新</a:t>
              </a:r>
            </a:p>
          </p:txBody>
        </p:sp>
        <p:sp>
          <p:nvSpPr>
            <p:cNvPr id="71" name="正方形/長方形 70"/>
            <p:cNvSpPr/>
            <p:nvPr/>
          </p:nvSpPr>
          <p:spPr>
            <a:xfrm flipH="1">
              <a:off x="7683612" y="5943090"/>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データ取得</a:t>
              </a:r>
            </a:p>
          </p:txBody>
        </p:sp>
        <p:sp>
          <p:nvSpPr>
            <p:cNvPr id="72" name="正方形/長方形 71"/>
            <p:cNvSpPr/>
            <p:nvPr/>
          </p:nvSpPr>
          <p:spPr>
            <a:xfrm>
              <a:off x="6588237"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73" name="直線矢印コネクタ 72"/>
            <p:cNvCxnSpPr/>
            <p:nvPr/>
          </p:nvCxnSpPr>
          <p:spPr>
            <a:xfrm>
              <a:off x="7074012" y="223786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flipH="1">
              <a:off x="6607287" y="246646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75" name="正方形/長方形 74"/>
            <p:cNvSpPr/>
            <p:nvPr/>
          </p:nvSpPr>
          <p:spPr>
            <a:xfrm>
              <a:off x="4721337" y="2421657"/>
              <a:ext cx="1107716" cy="56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a:t>
              </a:r>
              <a:r>
                <a:rPr kumimoji="1" lang="ja-JP" altLang="en-US" sz="1000" dirty="0" smtClean="0">
                  <a:solidFill>
                    <a:sysClr val="windowText" lastClr="000000"/>
                  </a:solidFill>
                </a:rPr>
                <a:t>新規エラー</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モード</a:t>
              </a:r>
              <a:r>
                <a:rPr kumimoji="1" lang="ja-JP" altLang="en-US" sz="1000" dirty="0">
                  <a:solidFill>
                    <a:sysClr val="windowText" lastClr="000000"/>
                  </a:solidFill>
                </a:rPr>
                <a:t>）</a:t>
              </a:r>
            </a:p>
          </p:txBody>
        </p:sp>
        <p:cxnSp>
          <p:nvCxnSpPr>
            <p:cNvPr id="76" name="直線矢印コネクタ 75"/>
            <p:cNvCxnSpPr>
              <a:stCxn id="72" idx="1"/>
              <a:endCxn id="75" idx="3"/>
            </p:cNvCxnSpPr>
            <p:nvPr/>
          </p:nvCxnSpPr>
          <p:spPr>
            <a:xfrm flipH="1">
              <a:off x="5829053" y="2695065"/>
              <a:ext cx="759184" cy="92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119"/>
            <p:cNvCxnSpPr/>
            <p:nvPr/>
          </p:nvCxnSpPr>
          <p:spPr>
            <a:xfrm rot="16200000" flipH="1">
              <a:off x="7648687" y="4796915"/>
              <a:ext cx="569913" cy="539750"/>
            </a:xfrm>
            <a:prstGeom prst="bentConnector3">
              <a:avLst>
                <a:gd name="adj1" fmla="val -166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3902187" y="3723765"/>
              <a:ext cx="4953000"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79" name="正方形/長方形 78"/>
            <p:cNvSpPr/>
            <p:nvPr/>
          </p:nvSpPr>
          <p:spPr>
            <a:xfrm>
              <a:off x="6626337" y="536206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80" name="直線矢印コネクタ 79"/>
            <p:cNvCxnSpPr/>
            <p:nvPr/>
          </p:nvCxnSpPr>
          <p:spPr>
            <a:xfrm>
              <a:off x="7112112" y="5085840"/>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4752304" y="5274033"/>
              <a:ext cx="1103674" cy="542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a:t>
              </a:r>
              <a:r>
                <a:rPr kumimoji="1" lang="ja-JP" altLang="en-US" sz="1000" dirty="0" smtClean="0">
                  <a:solidFill>
                    <a:sysClr val="windowText" lastClr="000000"/>
                  </a:solidFill>
                </a:rPr>
                <a:t>再表示</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（更新エラー</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モード</a:t>
              </a:r>
              <a:r>
                <a:rPr kumimoji="1" lang="ja-JP" altLang="en-US" sz="1000" dirty="0">
                  <a:solidFill>
                    <a:sysClr val="windowText" lastClr="000000"/>
                  </a:solidFill>
                </a:rPr>
                <a:t>）</a:t>
              </a:r>
            </a:p>
          </p:txBody>
        </p:sp>
        <p:cxnSp>
          <p:nvCxnSpPr>
            <p:cNvPr id="82" name="直線矢印コネクタ 81"/>
            <p:cNvCxnSpPr>
              <a:stCxn id="79" idx="1"/>
              <a:endCxn id="81" idx="3"/>
            </p:cNvCxnSpPr>
            <p:nvPr/>
          </p:nvCxnSpPr>
          <p:spPr>
            <a:xfrm flipH="1">
              <a:off x="5855978" y="5543040"/>
              <a:ext cx="770359" cy="22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正方形/長方形 82"/>
            <p:cNvSpPr/>
            <p:nvPr/>
          </p:nvSpPr>
          <p:spPr>
            <a:xfrm flipH="1">
              <a:off x="6654912" y="530491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84" name="正方形/長方形 83"/>
            <p:cNvSpPr/>
            <p:nvPr/>
          </p:nvSpPr>
          <p:spPr>
            <a:xfrm>
              <a:off x="7083537" y="2209291"/>
              <a:ext cx="447293"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5" name="正方形/長方形 84"/>
            <p:cNvSpPr/>
            <p:nvPr/>
          </p:nvSpPr>
          <p:spPr>
            <a:xfrm>
              <a:off x="7683612" y="1694940"/>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No</a:t>
              </a:r>
              <a:endParaRPr kumimoji="1" lang="ja-JP" altLang="en-US" sz="1000" dirty="0">
                <a:solidFill>
                  <a:schemeClr val="bg1"/>
                </a:solidFill>
              </a:endParaRPr>
            </a:p>
          </p:txBody>
        </p:sp>
        <p:sp>
          <p:nvSpPr>
            <p:cNvPr id="86" name="正方形/長方形 85"/>
            <p:cNvSpPr/>
            <p:nvPr/>
          </p:nvSpPr>
          <p:spPr>
            <a:xfrm>
              <a:off x="7093062" y="5019166"/>
              <a:ext cx="463662" cy="247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7" name="正方形/長方形 86"/>
            <p:cNvSpPr/>
            <p:nvPr/>
          </p:nvSpPr>
          <p:spPr>
            <a:xfrm>
              <a:off x="7693137" y="4504815"/>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a:solidFill>
                    <a:schemeClr val="bg1"/>
                  </a:solidFill>
                </a:rPr>
                <a:t>No</a:t>
              </a:r>
              <a:endParaRPr kumimoji="1" lang="ja-JP" altLang="en-US" sz="1000">
                <a:solidFill>
                  <a:schemeClr val="bg1"/>
                </a:solidFill>
              </a:endParaRPr>
            </a:p>
          </p:txBody>
        </p:sp>
        <p:sp>
          <p:nvSpPr>
            <p:cNvPr id="88" name="正方形/長方形 87"/>
            <p:cNvSpPr/>
            <p:nvPr/>
          </p:nvSpPr>
          <p:spPr>
            <a:xfrm>
              <a:off x="3819278" y="1643962"/>
              <a:ext cx="885825" cy="231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新規モード</a:t>
              </a:r>
              <a:endParaRPr kumimoji="1" lang="ja-JP" altLang="en-US" sz="1000" dirty="0">
                <a:solidFill>
                  <a:schemeClr val="bg1"/>
                </a:solidFill>
              </a:endParaRPr>
            </a:p>
          </p:txBody>
        </p:sp>
        <p:sp>
          <p:nvSpPr>
            <p:cNvPr id="89" name="正方形/長方形 88"/>
            <p:cNvSpPr/>
            <p:nvPr/>
          </p:nvSpPr>
          <p:spPr>
            <a:xfrm>
              <a:off x="3828803" y="3691836"/>
              <a:ext cx="847725" cy="279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更新モード</a:t>
              </a:r>
              <a:endParaRPr kumimoji="1" lang="ja-JP" altLang="en-US" sz="1000" dirty="0">
                <a:solidFill>
                  <a:schemeClr val="bg1"/>
                </a:solidFill>
              </a:endParaRPr>
            </a:p>
          </p:txBody>
        </p:sp>
        <p:cxnSp>
          <p:nvCxnSpPr>
            <p:cNvPr id="90" name="直線コネクタ 89"/>
            <p:cNvCxnSpPr/>
            <p:nvPr/>
          </p:nvCxnSpPr>
          <p:spPr>
            <a:xfrm>
              <a:off x="6207618" y="1218690"/>
              <a:ext cx="25757" cy="524322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1" name="直線矢印コネクタ 127"/>
            <p:cNvCxnSpPr>
              <a:stCxn id="75" idx="1"/>
              <a:endCxn id="46" idx="1"/>
            </p:cNvCxnSpPr>
            <p:nvPr/>
          </p:nvCxnSpPr>
          <p:spPr>
            <a:xfrm rot="10800000">
              <a:off x="4702287" y="1950708"/>
              <a:ext cx="19050" cy="753601"/>
            </a:xfrm>
            <a:prstGeom prst="bentConnector3">
              <a:avLst>
                <a:gd name="adj1" fmla="val 13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127"/>
            <p:cNvCxnSpPr>
              <a:stCxn id="67" idx="1"/>
              <a:endCxn id="61" idx="1"/>
            </p:cNvCxnSpPr>
            <p:nvPr/>
          </p:nvCxnSpPr>
          <p:spPr>
            <a:xfrm rot="10800000">
              <a:off x="4721337" y="4785803"/>
              <a:ext cx="38100" cy="1395412"/>
            </a:xfrm>
            <a:prstGeom prst="bentConnector3">
              <a:avLst>
                <a:gd name="adj1" fmla="val 7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２－２．従来の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2</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95143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8"/>
                                        </p:tgtEl>
                                      </p:cBhvr>
                                    </p:animEffect>
                                    <p:set>
                                      <p:cBhvr>
                                        <p:cTn id="7" dur="1" fill="hold">
                                          <p:stCondLst>
                                            <p:cond delay="499"/>
                                          </p:stCondLst>
                                        </p:cTn>
                                        <p:tgtEl>
                                          <p:spTgt spid="30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のスローガン</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テキスト ボックス 5"/>
          <p:cNvSpPr txBox="1">
            <a:spLocks noChangeArrowheads="1"/>
          </p:cNvSpPr>
          <p:nvPr/>
        </p:nvSpPr>
        <p:spPr bwMode="auto">
          <a:xfrm>
            <a:off x="285476" y="1029679"/>
            <a:ext cx="83176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pPr eaLnBrk="1" hangingPunct="1">
              <a:spcBef>
                <a:spcPct val="0"/>
              </a:spcBef>
              <a:buFontTx/>
              <a:buNone/>
            </a:pPr>
            <a:r>
              <a:rPr lang="en-US" altLang="ja-JP" sz="2000" b="1" dirty="0">
                <a:solidFill>
                  <a:srgbClr val="FF0000"/>
                </a:solidFill>
                <a:latin typeface="Meiryo UI" pitchFamily="50" charset="-128"/>
                <a:ea typeface="Meiryo UI" pitchFamily="50" charset="-128"/>
                <a:cs typeface="Meiryo UI" pitchFamily="50" charset="-128"/>
              </a:rPr>
              <a:t>Ajax</a:t>
            </a:r>
            <a:r>
              <a:rPr lang="ja-JP" altLang="en-US" sz="2000" dirty="0" smtClean="0">
                <a:latin typeface="Meiryo UI" pitchFamily="50" charset="-128"/>
                <a:ea typeface="Meiryo UI" pitchFamily="50" charset="-128"/>
                <a:cs typeface="Meiryo UI" pitchFamily="50" charset="-128"/>
              </a:rPr>
              <a:t>と</a:t>
            </a:r>
            <a:r>
              <a:rPr lang="ja-JP" altLang="en-US" sz="2000" b="1" dirty="0" smtClean="0">
                <a:solidFill>
                  <a:srgbClr val="FF0000"/>
                </a:solidFill>
                <a:latin typeface="Meiryo UI" pitchFamily="50" charset="-128"/>
                <a:ea typeface="Meiryo UI" pitchFamily="50" charset="-128"/>
                <a:cs typeface="Meiryo UI" pitchFamily="50" charset="-128"/>
              </a:rPr>
              <a:t>サーバサイト</a:t>
            </a:r>
            <a:r>
              <a:rPr lang="en-US" altLang="ja-JP" sz="2000" b="1" dirty="0">
                <a:solidFill>
                  <a:srgbClr val="FF0000"/>
                </a:solidFill>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を</a:t>
            </a:r>
            <a:r>
              <a:rPr lang="ja-JP" altLang="en-US" sz="2000" dirty="0" smtClean="0">
                <a:latin typeface="Meiryo UI" pitchFamily="50" charset="-128"/>
                <a:ea typeface="Meiryo UI" pitchFamily="50" charset="-128"/>
                <a:cs typeface="Meiryo UI" pitchFamily="50" charset="-128"/>
              </a:rPr>
              <a:t>用いて</a:t>
            </a:r>
            <a:r>
              <a:rPr lang="ja-JP" altLang="en-US" sz="2000" b="1" dirty="0" smtClean="0">
                <a:solidFill>
                  <a:srgbClr val="FF0000"/>
                </a:solidFill>
                <a:latin typeface="Meiryo UI" pitchFamily="50" charset="-128"/>
                <a:ea typeface="Meiryo UI" pitchFamily="50" charset="-128"/>
                <a:cs typeface="Meiryo UI" pitchFamily="50" charset="-128"/>
              </a:rPr>
              <a:t>目的</a:t>
            </a:r>
            <a:r>
              <a:rPr lang="ja-JP" altLang="en-US" sz="2000" b="1" dirty="0">
                <a:solidFill>
                  <a:srgbClr val="FF0000"/>
                </a:solidFill>
                <a:latin typeface="Meiryo UI" pitchFamily="50" charset="-128"/>
                <a:ea typeface="Meiryo UI" pitchFamily="50" charset="-128"/>
                <a:cs typeface="Meiryo UI" pitchFamily="50" charset="-128"/>
              </a:rPr>
              <a:t>指向</a:t>
            </a:r>
            <a:r>
              <a:rPr lang="ja-JP" altLang="en-US" sz="2000" dirty="0" smtClean="0">
                <a:latin typeface="Meiryo UI" pitchFamily="50" charset="-128"/>
                <a:ea typeface="Meiryo UI" pitchFamily="50" charset="-128"/>
                <a:cs typeface="Meiryo UI" pitchFamily="50" charset="-128"/>
              </a:rPr>
              <a:t>で、高速</a:t>
            </a:r>
            <a:r>
              <a:rPr lang="ja-JP" altLang="en-US" sz="2000" dirty="0">
                <a:latin typeface="Meiryo UI" pitchFamily="50" charset="-128"/>
                <a:ea typeface="Meiryo UI" pitchFamily="50" charset="-128"/>
                <a:cs typeface="Meiryo UI" pitchFamily="50" charset="-128"/>
              </a:rPr>
              <a:t>に</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システム</a:t>
            </a:r>
            <a:r>
              <a:rPr lang="ja-JP" altLang="en-US" sz="2000" dirty="0" smtClean="0">
                <a:latin typeface="Meiryo UI" pitchFamily="50" charset="-128"/>
                <a:ea typeface="Meiryo UI" pitchFamily="50" charset="-128"/>
                <a:cs typeface="Meiryo UI" pitchFamily="50" charset="-128"/>
              </a:rPr>
              <a:t>を構築できます</a:t>
            </a:r>
            <a:r>
              <a:rPr lang="ja-JP" altLang="en-US" sz="2000" dirty="0">
                <a:latin typeface="Meiryo UI" pitchFamily="50" charset="-128"/>
                <a:ea typeface="Meiryo UI" pitchFamily="50" charset="-128"/>
                <a:cs typeface="Meiryo UI" pitchFamily="50" charset="-128"/>
              </a:rPr>
              <a:t>。</a:t>
            </a:r>
            <a:endParaRPr lang="en-US" altLang="ja-JP" sz="2000" dirty="0">
              <a:latin typeface="Meiryo UI" pitchFamily="50" charset="-128"/>
              <a:ea typeface="Meiryo UI" pitchFamily="50" charset="-128"/>
              <a:cs typeface="Meiryo UI" pitchFamily="50" charset="-128"/>
            </a:endParaRPr>
          </a:p>
        </p:txBody>
      </p:sp>
      <p:sp>
        <p:nvSpPr>
          <p:cNvPr id="6" name="Rectangle 3"/>
          <p:cNvSpPr>
            <a:spLocks noChangeArrowheads="1"/>
          </p:cNvSpPr>
          <p:nvPr/>
        </p:nvSpPr>
        <p:spPr bwMode="auto">
          <a:xfrm>
            <a:off x="371868" y="5910795"/>
            <a:ext cx="3837525" cy="66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1588"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latinLnBrk="1" hangingPunct="1">
              <a:lnSpc>
                <a:spcPct val="110000"/>
              </a:lnSpc>
              <a:spcBef>
                <a:spcPct val="25000"/>
              </a:spcBef>
              <a:buFont typeface="Webdings" pitchFamily="18" charset="2"/>
              <a:buNone/>
            </a:pPr>
            <a:r>
              <a:rPr lang="ja-JP" altLang="en-US" sz="1600" dirty="0" smtClean="0">
                <a:latin typeface="Meiryo UI" pitchFamily="50" charset="-128"/>
                <a:ea typeface="Meiryo UI" pitchFamily="50" charset="-128"/>
                <a:cs typeface="Meiryo UI" pitchFamily="50" charset="-128"/>
              </a:rPr>
              <a:t>ソース公開：</a:t>
            </a:r>
            <a:endParaRPr lang="en-US" altLang="ja-JP" sz="1600" dirty="0" smtClean="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smtClean="0">
                <a:latin typeface="Meiryo UI" pitchFamily="50" charset="-128"/>
                <a:ea typeface="Meiryo UI" pitchFamily="50" charset="-128"/>
                <a:cs typeface="Meiryo UI" pitchFamily="50" charset="-128"/>
              </a:rPr>
              <a:t>https</a:t>
            </a:r>
            <a:r>
              <a:rPr lang="en-US" altLang="ja-JP" sz="1600" dirty="0">
                <a:latin typeface="Meiryo UI" pitchFamily="50" charset="-128"/>
                <a:ea typeface="Meiryo UI" pitchFamily="50" charset="-128"/>
                <a:cs typeface="Meiryo UI" pitchFamily="50" charset="-128"/>
              </a:rPr>
              <a:t>://github.com/efwGrp/efw4.X</a:t>
            </a:r>
          </a:p>
        </p:txBody>
      </p:sp>
      <p:pic>
        <p:nvPicPr>
          <p:cNvPr id="2" name="図 1"/>
          <p:cNvPicPr>
            <a:picLocks noChangeAspect="1"/>
          </p:cNvPicPr>
          <p:nvPr/>
        </p:nvPicPr>
        <p:blipFill>
          <a:blip r:embed="rId3"/>
          <a:stretch>
            <a:fillRect/>
          </a:stretch>
        </p:blipFill>
        <p:spPr>
          <a:xfrm>
            <a:off x="1356886" y="2051585"/>
            <a:ext cx="5905804" cy="3492679"/>
          </a:xfrm>
          <a:prstGeom prst="rect">
            <a:avLst/>
          </a:prstGeom>
        </p:spPr>
      </p:pic>
      <p:sp>
        <p:nvSpPr>
          <p:cNvPr id="3" name="正方形/長方形 2"/>
          <p:cNvSpPr/>
          <p:nvPr/>
        </p:nvSpPr>
        <p:spPr>
          <a:xfrm>
            <a:off x="4749513" y="5883801"/>
            <a:ext cx="3744102"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情報処理学会収録</a:t>
            </a:r>
            <a:r>
              <a:rPr lang="ja-JP" altLang="en-US" sz="1600" dirty="0" smtClean="0">
                <a:latin typeface="Meiryo UI" pitchFamily="50" charset="-128"/>
                <a:ea typeface="Meiryo UI" pitchFamily="50" charset="-128"/>
                <a:cs typeface="Meiryo UI" pitchFamily="50" charset="-128"/>
              </a:rPr>
              <a:t>論文：</a:t>
            </a:r>
            <a:endParaRPr lang="en-US" altLang="ja-JP" sz="16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a:latin typeface="Meiryo UI" pitchFamily="50" charset="-128"/>
                <a:ea typeface="Meiryo UI" pitchFamily="50" charset="-128"/>
                <a:cs typeface="Meiryo UI" pitchFamily="50" charset="-128"/>
              </a:rPr>
              <a:t>http://id.nii.ac.jp/1001/00147552/</a:t>
            </a:r>
            <a:endParaRPr lang="ja-JP" altLang="en-US" sz="16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522203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４－１．従来</a:t>
            </a:r>
            <a:r>
              <a:rPr lang="ja-JP" altLang="en-US" sz="2800" dirty="0" smtClean="0">
                <a:solidFill>
                  <a:schemeClr val="tx2"/>
                </a:solidFill>
                <a:latin typeface="Meiryo UI" pitchFamily="50" charset="-128"/>
                <a:ea typeface="Meiryo UI" pitchFamily="50" charset="-128"/>
                <a:cs typeface="Meiryo UI" pitchFamily="50" charset="-128"/>
              </a:rPr>
              <a:t>問題</a:t>
            </a:r>
            <a:r>
              <a:rPr lang="ja-JP" altLang="en-US" sz="2800" dirty="0">
                <a:solidFill>
                  <a:schemeClr val="tx2"/>
                </a:solidFill>
                <a:latin typeface="Meiryo UI" pitchFamily="50" charset="-128"/>
                <a:ea typeface="Meiryo UI" pitchFamily="50" charset="-128"/>
                <a:cs typeface="Meiryo UI" pitchFamily="50" charset="-128"/>
              </a:rPr>
              <a:t>１</a:t>
            </a:r>
            <a:r>
              <a:rPr lang="ja-JP" altLang="en-US" sz="2800" dirty="0" smtClean="0">
                <a:solidFill>
                  <a:schemeClr val="tx2"/>
                </a:solidFill>
                <a:latin typeface="Meiryo UI" pitchFamily="50" charset="-128"/>
                <a:ea typeface="Meiryo UI" pitchFamily="50" charset="-128"/>
                <a:cs typeface="Meiryo UI" pitchFamily="50" charset="-128"/>
              </a:rPr>
              <a:t>の解決</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8" name="正方形/長方形 7"/>
          <p:cNvSpPr/>
          <p:nvPr/>
        </p:nvSpPr>
        <p:spPr>
          <a:xfrm>
            <a:off x="243712" y="1366089"/>
            <a:ext cx="3105416" cy="2423713"/>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取得項目：</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ユーザ名</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307973"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 name="グループ化 3"/>
          <p:cNvGrpSpPr/>
          <p:nvPr/>
        </p:nvGrpSpPr>
        <p:grpSpPr>
          <a:xfrm>
            <a:off x="3460568" y="1040827"/>
            <a:ext cx="5683433" cy="5260821"/>
            <a:chOff x="3460568" y="1040827"/>
            <a:chExt cx="5683433" cy="5260821"/>
          </a:xfrm>
        </p:grpSpPr>
        <p:sp>
          <p:nvSpPr>
            <p:cNvPr id="21" name="正方形/長方形 20"/>
            <p:cNvSpPr/>
            <p:nvPr/>
          </p:nvSpPr>
          <p:spPr>
            <a:xfrm>
              <a:off x="3460568" y="4898611"/>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&lt;input id=“txt_userId”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4" name="テキスト ボックス 13"/>
            <p:cNvSpPr txBox="1"/>
            <p:nvPr/>
          </p:nvSpPr>
          <p:spPr>
            <a:xfrm>
              <a:off x="3460568"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a:xfrm>
              <a:off x="5399451" y="2088818"/>
              <a:ext cx="3744550" cy="421283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userInput_init.js</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var objUser=db.select(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“getUserByAccount”,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{“account”:session.get(“USER_ID”)}</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).map({</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“#txt_userId”:”userid”,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“#txt_userName”:”username”,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“#txt_password”:”password”,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“#txt_mail”:”mailaddress”,</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“#txt_lastLoginDate”:”lastlogindate”</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}).getSingle();</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eturn (new Result())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.runat(“body”)</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.withdata(objUser);</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9" name="テキスト ボックス 5"/>
          <p:cNvSpPr txBox="1">
            <a:spLocks noChangeArrowheads="1"/>
          </p:cNvSpPr>
          <p:nvPr/>
        </p:nvSpPr>
        <p:spPr bwMode="auto">
          <a:xfrm>
            <a:off x="2146719" y="2922344"/>
            <a:ext cx="4801769"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WEB</a:t>
            </a:r>
            <a:r>
              <a:rPr lang="ja-JP" altLang="en-US" sz="1600" dirty="0">
                <a:solidFill>
                  <a:schemeClr val="tx1"/>
                </a:solidFill>
              </a:rPr>
              <a:t>システム開発</a:t>
            </a:r>
            <a:r>
              <a:rPr lang="ja-JP" altLang="en-US" sz="1600" dirty="0" smtClean="0">
                <a:solidFill>
                  <a:schemeClr val="tx1"/>
                </a:solidFill>
              </a:rPr>
              <a:t>には、</a:t>
            </a:r>
            <a:r>
              <a:rPr lang="ja-JP" altLang="en-US" sz="1600" dirty="0">
                <a:solidFill>
                  <a:schemeClr val="tx1"/>
                </a:solidFill>
              </a:rPr>
              <a:t>「</a:t>
            </a:r>
            <a:r>
              <a:rPr lang="ja-JP" altLang="en-US" sz="1600" dirty="0">
                <a:solidFill>
                  <a:srgbClr val="FF0000"/>
                </a:solidFill>
              </a:rPr>
              <a:t>パラメータ受信・入力チェック</a:t>
            </a:r>
            <a:r>
              <a:rPr lang="ja-JP" altLang="en-US" sz="1600" dirty="0" smtClean="0">
                <a:solidFill>
                  <a:srgbClr val="FF0000"/>
                </a:solidFill>
              </a:rPr>
              <a:t>・ データ</a:t>
            </a:r>
            <a:r>
              <a:rPr lang="ja-JP" altLang="en-US" sz="1600" dirty="0">
                <a:solidFill>
                  <a:srgbClr val="FF0000"/>
                </a:solidFill>
              </a:rPr>
              <a:t>表示・活性非活性・表示非表示・画面遷移</a:t>
            </a:r>
            <a:r>
              <a:rPr lang="ja-JP" altLang="en-US" sz="1600" dirty="0">
                <a:solidFill>
                  <a:schemeClr val="tx1"/>
                </a:solidFill>
              </a:rPr>
              <a:t>」などの処理がよくあります</a:t>
            </a:r>
            <a:r>
              <a:rPr lang="ja-JP" altLang="en-US" sz="1600" dirty="0" smtClean="0">
                <a:solidFill>
                  <a:schemeClr val="tx1"/>
                </a:solidFill>
              </a:rPr>
              <a:t>。</a:t>
            </a:r>
            <a:endParaRPr lang="en-US" altLang="ja-JP" sz="1600" dirty="0" smtClean="0">
              <a:solidFill>
                <a:schemeClr val="tx1"/>
              </a:solidFill>
            </a:endParaRPr>
          </a:p>
          <a:p>
            <a:endParaRPr lang="en-US" altLang="ja-JP" sz="1600" dirty="0">
              <a:solidFill>
                <a:schemeClr val="tx1"/>
              </a:solidFill>
            </a:endParaRPr>
          </a:p>
          <a:p>
            <a:r>
              <a:rPr lang="en-US" altLang="ja-JP" sz="1600" dirty="0">
                <a:solidFill>
                  <a:schemeClr val="tx1"/>
                </a:solidFill>
              </a:rPr>
              <a:t>E-FW</a:t>
            </a:r>
            <a:r>
              <a:rPr lang="ja-JP" altLang="en-US" sz="1600" dirty="0">
                <a:solidFill>
                  <a:schemeClr val="tx1"/>
                </a:solidFill>
              </a:rPr>
              <a:t>はそれらをパターン化して、</a:t>
            </a:r>
            <a:r>
              <a:rPr lang="en-US" altLang="ja-JP" sz="1600" dirty="0">
                <a:solidFill>
                  <a:schemeClr val="tx1"/>
                </a:solidFill>
              </a:rPr>
              <a:t>WEB</a:t>
            </a:r>
            <a:r>
              <a:rPr lang="ja-JP" altLang="en-US" sz="1600" dirty="0">
                <a:solidFill>
                  <a:schemeClr val="tx1"/>
                </a:solidFill>
              </a:rPr>
              <a:t>画面開発の</a:t>
            </a:r>
          </a:p>
          <a:p>
            <a:r>
              <a:rPr lang="ja-JP" altLang="en-US" sz="1600" dirty="0">
                <a:solidFill>
                  <a:srgbClr val="FF0000"/>
                </a:solidFill>
              </a:rPr>
              <a:t>専用言語</a:t>
            </a:r>
            <a:r>
              <a:rPr lang="en-US" altLang="ja-JP" sz="1600" dirty="0">
                <a:solidFill>
                  <a:srgbClr val="FF0000"/>
                </a:solidFill>
              </a:rPr>
              <a:t>(DSL)</a:t>
            </a:r>
            <a:r>
              <a:rPr lang="ja-JP" altLang="en-US" sz="1600" dirty="0">
                <a:solidFill>
                  <a:schemeClr val="tx1"/>
                </a:solidFill>
              </a:rPr>
              <a:t>を設計・実装します。</a:t>
            </a:r>
          </a:p>
          <a:p>
            <a:r>
              <a:rPr lang="ja-JP" altLang="en-US" sz="1600" dirty="0">
                <a:solidFill>
                  <a:schemeClr val="tx1"/>
                </a:solidFill>
              </a:rPr>
              <a:t>言い換えると「</a:t>
            </a:r>
            <a:r>
              <a:rPr lang="ja-JP" altLang="en-US" sz="1600" dirty="0">
                <a:solidFill>
                  <a:srgbClr val="FF0000"/>
                </a:solidFill>
              </a:rPr>
              <a:t>入力データ収集と処理結果表示の自動化</a:t>
            </a:r>
            <a:r>
              <a:rPr lang="ja-JP" altLang="en-US" sz="1600" dirty="0">
                <a:solidFill>
                  <a:schemeClr val="tx1"/>
                </a:solidFill>
              </a:rPr>
              <a:t>」です。</a:t>
            </a:r>
            <a:endParaRPr lang="en-US" altLang="ja-JP" sz="1600" dirty="0">
              <a:solidFill>
                <a:schemeClr val="tx1"/>
              </a:solidFill>
            </a:endParaRPr>
          </a:p>
        </p:txBody>
      </p:sp>
    </p:spTree>
    <p:extLst>
      <p:ext uri="{BB962C8B-B14F-4D97-AF65-F5344CB8AC3E}">
        <p14:creationId xmlns:p14="http://schemas.microsoft.com/office/powerpoint/2010/main" val="326413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顧客重複チェック</a:t>
              </a:r>
              <a:endParaRPr kumimoji="1" lang="ja-JP" altLang="en-US" sz="1100" dirty="0">
                <a:solidFill>
                  <a:schemeClr val="bg1"/>
                </a:solidFill>
              </a:endParaRP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チェック結果返却</a:t>
              </a:r>
              <a:endParaRPr kumimoji="1" lang="ja-JP" altLang="en-US" sz="1100" dirty="0">
                <a:solidFill>
                  <a:schemeClr val="bg1"/>
                </a:solidFill>
              </a:endParaRP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smtClean="0">
                  <a:solidFill>
                    <a:schemeClr val="bg1"/>
                  </a:solidFill>
                </a:rPr>
                <a:t>他人操作有無</a:t>
              </a:r>
              <a:r>
                <a:rPr kumimoji="1" lang="ja-JP" altLang="en-US" sz="1100" dirty="0" smtClean="0">
                  <a:solidFill>
                    <a:schemeClr val="bg1"/>
                  </a:solidFill>
                </a:rPr>
                <a:t>チェック</a:t>
              </a:r>
              <a:endParaRPr kumimoji="1" lang="ja-JP" altLang="en-US" sz="1100" dirty="0">
                <a:solidFill>
                  <a:schemeClr val="bg1"/>
                </a:solidFill>
              </a:endParaRP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effectLst/>
                  <a:latin typeface="+mn-lt"/>
                  <a:ea typeface="+mn-ea"/>
                  <a:cs typeface="+mn-cs"/>
                </a:rPr>
                <a:t>チェック結果</a:t>
              </a:r>
              <a:r>
                <a:rPr kumimoji="1" lang="ja-JP" altLang="en-US" sz="1100" dirty="0" smtClean="0">
                  <a:solidFill>
                    <a:schemeClr val="bg1"/>
                  </a:solidFill>
                </a:rPr>
                <a:t>返却</a:t>
              </a:r>
              <a:endParaRPr kumimoji="1" lang="ja-JP" altLang="en-US" sz="1100" dirty="0">
                <a:solidFill>
                  <a:schemeClr val="bg1"/>
                </a:solidFill>
              </a:endParaRP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nvGrpSpPr>
          <p:cNvPr id="7" name="グループ化 6"/>
          <p:cNvGrpSpPr/>
          <p:nvPr/>
        </p:nvGrpSpPr>
        <p:grpSpPr>
          <a:xfrm>
            <a:off x="3922004" y="605926"/>
            <a:ext cx="5034710" cy="6125375"/>
            <a:chOff x="3922004" y="843010"/>
            <a:chExt cx="5034710" cy="5583187"/>
          </a:xfrm>
        </p:grpSpPr>
        <p:sp>
          <p:nvSpPr>
            <p:cNvPr id="6" name="正方形/長方形 5"/>
            <p:cNvSpPr/>
            <p:nvPr/>
          </p:nvSpPr>
          <p:spPr>
            <a:xfrm>
              <a:off x="3922004" y="843010"/>
              <a:ext cx="5034710" cy="5583187"/>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新規モード</a:t>
              </a:r>
              <a:endPar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f (params[“hnd_mode”]==“new_mode”){</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var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blnExists=db.select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checkExists”,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getValue(“ret”);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if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(blnExists){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(new Result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該当顧客はすでに登録しました。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db.change(“User”,”addNewUser”,{</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(new Result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params[“#txt_userId”]</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.disable(“#txt_userId”);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更新モード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blnOperated=db.select(“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”,“checkOperated”,</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“updateDate”:params[“#hdn_updateDate”]}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blnOperated){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他人操作中のため、該当処理は実行できません。</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db.change(“User”,”updateUser”,{</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3" name="テキスト ボックス 92"/>
            <p:cNvSpPr txBox="1"/>
            <p:nvPr/>
          </p:nvSpPr>
          <p:spPr>
            <a:xfrm>
              <a:off x="7774511" y="921955"/>
              <a:ext cx="1027966" cy="308587"/>
            </a:xfrm>
            <a:prstGeom prst="rect">
              <a:avLst/>
            </a:prstGeom>
            <a:noFill/>
          </p:spPr>
          <p:txBody>
            <a:bodyPr wrap="square" rtlCol="0">
              <a:spAutoFit/>
            </a:bodyPr>
            <a:lstStyle/>
            <a:p>
              <a:r>
                <a:rPr kumimoji="1" lang="ja-JP" altLang="en-US" sz="16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098" name="タイトル 1"/>
          <p:cNvSpPr>
            <a:spLocks noGrp="1"/>
          </p:cNvSpPr>
          <p:nvPr>
            <p:ph type="title" idx="4294967295"/>
          </p:nvPr>
        </p:nvSpPr>
        <p:spPr>
          <a:xfrm>
            <a:off x="251136" y="275784"/>
            <a:ext cx="5686956"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４－２．従来</a:t>
            </a:r>
            <a:r>
              <a:rPr lang="ja-JP" altLang="en-US" sz="2800" dirty="0" smtClean="0">
                <a:solidFill>
                  <a:schemeClr val="tx2"/>
                </a:solidFill>
                <a:latin typeface="Meiryo UI" pitchFamily="50" charset="-128"/>
                <a:ea typeface="Meiryo UI" pitchFamily="50" charset="-128"/>
                <a:cs typeface="Meiryo UI" pitchFamily="50" charset="-128"/>
              </a:rPr>
              <a:t>問題</a:t>
            </a:r>
            <a:r>
              <a:rPr lang="ja-JP" altLang="en-US" sz="2800" dirty="0">
                <a:solidFill>
                  <a:schemeClr val="tx2"/>
                </a:solidFill>
                <a:latin typeface="Meiryo UI" pitchFamily="50" charset="-128"/>
                <a:ea typeface="Meiryo UI" pitchFamily="50" charset="-128"/>
                <a:cs typeface="Meiryo UI" pitchFamily="50" charset="-128"/>
              </a:rPr>
              <a:t>２</a:t>
            </a:r>
            <a:r>
              <a:rPr lang="ja-JP" altLang="en-US" sz="2800" dirty="0" smtClean="0">
                <a:solidFill>
                  <a:schemeClr val="tx2"/>
                </a:solidFill>
                <a:latin typeface="Meiryo UI" pitchFamily="50" charset="-128"/>
                <a:ea typeface="Meiryo UI" pitchFamily="50" charset="-128"/>
                <a:cs typeface="Meiryo UI" pitchFamily="50" charset="-128"/>
              </a:rPr>
              <a:t>の解決</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5" name="テキスト ボックス 5"/>
          <p:cNvSpPr txBox="1">
            <a:spLocks noChangeArrowheads="1"/>
          </p:cNvSpPr>
          <p:nvPr/>
        </p:nvSpPr>
        <p:spPr bwMode="auto">
          <a:xfrm>
            <a:off x="1894867" y="2745654"/>
            <a:ext cx="4806442"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E-FW</a:t>
            </a:r>
            <a:r>
              <a:rPr lang="ja-JP" altLang="en-US" sz="1600" dirty="0" smtClean="0">
                <a:solidFill>
                  <a:schemeClr val="tx1"/>
                </a:solidFill>
              </a:rPr>
              <a:t>の仕組みには、</a:t>
            </a:r>
            <a:r>
              <a:rPr lang="ja-JP" altLang="en-US" sz="1600" dirty="0" smtClean="0">
                <a:solidFill>
                  <a:srgbClr val="FF0000"/>
                </a:solidFill>
              </a:rPr>
              <a:t>クライアント動作</a:t>
            </a:r>
            <a:r>
              <a:rPr lang="ja-JP" altLang="en-US" sz="1600" dirty="0" smtClean="0">
                <a:solidFill>
                  <a:schemeClr val="tx1"/>
                </a:solidFill>
              </a:rPr>
              <a:t>か</a:t>
            </a:r>
            <a:r>
              <a:rPr lang="ja-JP" altLang="en-US" sz="1600" dirty="0" smtClean="0">
                <a:solidFill>
                  <a:srgbClr val="FF0000"/>
                </a:solidFill>
              </a:rPr>
              <a:t>サーバ動作</a:t>
            </a:r>
            <a:r>
              <a:rPr lang="ja-JP" altLang="en-US" sz="1600" dirty="0" smtClean="0">
                <a:solidFill>
                  <a:schemeClr val="tx1"/>
                </a:solidFill>
              </a:rPr>
              <a:t>か  関係なく、ロジックはほぼ全部</a:t>
            </a:r>
            <a:r>
              <a:rPr lang="ja-JP" altLang="en-US" sz="1600" dirty="0" smtClean="0">
                <a:solidFill>
                  <a:srgbClr val="FF0000"/>
                </a:solidFill>
              </a:rPr>
              <a:t>イベント</a:t>
            </a:r>
            <a:r>
              <a:rPr lang="en-US" altLang="ja-JP" sz="1600" dirty="0" smtClean="0">
                <a:solidFill>
                  <a:srgbClr val="FF0000"/>
                </a:solidFill>
              </a:rPr>
              <a:t>JS</a:t>
            </a:r>
            <a:r>
              <a:rPr lang="ja-JP" altLang="en-US" sz="1600" dirty="0" smtClean="0">
                <a:solidFill>
                  <a:srgbClr val="FF0000"/>
                </a:solidFill>
              </a:rPr>
              <a:t>ファイルに集中</a:t>
            </a:r>
            <a:r>
              <a:rPr lang="ja-JP" altLang="en-US" sz="1600" dirty="0" smtClean="0">
                <a:solidFill>
                  <a:schemeClr val="tx1"/>
                </a:solidFill>
              </a:rPr>
              <a:t>します。また、「</a:t>
            </a:r>
            <a:r>
              <a:rPr lang="ja-JP" altLang="en-US" sz="1600" dirty="0" smtClean="0">
                <a:solidFill>
                  <a:srgbClr val="FF0000"/>
                </a:solidFill>
              </a:rPr>
              <a:t>目的指向</a:t>
            </a:r>
            <a:r>
              <a:rPr lang="ja-JP" altLang="en-US" sz="1600" dirty="0" smtClean="0">
                <a:solidFill>
                  <a:schemeClr val="tx1"/>
                </a:solidFill>
              </a:rPr>
              <a:t>」のため、</a:t>
            </a:r>
            <a:r>
              <a:rPr lang="ja-JP" altLang="en-US" sz="1600" dirty="0" smtClean="0">
                <a:solidFill>
                  <a:srgbClr val="FF0000"/>
                </a:solidFill>
              </a:rPr>
              <a:t>プログラムの粒度は設計書とマッピング</a:t>
            </a:r>
            <a:r>
              <a:rPr lang="ja-JP" altLang="en-US" sz="1600" dirty="0" smtClean="0">
                <a:solidFill>
                  <a:schemeClr val="tx1"/>
                </a:solidFill>
              </a:rPr>
              <a:t>しやすいです。</a:t>
            </a:r>
            <a:endParaRPr lang="en-US" altLang="ja-JP" sz="1600" dirty="0" smtClean="0">
              <a:solidFill>
                <a:schemeClr val="tx1"/>
              </a:solidFill>
            </a:endParaRPr>
          </a:p>
          <a:p>
            <a:endParaRPr lang="en-US" altLang="ja-JP" sz="1600" dirty="0" smtClean="0">
              <a:solidFill>
                <a:schemeClr val="tx1"/>
              </a:solidFill>
            </a:endParaRPr>
          </a:p>
          <a:p>
            <a:r>
              <a:rPr lang="ja-JP" altLang="en-US" sz="1600" dirty="0" smtClean="0">
                <a:solidFill>
                  <a:schemeClr val="tx1"/>
                </a:solidFill>
              </a:rPr>
              <a:t>そして、</a:t>
            </a:r>
            <a:r>
              <a:rPr lang="ja-JP" altLang="en-US" sz="1600" dirty="0" smtClean="0">
                <a:solidFill>
                  <a:srgbClr val="FF0000"/>
                </a:solidFill>
              </a:rPr>
              <a:t>イベント</a:t>
            </a:r>
            <a:r>
              <a:rPr lang="en-US" altLang="ja-JP" sz="1600" dirty="0" smtClean="0">
                <a:solidFill>
                  <a:srgbClr val="FF0000"/>
                </a:solidFill>
              </a:rPr>
              <a:t>JS</a:t>
            </a:r>
            <a:r>
              <a:rPr lang="ja-JP" altLang="en-US" sz="1600" dirty="0" smtClean="0">
                <a:solidFill>
                  <a:srgbClr val="FF0000"/>
                </a:solidFill>
              </a:rPr>
              <a:t>ファイル</a:t>
            </a:r>
            <a:r>
              <a:rPr lang="ja-JP" altLang="en-US" sz="1600" dirty="0" smtClean="0">
                <a:solidFill>
                  <a:schemeClr val="tx1"/>
                </a:solidFill>
              </a:rPr>
              <a:t>のみで</a:t>
            </a:r>
            <a:r>
              <a:rPr lang="ja-JP" altLang="en-US" sz="1600" dirty="0" smtClean="0">
                <a:solidFill>
                  <a:srgbClr val="FF0000"/>
                </a:solidFill>
              </a:rPr>
              <a:t>処理の流れ</a:t>
            </a:r>
            <a:r>
              <a:rPr lang="ja-JP" altLang="en-US" sz="1600" dirty="0" smtClean="0">
                <a:solidFill>
                  <a:schemeClr val="tx1"/>
                </a:solidFill>
              </a:rPr>
              <a:t>を分かりやすく</a:t>
            </a:r>
            <a:r>
              <a:rPr lang="ja-JP" altLang="en-US" sz="1600" dirty="0" smtClean="0">
                <a:solidFill>
                  <a:srgbClr val="FF0000"/>
                </a:solidFill>
              </a:rPr>
              <a:t>読み取れます</a:t>
            </a:r>
            <a:r>
              <a:rPr lang="ja-JP" altLang="en-US" sz="1600" dirty="0" smtClean="0">
                <a:solidFill>
                  <a:schemeClr val="tx1"/>
                </a:solidFill>
              </a:rPr>
              <a:t>。</a:t>
            </a:r>
            <a:endParaRPr lang="en-US" altLang="ja-JP" sz="1600" dirty="0" smtClean="0">
              <a:solidFill>
                <a:schemeClr val="tx1"/>
              </a:solidFill>
            </a:endParaRPr>
          </a:p>
        </p:txBody>
      </p:sp>
    </p:spTree>
    <p:extLst>
      <p:ext uri="{BB962C8B-B14F-4D97-AF65-F5344CB8AC3E}">
        <p14:creationId xmlns:p14="http://schemas.microsoft.com/office/powerpoint/2010/main" val="317084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952313" y="4462720"/>
            <a:ext cx="7239372" cy="2349621"/>
          </a:xfrm>
          <a:prstGeom prst="rect">
            <a:avLst/>
          </a:prstGeom>
        </p:spPr>
      </p:pic>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５．</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a:t>
            </a:r>
            <a:r>
              <a:rPr lang="ja-JP" altLang="en-US" sz="2800" dirty="0" smtClean="0">
                <a:solidFill>
                  <a:schemeClr val="tx2"/>
                </a:solidFill>
                <a:latin typeface="Meiryo UI" pitchFamily="50" charset="-128"/>
                <a:ea typeface="Meiryo UI" pitchFamily="50" charset="-128"/>
                <a:cs typeface="Meiryo UI" pitchFamily="50" charset="-128"/>
              </a:rPr>
              <a:t>機能</a:t>
            </a:r>
            <a:endParaRPr lang="ja-JP" altLang="en-US" sz="2800" dirty="0">
              <a:solidFill>
                <a:schemeClr val="tx2"/>
              </a:solidFill>
              <a:latin typeface="Meiryo UI" pitchFamily="50" charset="-128"/>
              <a:ea typeface="Meiryo UI" pitchFamily="50" charset="-128"/>
              <a:cs typeface="Meiryo UI" pitchFamily="50" charset="-128"/>
            </a:endParaRPr>
          </a:p>
        </p:txBody>
      </p:sp>
      <p:pic>
        <p:nvPicPr>
          <p:cNvPr id="9" name="図 8"/>
          <p:cNvPicPr>
            <a:picLocks noChangeAspect="1"/>
          </p:cNvPicPr>
          <p:nvPr/>
        </p:nvPicPr>
        <p:blipFill>
          <a:blip r:embed="rId4"/>
          <a:stretch>
            <a:fillRect/>
          </a:stretch>
        </p:blipFill>
        <p:spPr>
          <a:xfrm>
            <a:off x="1619097" y="970041"/>
            <a:ext cx="5905804" cy="3492679"/>
          </a:xfrm>
          <a:prstGeom prst="rect">
            <a:avLst/>
          </a:prstGeom>
        </p:spPr>
      </p:pic>
    </p:spTree>
    <p:extLst>
      <p:ext uri="{BB962C8B-B14F-4D97-AF65-F5344CB8AC3E}">
        <p14:creationId xmlns:p14="http://schemas.microsoft.com/office/powerpoint/2010/main" val="245330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1.2"/>
  <p:tag name="ISPRING_ULTRA_SCORM_COURSE_ID" val="2FB98E69-29C4-4A6B-85DC-5AA21706F4F0"/>
  <p:tag name="ISPRING_CMI5_LAUNCH_METHOD" val="any window"/>
  <p:tag name="ISPRING_SCORM_RATE_SLIDES" val="1"/>
  <p:tag name="ISPRINGCLOUDFOLDERID" val="1"/>
  <p:tag name="ISPRINGONLINEFOLDERID" val="1"/>
  <p:tag name="ISPRING_OUTPUT_FOLDER" val="[[&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free&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PASSING_SCORE" val="100.000000"/>
  <p:tag name="ISPRING_ULTRA_SCORM_COURCE_TITLE" val="EFW紹介v1.6"/>
  <p:tag name="ISPRING_SCORM_ENDPOINT" val="&lt;endpoint&gt;&lt;enable&gt;0&lt;/enable&gt;&lt;lrs&gt;http://&lt;/lrs&gt;&lt;auth&gt;0&lt;/auth&gt;&lt;login&gt;&lt;/login&gt;&lt;password&gt;&lt;/password&gt;&lt;key&gt;&lt;/key&gt;&lt;name&gt;&lt;/name&gt;&lt;email&gt;&lt;/email&gt;&lt;/endpoint&gt;&#10;"/>
  <p:tag name="ISPRING_SCORM_RATE_QUIZZES" val="0"/>
  <p:tag name="ISPRING_PRESENTATION_TITLE" val="EFW紹介v1.6"/>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36877</TotalTime>
  <Words>1454</Words>
  <Application>Microsoft Office PowerPoint</Application>
  <PresentationFormat>画面に合わせる (4:3)</PresentationFormat>
  <Paragraphs>465</Paragraphs>
  <Slides>14</Slides>
  <Notes>14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14</vt:i4>
      </vt:variant>
    </vt:vector>
  </HeadingPairs>
  <TitlesOfParts>
    <vt:vector size="22" baseType="lpstr">
      <vt:lpstr>Meiryo UI</vt:lpstr>
      <vt:lpstr>ＭＳ Ｐゴシック</vt:lpstr>
      <vt:lpstr>MS UI Gothic</vt:lpstr>
      <vt:lpstr>Arial</vt:lpstr>
      <vt:lpstr>Calibri</vt:lpstr>
      <vt:lpstr>Webdings</vt:lpstr>
      <vt:lpstr>Wingdings</vt:lpstr>
      <vt:lpstr>1_Office ​​テーマ</vt:lpstr>
      <vt:lpstr>PowerPoint プレゼンテーション</vt:lpstr>
      <vt:lpstr>目次</vt:lpstr>
      <vt:lpstr>１．プログラムの可読性</vt:lpstr>
      <vt:lpstr>２－１．従来のWEB開発における問題1</vt:lpstr>
      <vt:lpstr>２－２．従来のWEB開発における問題2</vt:lpstr>
      <vt:lpstr>３．E-FWのスローガン</vt:lpstr>
      <vt:lpstr>４－１．従来問題１の解決</vt:lpstr>
      <vt:lpstr>４－２．従来問題２の解決</vt:lpstr>
      <vt:lpstr>５．E-FWの機能</vt:lpstr>
      <vt:lpstr>６．E-FWのメリット</vt:lpstr>
      <vt:lpstr>７．実績一覧</vt:lpstr>
      <vt:lpstr>８．E-FW導入の効果</vt:lpstr>
      <vt:lpstr>９．利用者からの褒め言葉</vt:lpstr>
      <vt:lpstr>添付．要件定義システムの新旧比較</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EFW紹介v1.6</dc:title>
  <dc:creator>常 珂軍</dc:creator>
  <cp:lastModifiedBy>常 珂軍</cp:lastModifiedBy>
  <cp:revision>4223</cp:revision>
  <cp:lastPrinted>2012-10-25T09:56:50Z</cp:lastPrinted>
  <dcterms:modified xsi:type="dcterms:W3CDTF">2021-02-05T04:38:44Z</dcterms:modified>
</cp:coreProperties>
</file>