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5"/>
  </p:notesMasterIdLst>
  <p:handoutMasterIdLst>
    <p:handoutMasterId r:id="rId16"/>
  </p:handoutMasterIdLst>
  <p:sldIdLst>
    <p:sldId id="392" r:id="rId2"/>
    <p:sldId id="417" r:id="rId3"/>
    <p:sldId id="406" r:id="rId4"/>
    <p:sldId id="422" r:id="rId5"/>
    <p:sldId id="425" r:id="rId6"/>
    <p:sldId id="410" r:id="rId7"/>
    <p:sldId id="415" r:id="rId8"/>
    <p:sldId id="426" r:id="rId9"/>
    <p:sldId id="428" r:id="rId10"/>
    <p:sldId id="420" r:id="rId11"/>
    <p:sldId id="427" r:id="rId12"/>
    <p:sldId id="416" r:id="rId13"/>
    <p:sldId id="430" r:id="rId14"/>
  </p:sldIdLst>
  <p:sldSz cx="9144000" cy="6858000" type="screen4x3"/>
  <p:notesSz cx="7099300" cy="10234613"/>
  <p:custDataLst>
    <p:tags r:id="rId17"/>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81" d="100"/>
          <a:sy n="81" d="100"/>
        </p:scale>
        <p:origin x="1268"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2020/1/15</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2020/1/15</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smtClean="0"/>
              <a:t>マスター テキストの書式設定</a:t>
            </a:r>
          </a:p>
          <a:p>
            <a:pPr lvl="1"/>
            <a:r>
              <a:rPr lang="ja-JP" altLang="en-US" noProof="0" smtClean="0"/>
              <a:t>第 </a:t>
            </a:r>
            <a:r>
              <a:rPr lang="en-US" altLang="ja-JP" noProof="0" smtClean="0"/>
              <a:t>2 </a:t>
            </a:r>
            <a:r>
              <a:rPr lang="ja-JP" altLang="en-US" noProof="0" smtClean="0"/>
              <a:t>レベル</a:t>
            </a:r>
          </a:p>
          <a:p>
            <a:pPr lvl="2"/>
            <a:r>
              <a:rPr lang="ja-JP" altLang="en-US" noProof="0" smtClean="0"/>
              <a:t>第 </a:t>
            </a:r>
            <a:r>
              <a:rPr lang="en-US" altLang="ja-JP" noProof="0" smtClean="0"/>
              <a:t>3 </a:t>
            </a:r>
            <a:r>
              <a:rPr lang="ja-JP" altLang="en-US" noProof="0" smtClean="0"/>
              <a:t>レベル</a:t>
            </a:r>
          </a:p>
          <a:p>
            <a:pPr lvl="3"/>
            <a:r>
              <a:rPr lang="ja-JP" altLang="en-US" noProof="0" smtClean="0"/>
              <a:t>第 </a:t>
            </a:r>
            <a:r>
              <a:rPr lang="en-US" altLang="ja-JP" noProof="0" smtClean="0"/>
              <a:t>4 </a:t>
            </a:r>
            <a:r>
              <a:rPr lang="ja-JP" altLang="en-US" noProof="0" smtClean="0"/>
              <a:t>レベル</a:t>
            </a:r>
          </a:p>
          <a:p>
            <a:pPr lvl="4"/>
            <a:r>
              <a:rPr lang="ja-JP" altLang="en-US" noProof="0" smtClean="0"/>
              <a:t>第 </a:t>
            </a:r>
            <a:r>
              <a:rPr lang="en-US" altLang="ja-JP" noProof="0" smtClean="0"/>
              <a:t>5 </a:t>
            </a:r>
            <a:r>
              <a:rPr lang="ja-JP" altLang="en-US" noProof="0" smtClean="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smtClean="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smtClean="0"/>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smtClean="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smtClean="0">
                <a:solidFill>
                  <a:srgbClr val="C00000"/>
                </a:solidFill>
              </a:rPr>
              <a:t>EFW MAKE IT EASY</a:t>
            </a:r>
            <a:endParaRPr lang="ja-JP" altLang="en-US" sz="1400" b="1" dirty="0" smtClean="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smtClean="0"/>
              <a:t>マスター タイトルの書式設定</a:t>
            </a:r>
            <a:endParaRPr lang="ja-JP" altLang="en-US"/>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ja-JP" altLang="en-US"/>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smtClean="0"/>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smtClean="0">
                <a:latin typeface="Meiryo UI" pitchFamily="50" charset="-128"/>
                <a:ea typeface="Meiryo UI" pitchFamily="50" charset="-128"/>
                <a:cs typeface="Meiryo UI" pitchFamily="50" charset="-128"/>
              </a:rPr>
              <a:t>E-FW</a:t>
            </a:r>
            <a:r>
              <a:rPr lang="ja-JP" altLang="en-US" sz="3600" dirty="0" smtClean="0">
                <a:latin typeface="Meiryo UI" pitchFamily="50" charset="-128"/>
                <a:ea typeface="Meiryo UI" pitchFamily="50" charset="-128"/>
                <a:cs typeface="Meiryo UI" pitchFamily="50" charset="-128"/>
              </a:rPr>
              <a:t>のご紹介</a:t>
            </a:r>
            <a:endParaRPr lang="en-US" altLang="ja-JP" sz="3600" dirty="0" smtClean="0">
              <a:latin typeface="Meiryo UI" pitchFamily="50" charset="-128"/>
              <a:ea typeface="Meiryo UI" pitchFamily="50" charset="-128"/>
              <a:cs typeface="Meiryo UI" pitchFamily="50" charset="-128"/>
            </a:endParaRPr>
          </a:p>
          <a:p>
            <a:r>
              <a:rPr lang="en-US" altLang="ja-JP" sz="1400" dirty="0" smtClean="0">
                <a:latin typeface="Meiryo UI" pitchFamily="50" charset="-128"/>
                <a:ea typeface="Meiryo UI" pitchFamily="50" charset="-128"/>
                <a:cs typeface="Meiryo UI" pitchFamily="50" charset="-128"/>
              </a:rPr>
              <a:t>V1.5</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smtClean="0">
                <a:latin typeface="Meiryo UI" panose="020B0604030504040204" pitchFamily="50" charset="-128"/>
                <a:ea typeface="Meiryo UI" panose="020B0604030504040204" pitchFamily="50" charset="-128"/>
                <a:cs typeface="Meiryo UI" panose="020B0604030504040204" pitchFamily="50" charset="-128"/>
              </a:rPr>
              <a:t>2020.01.02</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a:t>
            </a: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指向</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09433845"/>
              </p:ext>
            </p:extLst>
          </p:nvPr>
        </p:nvGraphicFramePr>
        <p:xfrm>
          <a:off x="323850" y="1076866"/>
          <a:ext cx="8281988" cy="5026494"/>
        </p:xfrm>
        <a:graphic>
          <a:graphicData uri="http://schemas.openxmlformats.org/drawingml/2006/table">
            <a:tbl>
              <a:tblPr firstRow="1" bandRow="1">
                <a:tableStyleId>{5C22544A-7EE6-4342-B048-85BDC9FD1C3A}</a:tableStyleId>
              </a:tblPr>
              <a:tblGrid>
                <a:gridCol w="711736"/>
                <a:gridCol w="5601697"/>
                <a:gridCol w="1968555"/>
              </a:tblGrid>
              <a:tr h="312377">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番号</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実績案件</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規模</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800" baseline="0" dirty="0" smtClean="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800" baseline="0" dirty="0" smtClean="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781087">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要件定義システム（</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年末完成</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a:t>
                      </a: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l"/>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対応：</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１２人月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種類</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93114">
                <a:tc>
                  <a:txBody>
                    <a:bodyPr/>
                    <a:lstStyle/>
                    <a:p>
                      <a:pPr algn="ct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アニメ</a:t>
                      </a: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６</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err="1" smtClean="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800" dirty="0" err="1"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800" dirty="0" smtClean="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人月</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r h="546732">
                <a:tc>
                  <a:txBody>
                    <a:bodyPr/>
                    <a:lstStyle/>
                    <a:p>
                      <a:pPr algn="ctr"/>
                      <a:r>
                        <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rPr>
                        <a:t>７</a:t>
                      </a: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endParaRPr kumimoji="1" lang="ja-JP" altLang="en-US" sz="1800" dirty="0" smtClean="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8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７．実績一覧</a:t>
            </a:r>
            <a:endParaRPr lang="ja-JP" altLang="en-US" sz="2800" dirty="0">
              <a:solidFill>
                <a:schemeClr val="tx2"/>
              </a:solidFill>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9274446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gridCol w="2382173"/>
                <a:gridCol w="3249294"/>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gridCol w="1439018"/>
                <a:gridCol w="1435951"/>
                <a:gridCol w="1644593"/>
                <a:gridCol w="1690618"/>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gridCol w="1162679"/>
                <a:gridCol w="1727200"/>
                <a:gridCol w="1752600"/>
                <a:gridCol w="2126705"/>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smtClean="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smtClean="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実績一覧の</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案件</a:t>
            </a:r>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コンサル</a:t>
            </a:r>
            <a:r>
              <a:rPr lang="ja-JP" altLang="en-US" sz="2000" dirty="0">
                <a:latin typeface="Meiryo UI" pitchFamily="50" charset="-128"/>
                <a:ea typeface="Meiryo UI" pitchFamily="50" charset="-128"/>
                <a:cs typeface="Meiryo UI" pitchFamily="50" charset="-128"/>
              </a:rPr>
              <a:t>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a:t>
            </a:r>
            <a:r>
              <a:rPr lang="ja-JP" altLang="en-US" sz="2000" dirty="0" smtClean="0">
                <a:latin typeface="Meiryo UI" pitchFamily="50" charset="-128"/>
                <a:ea typeface="Meiryo UI" pitchFamily="50" charset="-128"/>
                <a:cs typeface="Meiryo UI" pitchFamily="50" charset="-128"/>
              </a:rPr>
              <a:t>作っている。</a:t>
            </a:r>
            <a:r>
              <a:rPr lang="ja-JP" altLang="en-US" sz="2000" dirty="0">
                <a:latin typeface="Meiryo UI" pitchFamily="50" charset="-128"/>
                <a:ea typeface="Meiryo UI" pitchFamily="50" charset="-128"/>
                <a:cs typeface="Meiryo UI" pitchFamily="50" charset="-128"/>
              </a:rPr>
              <a:t>とても</a:t>
            </a:r>
            <a:r>
              <a:rPr lang="ja-JP" altLang="en-US" sz="2000" dirty="0" smtClean="0">
                <a:latin typeface="Meiryo UI" pitchFamily="50" charset="-128"/>
                <a:ea typeface="Meiryo UI" pitchFamily="50" charset="-128"/>
                <a:cs typeface="Meiryo UI" pitchFamily="50" charset="-128"/>
              </a:rPr>
              <a:t>重宝。</a:t>
            </a:r>
            <a:r>
              <a:rPr lang="ja-JP" altLang="en-US" sz="2000" dirty="0">
                <a:latin typeface="Meiryo UI" pitchFamily="50" charset="-128"/>
                <a:ea typeface="Meiryo UI" pitchFamily="50" charset="-128"/>
                <a:cs typeface="Meiryo UI" pitchFamily="50" charset="-128"/>
              </a:rPr>
              <a:t>急に思いついた構想を具体化するのにも</a:t>
            </a:r>
            <a:r>
              <a:rPr lang="ja-JP" altLang="en-US" sz="2000" dirty="0" smtClean="0">
                <a:latin typeface="Meiryo UI" pitchFamily="50" charset="-128"/>
                <a:ea typeface="Meiryo UI" pitchFamily="50" charset="-128"/>
                <a:cs typeface="Meiryo UI" pitchFamily="50" charset="-128"/>
              </a:rPr>
              <a:t>役立つね！</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smtClean="0">
                <a:latin typeface="Meiryo UI" pitchFamily="50" charset="-128"/>
                <a:ea typeface="Meiryo UI" pitchFamily="50" charset="-128"/>
                <a:cs typeface="Meiryo UI" pitchFamily="50" charset="-128"/>
              </a:rPr>
              <a:t>Skeleton</a:t>
            </a:r>
            <a:r>
              <a:rPr lang="ja-JP" altLang="en-US" sz="2000" dirty="0" smtClean="0">
                <a:latin typeface="Meiryo UI" pitchFamily="50" charset="-128"/>
                <a:ea typeface="Meiryo UI" pitchFamily="50" charset="-128"/>
                <a:cs typeface="Meiryo UI" pitchFamily="50" charset="-128"/>
              </a:rPr>
              <a:t>サンプル</a:t>
            </a:r>
            <a:r>
              <a:rPr lang="ja-JP" altLang="en-US" sz="2000" dirty="0">
                <a:latin typeface="Meiryo UI" pitchFamily="50" charset="-128"/>
                <a:ea typeface="Meiryo UI" pitchFamily="50" charset="-128"/>
                <a:cs typeface="Meiryo UI" pitchFamily="50" charset="-128"/>
              </a:rPr>
              <a:t>のデザインはいいね</a:t>
            </a:r>
            <a:r>
              <a:rPr lang="ja-JP" altLang="en-US" sz="2000" dirty="0" smtClean="0">
                <a:latin typeface="Meiryo UI" pitchFamily="50" charset="-128"/>
                <a:ea typeface="Meiryo UI" pitchFamily="50" charset="-128"/>
                <a:cs typeface="Meiryo UI" pitchFamily="50" charset="-128"/>
              </a:rPr>
              <a:t>！ぷりぷりの操作感はいいね！</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ソース</a:t>
            </a:r>
            <a:r>
              <a:rPr lang="ja-JP" altLang="en-US" sz="2000" dirty="0">
                <a:latin typeface="Meiryo UI" pitchFamily="50" charset="-128"/>
                <a:ea typeface="Meiryo UI" pitchFamily="50" charset="-128"/>
                <a:cs typeface="Meiryo UI" pitchFamily="50" charset="-128"/>
              </a:rPr>
              <a:t>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r>
              <a:rPr lang="ja-JP" altLang="en-US" sz="2000" dirty="0" smtClean="0">
                <a:latin typeface="Meiryo UI" pitchFamily="50" charset="-128"/>
                <a:ea typeface="Meiryo UI" pitchFamily="50" charset="-128"/>
                <a:cs typeface="Meiryo UI" pitchFamily="50" charset="-128"/>
              </a:rPr>
              <a:t>！</a:t>
            </a:r>
            <a:endParaRPr lang="en-US" altLang="ja-JP" sz="2000" dirty="0" smtClean="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smtClean="0">
                <a:latin typeface="Meiryo UI" pitchFamily="50" charset="-128"/>
                <a:ea typeface="Meiryo UI" pitchFamily="50" charset="-128"/>
                <a:cs typeface="Meiryo UI" pitchFamily="50" charset="-128"/>
              </a:rPr>
              <a:t>数か月</a:t>
            </a:r>
            <a:r>
              <a:rPr lang="en-US" altLang="ja-JP" sz="2000" dirty="0" smtClean="0">
                <a:latin typeface="Meiryo UI" pitchFamily="50" charset="-128"/>
                <a:ea typeface="Meiryo UI" pitchFamily="50" charset="-128"/>
                <a:cs typeface="Meiryo UI" pitchFamily="50" charset="-128"/>
              </a:rPr>
              <a:t>EFW</a:t>
            </a:r>
            <a:r>
              <a:rPr lang="ja-JP" altLang="en-US" sz="2000" dirty="0" smtClean="0">
                <a:latin typeface="Meiryo UI" pitchFamily="50" charset="-128"/>
                <a:ea typeface="Meiryo UI" pitchFamily="50" charset="-128"/>
                <a:cs typeface="Meiryo UI" pitchFamily="50" charset="-128"/>
              </a:rPr>
              <a:t>プロジェクトをやって、もう</a:t>
            </a:r>
            <a:r>
              <a:rPr lang="en-US" altLang="ja-JP" sz="2000" dirty="0" smtClean="0">
                <a:latin typeface="Meiryo UI" pitchFamily="50" charset="-128"/>
                <a:ea typeface="Meiryo UI" pitchFamily="50" charset="-128"/>
                <a:cs typeface="Meiryo UI" pitchFamily="50" charset="-128"/>
              </a:rPr>
              <a:t>Java</a:t>
            </a:r>
            <a:r>
              <a:rPr lang="ja-JP" altLang="en-US" sz="2000" dirty="0">
                <a:latin typeface="Meiryo UI" pitchFamily="50" charset="-128"/>
                <a:ea typeface="Meiryo UI" pitchFamily="50" charset="-128"/>
                <a:cs typeface="Meiryo UI" pitchFamily="50" charset="-128"/>
              </a:rPr>
              <a:t>は</a:t>
            </a:r>
            <a:r>
              <a:rPr lang="ja-JP" altLang="en-US" sz="2000" dirty="0" smtClean="0">
                <a:latin typeface="Meiryo UI" pitchFamily="50" charset="-128"/>
                <a:ea typeface="Meiryo UI" pitchFamily="50" charset="-128"/>
                <a:cs typeface="Meiryo UI" pitchFamily="50" charset="-128"/>
              </a:rPr>
              <a:t>やりたくない！</a:t>
            </a:r>
            <a:endParaRPr lang="en-US" altLang="ja-JP" sz="2000" dirty="0" smtClean="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smtClean="0">
                <a:solidFill>
                  <a:schemeClr val="tx2"/>
                </a:solidFill>
                <a:latin typeface="Meiryo UI" pitchFamily="50" charset="-128"/>
                <a:ea typeface="Meiryo UI" pitchFamily="50" charset="-128"/>
                <a:cs typeface="Meiryo UI" pitchFamily="50" charset="-128"/>
              </a:rPr>
              <a:t>９．利用者からの褒め</a:t>
            </a:r>
            <a:r>
              <a:rPr lang="ja-JP" altLang="en-US" sz="2800" dirty="0">
                <a:solidFill>
                  <a:schemeClr val="tx2"/>
                </a:solidFill>
                <a:latin typeface="Meiryo UI" pitchFamily="50" charset="-128"/>
                <a:ea typeface="Meiryo UI" pitchFamily="50" charset="-128"/>
                <a:cs typeface="Meiryo UI" pitchFamily="50" charset="-128"/>
              </a:rPr>
              <a:t>言葉</a:t>
            </a:r>
          </a:p>
        </p:txBody>
      </p:sp>
    </p:spTree>
    <p:extLst>
      <p:ext uri="{BB962C8B-B14F-4D97-AF65-F5344CB8AC3E}">
        <p14:creationId xmlns:p14="http://schemas.microsoft.com/office/powerpoint/2010/main" val="921466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１、プログラムの可読性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２</a:t>
            </a:r>
            <a:r>
              <a:rPr lang="ja-JP" altLang="en-US" sz="2400" dirty="0">
                <a:latin typeface="Meiryo UI" pitchFamily="50" charset="-128"/>
                <a:ea typeface="Meiryo UI" pitchFamily="50" charset="-128"/>
                <a:cs typeface="Meiryo UI" pitchFamily="50" charset="-128"/>
              </a:rPr>
              <a:t>、</a:t>
            </a:r>
            <a:r>
              <a:rPr lang="ja-JP" altLang="en-US" sz="2400" dirty="0" smtClean="0">
                <a:latin typeface="Meiryo UI" pitchFamily="50" charset="-128"/>
                <a:ea typeface="Meiryo UI" pitchFamily="50" charset="-128"/>
                <a:cs typeface="Meiryo UI" pitchFamily="50" charset="-128"/>
              </a:rPr>
              <a:t>従来</a:t>
            </a:r>
            <a:r>
              <a:rPr lang="en-US" altLang="ja-JP" sz="2400" dirty="0" smtClean="0">
                <a:latin typeface="Meiryo UI" pitchFamily="50" charset="-128"/>
                <a:ea typeface="Meiryo UI" pitchFamily="50" charset="-128"/>
                <a:cs typeface="Meiryo UI" pitchFamily="50" charset="-128"/>
              </a:rPr>
              <a:t>WEB</a:t>
            </a:r>
            <a:r>
              <a:rPr lang="ja-JP" altLang="en-US" sz="2400" dirty="0" smtClean="0">
                <a:latin typeface="Meiryo UI" pitchFamily="50" charset="-128"/>
                <a:ea typeface="Meiryo UI" pitchFamily="50" charset="-128"/>
                <a:cs typeface="Meiryo UI" pitchFamily="50" charset="-128"/>
              </a:rPr>
              <a:t>開発の問題</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a:t>
            </a:r>
            <a:r>
              <a:rPr lang="ja-JP" altLang="en-US" sz="2400" dirty="0" smtClean="0">
                <a:latin typeface="Meiryo UI" pitchFamily="50" charset="-128"/>
                <a:ea typeface="Meiryo UI" pitchFamily="50" charset="-128"/>
                <a:cs typeface="Meiryo UI" pitchFamily="50" charset="-128"/>
              </a:rPr>
              <a:t>スローガン</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a:t>
            </a:r>
            <a:r>
              <a:rPr lang="ja-JP" altLang="en-US" sz="2400" dirty="0" smtClean="0">
                <a:latin typeface="Meiryo UI" pitchFamily="50" charset="-128"/>
                <a:ea typeface="Meiryo UI" pitchFamily="50" charset="-128"/>
                <a:cs typeface="Meiryo UI" pitchFamily="50" charset="-128"/>
              </a:rPr>
              <a:t>、従来問題の解決</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の機能</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のメリット</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７、実績一覧</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smtClean="0">
                <a:latin typeface="Meiryo UI" pitchFamily="50" charset="-128"/>
                <a:ea typeface="Meiryo UI" pitchFamily="50" charset="-128"/>
                <a:cs typeface="Meiryo UI" pitchFamily="50" charset="-128"/>
              </a:rPr>
              <a:t>８、</a:t>
            </a:r>
            <a:r>
              <a:rPr lang="en-US" altLang="ja-JP" sz="2400" dirty="0" smtClean="0">
                <a:latin typeface="Meiryo UI" pitchFamily="50" charset="-128"/>
                <a:ea typeface="Meiryo UI" pitchFamily="50" charset="-128"/>
                <a:cs typeface="Meiryo UI" pitchFamily="50" charset="-128"/>
              </a:rPr>
              <a:t>E-FW</a:t>
            </a:r>
            <a:r>
              <a:rPr lang="ja-JP" altLang="en-US" sz="2400" dirty="0" smtClean="0">
                <a:latin typeface="Meiryo UI" pitchFamily="50" charset="-128"/>
                <a:ea typeface="Meiryo UI" pitchFamily="50" charset="-128"/>
                <a:cs typeface="Meiryo UI" pitchFamily="50" charset="-128"/>
              </a:rPr>
              <a:t>導入の効果</a:t>
            </a:r>
            <a:endParaRPr lang="en-US" altLang="ja-JP" sz="2400" dirty="0" smtClean="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a:t>
            </a:r>
            <a:r>
              <a:rPr lang="ja-JP" altLang="en-US" sz="2400" dirty="0" smtClean="0">
                <a:latin typeface="Meiryo UI" pitchFamily="50" charset="-128"/>
                <a:ea typeface="Meiryo UI" pitchFamily="50" charset="-128"/>
                <a:cs typeface="Meiryo UI" pitchFamily="50" charset="-128"/>
              </a:rPr>
              <a:t>、注意事項</a:t>
            </a:r>
            <a:endParaRPr lang="en-US" altLang="ja-JP" sz="2400" dirty="0" smtClean="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50000"/>
                  </a:schemeClr>
                </a:solidFill>
                <a:latin typeface="Meiryo UI" pitchFamily="50" charset="-128"/>
                <a:ea typeface="Meiryo UI" pitchFamily="50" charset="-128"/>
                <a:cs typeface="Meiryo UI" pitchFamily="50" charset="-128"/>
              </a:rPr>
              <a:t>そして</a:t>
            </a:r>
            <a:r>
              <a:rPr lang="ja-JP" altLang="en-US" sz="1600" dirty="0">
                <a:solidFill>
                  <a:schemeClr val="bg1">
                    <a:lumMod val="50000"/>
                  </a:schemeClr>
                </a:solidFill>
                <a:latin typeface="Meiryo UI" pitchFamily="50" charset="-128"/>
                <a:ea typeface="Meiryo UI" pitchFamily="50" charset="-128"/>
                <a:cs typeface="Meiryo UI" pitchFamily="50" charset="-128"/>
              </a:rPr>
              <a:t>、</a:t>
            </a:r>
            <a:r>
              <a:rPr lang="ja-JP" altLang="en-US" sz="1600" dirty="0" smtClean="0">
                <a:solidFill>
                  <a:schemeClr val="bg1">
                    <a:lumMod val="50000"/>
                  </a:schemeClr>
                </a:solidFill>
                <a:latin typeface="Meiryo UI" pitchFamily="50" charset="-128"/>
                <a:ea typeface="Meiryo UI" pitchFamily="50" charset="-128"/>
                <a:cs typeface="Meiryo UI" pitchFamily="50" charset="-128"/>
              </a:rPr>
              <a:t>従来の</a:t>
            </a:r>
            <a:r>
              <a:rPr lang="en-US" altLang="ja-JP" sz="1600" dirty="0" smtClean="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a:t>
            </a:r>
            <a:r>
              <a:rPr lang="ja-JP" altLang="en-US" sz="1600" dirty="0" smtClean="0">
                <a:solidFill>
                  <a:schemeClr val="bg1">
                    <a:lumMod val="50000"/>
                  </a:schemeClr>
                </a:solidFill>
                <a:latin typeface="Meiryo UI" pitchFamily="50" charset="-128"/>
                <a:ea typeface="Meiryo UI" pitchFamily="50" charset="-128"/>
                <a:cs typeface="Meiryo UI" pitchFamily="50" charset="-128"/>
              </a:rPr>
              <a:t>において、</a:t>
            </a:r>
            <a:r>
              <a:rPr lang="ja-JP" altLang="en-US" sz="1600" dirty="0">
                <a:solidFill>
                  <a:schemeClr val="bg1">
                    <a:lumMod val="50000"/>
                  </a:schemeClr>
                </a:solidFill>
                <a:latin typeface="Meiryo UI" pitchFamily="50" charset="-128"/>
                <a:ea typeface="Meiryo UI" pitchFamily="50" charset="-128"/>
                <a:cs typeface="Meiryo UI" pitchFamily="50" charset="-128"/>
              </a:rPr>
              <a:t>よく存在する</a:t>
            </a:r>
            <a:r>
              <a:rPr lang="ja-JP" altLang="en-US" sz="1600" dirty="0" smtClean="0">
                <a:solidFill>
                  <a:schemeClr val="bg1">
                    <a:lumMod val="50000"/>
                  </a:schemeClr>
                </a:solidFill>
                <a:latin typeface="Meiryo UI" pitchFamily="50" charset="-128"/>
                <a:ea typeface="Meiryo UI" pitchFamily="50" charset="-128"/>
                <a:cs typeface="Meiryo UI" pitchFamily="50" charset="-128"/>
              </a:rPr>
              <a:t>以下の</a:t>
            </a:r>
            <a:r>
              <a:rPr lang="ja-JP" altLang="en-US" sz="1600" dirty="0">
                <a:solidFill>
                  <a:schemeClr val="bg1">
                    <a:lumMod val="50000"/>
                  </a:schemeClr>
                </a:solidFill>
                <a:latin typeface="Meiryo UI" pitchFamily="50" charset="-128"/>
                <a:ea typeface="Meiryo UI" pitchFamily="50" charset="-128"/>
                <a:cs typeface="Meiryo UI" pitchFamily="50" charset="-128"/>
              </a:rPr>
              <a:t>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問題１</a:t>
            </a:r>
            <a:r>
              <a:rPr lang="ja-JP" altLang="en-US" sz="2000" dirty="0" smtClean="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smtClean="0">
                <a:solidFill>
                  <a:srgbClr val="FF0000"/>
                </a:solidFill>
                <a:latin typeface="Meiryo UI" pitchFamily="50" charset="-128"/>
                <a:ea typeface="Meiryo UI" pitchFamily="50" charset="-128"/>
                <a:cs typeface="Meiryo UI" pitchFamily="50" charset="-128"/>
              </a:rPr>
              <a:t>問題２</a:t>
            </a:r>
            <a:r>
              <a:rPr lang="ja-JP" altLang="en-US" sz="2000" dirty="0" smtClean="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smtClean="0">
                <a:latin typeface="Meiryo UI" pitchFamily="50" charset="-128"/>
                <a:ea typeface="Meiryo UI" pitchFamily="50" charset="-128"/>
                <a:cs typeface="Meiryo UI" pitchFamily="50" charset="-128"/>
              </a:rPr>
              <a:t>プログラムの可読性とは、</a:t>
            </a:r>
            <a:r>
              <a:rPr lang="ja-JP" altLang="en-US" sz="2000" dirty="0">
                <a:latin typeface="Meiryo UI" pitchFamily="50" charset="-128"/>
                <a:ea typeface="Meiryo UI" pitchFamily="50" charset="-128"/>
                <a:cs typeface="Meiryo UI" pitchFamily="50" charset="-128"/>
              </a:rPr>
              <a:t>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a:t>
            </a:r>
            <a:r>
              <a:rPr lang="ja-JP" altLang="en-US" sz="2000" dirty="0" smtClean="0">
                <a:latin typeface="Meiryo UI" pitchFamily="50" charset="-128"/>
                <a:ea typeface="Meiryo UI" pitchFamily="50" charset="-128"/>
                <a:cs typeface="Meiryo UI" pitchFamily="50" charset="-128"/>
              </a:rPr>
              <a:t>。　　</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smtClean="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smtClean="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smtClean="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・目的の理解しやすさ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プログラムの粒度は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設計書の粒度とマッピングしやすいか否か</a:t>
            </a:r>
            <a:endParaRPr lang="en-US" altLang="ja-JP" sz="2000" dirty="0" smtClean="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smtClean="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smtClean="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smtClean="0">
                <a:solidFill>
                  <a:srgbClr val="0000FF"/>
                </a:solidFill>
                <a:latin typeface="Meiryo UI" pitchFamily="50" charset="-128"/>
                <a:ea typeface="Meiryo UI" pitchFamily="50" charset="-128"/>
                <a:cs typeface="Meiryo UI" pitchFamily="50" charset="-128"/>
              </a:rPr>
              <a:t> </a:t>
            </a:r>
            <a:r>
              <a:rPr lang="ja-JP" altLang="en-US" sz="2000" dirty="0" smtClean="0">
                <a:latin typeface="Meiryo UI" pitchFamily="50" charset="-128"/>
                <a:ea typeface="Meiryo UI" pitchFamily="50" charset="-128"/>
                <a:cs typeface="Meiryo UI" pitchFamily="50" charset="-128"/>
              </a:rPr>
              <a:t>プログラムの記載順番は</a:t>
            </a:r>
            <a:r>
              <a:rPr lang="ja-JP" altLang="en-US" sz="2000" dirty="0">
                <a:latin typeface="Meiryo UI" pitchFamily="50" charset="-128"/>
                <a:ea typeface="Meiryo UI" pitchFamily="50" charset="-128"/>
                <a:cs typeface="Meiryo UI" pitchFamily="50" charset="-128"/>
              </a:rPr>
              <a:t>、</a:t>
            </a:r>
            <a:r>
              <a:rPr lang="ja-JP" altLang="en-US" sz="2000" dirty="0" smtClean="0">
                <a:latin typeface="Meiryo UI" pitchFamily="50" charset="-128"/>
                <a:ea typeface="Meiryo UI" pitchFamily="50" charset="-128"/>
                <a:cs typeface="Meiryo UI" pitchFamily="50" charset="-128"/>
              </a:rPr>
              <a:t>設計書の記載順番</a:t>
            </a:r>
            <a:r>
              <a:rPr lang="ja-JP" altLang="en-US" sz="2000" dirty="0">
                <a:latin typeface="Meiryo UI" pitchFamily="50" charset="-128"/>
                <a:ea typeface="Meiryo UI" pitchFamily="50" charset="-128"/>
                <a:cs typeface="Meiryo UI" pitchFamily="50" charset="-128"/>
              </a:rPr>
              <a:t>とマッピング</a:t>
            </a:r>
            <a:r>
              <a:rPr lang="ja-JP" altLang="en-US" sz="2000" dirty="0" smtClean="0">
                <a:latin typeface="Meiryo UI" pitchFamily="50" charset="-128"/>
                <a:ea typeface="Meiryo UI" pitchFamily="50" charset="-128"/>
                <a:cs typeface="Meiryo UI" pitchFamily="50" charset="-128"/>
              </a:rPr>
              <a:t>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smtClean="0">
                  <a:solidFill>
                    <a:sysClr val="windowText" lastClr="000000"/>
                  </a:solidFill>
                </a:rPr>
                <a:t>（新規保存完了モード</a:t>
              </a:r>
              <a:r>
                <a:rPr kumimoji="1" lang="ja-JP" altLang="en-US" sz="1000" dirty="0">
                  <a:solidFill>
                    <a:sysClr val="windowText" lastClr="000000"/>
                  </a:solidFill>
                </a:rPr>
                <a:t>）</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（更新保存完了モード</a:t>
              </a:r>
              <a:r>
                <a:rPr kumimoji="1" lang="ja-JP" altLang="en-US" sz="1000" dirty="0">
                  <a:solidFill>
                    <a:sysClr val="windowText" lastClr="000000"/>
                  </a:solidFill>
                </a:rPr>
                <a:t>）</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a:t>
              </a:r>
              <a:r>
                <a:rPr kumimoji="1" lang="ja-JP" altLang="en-US" sz="1000" dirty="0" smtClean="0">
                  <a:solidFill>
                    <a:sysClr val="windowText" lastClr="000000"/>
                  </a:solidFill>
                </a:rPr>
                <a:t>新規エラー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a:t>
              </a:r>
              <a:r>
                <a:rPr kumimoji="1" lang="ja-JP" altLang="en-US" sz="1000" dirty="0" smtClean="0">
                  <a:solidFill>
                    <a:sysClr val="windowText" lastClr="000000"/>
                  </a:solidFill>
                </a:rPr>
                <a:t>再表示</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（更新エラー</a:t>
              </a:r>
              <a:endParaRPr kumimoji="1" lang="en-US" altLang="ja-JP" sz="1000" dirty="0" smtClean="0">
                <a:solidFill>
                  <a:sysClr val="windowText" lastClr="000000"/>
                </a:solidFill>
              </a:endParaRPr>
            </a:p>
            <a:p>
              <a:pPr algn="l"/>
              <a:r>
                <a:rPr kumimoji="1" lang="ja-JP" altLang="en-US" sz="1000" dirty="0" smtClean="0">
                  <a:solidFill>
                    <a:sysClr val="windowText" lastClr="000000"/>
                  </a:solidFill>
                </a:rPr>
                <a:t>モード</a:t>
              </a:r>
              <a:r>
                <a:rPr kumimoji="1" lang="ja-JP" altLang="en-US" sz="1000" dirty="0">
                  <a:solidFill>
                    <a:sysClr val="windowText" lastClr="000000"/>
                  </a:solidFill>
                </a:rPr>
                <a:t>）</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smtClean="0">
                <a:latin typeface="Meiryo UI" pitchFamily="50" charset="-128"/>
                <a:ea typeface="Meiryo UI" pitchFamily="50" charset="-128"/>
                <a:cs typeface="Meiryo UI" pitchFamily="50" charset="-128"/>
              </a:rPr>
              <a:t>と</a:t>
            </a:r>
            <a:r>
              <a:rPr lang="ja-JP" altLang="en-US" sz="2000" b="1" dirty="0" smtClean="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a:t>
            </a:r>
            <a:r>
              <a:rPr lang="ja-JP" altLang="en-US" sz="2000" dirty="0" smtClean="0">
                <a:latin typeface="Meiryo UI" pitchFamily="50" charset="-128"/>
                <a:ea typeface="Meiryo UI" pitchFamily="50" charset="-128"/>
                <a:cs typeface="Meiryo UI" pitchFamily="50" charset="-128"/>
              </a:rPr>
              <a:t>用いて</a:t>
            </a:r>
            <a:r>
              <a:rPr lang="ja-JP" altLang="en-US" sz="2000" b="1" dirty="0" smtClean="0">
                <a:solidFill>
                  <a:srgbClr val="FF0000"/>
                </a:solidFill>
                <a:latin typeface="Meiryo UI" pitchFamily="50" charset="-128"/>
                <a:ea typeface="Meiryo UI" pitchFamily="50" charset="-128"/>
                <a:cs typeface="Meiryo UI" pitchFamily="50" charset="-128"/>
              </a:rPr>
              <a:t>目的</a:t>
            </a:r>
            <a:r>
              <a:rPr lang="ja-JP" altLang="en-US" sz="2000" b="1" dirty="0">
                <a:solidFill>
                  <a:srgbClr val="FF0000"/>
                </a:solidFill>
                <a:latin typeface="Meiryo UI" pitchFamily="50" charset="-128"/>
                <a:ea typeface="Meiryo UI" pitchFamily="50" charset="-128"/>
                <a:cs typeface="Meiryo UI" pitchFamily="50" charset="-128"/>
              </a:rPr>
              <a:t>指向</a:t>
            </a:r>
            <a:r>
              <a:rPr lang="ja-JP" altLang="en-US" sz="2000" dirty="0" smtClean="0">
                <a:latin typeface="Meiryo UI" pitchFamily="50" charset="-128"/>
                <a:ea typeface="Meiryo UI" pitchFamily="50" charset="-128"/>
                <a:cs typeface="Meiryo UI" pitchFamily="50" charset="-128"/>
              </a:rPr>
              <a:t>で、高速</a:t>
            </a:r>
            <a:r>
              <a:rPr lang="ja-JP" altLang="en-US" sz="2000" dirty="0">
                <a:latin typeface="Meiryo UI" pitchFamily="50" charset="-128"/>
                <a:ea typeface="Meiryo UI" pitchFamily="50" charset="-128"/>
                <a:cs typeface="Meiryo UI" pitchFamily="50" charset="-128"/>
              </a:rPr>
              <a:t>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a:t>
            </a:r>
            <a:r>
              <a:rPr lang="ja-JP" altLang="en-US" sz="2000" dirty="0" smtClean="0">
                <a:latin typeface="Meiryo UI" pitchFamily="50" charset="-128"/>
                <a:ea typeface="Meiryo UI" pitchFamily="50" charset="-128"/>
                <a:cs typeface="Meiryo UI" pitchFamily="50" charset="-128"/>
              </a:rPr>
              <a:t>を構築できます</a:t>
            </a:r>
            <a:r>
              <a:rPr lang="ja-JP" altLang="en-US" sz="2000" dirty="0">
                <a:latin typeface="Meiryo UI" pitchFamily="50" charset="-128"/>
                <a:ea typeface="Meiryo UI" pitchFamily="50" charset="-128"/>
                <a:cs typeface="Meiryo UI" pitchFamily="50" charset="-128"/>
              </a:rPr>
              <a:t>。</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smtClean="0">
                <a:latin typeface="Meiryo UI" pitchFamily="50" charset="-128"/>
                <a:ea typeface="Meiryo UI" pitchFamily="50" charset="-128"/>
                <a:cs typeface="Meiryo UI" pitchFamily="50" charset="-128"/>
              </a:rPr>
              <a:t>ソース公開：</a:t>
            </a:r>
            <a:endParaRPr lang="en-US" altLang="ja-JP" sz="1600" dirty="0" smtClean="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smtClean="0">
                <a:latin typeface="Meiryo UI" pitchFamily="50" charset="-128"/>
                <a:ea typeface="Meiryo UI" pitchFamily="50" charset="-128"/>
                <a:cs typeface="Meiryo UI" pitchFamily="50" charset="-128"/>
              </a:rPr>
              <a:t>https</a:t>
            </a:r>
            <a:r>
              <a:rPr lang="en-US" altLang="ja-JP" sz="1600" dirty="0">
                <a:latin typeface="Meiryo UI" pitchFamily="50" charset="-128"/>
                <a:ea typeface="Meiryo UI" pitchFamily="50" charset="-128"/>
                <a:cs typeface="Meiryo UI" pitchFamily="50" charset="-128"/>
              </a:rPr>
              <a:t>://github.com/efwGrp/efw4.X</a:t>
            </a:r>
          </a:p>
        </p:txBody>
      </p:sp>
      <p:pic>
        <p:nvPicPr>
          <p:cNvPr id="2" name="図 1"/>
          <p:cNvPicPr>
            <a:picLocks noChangeAspect="1"/>
          </p:cNvPicPr>
          <p:nvPr/>
        </p:nvPicPr>
        <p:blipFill>
          <a:blip r:embed="rId3"/>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a:t>
            </a:r>
            <a:r>
              <a:rPr lang="ja-JP" altLang="en-US" sz="1600" dirty="0" smtClean="0">
                <a:latin typeface="Meiryo UI" pitchFamily="50" charset="-128"/>
                <a:ea typeface="Meiryo UI" pitchFamily="50" charset="-128"/>
                <a:cs typeface="Meiryo UI" pitchFamily="50" charset="-128"/>
              </a:rPr>
              <a:t>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522203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１</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取得項目：</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ユーザ名</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a:t>
            </a:r>
            <a:r>
              <a:rPr lang="ja-JP" altLang="en-US" sz="1600" dirty="0" smtClean="0">
                <a:solidFill>
                  <a:schemeClr val="tx1"/>
                </a:solidFill>
              </a:rPr>
              <a:t>には、</a:t>
            </a:r>
            <a:r>
              <a:rPr lang="ja-JP" altLang="en-US" sz="1600" dirty="0">
                <a:solidFill>
                  <a:schemeClr val="tx1"/>
                </a:solidFill>
              </a:rPr>
              <a:t>「</a:t>
            </a:r>
            <a:r>
              <a:rPr lang="ja-JP" altLang="en-US" sz="1600" dirty="0">
                <a:solidFill>
                  <a:srgbClr val="FF0000"/>
                </a:solidFill>
              </a:rPr>
              <a:t>パラメータ受信・入力チェック</a:t>
            </a:r>
            <a:r>
              <a:rPr lang="ja-JP" altLang="en-US" sz="1600" dirty="0" smtClean="0">
                <a:solidFill>
                  <a:srgbClr val="FF0000"/>
                </a:solidFill>
              </a:rPr>
              <a:t>・ データ</a:t>
            </a:r>
            <a:r>
              <a:rPr lang="ja-JP" altLang="en-US" sz="1600" dirty="0">
                <a:solidFill>
                  <a:srgbClr val="FF0000"/>
                </a:solidFill>
              </a:rPr>
              <a:t>表示・活性非活性・表示非表示・画面遷移</a:t>
            </a:r>
            <a:r>
              <a:rPr lang="ja-JP" altLang="en-US" sz="1600" dirty="0">
                <a:solidFill>
                  <a:schemeClr val="tx1"/>
                </a:solidFill>
              </a:rPr>
              <a:t>」などの処理がよくあります</a:t>
            </a:r>
            <a:r>
              <a:rPr lang="ja-JP" altLang="en-US" sz="1600" dirty="0" smtClean="0">
                <a:solidFill>
                  <a:schemeClr val="tx1"/>
                </a:solidFill>
              </a:rPr>
              <a:t>。</a:t>
            </a:r>
            <a:endParaRPr lang="en-US" altLang="ja-JP" sz="1600" dirty="0" smtClean="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顧客重複チェック</a:t>
              </a:r>
              <a:endParaRPr kumimoji="1" lang="ja-JP" altLang="en-US" sz="1100" dirty="0">
                <a:solidFill>
                  <a:schemeClr val="bg1"/>
                </a:solidFill>
              </a:endParaRP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rPr>
                <a:t>チェック結果返却</a:t>
              </a:r>
              <a:endParaRPr kumimoji="1" lang="ja-JP" altLang="en-US" sz="1100" dirty="0">
                <a:solidFill>
                  <a:schemeClr val="bg1"/>
                </a:solidFill>
              </a:endParaRP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smtClean="0">
                  <a:solidFill>
                    <a:schemeClr val="bg1"/>
                  </a:solidFill>
                </a:rPr>
                <a:t>他人操作有無</a:t>
              </a:r>
              <a:r>
                <a:rPr kumimoji="1" lang="ja-JP" altLang="en-US" sz="1100" dirty="0" smtClean="0">
                  <a:solidFill>
                    <a:schemeClr val="bg1"/>
                  </a:solidFill>
                </a:rPr>
                <a:t>チェック</a:t>
              </a:r>
              <a:endParaRPr kumimoji="1" lang="ja-JP" altLang="en-US" sz="1100" dirty="0">
                <a:solidFill>
                  <a:schemeClr val="bg1"/>
                </a:solidFill>
              </a:endParaRP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smtClean="0">
                  <a:solidFill>
                    <a:schemeClr val="bg1"/>
                  </a:solidFill>
                  <a:effectLst/>
                  <a:latin typeface="+mn-lt"/>
                  <a:ea typeface="+mn-ea"/>
                  <a:cs typeface="+mn-cs"/>
                </a:rPr>
                <a:t>チェック結果</a:t>
              </a:r>
              <a:r>
                <a:rPr kumimoji="1" lang="ja-JP" altLang="en-US" sz="1100" dirty="0" smtClean="0">
                  <a:solidFill>
                    <a:schemeClr val="bg1"/>
                  </a:solidFill>
                </a:rPr>
                <a:t>返却</a:t>
              </a:r>
              <a:endParaRPr kumimoji="1" lang="ja-JP" altLang="en-US" sz="1100" dirty="0">
                <a:solidFill>
                  <a:schemeClr val="bg1"/>
                </a:solidFill>
              </a:endParaRP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smtClean="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smtClean="0">
                  <a:latin typeface="Meiryo UI" panose="020B0604030504040204" pitchFamily="50" charset="-128"/>
                  <a:ea typeface="Meiryo UI" panose="020B0604030504040204" pitchFamily="50" charset="-128"/>
                  <a:cs typeface="Meiryo UI" panose="020B0604030504040204" pitchFamily="50" charset="-128"/>
                </a:rPr>
                <a:t>設計</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blnExists=db.select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getValue(“ret”);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(new Result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params[“#txt_userId”]</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blnOperated=db.select(“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”,“checkOperated”,</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2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smtClean="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endPar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a:t>
            </a:r>
            <a:r>
              <a:rPr lang="ja-JP" altLang="en-US" sz="2800" dirty="0" smtClean="0">
                <a:solidFill>
                  <a:schemeClr val="tx2"/>
                </a:solidFill>
                <a:latin typeface="Meiryo UI" pitchFamily="50" charset="-128"/>
                <a:ea typeface="Meiryo UI" pitchFamily="50" charset="-128"/>
                <a:cs typeface="Meiryo UI" pitchFamily="50" charset="-128"/>
              </a:rPr>
              <a:t>問題</a:t>
            </a:r>
            <a:r>
              <a:rPr lang="ja-JP" altLang="en-US" sz="2800" dirty="0">
                <a:solidFill>
                  <a:schemeClr val="tx2"/>
                </a:solidFill>
                <a:latin typeface="Meiryo UI" pitchFamily="50" charset="-128"/>
                <a:ea typeface="Meiryo UI" pitchFamily="50" charset="-128"/>
                <a:cs typeface="Meiryo UI" pitchFamily="50" charset="-128"/>
              </a:rPr>
              <a:t>２</a:t>
            </a:r>
            <a:r>
              <a:rPr lang="ja-JP" altLang="en-US" sz="2800" dirty="0" smtClean="0">
                <a:solidFill>
                  <a:schemeClr val="tx2"/>
                </a:solidFill>
                <a:latin typeface="Meiryo UI" pitchFamily="50" charset="-128"/>
                <a:ea typeface="Meiryo UI" pitchFamily="50" charset="-128"/>
                <a:cs typeface="Meiryo UI" pitchFamily="50" charset="-128"/>
              </a:rPr>
              <a:t>の解決</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smtClean="0">
                <a:solidFill>
                  <a:schemeClr val="tx1"/>
                </a:solidFill>
              </a:rPr>
              <a:t>E-FW</a:t>
            </a:r>
            <a:r>
              <a:rPr lang="ja-JP" altLang="en-US" sz="1600" dirty="0" smtClean="0">
                <a:solidFill>
                  <a:schemeClr val="tx1"/>
                </a:solidFill>
              </a:rPr>
              <a:t>の仕組みには、</a:t>
            </a:r>
            <a:r>
              <a:rPr lang="ja-JP" altLang="en-US" sz="1600" dirty="0" smtClean="0">
                <a:solidFill>
                  <a:srgbClr val="FF0000"/>
                </a:solidFill>
              </a:rPr>
              <a:t>クライアント動作</a:t>
            </a:r>
            <a:r>
              <a:rPr lang="ja-JP" altLang="en-US" sz="1600" dirty="0" smtClean="0">
                <a:solidFill>
                  <a:schemeClr val="tx1"/>
                </a:solidFill>
              </a:rPr>
              <a:t>か</a:t>
            </a:r>
            <a:r>
              <a:rPr lang="ja-JP" altLang="en-US" sz="1600" dirty="0" smtClean="0">
                <a:solidFill>
                  <a:srgbClr val="FF0000"/>
                </a:solidFill>
              </a:rPr>
              <a:t>サーバ動作</a:t>
            </a:r>
            <a:r>
              <a:rPr lang="ja-JP" altLang="en-US" sz="1600" dirty="0" smtClean="0">
                <a:solidFill>
                  <a:schemeClr val="tx1"/>
                </a:solidFill>
              </a:rPr>
              <a:t>か  関係なく、ロジックはほぼ全部</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ファイルに集中</a:t>
            </a:r>
            <a:r>
              <a:rPr lang="ja-JP" altLang="en-US" sz="1600" dirty="0" smtClean="0">
                <a:solidFill>
                  <a:schemeClr val="tx1"/>
                </a:solidFill>
              </a:rPr>
              <a:t>します。また、「</a:t>
            </a:r>
            <a:r>
              <a:rPr lang="ja-JP" altLang="en-US" sz="1600" dirty="0" smtClean="0">
                <a:solidFill>
                  <a:srgbClr val="FF0000"/>
                </a:solidFill>
              </a:rPr>
              <a:t>目的指向</a:t>
            </a:r>
            <a:r>
              <a:rPr lang="ja-JP" altLang="en-US" sz="1600" dirty="0" smtClean="0">
                <a:solidFill>
                  <a:schemeClr val="tx1"/>
                </a:solidFill>
              </a:rPr>
              <a:t>」のため、</a:t>
            </a:r>
            <a:r>
              <a:rPr lang="ja-JP" altLang="en-US" sz="1600" dirty="0" smtClean="0">
                <a:solidFill>
                  <a:srgbClr val="FF0000"/>
                </a:solidFill>
              </a:rPr>
              <a:t>プログラムの粒度は設計書とマッピング</a:t>
            </a:r>
            <a:r>
              <a:rPr lang="ja-JP" altLang="en-US" sz="1600" dirty="0" smtClean="0">
                <a:solidFill>
                  <a:schemeClr val="tx1"/>
                </a:solidFill>
              </a:rPr>
              <a:t>しやすいです。</a:t>
            </a:r>
            <a:endParaRPr lang="en-US" altLang="ja-JP" sz="1600" dirty="0" smtClean="0">
              <a:solidFill>
                <a:schemeClr val="tx1"/>
              </a:solidFill>
            </a:endParaRPr>
          </a:p>
          <a:p>
            <a:endParaRPr lang="en-US" altLang="ja-JP" sz="1600" dirty="0" smtClean="0">
              <a:solidFill>
                <a:schemeClr val="tx1"/>
              </a:solidFill>
            </a:endParaRPr>
          </a:p>
          <a:p>
            <a:r>
              <a:rPr lang="ja-JP" altLang="en-US" sz="1600" dirty="0" smtClean="0">
                <a:solidFill>
                  <a:schemeClr val="tx1"/>
                </a:solidFill>
              </a:rPr>
              <a:t>そして、</a:t>
            </a:r>
            <a:r>
              <a:rPr lang="ja-JP" altLang="en-US" sz="1600" dirty="0" smtClean="0">
                <a:solidFill>
                  <a:srgbClr val="FF0000"/>
                </a:solidFill>
              </a:rPr>
              <a:t>イベント</a:t>
            </a:r>
            <a:r>
              <a:rPr lang="en-US" altLang="ja-JP" sz="1600" dirty="0" smtClean="0">
                <a:solidFill>
                  <a:srgbClr val="FF0000"/>
                </a:solidFill>
              </a:rPr>
              <a:t>JS</a:t>
            </a:r>
            <a:r>
              <a:rPr lang="ja-JP" altLang="en-US" sz="1600" dirty="0" smtClean="0">
                <a:solidFill>
                  <a:srgbClr val="FF0000"/>
                </a:solidFill>
              </a:rPr>
              <a:t>ファイル</a:t>
            </a:r>
            <a:r>
              <a:rPr lang="ja-JP" altLang="en-US" sz="1600" dirty="0" smtClean="0">
                <a:solidFill>
                  <a:schemeClr val="tx1"/>
                </a:solidFill>
              </a:rPr>
              <a:t>のみで</a:t>
            </a:r>
            <a:r>
              <a:rPr lang="ja-JP" altLang="en-US" sz="1600" dirty="0" smtClean="0">
                <a:solidFill>
                  <a:srgbClr val="FF0000"/>
                </a:solidFill>
              </a:rPr>
              <a:t>処理の流れ</a:t>
            </a:r>
            <a:r>
              <a:rPr lang="ja-JP" altLang="en-US" sz="1600" dirty="0" smtClean="0">
                <a:solidFill>
                  <a:schemeClr val="tx1"/>
                </a:solidFill>
              </a:rPr>
              <a:t>を分かりやすく</a:t>
            </a:r>
            <a:r>
              <a:rPr lang="ja-JP" altLang="en-US" sz="1600" dirty="0" smtClean="0">
                <a:solidFill>
                  <a:srgbClr val="FF0000"/>
                </a:solidFill>
              </a:rPr>
              <a:t>読み取れます</a:t>
            </a:r>
            <a:r>
              <a:rPr lang="ja-JP" altLang="en-US" sz="1600" dirty="0" smtClean="0">
                <a:solidFill>
                  <a:schemeClr val="tx1"/>
                </a:solidFill>
              </a:rPr>
              <a:t>。</a:t>
            </a:r>
            <a:endParaRPr lang="en-US" altLang="ja-JP" sz="1600" dirty="0" smtClean="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a:t>
            </a:r>
            <a:r>
              <a:rPr lang="ja-JP" altLang="en-US" sz="2800" dirty="0" smtClean="0">
                <a:solidFill>
                  <a:schemeClr val="tx2"/>
                </a:solidFill>
                <a:latin typeface="Meiryo UI" pitchFamily="50" charset="-128"/>
                <a:ea typeface="Meiryo UI" pitchFamily="50" charset="-128"/>
                <a:cs typeface="Meiryo UI" pitchFamily="50" charset="-128"/>
              </a:rPr>
              <a:t>機能</a:t>
            </a:r>
            <a:endParaRPr lang="ja-JP" altLang="en-US" sz="2800" dirty="0">
              <a:solidFill>
                <a:schemeClr val="tx2"/>
              </a:solidFill>
              <a:latin typeface="Meiryo UI" pitchFamily="50" charset="-128"/>
              <a:ea typeface="Meiryo UI" pitchFamily="50" charset="-128"/>
              <a:cs typeface="Meiryo UI" pitchFamily="50" charset="-128"/>
            </a:endParaRPr>
          </a:p>
        </p:txBody>
      </p:sp>
      <p:pic>
        <p:nvPicPr>
          <p:cNvPr id="9" name="図 8"/>
          <p:cNvPicPr>
            <a:picLocks noChangeAspect="1"/>
          </p:cNvPicPr>
          <p:nvPr/>
        </p:nvPicPr>
        <p:blipFill>
          <a:blip r:embed="rId4"/>
          <a:stretch>
            <a:fillRect/>
          </a:stretch>
        </p:blipFill>
        <p:spPr>
          <a:xfrm>
            <a:off x="1619097" y="970041"/>
            <a:ext cx="5905804" cy="3492679"/>
          </a:xfrm>
          <a:prstGeom prst="rect">
            <a:avLst/>
          </a:prstGeom>
        </p:spPr>
      </p:pic>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5"/>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5"/>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36749</TotalTime>
  <Words>1327</Words>
  <Application>Microsoft Office PowerPoint</Application>
  <PresentationFormat>画面に合わせる (4:3)</PresentationFormat>
  <Paragraphs>416</Paragraphs>
  <Slides>13</Slides>
  <Notes>13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13</vt:i4>
      </vt:variant>
    </vt:vector>
  </HeadingPairs>
  <TitlesOfParts>
    <vt:vector size="21"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８．E-FW導入の効果</vt:lpstr>
      <vt:lpstr>９．利用者からの褒め言葉</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EFW紹介v1.5</dc:title>
  <dc:creator>常 珂軍</dc:creator>
  <cp:lastModifiedBy>常 珂軍</cp:lastModifiedBy>
  <cp:revision>4168</cp:revision>
  <cp:lastPrinted>2012-10-25T09:56:50Z</cp:lastPrinted>
  <dcterms:modified xsi:type="dcterms:W3CDTF">2020-01-15T04:55:02Z</dcterms:modified>
</cp:coreProperties>
</file>